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320" r:id="rId4"/>
    <p:sldId id="322" r:id="rId5"/>
    <p:sldId id="323" r:id="rId6"/>
    <p:sldId id="324" r:id="rId7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1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VM Provisioning and Migration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4942" y="3138510"/>
            <a:ext cx="39624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0" y="1214422"/>
            <a:ext cx="5500694" cy="5493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• The cycle starts by a request delivered to the IT 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department,</a:t>
            </a:r>
            <a:r>
              <a:rPr lang="en-IN" b="1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stating </a:t>
            </a: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the requirement for creating a new server for 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a</a:t>
            </a:r>
            <a:r>
              <a:rPr lang="en-IN" b="1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particular </a:t>
            </a: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service.  </a:t>
            </a:r>
          </a:p>
          <a:p>
            <a:pPr lvl="0" algn="just">
              <a:lnSpc>
                <a:spcPct val="150000"/>
              </a:lnSpc>
            </a:pP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• This request is being processed by the IT administration to 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start</a:t>
            </a:r>
            <a:r>
              <a:rPr lang="en-IN" b="1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s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eeing </a:t>
            </a: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the servers’ resource pool, matching these resources </a:t>
            </a:r>
            <a:r>
              <a:rPr b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with </a:t>
            </a: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requirements </a:t>
            </a:r>
            <a:endParaRPr lang="en-IN" b="1" dirty="0" smtClean="0">
              <a:latin typeface="Arial" pitchFamily="34" charset="0"/>
              <a:ea typeface="Verdana"/>
              <a:cs typeface="Arial" pitchFamily="34" charset="0"/>
              <a:sym typeface="Verdan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Starting the provision of the needed virtual machine.  </a:t>
            </a:r>
          </a:p>
          <a:p>
            <a:pPr lvl="0"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• Once it provisioned and started, it is ready to provide the required service according to an SLA(Service Level agreement ).  </a:t>
            </a:r>
          </a:p>
          <a:p>
            <a:pPr lvl="0">
              <a:lnSpc>
                <a:spcPct val="150000"/>
              </a:lnSpc>
            </a:pPr>
            <a:r>
              <a:rPr lang="en-IN" b="1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• Virtual is being released; and free resources.</a:t>
            </a:r>
            <a:endParaRPr b="1">
              <a:latin typeface="Arial" pitchFamily="34" charset="0"/>
              <a:ea typeface="Verdana"/>
              <a:cs typeface="Arial" pitchFamily="34" charset="0"/>
              <a:sym typeface="Verdan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260315"/>
            <a:ext cx="914400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 Machine Provisioning and Manageability </a:t>
            </a:r>
            <a:r>
              <a:rPr sz="28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Life </a:t>
            </a:r>
            <a:r>
              <a: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Cycle </a:t>
            </a:r>
          </a:p>
        </p:txBody>
      </p:sp>
      <p:sp>
        <p:nvSpPr>
          <p:cNvPr id="99" name="Shape 99"/>
          <p:cNvSpPr/>
          <p:nvPr/>
        </p:nvSpPr>
        <p:spPr>
          <a:xfrm>
            <a:off x="5588120" y="2772408"/>
            <a:ext cx="341303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b="0"/>
            </a:pPr>
            <a:r>
              <a:rPr b="1"/>
              <a:t>Virtual Machine Life Cycle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71942"/>
            <a:ext cx="8915400" cy="22669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0" y="739676"/>
            <a:ext cx="9144000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sz="2000" b="1"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Steps to Provision VM </a:t>
            </a:r>
            <a:r>
              <a:rPr sz="2400" b="1"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- </a:t>
            </a:r>
            <a:endParaRPr b="1">
              <a:solidFill>
                <a:schemeClr val="tx1"/>
              </a:solidFill>
              <a:latin typeface="Arial" pitchFamily="34" charset="0"/>
              <a:ea typeface="Verdana"/>
              <a:cs typeface="Arial" pitchFamily="34" charset="0"/>
              <a:sym typeface="Verdana"/>
            </a:endParaRPr>
          </a:p>
          <a:p>
            <a:pPr lvl="0">
              <a:lnSpc>
                <a:spcPct val="150000"/>
              </a:lnSpc>
              <a:buSzPct val="100000"/>
              <a:buFont typeface="Arial"/>
              <a:buChar char="•"/>
            </a:pPr>
            <a:r>
              <a:rPr>
                <a:latin typeface="Arial" pitchFamily="34" charset="0"/>
                <a:ea typeface="Verdana"/>
                <a:cs typeface="Arial" pitchFamily="34" charset="0"/>
                <a:sym typeface="Verdana"/>
              </a:rPr>
              <a:t> Select a server from a pool of available servers along with the </a:t>
            </a:r>
            <a:r>
              <a:rPr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appropriate </a:t>
            </a:r>
            <a:r>
              <a:rPr>
                <a:latin typeface="Arial" pitchFamily="34" charset="0"/>
                <a:ea typeface="Verdana"/>
                <a:cs typeface="Arial" pitchFamily="34" charset="0"/>
                <a:sym typeface="Verdana"/>
              </a:rPr>
              <a:t>OS template you need to provision the virtual </a:t>
            </a:r>
            <a:r>
              <a:rPr lang="en-IN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m</a:t>
            </a:r>
            <a:r>
              <a:rPr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achine</a:t>
            </a:r>
            <a:r>
              <a:rPr>
                <a:latin typeface="Arial" pitchFamily="34" charset="0"/>
                <a:ea typeface="Verdana"/>
                <a:cs typeface="Arial" pitchFamily="34" charset="0"/>
                <a:sym typeface="Verdana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>
                <a:latin typeface="Arial" pitchFamily="34" charset="0"/>
                <a:ea typeface="Verdana"/>
                <a:cs typeface="Arial" pitchFamily="34" charset="0"/>
                <a:sym typeface="Verdana"/>
              </a:rPr>
              <a:t> • Load the appropriate software</a:t>
            </a:r>
            <a:r>
              <a:rPr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.</a:t>
            </a:r>
            <a:endParaRPr lang="en-IN" dirty="0" smtClean="0">
              <a:latin typeface="Arial" pitchFamily="34" charset="0"/>
              <a:ea typeface="Verdana"/>
              <a:cs typeface="Arial" pitchFamily="34" charset="0"/>
              <a:sym typeface="Verdan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Customize and configure the machine (e.g., IP address, Gateway) to an associated network and storage resources. 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• Finally, the virtual server is ready to start with its newly loaded  S/W.   </a:t>
            </a:r>
          </a:p>
        </p:txBody>
      </p:sp>
      <p:sp>
        <p:nvSpPr>
          <p:cNvPr id="107" name="Shape 107"/>
          <p:cNvSpPr/>
          <p:nvPr/>
        </p:nvSpPr>
        <p:spPr>
          <a:xfrm>
            <a:off x="1905000" y="152400"/>
            <a:ext cx="36013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24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VM Provisioning </a:t>
            </a:r>
            <a:r>
              <a:rPr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 </a:t>
            </a:r>
            <a:endParaRPr sz="2400" b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6200" y="2895600"/>
            <a:ext cx="9144000" cy="451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85720" y="1241821"/>
            <a:ext cx="8629680" cy="44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 </a:t>
            </a:r>
            <a:r>
              <a:rPr>
                <a:latin typeface="Arial" pitchFamily="34" charset="0"/>
                <a:ea typeface="Verdana"/>
                <a:cs typeface="Arial" pitchFamily="34" charset="0"/>
                <a:sym typeface="Verdana"/>
              </a:rPr>
              <a:t>Server provisioning is defining server’s configuration based </a:t>
            </a:r>
            <a:r>
              <a:rPr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on</a:t>
            </a:r>
            <a:r>
              <a:rPr lang="en-IN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</a:t>
            </a:r>
            <a:r>
              <a:rPr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the </a:t>
            </a:r>
            <a:r>
              <a:rPr>
                <a:latin typeface="Arial" pitchFamily="34" charset="0"/>
                <a:ea typeface="Verdana"/>
                <a:cs typeface="Arial" pitchFamily="34" charset="0"/>
                <a:sym typeface="Verdana"/>
              </a:rPr>
              <a:t>organization requirements, a H/W, and S/W component (processor, RAM, storage, networking, operating system, applications, etc.).  </a:t>
            </a:r>
          </a:p>
          <a:p>
            <a:pPr lvl="0" algn="just">
              <a:lnSpc>
                <a:spcPct val="150000"/>
              </a:lnSpc>
            </a:pPr>
            <a:endParaRPr sz="800" b="1">
              <a:solidFill>
                <a:srgbClr val="FF0000"/>
              </a:solidFill>
              <a:latin typeface="Arial" pitchFamily="34" charset="0"/>
              <a:ea typeface="Verdana"/>
              <a:cs typeface="Arial" pitchFamily="34" charset="0"/>
              <a:sym typeface="Verdana"/>
            </a:endParaRPr>
          </a:p>
          <a:p>
            <a:pPr lvl="0" algn="just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VMs can be provisioned by </a:t>
            </a:r>
            <a:endParaRPr sz="1000">
              <a:solidFill>
                <a:schemeClr val="tx1"/>
              </a:solidFill>
              <a:latin typeface="Arial" pitchFamily="34" charset="0"/>
              <a:ea typeface="Verdana"/>
              <a:cs typeface="Arial" pitchFamily="34" charset="0"/>
              <a:sym typeface="Verdana"/>
            </a:endParaRPr>
          </a:p>
          <a:p>
            <a:pPr marL="357188" lvl="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   Manually installing an OS, </a:t>
            </a:r>
          </a:p>
          <a:p>
            <a:pPr marL="357188" lvl="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   Using a preconfigured VM template, </a:t>
            </a:r>
          </a:p>
          <a:p>
            <a:pPr marL="357188" lvl="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   Cloning an existing VM, or importing a physical server or a   </a:t>
            </a:r>
          </a:p>
          <a:p>
            <a:pPr marL="357188" lvl="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   Server from another hosting platform. </a:t>
            </a:r>
          </a:p>
          <a:p>
            <a:pPr marL="357188" lvl="0" algn="just">
              <a:lnSpc>
                <a:spcPct val="150000"/>
              </a:lnSpc>
              <a:buSzPct val="100000"/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   Physical servers can also  be virtualized and provisioned </a:t>
            </a:r>
            <a:r>
              <a:rPr smtClean="0"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using</a:t>
            </a:r>
            <a:r>
              <a:rPr lang="en-IN" dirty="0" smtClean="0"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 </a:t>
            </a:r>
            <a:r>
              <a:rPr smtClean="0"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P2V </a:t>
            </a:r>
            <a:r>
              <a:rPr>
                <a:solidFill>
                  <a:schemeClr val="tx1"/>
                </a:solidFill>
                <a:latin typeface="Arial" pitchFamily="34" charset="0"/>
                <a:ea typeface="Verdana"/>
                <a:cs typeface="Arial" pitchFamily="34" charset="0"/>
                <a:sym typeface="Verdana"/>
              </a:rPr>
              <a:t>(Physical to Virtual) 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6116" y="64291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VM Provisioning </a:t>
            </a:r>
            <a:endParaRPr lang="en-IN" sz="32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57158" y="1502181"/>
            <a:ext cx="878684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>
                <a:latin typeface="Arial" pitchFamily="34" charset="0"/>
                <a:ea typeface="Verdana"/>
                <a:cs typeface="Arial" pitchFamily="34" charset="0"/>
                <a:sym typeface="Verdana"/>
              </a:rPr>
              <a:t>• </a:t>
            </a:r>
            <a: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  <a:t>Provisioning from a template reduces the time required to create a </a:t>
            </a:r>
          </a:p>
          <a:p>
            <a:pPr lvl="0">
              <a:lnSpc>
                <a:spcPct val="150000"/>
              </a:lnSpc>
            </a:pPr>
            <a: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  <a:t>   new virtual machine. </a:t>
            </a:r>
          </a:p>
          <a:p>
            <a:pPr lvl="0">
              <a:lnSpc>
                <a:spcPct val="150000"/>
              </a:lnSpc>
            </a:pPr>
            <a: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  <a:t>• Administrators can create different templates for different </a:t>
            </a:r>
            <a:b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</a:br>
            <a: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  <a:t>   purposes. </a:t>
            </a:r>
          </a:p>
          <a:p>
            <a:pPr lvl="0">
              <a:lnSpc>
                <a:spcPct val="150000"/>
              </a:lnSpc>
            </a:pPr>
            <a: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  <a:t>   For example – </a:t>
            </a:r>
            <a:endParaRPr lang="en-IN" sz="2000" dirty="0" smtClean="0">
              <a:latin typeface="Arial" pitchFamily="34" charset="0"/>
              <a:ea typeface="Verdana"/>
              <a:cs typeface="Arial" pitchFamily="34" charset="0"/>
              <a:sym typeface="Verdan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Vagrant provision tool using </a:t>
            </a:r>
            <a:r>
              <a:rPr lang="en-IN" sz="2000" dirty="0" err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VagrantFile</a:t>
            </a:r>
            <a:r>
              <a:rPr lang="en-IN" sz="2000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(template file) (demo)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Heat – Orchestration Tool of </a:t>
            </a:r>
            <a:r>
              <a:rPr lang="en-IN" sz="2000" dirty="0" err="1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openstack</a:t>
            </a:r>
            <a:r>
              <a:rPr lang="en-IN" sz="2000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 (Heat template in YAML format)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(demo – Instance creation in cloud, Load balancer in cloud)</a:t>
            </a:r>
          </a:p>
          <a:p>
            <a:pPr lvl="0">
              <a:lnSpc>
                <a:spcPct val="150000"/>
              </a:lnSpc>
            </a:pPr>
            <a:r>
              <a:rPr sz="2000" smtClean="0">
                <a:latin typeface="Arial" pitchFamily="34" charset="0"/>
                <a:ea typeface="Verdana"/>
                <a:cs typeface="Arial" pitchFamily="34" charset="0"/>
                <a:sym typeface="Verdana"/>
              </a:rPr>
              <a:t>This </a:t>
            </a:r>
            <a:r>
              <a:rPr sz="2000">
                <a:latin typeface="Arial" pitchFamily="34" charset="0"/>
                <a:ea typeface="Verdana"/>
                <a:cs typeface="Arial" pitchFamily="34" charset="0"/>
                <a:sym typeface="Verdana"/>
              </a:rPr>
              <a:t>enables the administrator to quickly provision a correctly configured virtual server on demand.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823" y="571480"/>
            <a:ext cx="6130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VM Provisioning using templates</a:t>
            </a:r>
            <a:endParaRPr lang="en-IN" sz="3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314</Words>
  <PresentationFormat>On-screen Show (4:3)</PresentationFormat>
  <Paragraphs>39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Slide 1</vt:lpstr>
      <vt:lpstr>VM Provisioning and Migration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55</cp:revision>
  <dcterms:modified xsi:type="dcterms:W3CDTF">2016-01-11T10:25:29Z</dcterms:modified>
</cp:coreProperties>
</file>