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325" r:id="rId4"/>
    <p:sldId id="319" r:id="rId5"/>
    <p:sldId id="311" r:id="rId6"/>
    <p:sldId id="312" r:id="rId7"/>
    <p:sldId id="317" r:id="rId8"/>
    <p:sldId id="313" r:id="rId9"/>
    <p:sldId id="314" r:id="rId10"/>
    <p:sldId id="315" r:id="rId11"/>
    <p:sldId id="316" r:id="rId12"/>
    <p:sldId id="318" r:id="rId13"/>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1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RL 3.4</a:t>
            </a:r>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mtClean="0"/>
              <a:t>RL 3.5</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1" b="28591"/>
          <a:stretch>
            <a:fillRect/>
          </a:stretch>
        </p:blipFill>
        <p:spPr>
          <a:xfrm>
            <a:off x="76200" y="3352800"/>
            <a:ext cx="2057400" cy="1979615"/>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4"/>
            <a:ext cx="7059613" cy="49215"/>
            <a:chOff x="0" y="0"/>
            <a:chExt cx="7059612" cy="49214"/>
          </a:xfrm>
        </p:grpSpPr>
        <p:sp>
          <p:nvSpPr>
            <p:cNvPr id="58" name="Shape 58"/>
            <p:cNvSpPr/>
            <p:nvPr/>
          </p:nvSpPr>
          <p:spPr>
            <a:xfrm>
              <a:off x="2546349" y="-1"/>
              <a:ext cx="2328864" cy="49215"/>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1"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1"/>
              <a:ext cx="2581277" cy="49215"/>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8" y="6553199"/>
            <a:ext cx="7010402" cy="46040"/>
            <a:chOff x="0" y="0"/>
            <a:chExt cx="7010401" cy="46039"/>
          </a:xfrm>
        </p:grpSpPr>
        <p:sp>
          <p:nvSpPr>
            <p:cNvPr id="63" name="Shape 63"/>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2" y="1295399"/>
            <a:ext cx="7010402" cy="46040"/>
            <a:chOff x="0" y="0"/>
            <a:chExt cx="7010401" cy="46039"/>
          </a:xfrm>
        </p:grpSpPr>
        <p:sp>
          <p:nvSpPr>
            <p:cNvPr id="67" name="Shape 67"/>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84773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3309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xmlns="" val="172817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smtClean="0">
                <a:solidFill>
                  <a:srgbClr val="101141"/>
                </a:solidFill>
                <a:latin typeface="Arial" charset="0"/>
              </a:rPr>
              <a:t>BITS </a:t>
            </a:r>
            <a:r>
              <a:rPr lang="en-US" sz="1100" dirty="0" err="1" smtClean="0">
                <a:solidFill>
                  <a:srgbClr val="101141"/>
                </a:solidFill>
                <a:latin typeface="Arial" charset="0"/>
              </a:rPr>
              <a:t>Pilani</a:t>
            </a:r>
            <a:endParaRPr lang="en-US" sz="1100" dirty="0" smtClean="0">
              <a:solidFill>
                <a:srgbClr val="101141"/>
              </a:solidFill>
              <a:latin typeface="Arial" charset="0"/>
            </a:endParaRP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7" name="Shape 77"/>
          <p:cNvSpPr/>
          <p:nvPr/>
        </p:nvSpPr>
        <p:spPr>
          <a:xfrm>
            <a:off x="-228600" y="6096000"/>
            <a:ext cx="4267200" cy="52322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endParaRPr sz="2800" b="1">
              <a:solidFill>
                <a:srgbClr val="FFFF00"/>
              </a:solidFill>
            </a:endParaRPr>
          </a:p>
        </p:txBody>
      </p:sp>
      <p:sp>
        <p:nvSpPr>
          <p:cNvPr id="79" name="Shape 79"/>
          <p:cNvSpPr>
            <a:spLocks noGrp="1"/>
          </p:cNvSpPr>
          <p:nvPr>
            <p:ph type="sldNum" sz="quarter" idx="2"/>
          </p:nvPr>
        </p:nvSpPr>
        <p:spPr>
          <a:xfrm>
            <a:off x="6553200" y="6037580"/>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Live migration process :</a:t>
            </a:r>
          </a:p>
        </p:txBody>
      </p:sp>
      <p:sp>
        <p:nvSpPr>
          <p:cNvPr id="54" name="Content Placeholder 53"/>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t>Live Migration Technique</a:t>
            </a:r>
            <a:endParaRPr lang="en-US" dirty="0"/>
          </a:p>
        </p:txBody>
      </p:sp>
      <p:sp>
        <p:nvSpPr>
          <p:cNvPr id="4" name="Rectangle 3"/>
          <p:cNvSpPr/>
          <p:nvPr/>
        </p:nvSpPr>
        <p:spPr>
          <a:xfrm>
            <a:off x="2010245" y="1905000"/>
            <a:ext cx="5123518"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2</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0" name="Rectangle 2"/>
          <p:cNvSpPr>
            <a:spLocks noChangeArrowheads="1"/>
          </p:cNvSpPr>
          <p:nvPr/>
        </p:nvSpPr>
        <p:spPr bwMode="auto">
          <a:xfrm>
            <a:off x="609600" y="2667000"/>
            <a:ext cx="3600450" cy="3600450"/>
          </a:xfrm>
          <a:prstGeom prst="rect">
            <a:avLst/>
          </a:prstGeom>
          <a:no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 name="Rectangle 4"/>
          <p:cNvSpPr>
            <a:spLocks noChangeArrowheads="1"/>
          </p:cNvSpPr>
          <p:nvPr/>
        </p:nvSpPr>
        <p:spPr bwMode="auto">
          <a:xfrm>
            <a:off x="2768600" y="3024188"/>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 name="Rectangle 5"/>
          <p:cNvSpPr>
            <a:spLocks noChangeArrowheads="1"/>
          </p:cNvSpPr>
          <p:nvPr/>
        </p:nvSpPr>
        <p:spPr bwMode="auto">
          <a:xfrm>
            <a:off x="968375" y="3746500"/>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 name="Rectangle 6"/>
          <p:cNvSpPr>
            <a:spLocks noChangeArrowheads="1"/>
          </p:cNvSpPr>
          <p:nvPr/>
        </p:nvSpPr>
        <p:spPr bwMode="auto">
          <a:xfrm>
            <a:off x="1328737" y="3024188"/>
            <a:ext cx="360363"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 name="Rectangle 7"/>
          <p:cNvSpPr>
            <a:spLocks noChangeArrowheads="1"/>
          </p:cNvSpPr>
          <p:nvPr/>
        </p:nvSpPr>
        <p:spPr bwMode="auto">
          <a:xfrm>
            <a:off x="968375" y="5184775"/>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 name="Rectangle 8"/>
          <p:cNvSpPr>
            <a:spLocks noChangeArrowheads="1"/>
          </p:cNvSpPr>
          <p:nvPr/>
        </p:nvSpPr>
        <p:spPr bwMode="auto">
          <a:xfrm>
            <a:off x="2047875" y="4465638"/>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 name="Rectangle 9"/>
          <p:cNvSpPr>
            <a:spLocks noChangeArrowheads="1"/>
          </p:cNvSpPr>
          <p:nvPr/>
        </p:nvSpPr>
        <p:spPr bwMode="auto">
          <a:xfrm>
            <a:off x="2768600" y="4105275"/>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 name="Rectangle 10"/>
          <p:cNvSpPr>
            <a:spLocks noChangeArrowheads="1"/>
          </p:cNvSpPr>
          <p:nvPr/>
        </p:nvSpPr>
        <p:spPr bwMode="auto">
          <a:xfrm>
            <a:off x="3489325" y="4467225"/>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Rectangle 11"/>
          <p:cNvSpPr>
            <a:spLocks noChangeArrowheads="1"/>
          </p:cNvSpPr>
          <p:nvPr/>
        </p:nvSpPr>
        <p:spPr bwMode="auto">
          <a:xfrm>
            <a:off x="3489325" y="5184775"/>
            <a:ext cx="360362"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Rectangle 12"/>
          <p:cNvSpPr>
            <a:spLocks noChangeArrowheads="1"/>
          </p:cNvSpPr>
          <p:nvPr/>
        </p:nvSpPr>
        <p:spPr bwMode="auto">
          <a:xfrm>
            <a:off x="3128962" y="3394824"/>
            <a:ext cx="360363"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Rectangle 13"/>
          <p:cNvSpPr>
            <a:spLocks noChangeArrowheads="1"/>
          </p:cNvSpPr>
          <p:nvPr/>
        </p:nvSpPr>
        <p:spPr bwMode="auto">
          <a:xfrm>
            <a:off x="2408237" y="5545138"/>
            <a:ext cx="360363"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Rectangle 14"/>
          <p:cNvSpPr>
            <a:spLocks noChangeArrowheads="1"/>
          </p:cNvSpPr>
          <p:nvPr/>
        </p:nvSpPr>
        <p:spPr bwMode="auto">
          <a:xfrm>
            <a:off x="2408237" y="4824413"/>
            <a:ext cx="360363" cy="3619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 name="Rectangle 15"/>
          <p:cNvSpPr>
            <a:spLocks noChangeArrowheads="1"/>
          </p:cNvSpPr>
          <p:nvPr/>
        </p:nvSpPr>
        <p:spPr bwMode="auto">
          <a:xfrm>
            <a:off x="4932363" y="2667000"/>
            <a:ext cx="3600450" cy="3600450"/>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Rectangle 16"/>
          <p:cNvSpPr>
            <a:spLocks noChangeArrowheads="1"/>
          </p:cNvSpPr>
          <p:nvPr/>
        </p:nvSpPr>
        <p:spPr bwMode="auto">
          <a:xfrm>
            <a:off x="7091363" y="3024188"/>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Rectangle 17"/>
          <p:cNvSpPr>
            <a:spLocks noChangeArrowheads="1"/>
          </p:cNvSpPr>
          <p:nvPr/>
        </p:nvSpPr>
        <p:spPr bwMode="auto">
          <a:xfrm>
            <a:off x="5291138" y="3746500"/>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5" name="Rectangle 18"/>
          <p:cNvSpPr>
            <a:spLocks noChangeArrowheads="1"/>
          </p:cNvSpPr>
          <p:nvPr/>
        </p:nvSpPr>
        <p:spPr bwMode="auto">
          <a:xfrm>
            <a:off x="5651500" y="3024188"/>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 name="Rectangle 19"/>
          <p:cNvSpPr>
            <a:spLocks noChangeArrowheads="1"/>
          </p:cNvSpPr>
          <p:nvPr/>
        </p:nvSpPr>
        <p:spPr bwMode="auto">
          <a:xfrm>
            <a:off x="5291138" y="51847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 name="Rectangle 20"/>
          <p:cNvSpPr>
            <a:spLocks noChangeArrowheads="1"/>
          </p:cNvSpPr>
          <p:nvPr/>
        </p:nvSpPr>
        <p:spPr bwMode="auto">
          <a:xfrm>
            <a:off x="6370638" y="4465638"/>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8" name="Rectangle 21"/>
          <p:cNvSpPr>
            <a:spLocks noChangeArrowheads="1"/>
          </p:cNvSpPr>
          <p:nvPr/>
        </p:nvSpPr>
        <p:spPr bwMode="auto">
          <a:xfrm>
            <a:off x="7091363" y="41052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9" name="Rectangle 22"/>
          <p:cNvSpPr>
            <a:spLocks noChangeArrowheads="1"/>
          </p:cNvSpPr>
          <p:nvPr/>
        </p:nvSpPr>
        <p:spPr bwMode="auto">
          <a:xfrm>
            <a:off x="7812088" y="446722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0" name="Rectangle 23"/>
          <p:cNvSpPr>
            <a:spLocks noChangeArrowheads="1"/>
          </p:cNvSpPr>
          <p:nvPr/>
        </p:nvSpPr>
        <p:spPr bwMode="auto">
          <a:xfrm>
            <a:off x="7812088" y="51847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1" name="Rectangle 24"/>
          <p:cNvSpPr>
            <a:spLocks noChangeArrowheads="1"/>
          </p:cNvSpPr>
          <p:nvPr/>
        </p:nvSpPr>
        <p:spPr bwMode="auto">
          <a:xfrm>
            <a:off x="7451725" y="3394824"/>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2" name="Rectangle 25"/>
          <p:cNvSpPr>
            <a:spLocks noChangeArrowheads="1"/>
          </p:cNvSpPr>
          <p:nvPr/>
        </p:nvSpPr>
        <p:spPr bwMode="auto">
          <a:xfrm>
            <a:off x="6731000" y="5545138"/>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3" name="Rectangle 26"/>
          <p:cNvSpPr>
            <a:spLocks noChangeArrowheads="1"/>
          </p:cNvSpPr>
          <p:nvPr/>
        </p:nvSpPr>
        <p:spPr bwMode="auto">
          <a:xfrm>
            <a:off x="6731000" y="4824413"/>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5" name="Group 58"/>
          <p:cNvGrpSpPr/>
          <p:nvPr/>
        </p:nvGrpSpPr>
        <p:grpSpPr>
          <a:xfrm>
            <a:off x="611188" y="2667000"/>
            <a:ext cx="3600450" cy="1260475"/>
            <a:chOff x="611188" y="2168525"/>
            <a:chExt cx="3600450" cy="1260475"/>
          </a:xfrm>
        </p:grpSpPr>
        <p:sp>
          <p:nvSpPr>
            <p:cNvPr id="60" name="Rectangle 23"/>
            <p:cNvSpPr>
              <a:spLocks noChangeArrowheads="1"/>
            </p:cNvSpPr>
            <p:nvPr/>
          </p:nvSpPr>
          <p:spPr bwMode="auto">
            <a:xfrm>
              <a:off x="611188" y="2168525"/>
              <a:ext cx="3600450" cy="720725"/>
            </a:xfrm>
            <a:prstGeom prst="rect">
              <a:avLst/>
            </a:prstGeom>
            <a:noFill/>
            <a:ln w="38100" algn="ctr">
              <a:solidFill>
                <a:schemeClr val="tx1"/>
              </a:solidFill>
              <a:miter lim="800000"/>
              <a:headEnd/>
              <a:tailEnd/>
            </a:ln>
          </p:spPr>
          <p:txBody>
            <a:bodyPr wrap="none" anchor="ctr"/>
            <a:lstStyle/>
            <a:p>
              <a:endParaRPr lang="en-US"/>
            </a:p>
          </p:txBody>
        </p:sp>
        <p:sp>
          <p:nvSpPr>
            <p:cNvPr id="61" name="Line 24"/>
            <p:cNvSpPr>
              <a:spLocks noChangeShapeType="1"/>
            </p:cNvSpPr>
            <p:nvPr/>
          </p:nvSpPr>
          <p:spPr bwMode="auto">
            <a:xfrm>
              <a:off x="2411413" y="2889250"/>
              <a:ext cx="1587" cy="539750"/>
            </a:xfrm>
            <a:prstGeom prst="line">
              <a:avLst/>
            </a:prstGeom>
            <a:noFill/>
            <a:ln w="38100">
              <a:solidFill>
                <a:schemeClr val="tx1"/>
              </a:solidFill>
              <a:round/>
              <a:headEnd/>
              <a:tailEnd type="triangle" w="med" len="med"/>
            </a:ln>
          </p:spPr>
          <p:txBody>
            <a:bodyPr/>
            <a:lstStyle/>
            <a:p>
              <a:endParaRPr lang="en-US"/>
            </a:p>
          </p:txBody>
        </p:sp>
      </p:grpSp>
      <p:grpSp>
        <p:nvGrpSpPr>
          <p:cNvPr id="6" name="Group 19"/>
          <p:cNvGrpSpPr>
            <a:grpSpLocks/>
          </p:cNvGrpSpPr>
          <p:nvPr/>
        </p:nvGrpSpPr>
        <p:grpSpPr bwMode="auto">
          <a:xfrm>
            <a:off x="611188" y="2667000"/>
            <a:ext cx="3600450" cy="2339975"/>
            <a:chOff x="385" y="1366"/>
            <a:chExt cx="2268" cy="1474"/>
          </a:xfrm>
        </p:grpSpPr>
        <p:sp>
          <p:nvSpPr>
            <p:cNvPr id="64" name="Rectangle 20"/>
            <p:cNvSpPr>
              <a:spLocks noChangeArrowheads="1"/>
            </p:cNvSpPr>
            <p:nvPr/>
          </p:nvSpPr>
          <p:spPr bwMode="auto">
            <a:xfrm>
              <a:off x="385" y="1366"/>
              <a:ext cx="2268" cy="1134"/>
            </a:xfrm>
            <a:prstGeom prst="rect">
              <a:avLst/>
            </a:prstGeom>
            <a:noFill/>
            <a:ln w="38100" algn="ctr">
              <a:solidFill>
                <a:schemeClr val="tx1"/>
              </a:solidFill>
              <a:miter lim="800000"/>
              <a:headEnd/>
              <a:tailEnd/>
            </a:ln>
          </p:spPr>
          <p:txBody>
            <a:bodyPr wrap="none" anchor="ctr"/>
            <a:lstStyle/>
            <a:p>
              <a:endParaRPr lang="en-US"/>
            </a:p>
          </p:txBody>
        </p:sp>
        <p:sp>
          <p:nvSpPr>
            <p:cNvPr id="65" name="Line 21"/>
            <p:cNvSpPr>
              <a:spLocks noChangeShapeType="1"/>
            </p:cNvSpPr>
            <p:nvPr/>
          </p:nvSpPr>
          <p:spPr bwMode="auto">
            <a:xfrm>
              <a:off x="1519" y="2500"/>
              <a:ext cx="0" cy="340"/>
            </a:xfrm>
            <a:prstGeom prst="line">
              <a:avLst/>
            </a:prstGeom>
            <a:noFill/>
            <a:ln w="38100">
              <a:solidFill>
                <a:schemeClr val="tx1"/>
              </a:solidFill>
              <a:round/>
              <a:headEnd/>
              <a:tailEnd type="triangle" w="med" len="med"/>
            </a:ln>
          </p:spPr>
          <p:txBody>
            <a:bodyPr/>
            <a:lstStyle/>
            <a:p>
              <a:endParaRPr lang="en-US"/>
            </a:p>
          </p:txBody>
        </p:sp>
      </p:grpSp>
      <p:grpSp>
        <p:nvGrpSpPr>
          <p:cNvPr id="7" name="Group 17"/>
          <p:cNvGrpSpPr>
            <a:grpSpLocks/>
          </p:cNvGrpSpPr>
          <p:nvPr/>
        </p:nvGrpSpPr>
        <p:grpSpPr bwMode="auto">
          <a:xfrm>
            <a:off x="611188" y="2667000"/>
            <a:ext cx="3600450" cy="2881313"/>
            <a:chOff x="385" y="1366"/>
            <a:chExt cx="2268" cy="1815"/>
          </a:xfrm>
        </p:grpSpPr>
        <p:sp>
          <p:nvSpPr>
            <p:cNvPr id="67" name="Rectangle 18"/>
            <p:cNvSpPr>
              <a:spLocks noChangeArrowheads="1"/>
            </p:cNvSpPr>
            <p:nvPr/>
          </p:nvSpPr>
          <p:spPr bwMode="auto">
            <a:xfrm>
              <a:off x="385" y="1366"/>
              <a:ext cx="2268" cy="1588"/>
            </a:xfrm>
            <a:prstGeom prst="rect">
              <a:avLst/>
            </a:prstGeom>
            <a:noFill/>
            <a:ln w="38100" algn="ctr">
              <a:solidFill>
                <a:schemeClr val="tx1"/>
              </a:solidFill>
              <a:miter lim="800000"/>
              <a:headEnd/>
              <a:tailEnd/>
            </a:ln>
          </p:spPr>
          <p:txBody>
            <a:bodyPr wrap="none" anchor="ctr"/>
            <a:lstStyle/>
            <a:p>
              <a:endParaRPr lang="en-US"/>
            </a:p>
          </p:txBody>
        </p:sp>
        <p:sp>
          <p:nvSpPr>
            <p:cNvPr id="68" name="Line 19"/>
            <p:cNvSpPr>
              <a:spLocks noChangeShapeType="1"/>
            </p:cNvSpPr>
            <p:nvPr/>
          </p:nvSpPr>
          <p:spPr bwMode="auto">
            <a:xfrm>
              <a:off x="1519" y="2954"/>
              <a:ext cx="1" cy="227"/>
            </a:xfrm>
            <a:prstGeom prst="line">
              <a:avLst/>
            </a:prstGeom>
            <a:noFill/>
            <a:ln w="38100">
              <a:solidFill>
                <a:schemeClr val="tx1"/>
              </a:solidFill>
              <a:round/>
              <a:headEnd/>
              <a:tailEnd type="triangle" w="med" len="med"/>
            </a:ln>
          </p:spPr>
          <p:txBody>
            <a:bodyPr/>
            <a:lstStyle/>
            <a:p>
              <a:endParaRPr lang="en-US"/>
            </a:p>
          </p:txBody>
        </p:sp>
      </p:grpSp>
      <p:sp>
        <p:nvSpPr>
          <p:cNvPr id="71" name="Rectangle 9"/>
          <p:cNvSpPr>
            <a:spLocks noChangeArrowheads="1"/>
          </p:cNvSpPr>
          <p:nvPr/>
        </p:nvSpPr>
        <p:spPr bwMode="auto">
          <a:xfrm>
            <a:off x="3130550" y="3394824"/>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Rectangle 11"/>
          <p:cNvSpPr>
            <a:spLocks noChangeArrowheads="1"/>
          </p:cNvSpPr>
          <p:nvPr/>
        </p:nvSpPr>
        <p:spPr bwMode="auto">
          <a:xfrm>
            <a:off x="2409825" y="4824413"/>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4" name="Rectangle 6"/>
          <p:cNvSpPr>
            <a:spLocks noChangeArrowheads="1"/>
          </p:cNvSpPr>
          <p:nvPr/>
        </p:nvSpPr>
        <p:spPr bwMode="auto">
          <a:xfrm>
            <a:off x="3490913" y="446722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Rectangle 4"/>
          <p:cNvSpPr>
            <a:spLocks noChangeArrowheads="1"/>
          </p:cNvSpPr>
          <p:nvPr/>
        </p:nvSpPr>
        <p:spPr bwMode="auto">
          <a:xfrm>
            <a:off x="969963" y="518477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7" name="TextBox 76"/>
          <p:cNvSpPr txBox="1"/>
          <p:nvPr/>
        </p:nvSpPr>
        <p:spPr>
          <a:xfrm>
            <a:off x="1971132" y="6324600"/>
            <a:ext cx="880562"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A</a:t>
            </a:r>
            <a:endParaRPr lang="en-US" sz="2000" b="1" i="1" dirty="0"/>
          </a:p>
        </p:txBody>
      </p:sp>
      <p:sp>
        <p:nvSpPr>
          <p:cNvPr id="78" name="TextBox 77"/>
          <p:cNvSpPr txBox="1"/>
          <p:nvPr/>
        </p:nvSpPr>
        <p:spPr>
          <a:xfrm>
            <a:off x="6297918" y="6324600"/>
            <a:ext cx="869341"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B</a:t>
            </a:r>
            <a:endParaRPr lang="en-US" sz="2000" b="1"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22"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1" fill="hold" nodeType="clickEffect">
                                  <p:stCondLst>
                                    <p:cond delay="0"/>
                                  </p:stCondLst>
                                  <p:childTnLst>
                                    <p:animEffect transition="out" filter="wipe(up)">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9"/>
                                        </p:tgtEl>
                                      </p:cBhvr>
                                    </p:animEffect>
                                    <p:set>
                                      <p:cBhvr>
                                        <p:cTn id="33" dur="1" fill="hold">
                                          <p:stCondLst>
                                            <p:cond delay="499"/>
                                          </p:stCondLst>
                                        </p:cTn>
                                        <p:tgtEl>
                                          <p:spTgt spid="3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par>
                                <p:cTn id="40" presetID="22" presetClass="entr" presetSubtype="1"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nodeType="clickEffect">
                                  <p:stCondLst>
                                    <p:cond delay="0"/>
                                  </p:stCondLst>
                                  <p:childTnLst>
                                    <p:animEffect transition="out" filter="wipe(up)">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47"/>
                                        </p:tgtEl>
                                      </p:cBhvr>
                                    </p:animEffect>
                                    <p:set>
                                      <p:cBhvr>
                                        <p:cTn id="62" dur="1" fill="hold">
                                          <p:stCondLst>
                                            <p:cond delay="499"/>
                                          </p:stCondLst>
                                        </p:cTn>
                                        <p:tgtEl>
                                          <p:spTgt spid="47"/>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0"/>
                                        </p:tgtEl>
                                      </p:cBhvr>
                                    </p:animEffect>
                                    <p:set>
                                      <p:cBhvr>
                                        <p:cTn id="76" dur="1" fill="hold">
                                          <p:stCondLst>
                                            <p:cond delay="499"/>
                                          </p:stCondLst>
                                        </p:cTn>
                                        <p:tgtEl>
                                          <p:spTgt spid="40"/>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38"/>
                                        </p:tgtEl>
                                      </p:cBhvr>
                                    </p:animEffect>
                                    <p:set>
                                      <p:cBhvr>
                                        <p:cTn id="82" dur="1" fill="hold">
                                          <p:stCondLst>
                                            <p:cond delay="499"/>
                                          </p:stCondLst>
                                        </p:cTn>
                                        <p:tgtEl>
                                          <p:spTgt spid="38"/>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52"/>
                                        </p:tgtEl>
                                      </p:cBhvr>
                                    </p:animEffect>
                                    <p:set>
                                      <p:cBhvr>
                                        <p:cTn id="85" dur="1" fill="hold">
                                          <p:stCondLst>
                                            <p:cond delay="499"/>
                                          </p:stCondLst>
                                        </p:cTn>
                                        <p:tgtEl>
                                          <p:spTgt spid="52"/>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50"/>
                                        </p:tgtEl>
                                      </p:cBhvr>
                                    </p:animEffect>
                                    <p:set>
                                      <p:cBhvr>
                                        <p:cTn id="88" dur="1" fill="hold">
                                          <p:stCondLst>
                                            <p:cond delay="499"/>
                                          </p:stCondLst>
                                        </p:cTn>
                                        <p:tgtEl>
                                          <p:spTgt spid="50"/>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7" grpId="0" animBg="1"/>
      <p:bldP spid="48" grpId="0" animBg="1"/>
      <p:bldP spid="50" grpId="0" animBg="1"/>
      <p:bldP spid="52" grpId="0" animBg="1"/>
      <p:bldP spid="71" grpId="0" animBg="1"/>
      <p:bldP spid="72" grpId="0" animBg="1"/>
      <p:bldP spid="74"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dirty="0" smtClean="0"/>
              <a:t>Live migration process :</a:t>
            </a:r>
          </a:p>
        </p:txBody>
      </p:sp>
      <p:sp>
        <p:nvSpPr>
          <p:cNvPr id="21" name="Content Placeholder 20"/>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t>Live Migration Technique</a:t>
            </a:r>
            <a:endParaRPr lang="en-US" dirty="0"/>
          </a:p>
        </p:txBody>
      </p:sp>
      <p:sp>
        <p:nvSpPr>
          <p:cNvPr id="5" name="Rectangle 4"/>
          <p:cNvSpPr/>
          <p:nvPr/>
        </p:nvSpPr>
        <p:spPr>
          <a:xfrm>
            <a:off x="2123772" y="1905000"/>
            <a:ext cx="4896470"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Stop and copy : Final Round</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2"/>
          <p:cNvSpPr>
            <a:spLocks noChangeArrowheads="1"/>
          </p:cNvSpPr>
          <p:nvPr/>
        </p:nvSpPr>
        <p:spPr bwMode="auto">
          <a:xfrm>
            <a:off x="609600" y="2667000"/>
            <a:ext cx="3600450" cy="3600450"/>
          </a:xfrm>
          <a:prstGeom prst="rect">
            <a:avLst/>
          </a:prstGeom>
          <a:no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 name="Rectangle 15"/>
          <p:cNvSpPr>
            <a:spLocks noChangeArrowheads="1"/>
          </p:cNvSpPr>
          <p:nvPr/>
        </p:nvSpPr>
        <p:spPr bwMode="auto">
          <a:xfrm>
            <a:off x="4932363" y="2667000"/>
            <a:ext cx="3600450" cy="3600450"/>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3" name="Group 16"/>
          <p:cNvGrpSpPr/>
          <p:nvPr/>
        </p:nvGrpSpPr>
        <p:grpSpPr>
          <a:xfrm>
            <a:off x="5291138" y="3394824"/>
            <a:ext cx="2881312" cy="2151901"/>
            <a:chOff x="5291138" y="3623424"/>
            <a:chExt cx="2881312" cy="2151901"/>
          </a:xfrm>
        </p:grpSpPr>
        <p:sp>
          <p:nvSpPr>
            <p:cNvPr id="8" name="Rectangle 19"/>
            <p:cNvSpPr>
              <a:spLocks noChangeArrowheads="1"/>
            </p:cNvSpPr>
            <p:nvPr/>
          </p:nvSpPr>
          <p:spPr bwMode="auto">
            <a:xfrm>
              <a:off x="5291138" y="54133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 name="Rectangle 22"/>
            <p:cNvSpPr>
              <a:spLocks noChangeArrowheads="1"/>
            </p:cNvSpPr>
            <p:nvPr/>
          </p:nvSpPr>
          <p:spPr bwMode="auto">
            <a:xfrm>
              <a:off x="7812088" y="469582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Rectangle 24"/>
            <p:cNvSpPr>
              <a:spLocks noChangeArrowheads="1"/>
            </p:cNvSpPr>
            <p:nvPr/>
          </p:nvSpPr>
          <p:spPr bwMode="auto">
            <a:xfrm>
              <a:off x="7451725" y="3623424"/>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1" name="Rectangle 26"/>
            <p:cNvSpPr>
              <a:spLocks noChangeArrowheads="1"/>
            </p:cNvSpPr>
            <p:nvPr/>
          </p:nvSpPr>
          <p:spPr bwMode="auto">
            <a:xfrm>
              <a:off x="6731000" y="5053013"/>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16" name="Group 15"/>
          <p:cNvGrpSpPr/>
          <p:nvPr/>
        </p:nvGrpSpPr>
        <p:grpSpPr>
          <a:xfrm>
            <a:off x="969963" y="3394824"/>
            <a:ext cx="2881312" cy="2151901"/>
            <a:chOff x="969963" y="3623424"/>
            <a:chExt cx="2881312" cy="2151901"/>
          </a:xfrm>
        </p:grpSpPr>
        <p:sp>
          <p:nvSpPr>
            <p:cNvPr id="12" name="Rectangle 9"/>
            <p:cNvSpPr>
              <a:spLocks noChangeArrowheads="1"/>
            </p:cNvSpPr>
            <p:nvPr/>
          </p:nvSpPr>
          <p:spPr bwMode="auto">
            <a:xfrm>
              <a:off x="3130550" y="3623424"/>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Rectangle 11"/>
            <p:cNvSpPr>
              <a:spLocks noChangeArrowheads="1"/>
            </p:cNvSpPr>
            <p:nvPr/>
          </p:nvSpPr>
          <p:spPr bwMode="auto">
            <a:xfrm>
              <a:off x="2409825" y="5053013"/>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 name="Rectangle 6"/>
            <p:cNvSpPr>
              <a:spLocks noChangeArrowheads="1"/>
            </p:cNvSpPr>
            <p:nvPr/>
          </p:nvSpPr>
          <p:spPr bwMode="auto">
            <a:xfrm>
              <a:off x="3490913" y="469582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 name="Rectangle 4"/>
            <p:cNvSpPr>
              <a:spLocks noChangeArrowheads="1"/>
            </p:cNvSpPr>
            <p:nvPr/>
          </p:nvSpPr>
          <p:spPr bwMode="auto">
            <a:xfrm>
              <a:off x="969963" y="541337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8" name="Rectangle 17"/>
          <p:cNvSpPr>
            <a:spLocks noChangeArrowheads="1"/>
          </p:cNvSpPr>
          <p:nvPr/>
        </p:nvSpPr>
        <p:spPr bwMode="auto">
          <a:xfrm>
            <a:off x="4932363" y="2667000"/>
            <a:ext cx="3600450" cy="3600450"/>
          </a:xfrm>
          <a:prstGeom prst="rect">
            <a:avLst/>
          </a:prstGeom>
          <a:solidFill>
            <a:srgbClr val="C0C0C0"/>
          </a:solidFill>
          <a:ln w="38100" algn="ctr">
            <a:solidFill>
              <a:schemeClr val="tx1"/>
            </a:solidFill>
            <a:miter lim="800000"/>
            <a:headEnd/>
            <a:tailEnd/>
          </a:ln>
        </p:spPr>
        <p:txBody>
          <a:bodyPr wrap="none" anchor="ctr"/>
          <a:lstStyle/>
          <a:p>
            <a:endParaRPr lang="en-US"/>
          </a:p>
        </p:txBody>
      </p:sp>
      <p:sp>
        <p:nvSpPr>
          <p:cNvPr id="19" name="TextBox 18"/>
          <p:cNvSpPr txBox="1"/>
          <p:nvPr/>
        </p:nvSpPr>
        <p:spPr>
          <a:xfrm>
            <a:off x="1971132" y="6324600"/>
            <a:ext cx="880562"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A</a:t>
            </a:r>
            <a:endParaRPr lang="en-US" sz="2000" b="1" i="1" dirty="0"/>
          </a:p>
        </p:txBody>
      </p:sp>
      <p:sp>
        <p:nvSpPr>
          <p:cNvPr id="20" name="TextBox 19"/>
          <p:cNvSpPr txBox="1"/>
          <p:nvPr/>
        </p:nvSpPr>
        <p:spPr>
          <a:xfrm>
            <a:off x="6297918" y="6324600"/>
            <a:ext cx="869341"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B</a:t>
            </a:r>
            <a:endParaRPr lang="en-US" sz="2000" b="1"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4.81481E-6 L 0.47327 0.00208 " pathEditMode="relative" rAng="0" ptsTypes="AA">
                                      <p:cBhvr>
                                        <p:cTn id="6" dur="2000" fill="hold"/>
                                        <p:tgtEl>
                                          <p:spTgt spid="16"/>
                                        </p:tgtEl>
                                        <p:attrNameLst>
                                          <p:attrName>ppt_x</p:attrName>
                                          <p:attrName>ppt_y</p:attrName>
                                        </p:attrNameLst>
                                      </p:cBhvr>
                                      <p:rCtr x="237" y="1"/>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IN" dirty="0" smtClean="0"/>
              <a:t>Using </a:t>
            </a:r>
            <a:r>
              <a:rPr lang="en-IN" dirty="0" err="1" smtClean="0"/>
              <a:t>Proxmox</a:t>
            </a:r>
            <a:r>
              <a:rPr lang="en-IN" dirty="0" smtClean="0"/>
              <a:t> deployment tool</a:t>
            </a:r>
            <a:endParaRPr lang="en-IN" dirty="0"/>
          </a:p>
        </p:txBody>
      </p:sp>
      <p:sp>
        <p:nvSpPr>
          <p:cNvPr id="3" name="Content Placeholder 2"/>
          <p:cNvSpPr>
            <a:spLocks noGrp="1"/>
          </p:cNvSpPr>
          <p:nvPr>
            <p:ph sz="quarter" idx="10"/>
          </p:nvPr>
        </p:nvSpPr>
        <p:spPr/>
        <p:txBody>
          <a:bodyPr/>
          <a:lstStyle/>
          <a:p>
            <a:pPr algn="ctr"/>
            <a:r>
              <a:rPr lang="en-IN" dirty="0" smtClean="0"/>
              <a:t>Live Migration Demo</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a:bodyPr>
          <a:lstStyle/>
          <a:p>
            <a:pPr>
              <a:defRPr/>
            </a:pPr>
            <a:endParaRPr lang="en-US" dirty="0"/>
          </a:p>
          <a:p>
            <a:endParaRPr lang="en-US" dirty="0"/>
          </a:p>
        </p:txBody>
      </p:sp>
      <p:sp>
        <p:nvSpPr>
          <p:cNvPr id="2" name="Title 1"/>
          <p:cNvSpPr>
            <a:spLocks noGrp="1"/>
          </p:cNvSpPr>
          <p:nvPr>
            <p:ph type="ctrTitle" idx="4294967295"/>
          </p:nvPr>
        </p:nvSpPr>
        <p:spPr>
          <a:xfrm>
            <a:off x="0" y="2130425"/>
            <a:ext cx="9144000" cy="1470025"/>
          </a:xfrm>
        </p:spPr>
        <p:txBody>
          <a:bodyPr/>
          <a:lstStyle/>
          <a:p>
            <a:r>
              <a:rPr lang="en-US" dirty="0" smtClean="0"/>
              <a:t>VM </a:t>
            </a:r>
            <a:r>
              <a:rPr lang="en-US" dirty="0" smtClean="0"/>
              <a:t>Migration</a:t>
            </a:r>
            <a:endParaRPr lang="en-US" dirty="0"/>
          </a:p>
        </p:txBody>
      </p:sp>
    </p:spTree>
    <p:extLst>
      <p:ext uri="{BB962C8B-B14F-4D97-AF65-F5344CB8AC3E}">
        <p14:creationId xmlns:p14="http://schemas.microsoft.com/office/powerpoint/2010/main" xmlns="" val="224974077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0" y="1814185"/>
            <a:ext cx="8915400" cy="424731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nSpc>
                <a:spcPct val="150000"/>
              </a:lnSpc>
            </a:pPr>
            <a:r>
              <a:rPr>
                <a:solidFill>
                  <a:schemeClr val="tx1"/>
                </a:solidFill>
                <a:latin typeface="Arial" pitchFamily="34" charset="0"/>
                <a:ea typeface="Verdana"/>
                <a:cs typeface="Arial" pitchFamily="34" charset="0"/>
                <a:sym typeface="Verdana"/>
              </a:rPr>
              <a:t>The process of moving a virtual machine from one host server or storage location to another;</a:t>
            </a:r>
          </a:p>
          <a:p>
            <a:pPr lvl="0">
              <a:lnSpc>
                <a:spcPct val="150000"/>
              </a:lnSpc>
            </a:pPr>
            <a:r>
              <a:rPr>
                <a:solidFill>
                  <a:schemeClr val="tx1"/>
                </a:solidFill>
                <a:latin typeface="Arial" pitchFamily="34" charset="0"/>
                <a:ea typeface="Verdana"/>
                <a:cs typeface="Arial" pitchFamily="34" charset="0"/>
                <a:sym typeface="Verdana"/>
              </a:rPr>
              <a:t>There are different techniques of VM migration- </a:t>
            </a:r>
          </a:p>
          <a:p>
            <a:pPr lvl="3">
              <a:lnSpc>
                <a:spcPct val="150000"/>
              </a:lnSpc>
              <a:buSzPct val="100000"/>
            </a:pPr>
            <a:r>
              <a:rPr>
                <a:solidFill>
                  <a:schemeClr val="tx1"/>
                </a:solidFill>
                <a:latin typeface="Arial" pitchFamily="34" charset="0"/>
                <a:ea typeface="Verdana"/>
                <a:cs typeface="Arial" pitchFamily="34" charset="0"/>
                <a:sym typeface="Verdana"/>
              </a:rPr>
              <a:t> </a:t>
            </a:r>
            <a:r>
              <a:rPr lang="en-IN" dirty="0" smtClean="0">
                <a:solidFill>
                  <a:schemeClr val="tx1"/>
                </a:solidFill>
                <a:latin typeface="Arial" pitchFamily="34" charset="0"/>
                <a:ea typeface="Verdana"/>
                <a:cs typeface="Arial" pitchFamily="34" charset="0"/>
                <a:sym typeface="Verdana"/>
              </a:rPr>
              <a:t> - </a:t>
            </a:r>
            <a:r>
              <a:rPr smtClean="0">
                <a:solidFill>
                  <a:schemeClr val="tx1"/>
                </a:solidFill>
                <a:latin typeface="Arial" pitchFamily="34" charset="0"/>
                <a:ea typeface="Verdana"/>
                <a:cs typeface="Arial" pitchFamily="34" charset="0"/>
                <a:sym typeface="Verdana"/>
              </a:rPr>
              <a:t>Hot/li</a:t>
            </a:r>
            <a:r>
              <a:rPr lang="en-IN" dirty="0" smtClean="0">
                <a:solidFill>
                  <a:schemeClr val="tx1"/>
                </a:solidFill>
                <a:latin typeface="Arial" pitchFamily="34" charset="0"/>
                <a:ea typeface="Verdana"/>
                <a:cs typeface="Arial" pitchFamily="34" charset="0"/>
                <a:sym typeface="Verdana"/>
              </a:rPr>
              <a:t>v</a:t>
            </a:r>
            <a:r>
              <a:rPr smtClean="0">
                <a:solidFill>
                  <a:schemeClr val="tx1"/>
                </a:solidFill>
                <a:latin typeface="Arial" pitchFamily="34" charset="0"/>
                <a:ea typeface="Verdana"/>
                <a:cs typeface="Arial" pitchFamily="34" charset="0"/>
                <a:sym typeface="Verdana"/>
              </a:rPr>
              <a:t>e </a:t>
            </a:r>
            <a:r>
              <a:rPr>
                <a:solidFill>
                  <a:schemeClr val="tx1"/>
                </a:solidFill>
                <a:latin typeface="Arial" pitchFamily="34" charset="0"/>
                <a:ea typeface="Verdana"/>
                <a:cs typeface="Arial" pitchFamily="34" charset="0"/>
                <a:sym typeface="Verdana"/>
              </a:rPr>
              <a:t>migration, </a:t>
            </a:r>
          </a:p>
          <a:p>
            <a:pPr lvl="3">
              <a:lnSpc>
                <a:spcPct val="150000"/>
              </a:lnSpc>
              <a:buSzPct val="100000"/>
            </a:pPr>
            <a:r>
              <a:rPr>
                <a:solidFill>
                  <a:schemeClr val="tx1"/>
                </a:solidFill>
                <a:latin typeface="Arial" pitchFamily="34" charset="0"/>
                <a:ea typeface="Verdana"/>
                <a:cs typeface="Arial" pitchFamily="34" charset="0"/>
                <a:sym typeface="Verdana"/>
              </a:rPr>
              <a:t> </a:t>
            </a:r>
            <a:r>
              <a:rPr lang="en-IN" dirty="0" smtClean="0">
                <a:solidFill>
                  <a:schemeClr val="tx1"/>
                </a:solidFill>
                <a:latin typeface="Arial" pitchFamily="34" charset="0"/>
                <a:ea typeface="Verdana"/>
                <a:cs typeface="Arial" pitchFamily="34" charset="0"/>
                <a:sym typeface="Verdana"/>
              </a:rPr>
              <a:t> - </a:t>
            </a:r>
            <a:r>
              <a:rPr smtClean="0">
                <a:solidFill>
                  <a:schemeClr val="tx1"/>
                </a:solidFill>
                <a:latin typeface="Arial" pitchFamily="34" charset="0"/>
                <a:ea typeface="Verdana"/>
                <a:cs typeface="Arial" pitchFamily="34" charset="0"/>
                <a:sym typeface="Verdana"/>
              </a:rPr>
              <a:t>Cold/regular </a:t>
            </a:r>
            <a:r>
              <a:rPr>
                <a:solidFill>
                  <a:schemeClr val="tx1"/>
                </a:solidFill>
                <a:latin typeface="Arial" pitchFamily="34" charset="0"/>
                <a:ea typeface="Verdana"/>
                <a:cs typeface="Arial" pitchFamily="34" charset="0"/>
                <a:sym typeface="Verdana"/>
              </a:rPr>
              <a:t>migration, and</a:t>
            </a:r>
          </a:p>
          <a:p>
            <a:pPr lvl="3">
              <a:lnSpc>
                <a:spcPct val="150000"/>
              </a:lnSpc>
              <a:buSzPct val="100000"/>
            </a:pPr>
            <a:r>
              <a:rPr>
                <a:solidFill>
                  <a:schemeClr val="tx1"/>
                </a:solidFill>
                <a:latin typeface="Arial" pitchFamily="34" charset="0"/>
                <a:ea typeface="Verdana"/>
                <a:cs typeface="Arial" pitchFamily="34" charset="0"/>
                <a:sym typeface="Verdana"/>
              </a:rPr>
              <a:t>  </a:t>
            </a:r>
            <a:r>
              <a:rPr lang="en-IN" dirty="0" smtClean="0">
                <a:solidFill>
                  <a:schemeClr val="tx1"/>
                </a:solidFill>
                <a:latin typeface="Arial" pitchFamily="34" charset="0"/>
                <a:ea typeface="Verdana"/>
                <a:cs typeface="Arial" pitchFamily="34" charset="0"/>
                <a:sym typeface="Verdana"/>
              </a:rPr>
              <a:t> - </a:t>
            </a:r>
            <a:r>
              <a:rPr smtClean="0">
                <a:solidFill>
                  <a:schemeClr val="tx1"/>
                </a:solidFill>
                <a:latin typeface="Arial" pitchFamily="34" charset="0"/>
                <a:ea typeface="Verdana"/>
                <a:cs typeface="Arial" pitchFamily="34" charset="0"/>
                <a:sym typeface="Verdana"/>
              </a:rPr>
              <a:t>Live </a:t>
            </a:r>
            <a:r>
              <a:rPr>
                <a:solidFill>
                  <a:schemeClr val="tx1"/>
                </a:solidFill>
                <a:latin typeface="Arial" pitchFamily="34" charset="0"/>
                <a:ea typeface="Verdana"/>
                <a:cs typeface="Arial" pitchFamily="34" charset="0"/>
                <a:sym typeface="Verdana"/>
              </a:rPr>
              <a:t>storage migration of a virtual machine.</a:t>
            </a:r>
          </a:p>
          <a:p>
            <a:pPr lvl="0">
              <a:lnSpc>
                <a:spcPct val="150000"/>
              </a:lnSpc>
            </a:pPr>
            <a:endParaRPr b="1">
              <a:latin typeface="Verdana"/>
              <a:ea typeface="Verdana"/>
              <a:cs typeface="Verdana"/>
              <a:sym typeface="Verdana"/>
            </a:endParaRPr>
          </a:p>
          <a:p>
            <a:pPr lvl="0" algn="just">
              <a:lnSpc>
                <a:spcPct val="150000"/>
              </a:lnSpc>
            </a:pPr>
            <a:r>
              <a:rPr b="1">
                <a:latin typeface="Verdana"/>
                <a:ea typeface="Verdana"/>
                <a:cs typeface="Verdana"/>
                <a:sym typeface="Verdana"/>
              </a:rPr>
              <a:t> </a:t>
            </a:r>
            <a:r>
              <a:rPr>
                <a:latin typeface="Arial" pitchFamily="34" charset="0"/>
                <a:ea typeface="Verdana"/>
                <a:cs typeface="Arial" pitchFamily="34" charset="0"/>
                <a:sym typeface="Verdana"/>
              </a:rPr>
              <a:t>In this process, all key machines’ components, such as CPU, storage disks, networking, and memory, are completely virtualized, thereby facilitating the entire state of a virtual machine to be captured by a set of easily moved data ﬁles. </a:t>
            </a:r>
          </a:p>
        </p:txBody>
      </p:sp>
      <p:sp>
        <p:nvSpPr>
          <p:cNvPr id="118" name="Shape 118"/>
          <p:cNvSpPr/>
          <p:nvPr/>
        </p:nvSpPr>
        <p:spPr>
          <a:xfrm>
            <a:off x="838200" y="381000"/>
            <a:ext cx="719684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F0000"/>
                </a:solidFill>
                <a:latin typeface="Verdana"/>
                <a:ea typeface="Verdana"/>
                <a:cs typeface="Verdana"/>
                <a:sym typeface="Verdana"/>
              </a:defRPr>
            </a:lvl1pPr>
          </a:lstStyle>
          <a:p>
            <a:pPr lvl="0">
              <a:defRPr sz="1800" b="0">
                <a:solidFill>
                  <a:srgbClr val="000000"/>
                </a:solidFill>
              </a:defRPr>
            </a:pPr>
            <a:r>
              <a:rPr lang="en-IN" sz="3600" b="0" dirty="0" smtClean="0">
                <a:solidFill>
                  <a:schemeClr val="tx1"/>
                </a:solidFill>
                <a:latin typeface="Arial" pitchFamily="34" charset="0"/>
                <a:cs typeface="Arial" pitchFamily="34" charset="0"/>
              </a:rPr>
              <a:t>Virtual Machine Migration Services</a:t>
            </a:r>
            <a:endParaRPr sz="3600" b="0">
              <a:solidFill>
                <a:schemeClr val="tx1"/>
              </a:solidFill>
              <a:latin typeface="Arial" pitchFamily="34" charset="0"/>
              <a:cs typeface="Arial" pitchFamily="34" charset="0"/>
            </a:endParaRPr>
          </a:p>
        </p:txBody>
      </p:sp>
      <p:sp>
        <p:nvSpPr>
          <p:cNvPr id="119" name="Shape 119"/>
          <p:cNvSpPr/>
          <p:nvPr/>
        </p:nvSpPr>
        <p:spPr>
          <a:xfrm>
            <a:off x="71406" y="1371600"/>
            <a:ext cx="2969722" cy="49173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sz="2000" b="1">
                <a:solidFill>
                  <a:srgbClr val="FF0000"/>
                </a:solidFill>
                <a:latin typeface="Verdana"/>
                <a:ea typeface="Verdana"/>
                <a:cs typeface="Verdana"/>
                <a:sym typeface="Verdana"/>
              </a:defRPr>
            </a:lvl1pPr>
          </a:lstStyle>
          <a:p>
            <a:pPr lvl="0">
              <a:defRPr sz="1800" b="0">
                <a:solidFill>
                  <a:srgbClr val="000000"/>
                </a:solidFill>
              </a:defRPr>
            </a:pPr>
            <a:r>
              <a:rPr sz="2000" b="1">
                <a:solidFill>
                  <a:schemeClr val="tx1"/>
                </a:solidFill>
              </a:rPr>
              <a:t>Migration service -  </a:t>
            </a:r>
          </a:p>
        </p:txBody>
      </p:sp>
      <p:sp>
        <p:nvSpPr>
          <p:cNvPr id="120" name="Shape 12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493837"/>
            <a:ext cx="8229600" cy="4721245"/>
          </a:xfrm>
        </p:spPr>
        <p:txBody>
          <a:bodyPr>
            <a:normAutofit/>
          </a:bodyPr>
          <a:lstStyle/>
          <a:p>
            <a:r>
              <a:rPr lang="en-IN" sz="1800" dirty="0" smtClean="0"/>
              <a:t>Cold migration is the migration of a powered-off virtual machine and is done in the following tasks:</a:t>
            </a:r>
          </a:p>
          <a:p>
            <a:pPr fontAlgn="t">
              <a:buFont typeface="Arial" pitchFamily="34" charset="0"/>
              <a:buChar char="•"/>
            </a:pPr>
            <a:r>
              <a:rPr lang="en-IN" sz="1800" dirty="0" smtClean="0"/>
              <a:t>If the option to move to a different </a:t>
            </a:r>
            <a:r>
              <a:rPr lang="en-IN" sz="1800" dirty="0" err="1" smtClean="0"/>
              <a:t>datastore</a:t>
            </a:r>
            <a:r>
              <a:rPr lang="en-IN" sz="1800" dirty="0" smtClean="0"/>
              <a:t> was chosen, the configuration files, including the NVRAM file (BIOS settings), and log files are moved from the source host to the destination host’s associated storage area. If you chose to move the virtual machine's disks, these are also moved.</a:t>
            </a:r>
          </a:p>
          <a:p>
            <a:pPr fontAlgn="t">
              <a:buFont typeface="Arial" pitchFamily="34" charset="0"/>
              <a:buChar char="•"/>
            </a:pPr>
            <a:r>
              <a:rPr lang="en-IN" sz="1800" dirty="0" smtClean="0"/>
              <a:t>The virtual machine is registered with the new host.</a:t>
            </a:r>
          </a:p>
          <a:p>
            <a:pPr fontAlgn="t">
              <a:buFont typeface="Arial" pitchFamily="34" charset="0"/>
              <a:buChar char="•"/>
            </a:pPr>
            <a:r>
              <a:rPr lang="en-IN" sz="1800" dirty="0" smtClean="0"/>
              <a:t>After the migration is completed, the old version of the virtual machine is deleted from the source host if the option to move to a different </a:t>
            </a:r>
            <a:r>
              <a:rPr lang="en-IN" sz="1800" dirty="0" err="1" smtClean="0"/>
              <a:t>datastore</a:t>
            </a:r>
            <a:r>
              <a:rPr lang="en-IN" sz="1800" dirty="0" smtClean="0"/>
              <a:t> was chosen.</a:t>
            </a:r>
          </a:p>
          <a:p>
            <a:endParaRPr lang="en-IN" sz="1800" dirty="0"/>
          </a:p>
        </p:txBody>
      </p:sp>
      <p:sp>
        <p:nvSpPr>
          <p:cNvPr id="103426" name="AutoShape 2" descr="Image result for vm provisioning proc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28" name="AutoShape 4" descr="Image result for vm provisioning proc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1500166" y="571480"/>
            <a:ext cx="5737468" cy="769441"/>
          </a:xfrm>
          <a:prstGeom prst="rect">
            <a:avLst/>
          </a:prstGeom>
        </p:spPr>
        <p:txBody>
          <a:bodyPr wrap="none">
            <a:spAutoFit/>
          </a:bodyPr>
          <a:lstStyle/>
          <a:p>
            <a:r>
              <a:rPr lang="en-IN" sz="4400" dirty="0" smtClean="0">
                <a:solidFill>
                  <a:schemeClr val="tx1"/>
                </a:solidFill>
                <a:latin typeface="Arial" pitchFamily="34" charset="0"/>
                <a:ea typeface="Verdana"/>
                <a:cs typeface="Arial" pitchFamily="34" charset="0"/>
                <a:sym typeface="Verdana"/>
              </a:rPr>
              <a:t>Cold/regular migration</a:t>
            </a:r>
            <a:endParaRPr lang="en-IN" sz="4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Pre-assumption :</a:t>
            </a:r>
          </a:p>
          <a:p>
            <a:pPr lvl="1"/>
            <a:r>
              <a:rPr lang="en-US" dirty="0" smtClean="0"/>
              <a:t>We assume that all storage resources are</a:t>
            </a:r>
            <a:br>
              <a:rPr lang="en-US" dirty="0" smtClean="0"/>
            </a:br>
            <a:r>
              <a:rPr lang="en-US" dirty="0" smtClean="0"/>
              <a:t>separated from computing resources.</a:t>
            </a:r>
          </a:p>
          <a:p>
            <a:pPr lvl="1"/>
            <a:r>
              <a:rPr lang="en-US" dirty="0" smtClean="0"/>
              <a:t>Storage devices of VMs are attached from</a:t>
            </a:r>
            <a:br>
              <a:rPr lang="en-US" dirty="0" smtClean="0"/>
            </a:br>
            <a:r>
              <a:rPr lang="en-US" dirty="0" smtClean="0"/>
              <a:t>network :</a:t>
            </a:r>
          </a:p>
          <a:p>
            <a:pPr lvl="2"/>
            <a:r>
              <a:rPr lang="en-US" b="1" i="1" dirty="0" smtClean="0"/>
              <a:t>NAS</a:t>
            </a:r>
            <a:r>
              <a:rPr lang="en-US" dirty="0" smtClean="0"/>
              <a:t>: NFS, CIFS</a:t>
            </a:r>
          </a:p>
          <a:p>
            <a:pPr lvl="2"/>
            <a:r>
              <a:rPr lang="en-US" b="1" i="1" dirty="0" smtClean="0"/>
              <a:t>SAN</a:t>
            </a:r>
            <a:r>
              <a:rPr lang="en-US" dirty="0" smtClean="0"/>
              <a:t>: </a:t>
            </a:r>
            <a:r>
              <a:rPr lang="en-US" dirty="0" err="1" smtClean="0"/>
              <a:t>Fibre</a:t>
            </a:r>
            <a:r>
              <a:rPr lang="en-US" dirty="0" smtClean="0"/>
              <a:t> Channel</a:t>
            </a:r>
          </a:p>
          <a:p>
            <a:pPr lvl="2"/>
            <a:r>
              <a:rPr lang="en-US" b="1" i="1" dirty="0" err="1" smtClean="0"/>
              <a:t>iSCSI</a:t>
            </a:r>
            <a:r>
              <a:rPr lang="en-US" dirty="0" smtClean="0"/>
              <a:t>, network block device</a:t>
            </a:r>
          </a:p>
          <a:p>
            <a:pPr lvl="2"/>
            <a:r>
              <a:rPr lang="en-US" b="1" i="1" dirty="0" err="1" smtClean="0"/>
              <a:t>drdb</a:t>
            </a:r>
            <a:r>
              <a:rPr lang="en-US" dirty="0" smtClean="0"/>
              <a:t> network RAID</a:t>
            </a:r>
          </a:p>
          <a:p>
            <a:pPr lvl="1"/>
            <a:r>
              <a:rPr lang="en-US" dirty="0" smtClean="0"/>
              <a:t>Require high quality network  connection</a:t>
            </a:r>
          </a:p>
          <a:p>
            <a:pPr lvl="2"/>
            <a:r>
              <a:rPr lang="en-US" dirty="0" smtClean="0"/>
              <a:t>Common L2 network (LAN)</a:t>
            </a:r>
          </a:p>
          <a:p>
            <a:pPr lvl="2"/>
            <a:r>
              <a:rPr lang="en-US" dirty="0" smtClean="0"/>
              <a:t>L3 re-routing </a:t>
            </a:r>
          </a:p>
        </p:txBody>
      </p:sp>
      <p:sp>
        <p:nvSpPr>
          <p:cNvPr id="9" name="Content Placeholder 8"/>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latin typeface="Arial" pitchFamily="34" charset="0"/>
                <a:cs typeface="Arial" pitchFamily="34" charset="0"/>
              </a:rPr>
              <a:t>Live Migration Technique</a:t>
            </a:r>
            <a:endParaRPr lang="en-US" dirty="0">
              <a:latin typeface="Arial" pitchFamily="34" charset="0"/>
              <a:cs typeface="Arial" pitchFamily="34" charset="0"/>
            </a:endParaRPr>
          </a:p>
        </p:txBody>
      </p:sp>
      <p:pic>
        <p:nvPicPr>
          <p:cNvPr id="148482" name="Picture 2"/>
          <p:cNvPicPr>
            <a:picLocks noChangeAspect="1" noChangeArrowheads="1"/>
          </p:cNvPicPr>
          <p:nvPr/>
        </p:nvPicPr>
        <p:blipFill>
          <a:blip r:embed="rId2" cstate="print"/>
          <a:srcRect/>
          <a:stretch>
            <a:fillRect/>
          </a:stretch>
        </p:blipFill>
        <p:spPr bwMode="auto">
          <a:xfrm>
            <a:off x="5943600" y="2599457"/>
            <a:ext cx="2743200" cy="3901377"/>
          </a:xfrm>
          <a:prstGeom prst="rect">
            <a:avLst/>
          </a:prstGeom>
          <a:noFill/>
          <a:ln w="9525">
            <a:noFill/>
            <a:miter lim="800000"/>
            <a:headEnd/>
            <a:tailEnd/>
          </a:ln>
          <a:effectLst/>
        </p:spPr>
      </p:pic>
      <p:sp>
        <p:nvSpPr>
          <p:cNvPr id="5" name="Rectangle 4"/>
          <p:cNvSpPr/>
          <p:nvPr/>
        </p:nvSpPr>
        <p:spPr>
          <a:xfrm>
            <a:off x="6096000" y="2743200"/>
            <a:ext cx="457200" cy="274320"/>
          </a:xfrm>
          <a:prstGeom prst="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smtClean="0"/>
              <a:t>VM 1</a:t>
            </a:r>
            <a:endParaRPr lang="en-US" sz="1200" b="1" i="1" dirty="0"/>
          </a:p>
        </p:txBody>
      </p:sp>
      <p:sp>
        <p:nvSpPr>
          <p:cNvPr id="27" name="Rectangle 26"/>
          <p:cNvSpPr/>
          <p:nvPr/>
        </p:nvSpPr>
        <p:spPr>
          <a:xfrm>
            <a:off x="7051496" y="2743200"/>
            <a:ext cx="457200" cy="274320"/>
          </a:xfrm>
          <a:prstGeom prst="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smtClean="0"/>
              <a:t>VM 2</a:t>
            </a:r>
            <a:endParaRPr lang="en-US" sz="1200" b="1" i="1" dirty="0"/>
          </a:p>
        </p:txBody>
      </p:sp>
      <p:sp>
        <p:nvSpPr>
          <p:cNvPr id="29" name="Round Diagonal Corner Rectangle 28"/>
          <p:cNvSpPr/>
          <p:nvPr/>
        </p:nvSpPr>
        <p:spPr>
          <a:xfrm>
            <a:off x="7980452" y="5613970"/>
            <a:ext cx="548640" cy="457200"/>
          </a:xfrm>
          <a:prstGeom prst="round2Diag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smtClean="0"/>
              <a:t>VM 1</a:t>
            </a:r>
          </a:p>
          <a:p>
            <a:pPr algn="ctr"/>
            <a:r>
              <a:rPr lang="en-US" sz="1200" b="1" i="1" dirty="0" smtClean="0"/>
              <a:t>Disk</a:t>
            </a:r>
            <a:endParaRPr lang="en-US" sz="1200" b="1" i="1" dirty="0"/>
          </a:p>
        </p:txBody>
      </p:sp>
      <p:sp>
        <p:nvSpPr>
          <p:cNvPr id="30" name="Round Diagonal Corner Rectangle 29"/>
          <p:cNvSpPr/>
          <p:nvPr/>
        </p:nvSpPr>
        <p:spPr>
          <a:xfrm>
            <a:off x="7055778" y="5613970"/>
            <a:ext cx="548640" cy="457200"/>
          </a:xfrm>
          <a:prstGeom prst="round2Diag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smtClean="0"/>
              <a:t>VM 2</a:t>
            </a:r>
          </a:p>
          <a:p>
            <a:pPr algn="ctr"/>
            <a:r>
              <a:rPr lang="en-US" sz="1200" b="1" i="1" dirty="0" smtClean="0"/>
              <a:t>Disk</a:t>
            </a:r>
            <a:endParaRPr lang="en-US" sz="1200" b="1" i="1"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t>Challenges of live migration :</a:t>
            </a:r>
          </a:p>
          <a:p>
            <a:pPr lvl="1"/>
            <a:r>
              <a:rPr lang="en-GB" dirty="0" smtClean="0"/>
              <a:t>VMs have lots of state in memory</a:t>
            </a:r>
          </a:p>
          <a:p>
            <a:pPr lvl="1"/>
            <a:r>
              <a:rPr lang="en-GB" dirty="0" smtClean="0"/>
              <a:t>Some VMs have soft real-time</a:t>
            </a:r>
            <a:br>
              <a:rPr lang="en-GB" dirty="0" smtClean="0"/>
            </a:br>
            <a:r>
              <a:rPr lang="en-GB" dirty="0" smtClean="0"/>
              <a:t>requirements :</a:t>
            </a:r>
          </a:p>
          <a:p>
            <a:pPr lvl="2"/>
            <a:r>
              <a:rPr lang="en-GB" dirty="0" smtClean="0"/>
              <a:t>For examples, web servers, </a:t>
            </a:r>
            <a:br>
              <a:rPr lang="en-GB" dirty="0" smtClean="0"/>
            </a:br>
            <a:r>
              <a:rPr lang="en-GB" dirty="0" smtClean="0"/>
              <a:t>databases and game servers, ...etc.</a:t>
            </a:r>
          </a:p>
          <a:p>
            <a:pPr lvl="2"/>
            <a:r>
              <a:rPr lang="en-GB" dirty="0" smtClean="0"/>
              <a:t>Need to minimize down-time</a:t>
            </a:r>
            <a:endParaRPr lang="en-US" dirty="0" smtClean="0"/>
          </a:p>
          <a:p>
            <a:r>
              <a:rPr lang="en-GB" dirty="0" smtClean="0"/>
              <a:t>Relocation strategy :</a:t>
            </a:r>
          </a:p>
          <a:p>
            <a:pPr marL="822960" lvl="1" indent="-365760">
              <a:buFont typeface="+mj-lt"/>
              <a:buAutoNum type="arabicPeriod"/>
            </a:pPr>
            <a:r>
              <a:rPr lang="en-GB" dirty="0" smtClean="0"/>
              <a:t>Pre-migration process</a:t>
            </a:r>
          </a:p>
          <a:p>
            <a:pPr marL="822960" lvl="1" indent="-365760">
              <a:buFont typeface="+mj-lt"/>
              <a:buAutoNum type="arabicPeriod"/>
            </a:pPr>
            <a:r>
              <a:rPr lang="en-GB" dirty="0" smtClean="0"/>
              <a:t>Reservation process</a:t>
            </a:r>
          </a:p>
          <a:p>
            <a:pPr marL="822960" lvl="1" indent="-365760">
              <a:buFont typeface="+mj-lt"/>
              <a:buAutoNum type="arabicPeriod"/>
            </a:pPr>
            <a:r>
              <a:rPr lang="en-GB" dirty="0" smtClean="0"/>
              <a:t>Iterative pre-copy</a:t>
            </a:r>
          </a:p>
          <a:p>
            <a:pPr marL="822960" lvl="1" indent="-365760">
              <a:buFont typeface="+mj-lt"/>
              <a:buAutoNum type="arabicPeriod"/>
            </a:pPr>
            <a:r>
              <a:rPr lang="en-GB" dirty="0" smtClean="0"/>
              <a:t>Stop and copy</a:t>
            </a:r>
          </a:p>
          <a:p>
            <a:pPr marL="822960" lvl="1" indent="-365760">
              <a:buFont typeface="+mj-lt"/>
              <a:buAutoNum type="arabicPeriod"/>
            </a:pPr>
            <a:r>
              <a:rPr lang="en-GB" dirty="0" smtClean="0"/>
              <a:t>Commitment</a:t>
            </a:r>
          </a:p>
        </p:txBody>
      </p:sp>
      <p:sp>
        <p:nvSpPr>
          <p:cNvPr id="5" name="Content Placeholder 4"/>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t>Live Migration Technique</a:t>
            </a:r>
            <a:endParaRPr 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pPr algn="ctr"/>
            <a:r>
              <a:rPr lang="en-US" dirty="0" smtClean="0"/>
              <a:t>Live Migration Technique</a:t>
            </a:r>
            <a:endParaRPr lang="en-IN" dirty="0"/>
          </a:p>
        </p:txBody>
      </p:sp>
      <p:pic>
        <p:nvPicPr>
          <p:cNvPr id="1026" name="Picture 2" descr="http://usenix.org/legacy/publications/library/proceedings/nsdi05/tech/full_papers/clark/clark_html/migration-timeline.png"/>
          <p:cNvPicPr>
            <a:picLocks noChangeAspect="1" noChangeArrowheads="1"/>
          </p:cNvPicPr>
          <p:nvPr/>
        </p:nvPicPr>
        <p:blipFill>
          <a:blip r:embed="rId2"/>
          <a:srcRect/>
          <a:stretch>
            <a:fillRect/>
          </a:stretch>
        </p:blipFill>
        <p:spPr bwMode="auto">
          <a:xfrm>
            <a:off x="155574" y="1357298"/>
            <a:ext cx="8559829" cy="52244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0"/>
          <p:cNvSpPr>
            <a:spLocks noGrp="1"/>
          </p:cNvSpPr>
          <p:nvPr>
            <p:ph idx="1"/>
          </p:nvPr>
        </p:nvSpPr>
        <p:spPr/>
        <p:txBody>
          <a:bodyPr/>
          <a:lstStyle/>
          <a:p>
            <a:endParaRPr lang="en-IN"/>
          </a:p>
        </p:txBody>
      </p:sp>
      <p:sp>
        <p:nvSpPr>
          <p:cNvPr id="22" name="Content Placeholder 21"/>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t>Live Migration Technique</a:t>
            </a:r>
            <a:endParaRPr lang="en-US" dirty="0"/>
          </a:p>
        </p:txBody>
      </p:sp>
      <p:sp>
        <p:nvSpPr>
          <p:cNvPr id="5" name="Rounded Rectangle 4"/>
          <p:cNvSpPr/>
          <p:nvPr/>
        </p:nvSpPr>
        <p:spPr>
          <a:xfrm>
            <a:off x="1066800" y="17221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smtClean="0"/>
              <a:t>Pre-migration process</a:t>
            </a:r>
            <a:endParaRPr lang="en-US" sz="2000" b="1" dirty="0"/>
          </a:p>
        </p:txBody>
      </p:sp>
      <p:sp>
        <p:nvSpPr>
          <p:cNvPr id="6" name="Rounded Rectangle 5"/>
          <p:cNvSpPr/>
          <p:nvPr/>
        </p:nvSpPr>
        <p:spPr>
          <a:xfrm>
            <a:off x="1066800" y="26936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smtClean="0"/>
              <a:t>Reservation process</a:t>
            </a:r>
            <a:endParaRPr lang="en-US" sz="2000" b="1" dirty="0"/>
          </a:p>
        </p:txBody>
      </p:sp>
      <p:sp>
        <p:nvSpPr>
          <p:cNvPr id="7" name="Rounded Rectangle 6"/>
          <p:cNvSpPr/>
          <p:nvPr/>
        </p:nvSpPr>
        <p:spPr>
          <a:xfrm>
            <a:off x="1066800" y="36652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smtClean="0"/>
              <a:t>Iterative pre-copy</a:t>
            </a:r>
            <a:endParaRPr lang="en-US" sz="2000" b="1" dirty="0"/>
          </a:p>
        </p:txBody>
      </p:sp>
      <p:sp>
        <p:nvSpPr>
          <p:cNvPr id="8" name="Rounded Rectangle 7"/>
          <p:cNvSpPr/>
          <p:nvPr/>
        </p:nvSpPr>
        <p:spPr>
          <a:xfrm>
            <a:off x="1066800" y="46367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smtClean="0"/>
              <a:t>Stop and copy</a:t>
            </a:r>
            <a:endParaRPr lang="en-US" sz="2000" b="1" dirty="0"/>
          </a:p>
        </p:txBody>
      </p:sp>
      <p:sp>
        <p:nvSpPr>
          <p:cNvPr id="9" name="Rounded Rectangle 8"/>
          <p:cNvSpPr/>
          <p:nvPr/>
        </p:nvSpPr>
        <p:spPr>
          <a:xfrm>
            <a:off x="1066800" y="56083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smtClean="0"/>
              <a:t>Commitment</a:t>
            </a:r>
            <a:endParaRPr lang="en-US" sz="2000" b="1" dirty="0"/>
          </a:p>
        </p:txBody>
      </p:sp>
      <p:sp>
        <p:nvSpPr>
          <p:cNvPr id="10" name="Down Arrow 9"/>
          <p:cNvSpPr/>
          <p:nvPr/>
        </p:nvSpPr>
        <p:spPr>
          <a:xfrm>
            <a:off x="2392680" y="241819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Down Arrow 10"/>
          <p:cNvSpPr/>
          <p:nvPr/>
        </p:nvSpPr>
        <p:spPr>
          <a:xfrm>
            <a:off x="2392680" y="339355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Down Arrow 11"/>
          <p:cNvSpPr/>
          <p:nvPr/>
        </p:nvSpPr>
        <p:spPr>
          <a:xfrm>
            <a:off x="2392680" y="436891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Down Arrow 12"/>
          <p:cNvSpPr/>
          <p:nvPr/>
        </p:nvSpPr>
        <p:spPr>
          <a:xfrm>
            <a:off x="2392680" y="534427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ounded Rectangular Callout 15"/>
          <p:cNvSpPr/>
          <p:nvPr/>
        </p:nvSpPr>
        <p:spPr>
          <a:xfrm>
            <a:off x="4815156" y="3515474"/>
            <a:ext cx="3657600" cy="914400"/>
          </a:xfrm>
          <a:prstGeom prst="wedgeRoundRectCallout">
            <a:avLst>
              <a:gd name="adj1" fmla="val -68586"/>
              <a:gd name="adj2" fmla="val -2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GB" b="1" dirty="0" smtClean="0">
                <a:solidFill>
                  <a:schemeClr val="accent2">
                    <a:lumMod val="50000"/>
                  </a:schemeClr>
                </a:solidFill>
              </a:rPr>
              <a:t>VM active on host A</a:t>
            </a:r>
          </a:p>
          <a:p>
            <a:pPr marL="182880" indent="-182880">
              <a:buFont typeface="Arial" pitchFamily="34" charset="0"/>
              <a:buChar char="•"/>
            </a:pPr>
            <a:r>
              <a:rPr lang="en-GB" b="1" dirty="0" smtClean="0">
                <a:solidFill>
                  <a:schemeClr val="accent2">
                    <a:lumMod val="50000"/>
                  </a:schemeClr>
                </a:solidFill>
              </a:rPr>
              <a:t>Destination host selected</a:t>
            </a:r>
            <a:br>
              <a:rPr lang="en-GB" b="1" dirty="0" smtClean="0">
                <a:solidFill>
                  <a:schemeClr val="accent2">
                    <a:lumMod val="50000"/>
                  </a:schemeClr>
                </a:solidFill>
              </a:rPr>
            </a:br>
            <a:r>
              <a:rPr lang="en-GB" b="1" dirty="0" smtClean="0">
                <a:solidFill>
                  <a:schemeClr val="accent2">
                    <a:lumMod val="50000"/>
                  </a:schemeClr>
                </a:solidFill>
              </a:rPr>
              <a:t>(Block devices mirrored)</a:t>
            </a:r>
            <a:endParaRPr lang="en-GB" b="1" dirty="0">
              <a:solidFill>
                <a:schemeClr val="accent2">
                  <a:lumMod val="50000"/>
                </a:schemeClr>
              </a:solidFill>
            </a:endParaRPr>
          </a:p>
        </p:txBody>
      </p:sp>
      <p:sp>
        <p:nvSpPr>
          <p:cNvPr id="17" name="Rounded Rectangular Callout 16"/>
          <p:cNvSpPr/>
          <p:nvPr/>
        </p:nvSpPr>
        <p:spPr>
          <a:xfrm>
            <a:off x="4815156" y="3515474"/>
            <a:ext cx="3657600" cy="914400"/>
          </a:xfrm>
          <a:prstGeom prst="wedgeRoundRectCallout">
            <a:avLst>
              <a:gd name="adj1" fmla="val -67462"/>
              <a:gd name="adj2" fmla="val -1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smtClean="0">
                <a:solidFill>
                  <a:schemeClr val="accent2">
                    <a:lumMod val="50000"/>
                  </a:schemeClr>
                </a:solidFill>
              </a:rPr>
              <a:t>Initialize container on target host</a:t>
            </a:r>
          </a:p>
        </p:txBody>
      </p:sp>
      <p:sp>
        <p:nvSpPr>
          <p:cNvPr id="18" name="Rounded Rectangular Callout 17"/>
          <p:cNvSpPr/>
          <p:nvPr/>
        </p:nvSpPr>
        <p:spPr>
          <a:xfrm>
            <a:off x="4815156" y="3515474"/>
            <a:ext cx="3657600" cy="914400"/>
          </a:xfrm>
          <a:prstGeom prst="wedgeRoundRectCallout">
            <a:avLst>
              <a:gd name="adj1" fmla="val -67182"/>
              <a:gd name="adj2" fmla="val 1022"/>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smtClean="0">
                <a:solidFill>
                  <a:schemeClr val="accent2">
                    <a:lumMod val="50000"/>
                  </a:schemeClr>
                </a:solidFill>
              </a:rPr>
              <a:t>Copy dirty pages in successive rounds</a:t>
            </a:r>
          </a:p>
        </p:txBody>
      </p:sp>
      <p:sp>
        <p:nvSpPr>
          <p:cNvPr id="19" name="Rounded Rectangular Callout 18"/>
          <p:cNvSpPr/>
          <p:nvPr/>
        </p:nvSpPr>
        <p:spPr>
          <a:xfrm>
            <a:off x="4815156" y="3515474"/>
            <a:ext cx="3657600" cy="914400"/>
          </a:xfrm>
          <a:prstGeom prst="wedgeRoundRectCallout">
            <a:avLst>
              <a:gd name="adj1" fmla="val -67182"/>
              <a:gd name="adj2" fmla="val 104393"/>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smtClean="0">
                <a:solidFill>
                  <a:schemeClr val="accent2">
                    <a:lumMod val="50000"/>
                  </a:schemeClr>
                </a:solidFill>
              </a:rPr>
              <a:t>Suspend VM on host A</a:t>
            </a:r>
          </a:p>
          <a:p>
            <a:pPr marL="182880" indent="-182880">
              <a:buFont typeface="Arial" pitchFamily="34" charset="0"/>
              <a:buChar char="•"/>
            </a:pPr>
            <a:r>
              <a:rPr lang="en-US" b="1" dirty="0" smtClean="0">
                <a:solidFill>
                  <a:schemeClr val="accent2">
                    <a:lumMod val="50000"/>
                  </a:schemeClr>
                </a:solidFill>
              </a:rPr>
              <a:t>Redirect network traffic</a:t>
            </a:r>
          </a:p>
          <a:p>
            <a:pPr marL="182880" indent="-182880">
              <a:buFont typeface="Arial" pitchFamily="34" charset="0"/>
              <a:buChar char="•"/>
            </a:pPr>
            <a:r>
              <a:rPr lang="en-US" b="1" dirty="0" smtClean="0">
                <a:solidFill>
                  <a:schemeClr val="accent2">
                    <a:lumMod val="50000"/>
                  </a:schemeClr>
                </a:solidFill>
              </a:rPr>
              <a:t>Synch remaining state</a:t>
            </a:r>
          </a:p>
        </p:txBody>
      </p:sp>
      <p:sp>
        <p:nvSpPr>
          <p:cNvPr id="20" name="Rounded Rectangular Callout 19"/>
          <p:cNvSpPr/>
          <p:nvPr/>
        </p:nvSpPr>
        <p:spPr>
          <a:xfrm>
            <a:off x="4815156" y="3515474"/>
            <a:ext cx="3657600" cy="914400"/>
          </a:xfrm>
          <a:prstGeom prst="wedgeRoundRectCallout">
            <a:avLst>
              <a:gd name="adj1" fmla="val -68025"/>
              <a:gd name="adj2" fmla="val 214505"/>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smtClean="0">
                <a:solidFill>
                  <a:schemeClr val="accent2">
                    <a:lumMod val="50000"/>
                  </a:schemeClr>
                </a:solidFill>
              </a:rPr>
              <a:t>Activate on host B</a:t>
            </a:r>
          </a:p>
          <a:p>
            <a:pPr marL="182880" indent="-182880">
              <a:buFont typeface="Arial" pitchFamily="34" charset="0"/>
              <a:buChar char="•"/>
            </a:pPr>
            <a:r>
              <a:rPr lang="en-US" b="1" dirty="0" smtClean="0">
                <a:solidFill>
                  <a:schemeClr val="accent2">
                    <a:lumMod val="50000"/>
                  </a:schemeClr>
                </a:solidFill>
              </a:rPr>
              <a:t>VM state on host A released</a:t>
            </a:r>
          </a:p>
        </p:txBody>
      </p:sp>
      <p:pic>
        <p:nvPicPr>
          <p:cNvPr id="150531" name="Picture 3"/>
          <p:cNvPicPr>
            <a:picLocks noChangeAspect="1" noChangeArrowheads="1"/>
          </p:cNvPicPr>
          <p:nvPr/>
        </p:nvPicPr>
        <p:blipFill>
          <a:blip r:embed="rId2" cstate="print"/>
          <a:srcRect/>
          <a:stretch>
            <a:fillRect/>
          </a:stretch>
        </p:blipFill>
        <p:spPr bwMode="auto">
          <a:xfrm>
            <a:off x="609600" y="3352800"/>
            <a:ext cx="804863" cy="1420813"/>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50531"/>
                                        </p:tgtEl>
                                        <p:attrNameLst>
                                          <p:attrName>style.visibility</p:attrName>
                                        </p:attrNameLst>
                                      </p:cBhvr>
                                      <p:to>
                                        <p:strVal val="visible"/>
                                      </p:to>
                                    </p:set>
                                    <p:animEffect transition="in" filter="fade">
                                      <p:cBhvr>
                                        <p:cTn id="37" dur="500"/>
                                        <p:tgtEl>
                                          <p:spTgt spid="1505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up)">
                                      <p:cBhvr>
                                        <p:cTn id="65" dur="500"/>
                                        <p:tgtEl>
                                          <p:spTgt spid="9"/>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6" grpId="0" animBg="1"/>
      <p:bldP spid="17" grpId="0" animBg="1"/>
      <p:bldP spid="17" grpId="1" animBg="1"/>
      <p:bldP spid="18" grpId="0" animBg="1"/>
      <p:bldP spid="18" grpId="1" animBg="1"/>
      <p:bldP spid="19" grpId="0" animBg="1"/>
      <p:bldP spid="19" grpId="1"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3"/>
          <p:cNvSpPr>
            <a:spLocks noChangeArrowheads="1"/>
          </p:cNvSpPr>
          <p:nvPr/>
        </p:nvSpPr>
        <p:spPr bwMode="auto">
          <a:xfrm>
            <a:off x="611188" y="2667000"/>
            <a:ext cx="3600450" cy="3600450"/>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4" name="Group 9"/>
          <p:cNvGrpSpPr>
            <a:grpSpLocks/>
          </p:cNvGrpSpPr>
          <p:nvPr/>
        </p:nvGrpSpPr>
        <p:grpSpPr bwMode="auto">
          <a:xfrm>
            <a:off x="611188" y="2667000"/>
            <a:ext cx="3600450" cy="2881313"/>
            <a:chOff x="385" y="1366"/>
            <a:chExt cx="2268" cy="1815"/>
          </a:xfrm>
        </p:grpSpPr>
        <p:sp>
          <p:nvSpPr>
            <p:cNvPr id="226" name="Rectangle 10"/>
            <p:cNvSpPr>
              <a:spLocks noChangeArrowheads="1"/>
            </p:cNvSpPr>
            <p:nvPr/>
          </p:nvSpPr>
          <p:spPr bwMode="auto">
            <a:xfrm>
              <a:off x="385" y="1366"/>
              <a:ext cx="2268" cy="1588"/>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7" name="Line 11"/>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5" name="Group 6"/>
          <p:cNvGrpSpPr>
            <a:grpSpLocks/>
          </p:cNvGrpSpPr>
          <p:nvPr/>
        </p:nvGrpSpPr>
        <p:grpSpPr bwMode="auto">
          <a:xfrm>
            <a:off x="611188" y="2667000"/>
            <a:ext cx="3600450" cy="2339975"/>
            <a:chOff x="385" y="1366"/>
            <a:chExt cx="2268" cy="1474"/>
          </a:xfrm>
        </p:grpSpPr>
        <p:sp>
          <p:nvSpPr>
            <p:cNvPr id="214" name="Rectangle 7"/>
            <p:cNvSpPr>
              <a:spLocks noChangeArrowheads="1"/>
            </p:cNvSpPr>
            <p:nvPr/>
          </p:nvSpPr>
          <p:spPr bwMode="auto">
            <a:xfrm>
              <a:off x="385" y="1366"/>
              <a:ext cx="2268" cy="1134"/>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15" name="Line 8"/>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3" name="Content Placeholder 2"/>
          <p:cNvSpPr>
            <a:spLocks noGrp="1"/>
          </p:cNvSpPr>
          <p:nvPr>
            <p:ph idx="1"/>
          </p:nvPr>
        </p:nvSpPr>
        <p:spPr/>
        <p:txBody>
          <a:bodyPr>
            <a:normAutofit/>
          </a:bodyPr>
          <a:lstStyle/>
          <a:p>
            <a:r>
              <a:rPr lang="en-US" dirty="0" smtClean="0"/>
              <a:t>Live migration process :</a:t>
            </a:r>
            <a:endParaRPr lang="en-US" dirty="0"/>
          </a:p>
        </p:txBody>
      </p:sp>
      <p:sp>
        <p:nvSpPr>
          <p:cNvPr id="50" name="Content Placeholder 49"/>
          <p:cNvSpPr>
            <a:spLocks noGrp="1"/>
          </p:cNvSpPr>
          <p:nvPr>
            <p:ph sz="quarter" idx="10"/>
          </p:nvPr>
        </p:nvSpPr>
        <p:spPr/>
        <p:txBody>
          <a:bodyPr/>
          <a:lstStyle/>
          <a:p>
            <a:endParaRPr lang="en-IN"/>
          </a:p>
        </p:txBody>
      </p:sp>
      <p:sp>
        <p:nvSpPr>
          <p:cNvPr id="2" name="Title 1"/>
          <p:cNvSpPr>
            <a:spLocks noGrp="1"/>
          </p:cNvSpPr>
          <p:nvPr>
            <p:ph type="title" idx="4294967295"/>
          </p:nvPr>
        </p:nvSpPr>
        <p:spPr>
          <a:xfrm>
            <a:off x="0" y="92075"/>
            <a:ext cx="8229600" cy="1508125"/>
          </a:xfrm>
        </p:spPr>
        <p:txBody>
          <a:bodyPr/>
          <a:lstStyle/>
          <a:p>
            <a:r>
              <a:rPr lang="en-US" dirty="0" smtClean="0"/>
              <a:t>Live Migration Technique</a:t>
            </a:r>
            <a:endParaRPr lang="en-US" dirty="0"/>
          </a:p>
        </p:txBody>
      </p:sp>
      <p:sp>
        <p:nvSpPr>
          <p:cNvPr id="62" name="Rectangle 61"/>
          <p:cNvSpPr/>
          <p:nvPr/>
        </p:nvSpPr>
        <p:spPr>
          <a:xfrm>
            <a:off x="2010241" y="1643050"/>
            <a:ext cx="5351144"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1, </a:t>
            </a:r>
          </a:p>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Enable Shadow Paging</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5" name="Rectangle 16"/>
          <p:cNvSpPr>
            <a:spLocks noChangeArrowheads="1"/>
          </p:cNvSpPr>
          <p:nvPr/>
        </p:nvSpPr>
        <p:spPr bwMode="auto">
          <a:xfrm>
            <a:off x="969963" y="3746500"/>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7" name="Rectangle 18"/>
          <p:cNvSpPr>
            <a:spLocks noChangeArrowheads="1"/>
          </p:cNvSpPr>
          <p:nvPr/>
        </p:nvSpPr>
        <p:spPr bwMode="auto">
          <a:xfrm>
            <a:off x="969963" y="518477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8" name="Rectangle 19"/>
          <p:cNvSpPr>
            <a:spLocks noChangeArrowheads="1"/>
          </p:cNvSpPr>
          <p:nvPr/>
        </p:nvSpPr>
        <p:spPr bwMode="auto">
          <a:xfrm>
            <a:off x="2049463" y="4465638"/>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9" name="Rectangle 20"/>
          <p:cNvSpPr>
            <a:spLocks noChangeArrowheads="1"/>
          </p:cNvSpPr>
          <p:nvPr/>
        </p:nvSpPr>
        <p:spPr bwMode="auto">
          <a:xfrm>
            <a:off x="2770188" y="410527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0" name="Rectangle 21"/>
          <p:cNvSpPr>
            <a:spLocks noChangeArrowheads="1"/>
          </p:cNvSpPr>
          <p:nvPr/>
        </p:nvSpPr>
        <p:spPr bwMode="auto">
          <a:xfrm>
            <a:off x="3490913" y="446722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1" name="Rectangle 22"/>
          <p:cNvSpPr>
            <a:spLocks noChangeArrowheads="1"/>
          </p:cNvSpPr>
          <p:nvPr/>
        </p:nvSpPr>
        <p:spPr bwMode="auto">
          <a:xfrm>
            <a:off x="3490913" y="5184775"/>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2" name="Rectangle 23"/>
          <p:cNvSpPr>
            <a:spLocks noChangeArrowheads="1"/>
          </p:cNvSpPr>
          <p:nvPr/>
        </p:nvSpPr>
        <p:spPr bwMode="auto">
          <a:xfrm>
            <a:off x="3130550" y="3384550"/>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3" name="Rectangle 24"/>
          <p:cNvSpPr>
            <a:spLocks noChangeArrowheads="1"/>
          </p:cNvSpPr>
          <p:nvPr/>
        </p:nvSpPr>
        <p:spPr bwMode="auto">
          <a:xfrm>
            <a:off x="2409825" y="5545138"/>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4" name="Rectangle 25"/>
          <p:cNvSpPr>
            <a:spLocks noChangeArrowheads="1"/>
          </p:cNvSpPr>
          <p:nvPr/>
        </p:nvSpPr>
        <p:spPr bwMode="auto">
          <a:xfrm>
            <a:off x="2409825" y="4824413"/>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2" name="Rectangle 2"/>
          <p:cNvSpPr>
            <a:spLocks noChangeArrowheads="1"/>
          </p:cNvSpPr>
          <p:nvPr/>
        </p:nvSpPr>
        <p:spPr bwMode="auto">
          <a:xfrm>
            <a:off x="4932363" y="2667000"/>
            <a:ext cx="3600450" cy="3600450"/>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6" name="Group 31"/>
          <p:cNvGrpSpPr>
            <a:grpSpLocks/>
          </p:cNvGrpSpPr>
          <p:nvPr/>
        </p:nvGrpSpPr>
        <p:grpSpPr bwMode="auto">
          <a:xfrm>
            <a:off x="4932363" y="2667000"/>
            <a:ext cx="3600450" cy="2881313"/>
            <a:chOff x="385" y="1366"/>
            <a:chExt cx="2268" cy="1815"/>
          </a:xfrm>
        </p:grpSpPr>
        <p:sp>
          <p:nvSpPr>
            <p:cNvPr id="229" name="Rectangle 32"/>
            <p:cNvSpPr>
              <a:spLocks noChangeArrowheads="1"/>
            </p:cNvSpPr>
            <p:nvPr/>
          </p:nvSpPr>
          <p:spPr bwMode="auto">
            <a:xfrm>
              <a:off x="385" y="1366"/>
              <a:ext cx="2268" cy="1588"/>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0" name="Line 33"/>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7" name="Group 22"/>
          <p:cNvGrpSpPr>
            <a:grpSpLocks/>
          </p:cNvGrpSpPr>
          <p:nvPr/>
        </p:nvGrpSpPr>
        <p:grpSpPr bwMode="auto">
          <a:xfrm>
            <a:off x="4932363" y="2667000"/>
            <a:ext cx="3600450" cy="2339975"/>
            <a:chOff x="385" y="1366"/>
            <a:chExt cx="2268" cy="1474"/>
          </a:xfrm>
        </p:grpSpPr>
        <p:sp>
          <p:nvSpPr>
            <p:cNvPr id="217" name="Rectangle 23"/>
            <p:cNvSpPr>
              <a:spLocks noChangeArrowheads="1"/>
            </p:cNvSpPr>
            <p:nvPr/>
          </p:nvSpPr>
          <p:spPr bwMode="auto">
            <a:xfrm>
              <a:off x="385" y="1366"/>
              <a:ext cx="2268" cy="1134"/>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18" name="Line 24"/>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84" name="Rectangle 27"/>
          <p:cNvSpPr>
            <a:spLocks noChangeArrowheads="1"/>
          </p:cNvSpPr>
          <p:nvPr/>
        </p:nvSpPr>
        <p:spPr bwMode="auto">
          <a:xfrm>
            <a:off x="5291138" y="3746500"/>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6" name="Rectangle 29"/>
          <p:cNvSpPr>
            <a:spLocks noChangeArrowheads="1"/>
          </p:cNvSpPr>
          <p:nvPr/>
        </p:nvSpPr>
        <p:spPr bwMode="auto">
          <a:xfrm>
            <a:off x="5291138" y="51847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7" name="Rectangle 30"/>
          <p:cNvSpPr>
            <a:spLocks noChangeArrowheads="1"/>
          </p:cNvSpPr>
          <p:nvPr/>
        </p:nvSpPr>
        <p:spPr bwMode="auto">
          <a:xfrm>
            <a:off x="6370638" y="4465638"/>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8" name="Rectangle 31"/>
          <p:cNvSpPr>
            <a:spLocks noChangeArrowheads="1"/>
          </p:cNvSpPr>
          <p:nvPr/>
        </p:nvSpPr>
        <p:spPr bwMode="auto">
          <a:xfrm>
            <a:off x="7091363" y="41052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9" name="Rectangle 32"/>
          <p:cNvSpPr>
            <a:spLocks noChangeArrowheads="1"/>
          </p:cNvSpPr>
          <p:nvPr/>
        </p:nvSpPr>
        <p:spPr bwMode="auto">
          <a:xfrm>
            <a:off x="7812088" y="446722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0" name="Rectangle 33"/>
          <p:cNvSpPr>
            <a:spLocks noChangeArrowheads="1"/>
          </p:cNvSpPr>
          <p:nvPr/>
        </p:nvSpPr>
        <p:spPr bwMode="auto">
          <a:xfrm>
            <a:off x="7812088" y="5184775"/>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2" name="Rectangle 35"/>
          <p:cNvSpPr>
            <a:spLocks noChangeArrowheads="1"/>
          </p:cNvSpPr>
          <p:nvPr/>
        </p:nvSpPr>
        <p:spPr bwMode="auto">
          <a:xfrm>
            <a:off x="6731000" y="5545138"/>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3" name="Rectangle 36"/>
          <p:cNvSpPr>
            <a:spLocks noChangeArrowheads="1"/>
          </p:cNvSpPr>
          <p:nvPr/>
        </p:nvSpPr>
        <p:spPr bwMode="auto">
          <a:xfrm>
            <a:off x="6731000" y="4824413"/>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4" name="Rectangle 4"/>
          <p:cNvSpPr>
            <a:spLocks noChangeArrowheads="1"/>
          </p:cNvSpPr>
          <p:nvPr/>
        </p:nvSpPr>
        <p:spPr bwMode="auto">
          <a:xfrm>
            <a:off x="4932363" y="2667000"/>
            <a:ext cx="3600450" cy="3600450"/>
          </a:xfrm>
          <a:prstGeom prst="rect">
            <a:avLst/>
          </a:prstGeom>
          <a:noFill/>
          <a:ln w="38100" algn="ctr">
            <a:solidFill>
              <a:schemeClr val="tx1"/>
            </a:solidFill>
            <a:miter lim="800000"/>
            <a:headEnd/>
            <a:tailEnd/>
          </a:ln>
        </p:spPr>
        <p:txBody>
          <a:bodyPr wrap="none" anchor="ctr"/>
          <a:lstStyle/>
          <a:p>
            <a:endParaRPr lang="en-US"/>
          </a:p>
        </p:txBody>
      </p:sp>
      <p:grpSp>
        <p:nvGrpSpPr>
          <p:cNvPr id="8" name="Group 14"/>
          <p:cNvGrpSpPr>
            <a:grpSpLocks/>
          </p:cNvGrpSpPr>
          <p:nvPr/>
        </p:nvGrpSpPr>
        <p:grpSpPr bwMode="auto">
          <a:xfrm>
            <a:off x="4932363" y="2667000"/>
            <a:ext cx="3600450" cy="1260475"/>
            <a:chOff x="385" y="1366"/>
            <a:chExt cx="2268" cy="794"/>
          </a:xfrm>
        </p:grpSpPr>
        <p:sp>
          <p:nvSpPr>
            <p:cNvPr id="205" name="Rectangle 15"/>
            <p:cNvSpPr>
              <a:spLocks noChangeArrowheads="1"/>
            </p:cNvSpPr>
            <p:nvPr/>
          </p:nvSpPr>
          <p:spPr bwMode="auto">
            <a:xfrm>
              <a:off x="385" y="1366"/>
              <a:ext cx="2268" cy="454"/>
            </a:xfrm>
            <a:prstGeom prst="rect">
              <a:avLst/>
            </a:prstGeom>
            <a:solidFill>
              <a:srgbClr val="5E574E"/>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6" name="Line 16"/>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83" name="Rectangle 26"/>
          <p:cNvSpPr>
            <a:spLocks noChangeArrowheads="1"/>
          </p:cNvSpPr>
          <p:nvPr/>
        </p:nvSpPr>
        <p:spPr bwMode="auto">
          <a:xfrm>
            <a:off x="7091363" y="3024188"/>
            <a:ext cx="360362"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85" name="Rectangle 28"/>
          <p:cNvSpPr>
            <a:spLocks noChangeArrowheads="1"/>
          </p:cNvSpPr>
          <p:nvPr/>
        </p:nvSpPr>
        <p:spPr bwMode="auto">
          <a:xfrm>
            <a:off x="5651500" y="3024188"/>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1" name="Rectangle 34"/>
          <p:cNvSpPr>
            <a:spLocks noChangeArrowheads="1"/>
          </p:cNvSpPr>
          <p:nvPr/>
        </p:nvSpPr>
        <p:spPr bwMode="auto">
          <a:xfrm>
            <a:off x="7451725" y="3384550"/>
            <a:ext cx="360363" cy="361950"/>
          </a:xfrm>
          <a:prstGeom prst="rect">
            <a:avLst/>
          </a:prstGeom>
          <a:solidFill>
            <a:srgbClr val="FFFFFF"/>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9" name="Group 3"/>
          <p:cNvGrpSpPr>
            <a:grpSpLocks/>
          </p:cNvGrpSpPr>
          <p:nvPr/>
        </p:nvGrpSpPr>
        <p:grpSpPr bwMode="auto">
          <a:xfrm>
            <a:off x="611188" y="2667000"/>
            <a:ext cx="3600450" cy="1260475"/>
            <a:chOff x="385" y="1366"/>
            <a:chExt cx="2268" cy="794"/>
          </a:xfrm>
        </p:grpSpPr>
        <p:sp>
          <p:nvSpPr>
            <p:cNvPr id="202" name="Rectangle 4"/>
            <p:cNvSpPr>
              <a:spLocks noChangeArrowheads="1"/>
            </p:cNvSpPr>
            <p:nvPr/>
          </p:nvSpPr>
          <p:spPr bwMode="auto">
            <a:xfrm>
              <a:off x="385" y="1366"/>
              <a:ext cx="2268" cy="454"/>
            </a:xfrm>
            <a:prstGeom prst="rect">
              <a:avLst/>
            </a:prstGeom>
            <a:solidFill>
              <a:srgbClr val="C0C0C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3" name="Line 5"/>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44" name="Rectangle 15"/>
          <p:cNvSpPr>
            <a:spLocks noChangeArrowheads="1"/>
          </p:cNvSpPr>
          <p:nvPr/>
        </p:nvSpPr>
        <p:spPr bwMode="auto">
          <a:xfrm>
            <a:off x="2770188" y="3024188"/>
            <a:ext cx="360362"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6" name="Rectangle 17"/>
          <p:cNvSpPr>
            <a:spLocks noChangeArrowheads="1"/>
          </p:cNvSpPr>
          <p:nvPr/>
        </p:nvSpPr>
        <p:spPr bwMode="auto">
          <a:xfrm>
            <a:off x="1330325" y="3024188"/>
            <a:ext cx="360363" cy="361950"/>
          </a:xfrm>
          <a:prstGeom prst="rect">
            <a:avLst/>
          </a:prstGeom>
          <a:solidFill>
            <a:srgbClr val="FF6600"/>
          </a:solidFill>
          <a:ln w="38100" algn="ctr">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1" name="TextBox 230"/>
          <p:cNvSpPr txBox="1"/>
          <p:nvPr/>
        </p:nvSpPr>
        <p:spPr>
          <a:xfrm>
            <a:off x="1971132" y="6324600"/>
            <a:ext cx="880562"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A</a:t>
            </a:r>
            <a:endParaRPr lang="en-US" sz="2000" b="1" i="1" dirty="0"/>
          </a:p>
        </p:txBody>
      </p:sp>
      <p:sp>
        <p:nvSpPr>
          <p:cNvPr id="232" name="TextBox 231"/>
          <p:cNvSpPr txBox="1"/>
          <p:nvPr/>
        </p:nvSpPr>
        <p:spPr>
          <a:xfrm>
            <a:off x="6297918" y="6324600"/>
            <a:ext cx="869341"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smtClean="0"/>
              <a:t>Host B</a:t>
            </a:r>
            <a:endParaRPr lang="en-US" sz="2000" b="1"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fade">
                                      <p:cBhvr>
                                        <p:cTn id="13" dur="500"/>
                                        <p:tgtEl>
                                          <p:spTgt spid="1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22" presetClass="exit" presetSubtype="1" fill="hold" nodeType="withEffect">
                                  <p:stCondLst>
                                    <p:cond delay="0"/>
                                  </p:stCondLst>
                                  <p:childTnLst>
                                    <p:animEffect transition="out" filter="wipe(up)">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par>
                                <p:cTn id="34" presetID="22" presetClass="entr" presetSubtype="1"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500"/>
                                        <p:tgtEl>
                                          <p:spTgt spid="1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5"/>
                                        </p:tgtEl>
                                        <p:attrNameLst>
                                          <p:attrName>style.visibility</p:attrName>
                                        </p:attrNameLst>
                                      </p:cBhvr>
                                      <p:to>
                                        <p:strVal val="visible"/>
                                      </p:to>
                                    </p:set>
                                    <p:animEffect transition="in" filter="fade">
                                      <p:cBhvr>
                                        <p:cTn id="42" dur="500"/>
                                        <p:tgtEl>
                                          <p:spTgt spid="1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animEffect transition="in" filter="fade">
                                      <p:cBhvr>
                                        <p:cTn id="45" dur="500"/>
                                        <p:tgtEl>
                                          <p:spTgt spid="1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3"/>
                                        </p:tgtEl>
                                        <p:attrNameLst>
                                          <p:attrName>style.visibility</p:attrName>
                                        </p:attrNameLst>
                                      </p:cBhvr>
                                      <p:to>
                                        <p:strVal val="visible"/>
                                      </p:to>
                                    </p:set>
                                    <p:animEffect transition="in" filter="fade">
                                      <p:cBhvr>
                                        <p:cTn id="48" dur="500"/>
                                        <p:tgtEl>
                                          <p:spTgt spid="18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Effect transition="in" filter="fade">
                                      <p:cBhvr>
                                        <p:cTn id="51" dur="500"/>
                                        <p:tgtEl>
                                          <p:spTgt spid="1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nodeType="clickEffect">
                                  <p:stCondLst>
                                    <p:cond delay="0"/>
                                  </p:stCondLst>
                                  <p:childTnLst>
                                    <p:animEffect transition="out" filter="wipe(up)">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22" presetClass="exit" presetSubtype="1" fill="hold" nodeType="withEffect">
                                  <p:stCondLst>
                                    <p:cond delay="0"/>
                                  </p:stCondLst>
                                  <p:childTnLst>
                                    <p:animEffect transition="out" filter="wipe(up)">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22" presetClass="entr" presetSubtype="1"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par>
                                <p:cTn id="63" presetID="22" presetClass="entr" presetSubtype="1"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50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6"/>
                                        </p:tgtEl>
                                        <p:attrNameLst>
                                          <p:attrName>style.visibility</p:attrName>
                                        </p:attrNameLst>
                                      </p:cBhvr>
                                      <p:to>
                                        <p:strVal val="visible"/>
                                      </p:to>
                                    </p:set>
                                    <p:animEffect transition="in" filter="fade">
                                      <p:cBhvr>
                                        <p:cTn id="68" dur="500"/>
                                        <p:tgtEl>
                                          <p:spTgt spid="1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8"/>
                                        </p:tgtEl>
                                        <p:attrNameLst>
                                          <p:attrName>style.visibility</p:attrName>
                                        </p:attrNameLst>
                                      </p:cBhvr>
                                      <p:to>
                                        <p:strVal val="visible"/>
                                      </p:to>
                                    </p:set>
                                    <p:animEffect transition="in" filter="fade">
                                      <p:cBhvr>
                                        <p:cTn id="77" dur="500"/>
                                        <p:tgtEl>
                                          <p:spTgt spid="18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9"/>
                                        </p:tgtEl>
                                        <p:attrNameLst>
                                          <p:attrName>style.visibility</p:attrName>
                                        </p:attrNameLst>
                                      </p:cBhvr>
                                      <p:to>
                                        <p:strVal val="visible"/>
                                      </p:to>
                                    </p:set>
                                    <p:animEffect transition="in" filter="fade">
                                      <p:cBhvr>
                                        <p:cTn id="83" dur="500"/>
                                        <p:tgtEl>
                                          <p:spTgt spid="18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nodeType="clickEffect">
                                  <p:stCondLst>
                                    <p:cond delay="0"/>
                                  </p:stCondLst>
                                  <p:childTnLst>
                                    <p:animEffect transition="out" filter="wipe(up)">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22" presetClass="exit" presetSubtype="1" fill="hold" nodeType="withEffect">
                                  <p:stCondLst>
                                    <p:cond delay="0"/>
                                  </p:stCondLst>
                                  <p:childTnLst>
                                    <p:animEffect transition="out" filter="wipe(up)">
                                      <p:cBhvr>
                                        <p:cTn id="90" dur="500"/>
                                        <p:tgtEl>
                                          <p:spTgt spid="6"/>
                                        </p:tgtEl>
                                      </p:cBhvr>
                                    </p:animEffect>
                                    <p:set>
                                      <p:cBhvr>
                                        <p:cTn id="91" dur="1" fill="hold">
                                          <p:stCondLst>
                                            <p:cond delay="499"/>
                                          </p:stCondLst>
                                        </p:cTn>
                                        <p:tgtEl>
                                          <p:spTgt spid="6"/>
                                        </p:tgtEl>
                                        <p:attrNameLst>
                                          <p:attrName>style.visibility</p:attrName>
                                        </p:attrNameLst>
                                      </p:cBhvr>
                                      <p:to>
                                        <p:strVal val="hidden"/>
                                      </p:to>
                                    </p:set>
                                  </p:childTnLst>
                                </p:cTn>
                              </p:par>
                              <p:par>
                                <p:cTn id="92" presetID="22" presetClass="entr" presetSubtype="1" fill="hold" grpId="0"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wipe(up)">
                                      <p:cBhvr>
                                        <p:cTn id="94" dur="500"/>
                                        <p:tgtEl>
                                          <p:spTgt spid="1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2"/>
                                        </p:tgtEl>
                                        <p:attrNameLst>
                                          <p:attrName>style.visibility</p:attrName>
                                        </p:attrNameLst>
                                      </p:cBhvr>
                                      <p:to>
                                        <p:strVal val="visible"/>
                                      </p:to>
                                    </p:set>
                                    <p:animEffect transition="in" filter="fade">
                                      <p:cBhvr>
                                        <p:cTn id="97" dur="500"/>
                                        <p:tgtEl>
                                          <p:spTgt spid="1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4"/>
                                        </p:tgtEl>
                                        <p:attrNameLst>
                                          <p:attrName>style.visibility</p:attrName>
                                        </p:attrNameLst>
                                      </p:cBhvr>
                                      <p:to>
                                        <p:strVal val="visible"/>
                                      </p:to>
                                    </p:set>
                                    <p:animEffect transition="in" filter="fade">
                                      <p:cBhvr>
                                        <p:cTn id="100" dur="500"/>
                                        <p:tgtEl>
                                          <p:spTgt spid="1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91"/>
                                        </p:tgtEl>
                                        <p:attrNameLst>
                                          <p:attrName>style.visibility</p:attrName>
                                        </p:attrNameLst>
                                      </p:cBhvr>
                                      <p:to>
                                        <p:strVal val="visible"/>
                                      </p:to>
                                    </p:set>
                                    <p:animEffect transition="in" filter="fade">
                                      <p:cBhvr>
                                        <p:cTn id="103" dur="500"/>
                                        <p:tgtEl>
                                          <p:spTgt spid="19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3"/>
                                        </p:tgtEl>
                                        <p:attrNameLst>
                                          <p:attrName>style.visibility</p:attrName>
                                        </p:attrNameLst>
                                      </p:cBhvr>
                                      <p:to>
                                        <p:strVal val="visible"/>
                                      </p:to>
                                    </p:set>
                                    <p:animEffect transition="in" filter="fade">
                                      <p:cBhvr>
                                        <p:cTn id="106" dur="500"/>
                                        <p:tgtEl>
                                          <p:spTgt spid="19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6"/>
                                        </p:tgtEl>
                                        <p:attrNameLst>
                                          <p:attrName>style.visibility</p:attrName>
                                        </p:attrNameLst>
                                      </p:cBhvr>
                                      <p:to>
                                        <p:strVal val="visible"/>
                                      </p:to>
                                    </p:set>
                                    <p:animEffect transition="in" filter="fade">
                                      <p:cBhvr>
                                        <p:cTn id="109" dur="500"/>
                                        <p:tgtEl>
                                          <p:spTgt spid="1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2"/>
                                        </p:tgtEl>
                                        <p:attrNameLst>
                                          <p:attrName>style.visibility</p:attrName>
                                        </p:attrNameLst>
                                      </p:cBhvr>
                                      <p:to>
                                        <p:strVal val="visible"/>
                                      </p:to>
                                    </p:set>
                                    <p:animEffect transition="in" filter="fade">
                                      <p:cBhvr>
                                        <p:cTn id="112" dur="500"/>
                                        <p:tgtEl>
                                          <p:spTgt spid="1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0"/>
                                        </p:tgtEl>
                                        <p:attrNameLst>
                                          <p:attrName>style.visibility</p:attrName>
                                        </p:attrNameLst>
                                      </p:cBhvr>
                                      <p:to>
                                        <p:strVal val="visible"/>
                                      </p:to>
                                    </p:set>
                                    <p:animEffect transition="in" filter="fade">
                                      <p:cBhvr>
                                        <p:cTn id="11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7" grpId="0" animBg="1"/>
      <p:bldP spid="148" grpId="0" animBg="1"/>
      <p:bldP spid="149" grpId="0" animBg="1"/>
      <p:bldP spid="150" grpId="0" animBg="1"/>
      <p:bldP spid="151" grpId="0" animBg="1"/>
      <p:bldP spid="152" grpId="0" animBg="1"/>
      <p:bldP spid="153" grpId="0" animBg="1"/>
      <p:bldP spid="154" grpId="0" animBg="1"/>
      <p:bldP spid="182" grpId="0" animBg="1"/>
      <p:bldP spid="184" grpId="0" animBg="1"/>
      <p:bldP spid="186" grpId="0" animBg="1"/>
      <p:bldP spid="187" grpId="0" animBg="1"/>
      <p:bldP spid="188" grpId="0" animBg="1"/>
      <p:bldP spid="189" grpId="0" animBg="1"/>
      <p:bldP spid="190" grpId="0" animBg="1"/>
      <p:bldP spid="192" grpId="0" animBg="1"/>
      <p:bldP spid="193" grpId="0" animBg="1"/>
      <p:bldP spid="183" grpId="0" animBg="1"/>
      <p:bldP spid="185" grpId="0" animBg="1"/>
      <p:bldP spid="191" grpId="0" animBg="1"/>
      <p:bldP spid="144" grpId="0" animBg="1"/>
      <p:bldP spid="146" grpId="0" animBg="1"/>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689</TotalTime>
  <Words>389</Words>
  <PresentationFormat>On-screen Show (4:3)</PresentationFormat>
  <Paragraphs>84</Paragraphs>
  <Slides>12</Slides>
  <Notes>2</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vt:lpstr>
      <vt:lpstr>Slide 1</vt:lpstr>
      <vt:lpstr>VM Migration</vt:lpstr>
      <vt:lpstr>Slide 3</vt:lpstr>
      <vt:lpstr>Slide 4</vt:lpstr>
      <vt:lpstr>Live Migration Technique</vt:lpstr>
      <vt:lpstr>Live Migration Technique</vt:lpstr>
      <vt:lpstr>Slide 7</vt:lpstr>
      <vt:lpstr>Live Migration Technique</vt:lpstr>
      <vt:lpstr>Live Migration Technique</vt:lpstr>
      <vt:lpstr>Live Migration Technique</vt:lpstr>
      <vt:lpstr>Live Migration Technique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Chandra</dc:creator>
  <cp:lastModifiedBy>BITS9</cp:lastModifiedBy>
  <cp:revision>56</cp:revision>
  <dcterms:modified xsi:type="dcterms:W3CDTF">2016-01-11T10:26:22Z</dcterms:modified>
</cp:coreProperties>
</file>