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2"/>
  </p:notesMasterIdLst>
  <p:sldIdLst>
    <p:sldId id="256" r:id="rId3"/>
    <p:sldId id="257" r:id="rId4"/>
    <p:sldId id="294" r:id="rId5"/>
    <p:sldId id="258" r:id="rId6"/>
    <p:sldId id="259" r:id="rId7"/>
    <p:sldId id="260" r:id="rId8"/>
    <p:sldId id="261" r:id="rId9"/>
    <p:sldId id="262" r:id="rId10"/>
    <p:sldId id="263" r:id="rId11"/>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666"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3108930817"/>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RL 4.1</a:t>
            </a:r>
            <a:endParaRPr lang="en-US" dirty="0"/>
          </a:p>
        </p:txBody>
      </p:sp>
    </p:spTree>
    <p:extLst>
      <p:ext uri="{BB962C8B-B14F-4D97-AF65-F5344CB8AC3E}">
        <p14:creationId xmlns:p14="http://schemas.microsoft.com/office/powerpoint/2010/main" xmlns="" val="373592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0" name="Group 60"/>
          <p:cNvGrpSpPr/>
          <p:nvPr/>
        </p:nvGrpSpPr>
        <p:grpSpPr>
          <a:xfrm>
            <a:off x="2084388" y="6550025"/>
            <a:ext cx="7059612"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5" name="Group 65"/>
          <p:cNvGrpSpPr/>
          <p:nvPr/>
        </p:nvGrpSpPr>
        <p:grpSpPr>
          <a:xfrm>
            <a:off x="2133599" y="6553200"/>
            <a:ext cx="70104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9" name="Group 69"/>
          <p:cNvGrpSpPr/>
          <p:nvPr/>
        </p:nvGrpSpPr>
        <p:grpSpPr>
          <a:xfrm>
            <a:off x="-1" y="1295400"/>
            <a:ext cx="70104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0" name="Shape 70"/>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136379996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173802435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68305728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408705632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85083817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11524281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404619852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174535147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350691543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a:solidFill>
                <a:srgbClr val="FFFFFF"/>
              </a:solidFill>
              <a:latin typeface="Arial"/>
              <a:ea typeface="Arial"/>
              <a:cs typeface="Arial"/>
              <a:sym typeface="Arial"/>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a:solidFill>
                <a:srgbClr val="FFFFFF"/>
              </a:solidFill>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a:solidFill>
                <a:srgbClr val="FFFFFF"/>
              </a:solidFill>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a:solidFill>
                <a:srgbClr val="FFFFFF"/>
              </a:solidFill>
            </a:endParaRPr>
          </a:p>
        </p:txBody>
      </p:sp>
      <p:pic>
        <p:nvPicPr>
          <p:cNvPr id="51" name="image2.png" descr="BITS_university_logo_whitevert.png"/>
          <p:cNvPicPr/>
          <p:nvPr/>
        </p:nvPicPr>
        <p:blipFill>
          <a:blip r:embed="rId3">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04656941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5"/>
            <a:ext cx="7059612"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grpSp>
      <p:grpSp>
        <p:nvGrpSpPr>
          <p:cNvPr id="66" name="Group 66"/>
          <p:cNvGrpSpPr/>
          <p:nvPr/>
        </p:nvGrpSpPr>
        <p:grpSpPr>
          <a:xfrm>
            <a:off x="2133599" y="6553200"/>
            <a:ext cx="70104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grpSp>
      <p:grpSp>
        <p:nvGrpSpPr>
          <p:cNvPr id="70" name="Group 70"/>
          <p:cNvGrpSpPr/>
          <p:nvPr/>
        </p:nvGrpSpPr>
        <p:grpSpPr>
          <a:xfrm>
            <a:off x="-1" y="1295400"/>
            <a:ext cx="70104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a:solidFill>
                  <a:srgbClr val="FFFFFF"/>
                </a:solidFill>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42332074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a:pPr/>
              <a:t>‹#›</a:t>
            </a:fld>
            <a:endParaRPr/>
          </a:p>
        </p:txBody>
      </p:sp>
    </p:spTree>
    <p:extLst>
      <p:ext uri="{BB962C8B-B14F-4D97-AF65-F5344CB8AC3E}">
        <p14:creationId xmlns:p14="http://schemas.microsoft.com/office/powerpoint/2010/main" xmlns="" val="42377752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6" name="Shape 76"/>
          <p:cNvSpPr/>
          <p:nvPr/>
        </p:nvSpPr>
        <p:spPr>
          <a:xfrm>
            <a:off x="1066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lvl="0">
              <a:defRPr b="0">
                <a:solidFill>
                  <a:srgbClr val="000000"/>
                </a:solidFill>
              </a:defRPr>
            </a:pPr>
            <a:endParaRPr b="1" dirty="0">
              <a:solidFill>
                <a:srgbClr val="FFFF00"/>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Shape 78"/>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79" name="Shape 79"/>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dirty="0">
                <a:latin typeface="Arial"/>
                <a:ea typeface="Arial"/>
                <a:cs typeface="Arial"/>
                <a:sym typeface="Arial"/>
              </a:rPr>
              <a:t>o	Introduction to PaaS </a:t>
            </a: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Building blocks of PaaS</a:t>
            </a:r>
            <a:r>
              <a:rPr sz="3200" dirty="0" smtClean="0">
                <a:latin typeface="Arial"/>
                <a:ea typeface="Arial"/>
                <a:cs typeface="Arial"/>
                <a:sym typeface="Arial"/>
              </a:rPr>
              <a:t> </a:t>
            </a:r>
            <a:endParaRPr sz="3200" dirty="0">
              <a:latin typeface="Arial"/>
              <a:ea typeface="Arial"/>
              <a:cs typeface="Arial"/>
              <a:sym typeface="Arial"/>
            </a:endParaRP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Characteristics of PaaS</a:t>
            </a:r>
            <a:endParaRPr sz="3200" dirty="0">
              <a:latin typeface="Arial"/>
              <a:ea typeface="Arial"/>
              <a:cs typeface="Arial"/>
              <a:sym typeface="Arial"/>
            </a:endParaRPr>
          </a:p>
          <a:p>
            <a:pPr marL="342900" lvl="0" indent="-342900">
              <a:spcBef>
                <a:spcPts val="700"/>
              </a:spcBef>
            </a:pPr>
            <a:r>
              <a:rPr sz="3200" dirty="0">
                <a:latin typeface="Arial"/>
                <a:ea typeface="Arial"/>
                <a:cs typeface="Arial"/>
                <a:sym typeface="Arial"/>
              </a:rPr>
              <a:t>o	</a:t>
            </a:r>
            <a:r>
              <a:rPr lang="en-IN" sz="3200" dirty="0" smtClean="0">
                <a:latin typeface="Arial"/>
                <a:ea typeface="Arial"/>
                <a:cs typeface="Arial"/>
                <a:sym typeface="Arial"/>
              </a:rPr>
              <a:t>Advantages and Risks</a:t>
            </a:r>
          </a:p>
          <a:p>
            <a:pPr marL="342900" indent="-342900">
              <a:spcBef>
                <a:spcPts val="700"/>
              </a:spcBef>
            </a:pPr>
            <a:r>
              <a:rPr lang="en-IN" sz="3200" dirty="0">
                <a:latin typeface="Arial"/>
                <a:ea typeface="Arial"/>
                <a:cs typeface="Arial"/>
                <a:sym typeface="Arial"/>
              </a:rPr>
              <a:t>o	</a:t>
            </a:r>
            <a:r>
              <a:rPr lang="en-IN" sz="3200" dirty="0" smtClean="0">
                <a:latin typeface="Arial"/>
                <a:ea typeface="Arial"/>
                <a:cs typeface="Arial"/>
                <a:sym typeface="Arial"/>
              </a:rPr>
              <a:t>PaaS Example – </a:t>
            </a:r>
            <a:r>
              <a:rPr lang="en-IN" sz="3200" smtClean="0">
                <a:latin typeface="Arial"/>
                <a:ea typeface="Arial"/>
                <a:cs typeface="Arial"/>
                <a:sym typeface="Arial"/>
              </a:rPr>
              <a:t>Windows Azure</a:t>
            </a:r>
            <a:endParaRPr lang="en-IN" sz="3200" dirty="0">
              <a:latin typeface="Arial"/>
              <a:ea typeface="Arial"/>
              <a:cs typeface="Arial"/>
              <a:sym typeface="Arial"/>
            </a:endParaRPr>
          </a:p>
          <a:p>
            <a:pPr marL="342900" lvl="0" indent="-342900">
              <a:spcBef>
                <a:spcPts val="700"/>
              </a:spcBef>
            </a:pPr>
            <a:endParaRPr lang="en-IN" sz="3200" dirty="0" smtClean="0">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lang="en-US" sz="3600" b="1" spc="-200" dirty="0" smtClean="0"/>
              <a:t>Dependency on </a:t>
            </a:r>
            <a:r>
              <a:rPr lang="en-US" sz="3600" b="1" spc="-200" dirty="0" err="1" smtClean="0"/>
              <a:t>IaaS</a:t>
            </a:r>
            <a:r>
              <a:rPr lang="en-US" sz="3600" b="1" spc="-200" dirty="0" smtClean="0"/>
              <a:t> and </a:t>
            </a:r>
            <a:r>
              <a:rPr lang="en-US" sz="3600" b="1" spc="-200" dirty="0" err="1" smtClean="0"/>
              <a:t>PaaS</a:t>
            </a:r>
            <a:endParaRPr sz="3600" b="1" spc="-200" dirty="0"/>
          </a:p>
        </p:txBody>
      </p:sp>
      <p:sp>
        <p:nvSpPr>
          <p:cNvPr id="104" name="Shape 10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a:defRPr sz="1800">
                <a:solidFill>
                  <a:srgbClr val="000000"/>
                </a:solidFill>
              </a:defRPr>
            </a:pPr>
            <a:fld id="{86CB4B4D-7CA3-9044-876B-883B54F8677D}" type="slidenum">
              <a:rPr/>
              <a:pPr>
                <a:defRPr sz="1800">
                  <a:solidFill>
                    <a:srgbClr val="000000"/>
                  </a:solidFill>
                </a:defRPr>
              </a:pPr>
              <a:t>3</a:t>
            </a:fld>
            <a:endParaRPr/>
          </a:p>
        </p:txBody>
      </p:sp>
      <p:pic>
        <p:nvPicPr>
          <p:cNvPr id="9" name="Picture 8" descr="C:\Users\cnagaraj\Desktop\types-of-cloud-computing1.png"/>
          <p:cNvPicPr/>
          <p:nvPr/>
        </p:nvPicPr>
        <p:blipFill>
          <a:blip r:embed="rId3">
            <a:extLst>
              <a:ext uri="{28A0092B-C50C-407E-A947-70E740481C1C}">
                <a14:useLocalDpi xmlns:a14="http://schemas.microsoft.com/office/drawing/2010/main" xmlns="" val="0"/>
              </a:ext>
            </a:extLst>
          </a:blip>
          <a:srcRect/>
          <a:stretch>
            <a:fillRect/>
          </a:stretch>
        </p:blipFill>
        <p:spPr bwMode="auto">
          <a:xfrm>
            <a:off x="751901" y="1812812"/>
            <a:ext cx="7593376" cy="4543538"/>
          </a:xfrm>
          <a:prstGeom prst="rect">
            <a:avLst/>
          </a:prstGeom>
          <a:solidFill>
            <a:schemeClr val="accent6">
              <a:lumMod val="60000"/>
              <a:lumOff val="40000"/>
            </a:schemeClr>
          </a:solidFill>
          <a:ln>
            <a:noFill/>
          </a:ln>
        </p:spPr>
      </p:pic>
    </p:spTree>
    <p:extLst>
      <p:ext uri="{BB962C8B-B14F-4D97-AF65-F5344CB8AC3E}">
        <p14:creationId xmlns:p14="http://schemas.microsoft.com/office/powerpoint/2010/main" xmlns="" val="19257656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304800" y="1493837"/>
            <a:ext cx="8229600" cy="4525963"/>
          </a:xfrm>
          <a:prstGeom prst="rect">
            <a:avLst/>
          </a:prstGeom>
        </p:spPr>
        <p:txBody>
          <a:bodyPr/>
          <a:lstStyle/>
          <a:p>
            <a:pPr lvl="0" algn="just">
              <a:lnSpc>
                <a:spcPct val="90000"/>
              </a:lnSpc>
              <a:buClr>
                <a:srgbClr val="101141"/>
              </a:buClr>
              <a:buSzPct val="100000"/>
              <a:buFont typeface="Arial"/>
              <a:buChar char="•"/>
              <a:defRPr sz="1800"/>
            </a:pPr>
            <a:r>
              <a:rPr sz="2400"/>
              <a:t>Platform as a Service, referred to as PaaS, is a category of cloud computing that provides a platform and environment to allow developers to build applications and services over the internet. </a:t>
            </a:r>
          </a:p>
          <a:p>
            <a:pPr lvl="0" algn="just">
              <a:lnSpc>
                <a:spcPct val="90000"/>
              </a:lnSpc>
              <a:buClr>
                <a:srgbClr val="101141"/>
              </a:buClr>
              <a:buSzPct val="100000"/>
              <a:buFont typeface="Arial"/>
              <a:buChar char="•"/>
              <a:defRPr sz="1800"/>
            </a:pPr>
            <a:r>
              <a:rPr sz="2400"/>
              <a:t>Platform as a Service allows users to create software applications using tools supplied by the provider. </a:t>
            </a:r>
          </a:p>
          <a:p>
            <a:pPr lvl="0" algn="just">
              <a:lnSpc>
                <a:spcPct val="90000"/>
              </a:lnSpc>
              <a:buClr>
                <a:srgbClr val="101141"/>
              </a:buClr>
              <a:buSzPct val="100000"/>
              <a:buFont typeface="Arial"/>
              <a:buChar char="•"/>
              <a:defRPr sz="1800"/>
            </a:pPr>
            <a:r>
              <a:rPr sz="2400"/>
              <a:t>PaaS services are hosted in the cloud and accessed by users simply via their web browser. </a:t>
            </a:r>
          </a:p>
          <a:p>
            <a:pPr lvl="0" algn="just">
              <a:lnSpc>
                <a:spcPct val="90000"/>
              </a:lnSpc>
              <a:buClr>
                <a:srgbClr val="101141"/>
              </a:buClr>
              <a:buSzPct val="100000"/>
              <a:buFont typeface="Arial"/>
              <a:buChar char="•"/>
              <a:defRPr sz="1800"/>
            </a:pPr>
            <a:r>
              <a:rPr sz="2400"/>
              <a:t>PaaS services can consist of preconfigured features that customers can subscribe to; they can choose to include the features that meet their requirements while discarding those that do not. </a:t>
            </a:r>
          </a:p>
        </p:txBody>
      </p:sp>
      <p:sp>
        <p:nvSpPr>
          <p:cNvPr id="83" name="Shape 83"/>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Introduction to PaaS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lang="en-IN" sz="3600" b="1" spc="-200" dirty="0" smtClean="0"/>
              <a:t>Building blocks of PaaS</a:t>
            </a:r>
            <a:endParaRPr sz="3600" b="1" spc="-200" dirty="0"/>
          </a:p>
        </p:txBody>
      </p:sp>
      <p:pic>
        <p:nvPicPr>
          <p:cNvPr id="86" name="image4.png" descr="http://c179631.r31.cf0.rackcdn.com/cloudcomputestackimage1.png"/>
          <p:cNvPicPr/>
          <p:nvPr/>
        </p:nvPicPr>
        <p:blipFill>
          <a:blip r:embed="rId2">
            <a:extLst/>
          </a:blip>
          <a:stretch>
            <a:fillRect/>
          </a:stretch>
        </p:blipFill>
        <p:spPr>
          <a:xfrm>
            <a:off x="3810000" y="2971800"/>
            <a:ext cx="5334000" cy="3202729"/>
          </a:xfrm>
          <a:prstGeom prst="rect">
            <a:avLst/>
          </a:prstGeom>
          <a:ln w="12700">
            <a:miter lim="400000"/>
          </a:ln>
        </p:spPr>
      </p:pic>
      <p:sp>
        <p:nvSpPr>
          <p:cNvPr id="87" name="Shape 87"/>
          <p:cNvSpPr/>
          <p:nvPr/>
        </p:nvSpPr>
        <p:spPr>
          <a:xfrm>
            <a:off x="304800" y="1493837"/>
            <a:ext cx="8229600" cy="47821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lvl="0" indent="-285750">
              <a:spcBef>
                <a:spcPts val="400"/>
              </a:spcBef>
              <a:buClr>
                <a:srgbClr val="101141"/>
              </a:buClr>
              <a:buSzPct val="100000"/>
              <a:buFont typeface="Arial"/>
              <a:buChar char="•"/>
            </a:pPr>
            <a:r>
              <a:rPr sz="2000">
                <a:latin typeface="Arial"/>
                <a:ea typeface="Arial"/>
                <a:cs typeface="Arial"/>
                <a:sym typeface="Arial"/>
              </a:rPr>
              <a:t>PaaS providers can assist developers from the conception of their original ideas to the creation of applications, and through to testing and deployment. </a:t>
            </a:r>
            <a:endParaRPr sz="2400">
              <a:latin typeface="Arial"/>
              <a:ea typeface="Arial"/>
              <a:cs typeface="Arial"/>
              <a:sym typeface="Arial"/>
            </a:endParaRPr>
          </a:p>
          <a:p>
            <a:pPr marL="285750" lvl="0" indent="-285750">
              <a:spcBef>
                <a:spcPts val="400"/>
              </a:spcBef>
              <a:buClr>
                <a:srgbClr val="101141"/>
              </a:buClr>
              <a:buSzPct val="100000"/>
              <a:buFont typeface="Arial"/>
              <a:buChar char="•"/>
            </a:pPr>
            <a:r>
              <a:rPr sz="2000">
                <a:latin typeface="Arial"/>
                <a:ea typeface="Arial"/>
                <a:cs typeface="Arial"/>
                <a:sym typeface="Arial"/>
              </a:rPr>
              <a:t>Below are some of the features that can be included with a PaaS offering:</a:t>
            </a:r>
            <a:endParaRPr sz="24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Operating system</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Server-side scripting environment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Database management system</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Server Software</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Support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Storage</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Network access</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Tools for design and development</a:t>
            </a:r>
            <a:endParaRPr sz="1600">
              <a:latin typeface="Arial"/>
              <a:ea typeface="Arial"/>
              <a:cs typeface="Arial"/>
              <a:sym typeface="Arial"/>
            </a:endParaRPr>
          </a:p>
          <a:p>
            <a:pPr marL="814387" lvl="1" indent="-357187">
              <a:spcBef>
                <a:spcPts val="400"/>
              </a:spcBef>
              <a:buSzPct val="100000"/>
              <a:buFont typeface="Helvetica"/>
              <a:buChar char="❑"/>
            </a:pPr>
            <a:r>
              <a:rPr sz="2000">
                <a:latin typeface="Arial"/>
                <a:ea typeface="Arial"/>
                <a:cs typeface="Arial"/>
                <a:sym typeface="Arial"/>
              </a:rPr>
              <a:t>Hosting</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body" idx="1"/>
          </p:nvPr>
        </p:nvSpPr>
        <p:spPr>
          <a:xfrm>
            <a:off x="228600" y="1524000"/>
            <a:ext cx="8839200" cy="4983163"/>
          </a:xfrm>
          <a:prstGeom prst="rect">
            <a:avLst/>
          </a:prstGeom>
        </p:spPr>
        <p:txBody>
          <a:bodyPr/>
          <a:lstStyle/>
          <a:p>
            <a:pPr lvl="0">
              <a:lnSpc>
                <a:spcPct val="80000"/>
              </a:lnSpc>
              <a:spcBef>
                <a:spcPts val="400"/>
              </a:spcBef>
              <a:buClr>
                <a:srgbClr val="101141"/>
              </a:buClr>
              <a:buSzPct val="100000"/>
              <a:buFont typeface="Arial"/>
              <a:buChar char="•"/>
              <a:defRPr sz="1800"/>
            </a:pPr>
            <a:r>
              <a:t> Services to develop, test, deploy, host and maintain applications in the same integrated development environment. All the varying services needed to fulfill the application development process </a:t>
            </a:r>
            <a:br/>
            <a:endParaRPr/>
          </a:p>
          <a:p>
            <a:pPr lvl="0">
              <a:lnSpc>
                <a:spcPct val="80000"/>
              </a:lnSpc>
              <a:spcBef>
                <a:spcPts val="400"/>
              </a:spcBef>
              <a:buClr>
                <a:srgbClr val="101141"/>
              </a:buClr>
              <a:buSzPct val="100000"/>
              <a:buFont typeface="Arial"/>
              <a:buChar char="•"/>
              <a:defRPr sz="1800"/>
            </a:pPr>
            <a:r>
              <a:t> Web based user interface creation tools help to create, modify, test and deploy different UI scenarios </a:t>
            </a:r>
          </a:p>
          <a:p>
            <a:pPr lvl="0">
              <a:lnSpc>
                <a:spcPct val="80000"/>
              </a:lnSpc>
              <a:spcBef>
                <a:spcPts val="400"/>
              </a:spcBef>
              <a:defRPr sz="1800"/>
            </a:pPr>
            <a:endParaRPr/>
          </a:p>
          <a:p>
            <a:pPr lvl="0">
              <a:lnSpc>
                <a:spcPct val="80000"/>
              </a:lnSpc>
              <a:spcBef>
                <a:spcPts val="400"/>
              </a:spcBef>
              <a:buClr>
                <a:srgbClr val="101141"/>
              </a:buClr>
              <a:buSzPct val="100000"/>
              <a:buFont typeface="Arial"/>
              <a:buChar char="•"/>
              <a:defRPr sz="1800"/>
            </a:pPr>
            <a:r>
              <a:t> Multi-tenant architecture where multiple concurrent users utilize the same development application </a:t>
            </a:r>
            <a:br/>
            <a:endParaRPr/>
          </a:p>
          <a:p>
            <a:pPr lvl="0">
              <a:lnSpc>
                <a:spcPct val="80000"/>
              </a:lnSpc>
              <a:spcBef>
                <a:spcPts val="400"/>
              </a:spcBef>
              <a:buClr>
                <a:srgbClr val="101141"/>
              </a:buClr>
              <a:buSzPct val="100000"/>
              <a:buFont typeface="Arial"/>
              <a:buChar char="•"/>
              <a:defRPr sz="1800"/>
            </a:pPr>
            <a:r>
              <a:t> Built in scalability of deployed software including load balancing and failover </a:t>
            </a:r>
            <a:br/>
            <a:endParaRPr/>
          </a:p>
          <a:p>
            <a:pPr lvl="0">
              <a:lnSpc>
                <a:spcPct val="80000"/>
              </a:lnSpc>
              <a:spcBef>
                <a:spcPts val="400"/>
              </a:spcBef>
              <a:buClr>
                <a:srgbClr val="101141"/>
              </a:buClr>
              <a:buSzPct val="100000"/>
              <a:buFont typeface="Arial"/>
              <a:buChar char="•"/>
              <a:defRPr sz="1800"/>
            </a:pPr>
            <a:r>
              <a:t> Integration with web services and databases via common standards </a:t>
            </a:r>
            <a:br/>
            <a:endParaRPr/>
          </a:p>
          <a:p>
            <a:pPr lvl="0">
              <a:lnSpc>
                <a:spcPct val="80000"/>
              </a:lnSpc>
              <a:spcBef>
                <a:spcPts val="400"/>
              </a:spcBef>
              <a:buClr>
                <a:srgbClr val="101141"/>
              </a:buClr>
              <a:buSzPct val="100000"/>
              <a:buFont typeface="Arial"/>
              <a:buChar char="•"/>
              <a:defRPr sz="1800"/>
            </a:pPr>
            <a:r>
              <a:t> Support for development team collaboration – some PaaS solutions include project planning and communication tools </a:t>
            </a:r>
            <a:br/>
            <a:endParaRPr/>
          </a:p>
          <a:p>
            <a:pPr lvl="0">
              <a:lnSpc>
                <a:spcPct val="80000"/>
              </a:lnSpc>
              <a:spcBef>
                <a:spcPts val="400"/>
              </a:spcBef>
              <a:buClr>
                <a:srgbClr val="101141"/>
              </a:buClr>
              <a:buSzPct val="100000"/>
              <a:buFont typeface="Arial"/>
              <a:buChar char="•"/>
              <a:defRPr sz="1800"/>
            </a:pPr>
            <a:r>
              <a:t> Tools to handle billing and subscription management</a:t>
            </a:r>
          </a:p>
        </p:txBody>
      </p:sp>
      <p:sp>
        <p:nvSpPr>
          <p:cNvPr id="90" name="Shape 90"/>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Characteristics of PAAS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body" idx="1"/>
          </p:nvPr>
        </p:nvSpPr>
        <p:spPr>
          <a:xfrm>
            <a:off x="304800" y="1493837"/>
            <a:ext cx="8229600" cy="4525963"/>
          </a:xfrm>
          <a:prstGeom prst="rect">
            <a:avLst/>
          </a:prstGeom>
        </p:spPr>
        <p:txBody>
          <a:bodyPr/>
          <a:lstStyle/>
          <a:p>
            <a:pPr lvl="0">
              <a:lnSpc>
                <a:spcPct val="80000"/>
              </a:lnSpc>
              <a:defRPr sz="1800"/>
            </a:pPr>
            <a:r>
              <a:rPr sz="2200"/>
              <a:t>PaaS, which is similar in many ways to Infrastructure as a Service, is differentiated from IaaS by the addition of value added services and comes in two distinct flavours;</a:t>
            </a:r>
          </a:p>
          <a:p>
            <a:pPr marL="457200" lvl="0" indent="-457200">
              <a:lnSpc>
                <a:spcPct val="80000"/>
              </a:lnSpc>
              <a:buClr>
                <a:srgbClr val="101141"/>
              </a:buClr>
              <a:buSzPct val="100000"/>
              <a:buAutoNum type="arabicPeriod"/>
              <a:defRPr sz="1800"/>
            </a:pPr>
            <a:r>
              <a:rPr sz="2200"/>
              <a:t>A collaborative platform for software development, focused on workflow management regardless of the data source being used for the application. An example of this approach would be Heroku, a PaaS that utilizes the Ruby on Rails development language. </a:t>
            </a:r>
          </a:p>
          <a:p>
            <a:pPr marL="457200" lvl="0" indent="-457200">
              <a:lnSpc>
                <a:spcPct val="80000"/>
              </a:lnSpc>
              <a:buClr>
                <a:srgbClr val="101141"/>
              </a:buClr>
              <a:buSzPct val="100000"/>
              <a:buAutoNum type="arabicPeriod"/>
              <a:defRPr sz="1800"/>
            </a:pPr>
            <a:r>
              <a:rPr sz="2200"/>
              <a:t> A platform that allows for the creation of software utilizing proprietary data from an application. This sort of PaaS can be seen as a method to create applications with a common data form or type. An example of this sort of platform would be the Force.com. PaaS from Salesforce.com which is used almost exclusively to develop applications that work with the Salesforce.com CRM</a:t>
            </a:r>
          </a:p>
        </p:txBody>
      </p:sp>
      <p:sp>
        <p:nvSpPr>
          <p:cNvPr id="93" name="Shape 93"/>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Characteristics of PAAS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body" idx="1"/>
          </p:nvPr>
        </p:nvSpPr>
        <p:spPr>
          <a:xfrm>
            <a:off x="304800" y="1493837"/>
            <a:ext cx="8610600" cy="4906963"/>
          </a:xfrm>
          <a:prstGeom prst="rect">
            <a:avLst/>
          </a:prstGeom>
        </p:spPr>
        <p:txBody>
          <a:bodyPr/>
          <a:lstStyle/>
          <a:p>
            <a:pPr lvl="0">
              <a:lnSpc>
                <a:spcPct val="80000"/>
              </a:lnSpc>
              <a:defRPr sz="1800"/>
            </a:pPr>
            <a:r>
              <a:rPr sz="2200"/>
              <a:t>Advantages</a:t>
            </a:r>
          </a:p>
          <a:p>
            <a:pPr lvl="0">
              <a:lnSpc>
                <a:spcPct val="80000"/>
              </a:lnSpc>
              <a:buClr>
                <a:srgbClr val="101141"/>
              </a:buClr>
              <a:buSzPct val="100000"/>
              <a:buFont typeface="Arial"/>
              <a:buChar char="•"/>
              <a:defRPr sz="1800"/>
            </a:pPr>
            <a:r>
              <a:rPr sz="2200"/>
              <a:t>Users don’t have to invest in physical infrastructure</a:t>
            </a:r>
          </a:p>
          <a:p>
            <a:pPr lvl="0">
              <a:lnSpc>
                <a:spcPct val="80000"/>
              </a:lnSpc>
              <a:buClr>
                <a:srgbClr val="101141"/>
              </a:buClr>
              <a:buSzPct val="100000"/>
              <a:buFont typeface="Arial"/>
              <a:buChar char="•"/>
              <a:defRPr sz="1800"/>
            </a:pPr>
            <a:r>
              <a:rPr sz="2200"/>
              <a:t> PaaS allows developers to frequently change or upgrade operating system features. It also helps development teams collaborate on projects.</a:t>
            </a:r>
          </a:p>
          <a:p>
            <a:pPr lvl="0">
              <a:lnSpc>
                <a:spcPct val="80000"/>
              </a:lnSpc>
              <a:buClr>
                <a:srgbClr val="101141"/>
              </a:buClr>
              <a:buSzPct val="100000"/>
              <a:buFont typeface="Arial"/>
              <a:buChar char="•"/>
              <a:defRPr sz="1800"/>
            </a:pPr>
            <a:r>
              <a:rPr sz="2200"/>
              <a:t>Makes development possible for ‘non-experts’</a:t>
            </a:r>
          </a:p>
          <a:p>
            <a:pPr lvl="0">
              <a:lnSpc>
                <a:spcPct val="80000"/>
              </a:lnSpc>
              <a:buClr>
                <a:srgbClr val="101141"/>
              </a:buClr>
              <a:buSzPct val="100000"/>
              <a:buFont typeface="Arial"/>
              <a:buChar char="•"/>
              <a:defRPr sz="1800"/>
            </a:pPr>
            <a:r>
              <a:rPr sz="2200"/>
              <a:t>Teams in various locations can work together</a:t>
            </a:r>
          </a:p>
          <a:p>
            <a:pPr lvl="0">
              <a:lnSpc>
                <a:spcPct val="80000"/>
              </a:lnSpc>
              <a:buClr>
                <a:srgbClr val="101141"/>
              </a:buClr>
              <a:buSzPct val="100000"/>
              <a:buFont typeface="Arial"/>
              <a:buChar char="•"/>
              <a:defRPr sz="1800"/>
            </a:pPr>
            <a:r>
              <a:rPr sz="2200"/>
              <a:t>Security is provided, including data security and backup and recovery.</a:t>
            </a:r>
          </a:p>
          <a:p>
            <a:pPr lvl="0">
              <a:lnSpc>
                <a:spcPct val="80000"/>
              </a:lnSpc>
              <a:buClr>
                <a:srgbClr val="101141"/>
              </a:buClr>
              <a:buSzPct val="100000"/>
              <a:buFont typeface="Arial"/>
              <a:buChar char="•"/>
              <a:defRPr sz="1800"/>
            </a:pPr>
            <a:r>
              <a:rPr sz="2200"/>
              <a:t>Adaptability; Features can be changed if circumstances dictate that they should.</a:t>
            </a:r>
          </a:p>
          <a:p>
            <a:pPr lvl="0">
              <a:lnSpc>
                <a:spcPct val="80000"/>
              </a:lnSpc>
              <a:buClr>
                <a:srgbClr val="101141"/>
              </a:buClr>
              <a:buSzPct val="100000"/>
              <a:buFont typeface="Arial"/>
              <a:buChar char="•"/>
              <a:defRPr sz="1800"/>
            </a:pPr>
            <a:r>
              <a:rPr sz="2200"/>
              <a:t>Flexibility; customers can have control over the tools that are installed within their platforms and can create a platform that suits their specific requirements. They can ‘pick and choose’ the features they feel are necessary.</a:t>
            </a:r>
          </a:p>
        </p:txBody>
      </p:sp>
      <p:sp>
        <p:nvSpPr>
          <p:cNvPr id="96" name="Shape 96"/>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and Risks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304800" y="1493837"/>
            <a:ext cx="8229600" cy="4525963"/>
          </a:xfrm>
          <a:prstGeom prst="rect">
            <a:avLst/>
          </a:prstGeom>
        </p:spPr>
        <p:txBody>
          <a:bodyPr/>
          <a:lstStyle/>
          <a:p>
            <a:pPr lvl="0">
              <a:defRPr sz="1800"/>
            </a:pPr>
            <a:r>
              <a:rPr sz="2400"/>
              <a:t>Risks</a:t>
            </a:r>
          </a:p>
          <a:p>
            <a:pPr lvl="0">
              <a:buClr>
                <a:srgbClr val="101141"/>
              </a:buClr>
              <a:buSzPct val="100000"/>
              <a:buFont typeface="Arial"/>
              <a:buChar char="•"/>
              <a:defRPr sz="1800"/>
            </a:pPr>
            <a:r>
              <a:rPr sz="2400"/>
              <a:t>Since users rely on a provider's infrastructure and software, vendor lock-in can be an issue in PaaS environments.</a:t>
            </a:r>
          </a:p>
          <a:p>
            <a:pPr lvl="0">
              <a:buClr>
                <a:srgbClr val="101141"/>
              </a:buClr>
              <a:buSzPct val="100000"/>
              <a:buFont typeface="Arial"/>
              <a:buChar char="•"/>
              <a:defRPr sz="1800"/>
            </a:pPr>
            <a:r>
              <a:rPr sz="2400"/>
              <a:t>Other risks associated with PaaS are provider downtime or a provider changing its development roadmap. </a:t>
            </a:r>
          </a:p>
          <a:p>
            <a:pPr lvl="0">
              <a:buClr>
                <a:srgbClr val="101141"/>
              </a:buClr>
              <a:buSzPct val="100000"/>
              <a:buFont typeface="Arial"/>
              <a:buChar char="•"/>
              <a:defRPr sz="1800"/>
            </a:pPr>
            <a:r>
              <a:rPr sz="2400"/>
              <a:t>If a provider stops supporting a certain programming language, users may be forced to change their programming language, or the provider itself. Both are difficult and disruptive steps.</a:t>
            </a:r>
          </a:p>
        </p:txBody>
      </p:sp>
      <p:sp>
        <p:nvSpPr>
          <p:cNvPr id="99" name="Shape 99"/>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and Risks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479</TotalTime>
  <Words>260</Words>
  <Application>Microsoft Office PowerPoint</Application>
  <PresentationFormat>On-screen Show (4:3)</PresentationFormat>
  <Paragraphs>55</Paragraphs>
  <Slides>9</Slides>
  <Notes>1</Notes>
  <HiddenSlides>1</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Default</vt:lpstr>
      <vt:lpstr>1_Default</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BITS9</cp:lastModifiedBy>
  <cp:revision>11</cp:revision>
  <dcterms:modified xsi:type="dcterms:W3CDTF">2016-01-11T09:57:14Z</dcterms:modified>
</cp:coreProperties>
</file>