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65" r:id="rId4"/>
    <p:sldId id="266" r:id="rId5"/>
    <p:sldId id="267" r:id="rId6"/>
    <p:sldId id="271" r:id="rId7"/>
    <p:sldId id="272" r:id="rId8"/>
    <p:sldId id="287" r:id="rId9"/>
    <p:sldId id="289" r:id="rId10"/>
    <p:sldId id="290" r:id="rId11"/>
    <p:sldId id="291" r:id="rId12"/>
    <p:sldId id="292" r:id="rId13"/>
    <p:sldId id="293" r:id="rId14"/>
    <p:sldId id="264" r:id="rId15"/>
    <p:sldId id="288" r:id="rId16"/>
  </p:sldIdLst>
  <p:sldSz cx="9144000" cy="6858000" type="screen4x3"/>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91" d="100"/>
          <a:sy n="91" d="100"/>
        </p:scale>
        <p:origin x="-666" y="45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1" name="Shape 7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72" name="Shape 7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xmlns="" val="3108930817"/>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RL 4.2</a:t>
            </a:r>
            <a:endParaRPr lang="en-US" dirty="0"/>
          </a:p>
        </p:txBody>
      </p:sp>
    </p:spTree>
    <p:extLst>
      <p:ext uri="{BB962C8B-B14F-4D97-AF65-F5344CB8AC3E}">
        <p14:creationId xmlns:p14="http://schemas.microsoft.com/office/powerpoint/2010/main" xmlns="" val="4253575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685800" y="1844675"/>
            <a:ext cx="7772400" cy="2041525"/>
          </a:xfrm>
          <a:prstGeom prst="rect">
            <a:avLst/>
          </a:prstGeom>
        </p:spPr>
        <p:txBody>
          <a:bodyPr/>
          <a:lstStyle/>
          <a:p>
            <a:pPr lvl="0">
              <a:defRPr sz="1800"/>
            </a:pPr>
            <a:r>
              <a:rPr sz="4400"/>
              <a:t>Title Text</a:t>
            </a:r>
          </a:p>
        </p:txBody>
      </p:sp>
      <p:sp>
        <p:nvSpPr>
          <p:cNvPr id="7" name="Shape 7"/>
          <p:cNvSpPr>
            <a:spLocks noGrp="1"/>
          </p:cNvSpPr>
          <p:nvPr>
            <p:ph type="body" idx="1"/>
          </p:nvPr>
        </p:nvSpPr>
        <p:spPr>
          <a:xfrm>
            <a:off x="1371600" y="3886200"/>
            <a:ext cx="64008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lvl="0">
              <a:defRPr sz="1800">
                <a:solidFill>
                  <a:srgbClr val="000000"/>
                </a:solidFill>
              </a:defRPr>
            </a:pPr>
            <a:r>
              <a:rPr sz="3200">
                <a:solidFill>
                  <a:srgbClr val="888888"/>
                </a:solidFill>
              </a:rPr>
              <a:t>Body Level One</a:t>
            </a:r>
          </a:p>
          <a:p>
            <a:pPr lvl="1">
              <a:defRPr sz="1800">
                <a:solidFill>
                  <a:srgbClr val="000000"/>
                </a:solidFill>
              </a:defRPr>
            </a:pPr>
            <a:r>
              <a:rPr sz="3200">
                <a:solidFill>
                  <a:srgbClr val="888888"/>
                </a:solidFill>
              </a:rPr>
              <a:t>Body Level Two</a:t>
            </a:r>
          </a:p>
          <a:p>
            <a:pPr lvl="2">
              <a:defRPr sz="1800">
                <a:solidFill>
                  <a:srgbClr val="000000"/>
                </a:solidFill>
              </a:defRPr>
            </a:pPr>
            <a:r>
              <a:rPr sz="3200">
                <a:solidFill>
                  <a:srgbClr val="888888"/>
                </a:solidFill>
              </a:rPr>
              <a:t>Body Level Three</a:t>
            </a:r>
          </a:p>
          <a:p>
            <a:pPr lvl="3">
              <a:defRPr sz="1800">
                <a:solidFill>
                  <a:srgbClr val="000000"/>
                </a:solidFill>
              </a:defRPr>
            </a:pPr>
            <a:r>
              <a:rPr sz="3200">
                <a:solidFill>
                  <a:srgbClr val="888888"/>
                </a:solidFill>
              </a:rPr>
              <a:t>Body Level Four</a:t>
            </a:r>
          </a:p>
          <a:p>
            <a:pPr lvl="4">
              <a:defRPr sz="1800">
                <a:solidFill>
                  <a:srgbClr val="000000"/>
                </a:solidFill>
              </a:defRPr>
            </a:pPr>
            <a:r>
              <a:rPr sz="3200">
                <a:solidFill>
                  <a:srgbClr val="888888"/>
                </a:solidFill>
              </a:rPr>
              <a:t>Body Level Five</a:t>
            </a:r>
          </a:p>
        </p:txBody>
      </p:sp>
      <p:sp>
        <p:nvSpPr>
          <p:cNvPr id="8" name="Shape 8"/>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4400"/>
              <a:t>Title Text</a:t>
            </a:r>
          </a:p>
        </p:txBody>
      </p:sp>
      <p:sp>
        <p:nvSpPr>
          <p:cNvPr id="40" name="Shape 40"/>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3" name="Shape 43"/>
          <p:cNvSpPr>
            <a:spLocks noGrp="1"/>
          </p:cNvSpPr>
          <p:nvPr>
            <p:ph type="title"/>
          </p:nvPr>
        </p:nvSpPr>
        <p:spPr>
          <a:xfrm>
            <a:off x="6629400" y="0"/>
            <a:ext cx="2057400" cy="6400802"/>
          </a:xfrm>
          <a:prstGeom prst="rect">
            <a:avLst/>
          </a:prstGeom>
        </p:spPr>
        <p:txBody>
          <a:bodyPr/>
          <a:lstStyle/>
          <a:p>
            <a:pPr lvl="0">
              <a:defRPr sz="1800"/>
            </a:pPr>
            <a:r>
              <a:rPr sz="4400"/>
              <a:t>Title Text</a:t>
            </a:r>
          </a:p>
        </p:txBody>
      </p:sp>
      <p:sp>
        <p:nvSpPr>
          <p:cNvPr id="44" name="Shape 44"/>
          <p:cNvSpPr>
            <a:spLocks noGrp="1"/>
          </p:cNvSpPr>
          <p:nvPr>
            <p:ph type="body" idx="1"/>
          </p:nvPr>
        </p:nvSpPr>
        <p:spPr>
          <a:xfrm>
            <a:off x="457200" y="274638"/>
            <a:ext cx="6019800" cy="6583363"/>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5" name="Shape 45"/>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7" name="Shape 47"/>
          <p:cNvSpPr/>
          <p:nvPr/>
        </p:nvSpPr>
        <p:spPr>
          <a:xfrm>
            <a:off x="0" y="3352800"/>
            <a:ext cx="8686800" cy="2743200"/>
          </a:xfrm>
          <a:prstGeom prst="rect">
            <a:avLst/>
          </a:prstGeom>
          <a:solidFill>
            <a:srgbClr val="101141"/>
          </a:solidFill>
          <a:ln w="12700">
            <a:miter lim="400000"/>
          </a:ln>
        </p:spPr>
        <p:txBody>
          <a:bodyPr lIns="0" tIns="0" rIns="0" bIns="0" anchor="ctr"/>
          <a:lstStyle/>
          <a:p>
            <a:pPr lvl="0" algn="ctr">
              <a:defRPr>
                <a:solidFill>
                  <a:srgbClr val="FFFFFF"/>
                </a:solidFill>
                <a:latin typeface="Arial"/>
                <a:ea typeface="Arial"/>
                <a:cs typeface="Arial"/>
                <a:sym typeface="Arial"/>
              </a:defRPr>
            </a:pPr>
            <a:endParaRPr/>
          </a:p>
        </p:txBody>
      </p:sp>
      <p:sp>
        <p:nvSpPr>
          <p:cNvPr id="48" name="Shape 48"/>
          <p:cNvSpPr/>
          <p:nvPr/>
        </p:nvSpPr>
        <p:spPr>
          <a:xfrm>
            <a:off x="2895600" y="6096000"/>
            <a:ext cx="2895600" cy="76200"/>
          </a:xfrm>
          <a:prstGeom prst="rect">
            <a:avLst/>
          </a:prstGeom>
          <a:solidFill>
            <a:srgbClr val="76C2E5"/>
          </a:solidFill>
          <a:ln w="12700">
            <a:miter lim="400000"/>
          </a:ln>
        </p:spPr>
        <p:txBody>
          <a:bodyPr lIns="0" tIns="0" rIns="0" bIns="0" anchor="ctr"/>
          <a:lstStyle/>
          <a:p>
            <a:pPr lvl="0" algn="ctr">
              <a:defRPr>
                <a:solidFill>
                  <a:srgbClr val="FFFFFF"/>
                </a:solidFill>
              </a:defRPr>
            </a:pPr>
            <a:endParaRPr/>
          </a:p>
        </p:txBody>
      </p:sp>
      <p:sp>
        <p:nvSpPr>
          <p:cNvPr id="49" name="Shape 49"/>
          <p:cNvSpPr/>
          <p:nvPr/>
        </p:nvSpPr>
        <p:spPr>
          <a:xfrm>
            <a:off x="0" y="6096000"/>
            <a:ext cx="2895600" cy="76200"/>
          </a:xfrm>
          <a:prstGeom prst="rect">
            <a:avLst/>
          </a:prstGeom>
          <a:solidFill>
            <a:srgbClr val="FCB017"/>
          </a:solidFill>
          <a:ln w="12700">
            <a:miter lim="400000"/>
          </a:ln>
        </p:spPr>
        <p:txBody>
          <a:bodyPr lIns="0" tIns="0" rIns="0" bIns="0" anchor="ctr"/>
          <a:lstStyle/>
          <a:p>
            <a:pPr lvl="0" algn="ctr">
              <a:defRPr>
                <a:solidFill>
                  <a:srgbClr val="FFFFFF"/>
                </a:solidFill>
              </a:defRPr>
            </a:pPr>
            <a:endParaRPr/>
          </a:p>
        </p:txBody>
      </p:sp>
      <p:sp>
        <p:nvSpPr>
          <p:cNvPr id="50" name="Shape 50"/>
          <p:cNvSpPr/>
          <p:nvPr/>
        </p:nvSpPr>
        <p:spPr>
          <a:xfrm>
            <a:off x="5791200" y="6096000"/>
            <a:ext cx="2895600" cy="76200"/>
          </a:xfrm>
          <a:prstGeom prst="rect">
            <a:avLst/>
          </a:prstGeom>
          <a:solidFill>
            <a:srgbClr val="FF0000"/>
          </a:solidFill>
          <a:ln w="12700">
            <a:miter lim="400000"/>
          </a:ln>
        </p:spPr>
        <p:txBody>
          <a:bodyPr lIns="0" tIns="0" rIns="0" bIns="0" anchor="ctr"/>
          <a:lstStyle/>
          <a:p>
            <a:pPr lvl="0" algn="ctr">
              <a:defRPr>
                <a:solidFill>
                  <a:srgbClr val="FFFFFF"/>
                </a:solidFill>
              </a:defRPr>
            </a:pPr>
            <a:endParaRPr/>
          </a:p>
        </p:txBody>
      </p:sp>
      <p:pic>
        <p:nvPicPr>
          <p:cNvPr id="51" name="image2.png" descr="BITS_university_logo_whitevert.png"/>
          <p:cNvPicPr/>
          <p:nvPr/>
        </p:nvPicPr>
        <p:blipFill>
          <a:blip r:embed="rId3">
            <a:extLst/>
          </a:blip>
          <a:srcRect t="2" b="28591"/>
          <a:stretch>
            <a:fillRect/>
          </a:stretch>
        </p:blipFill>
        <p:spPr>
          <a:xfrm>
            <a:off x="76200" y="3352800"/>
            <a:ext cx="2057400" cy="1979614"/>
          </a:xfrm>
          <a:prstGeom prst="rect">
            <a:avLst/>
          </a:prstGeom>
          <a:ln w="12700">
            <a:miter lim="400000"/>
          </a:ln>
        </p:spPr>
      </p:pic>
      <p:sp>
        <p:nvSpPr>
          <p:cNvPr id="52" name="Shape 52"/>
          <p:cNvSpPr/>
          <p:nvPr/>
        </p:nvSpPr>
        <p:spPr>
          <a:xfrm>
            <a:off x="-76200" y="5257800"/>
            <a:ext cx="2209800" cy="49849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lgn="ctr"/>
            <a:r>
              <a:rPr sz="2900" b="1" spc="-150">
                <a:solidFill>
                  <a:srgbClr val="FFFFFF"/>
                </a:solidFill>
                <a:latin typeface="Arial"/>
                <a:ea typeface="Arial"/>
                <a:cs typeface="Arial"/>
                <a:sym typeface="Arial"/>
              </a:rPr>
              <a:t>BITS</a:t>
            </a:r>
            <a:r>
              <a:rPr sz="2900" spc="-150">
                <a:solidFill>
                  <a:srgbClr val="FFFFFF"/>
                </a:solidFill>
                <a:latin typeface="Arial"/>
                <a:ea typeface="Arial"/>
                <a:cs typeface="Arial"/>
                <a:sym typeface="Arial"/>
              </a:rPr>
              <a:t> Pilani</a:t>
            </a:r>
          </a:p>
        </p:txBody>
      </p:sp>
      <p:sp>
        <p:nvSpPr>
          <p:cNvPr id="53" name="Shape 53"/>
          <p:cNvSpPr>
            <a:spLocks noGrp="1"/>
          </p:cNvSpPr>
          <p:nvPr>
            <p:ph type="body" idx="1"/>
          </p:nvPr>
        </p:nvSpPr>
        <p:spPr>
          <a:xfrm>
            <a:off x="2514600" y="5359400"/>
            <a:ext cx="6019800" cy="584200"/>
          </a:xfrm>
          <a:prstGeom prst="rect">
            <a:avLst/>
          </a:prstGeom>
        </p:spPr>
        <p:txBody>
          <a:bodyPr anchor="b">
            <a:noAutofit/>
          </a:bodyPr>
          <a:lstStyle>
            <a:lvl1pPr marL="0" indent="0" algn="r">
              <a:lnSpc>
                <a:spcPts val="1800"/>
              </a:lnSpc>
              <a:spcBef>
                <a:spcPts val="0"/>
              </a:spcBef>
              <a:buSzTx/>
              <a:buFontTx/>
              <a:buNone/>
              <a:defRPr sz="1800">
                <a:solidFill>
                  <a:srgbClr val="FFFFFF"/>
                </a:solidFill>
              </a:defRPr>
            </a:lvl1pPr>
            <a:lvl2pPr marL="640896" indent="-183696" algn="r">
              <a:lnSpc>
                <a:spcPts val="1800"/>
              </a:lnSpc>
              <a:spcBef>
                <a:spcPts val="0"/>
              </a:spcBef>
              <a:buFontTx/>
              <a:defRPr sz="1800">
                <a:solidFill>
                  <a:srgbClr val="FFFFFF"/>
                </a:solidFill>
              </a:defRPr>
            </a:lvl2pPr>
            <a:lvl3pPr marL="1085850" indent="-171450" algn="r">
              <a:lnSpc>
                <a:spcPts val="1800"/>
              </a:lnSpc>
              <a:spcBef>
                <a:spcPts val="0"/>
              </a:spcBef>
              <a:buFontTx/>
              <a:defRPr sz="1800">
                <a:solidFill>
                  <a:srgbClr val="FFFFFF"/>
                </a:solidFill>
              </a:defRPr>
            </a:lvl3pPr>
            <a:lvl4pPr marL="1577339" indent="-205739" algn="r">
              <a:lnSpc>
                <a:spcPts val="1800"/>
              </a:lnSpc>
              <a:spcBef>
                <a:spcPts val="0"/>
              </a:spcBef>
              <a:buFontTx/>
              <a:defRPr sz="1800">
                <a:solidFill>
                  <a:srgbClr val="FFFFFF"/>
                </a:solidFill>
              </a:defRPr>
            </a:lvl4pPr>
            <a:lvl5pPr marL="2034539" indent="-205739" algn="r">
              <a:lnSpc>
                <a:spcPts val="1800"/>
              </a:lnSpc>
              <a:spcBef>
                <a:spcPts val="0"/>
              </a:spcBef>
              <a:buFontTx/>
              <a:defRPr sz="1800">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54" name="Shape 54"/>
          <p:cNvSpPr>
            <a:spLocks noGrp="1"/>
          </p:cNvSpPr>
          <p:nvPr>
            <p:ph type="title"/>
          </p:nvPr>
        </p:nvSpPr>
        <p:spPr>
          <a:xfrm>
            <a:off x="2514600" y="3784600"/>
            <a:ext cx="6019800" cy="1574800"/>
          </a:xfrm>
          <a:prstGeom prst="rect">
            <a:avLst/>
          </a:prstGeom>
        </p:spPr>
        <p:txBody>
          <a:bodyPr>
            <a:noAutofit/>
          </a:bodyPr>
          <a:lstStyle>
            <a:lvl1pPr algn="l">
              <a:lnSpc>
                <a:spcPts val="4000"/>
              </a:lnSpc>
              <a:defRPr>
                <a:solidFill>
                  <a:srgbClr val="FFFFFF"/>
                </a:solidFill>
              </a:defRPr>
            </a:lvl1pPr>
          </a:lstStyle>
          <a:p>
            <a:pPr lvl="0">
              <a:defRPr sz="1800">
                <a:solidFill>
                  <a:srgbClr val="000000"/>
                </a:solidFill>
              </a:defRPr>
            </a:pPr>
            <a:r>
              <a:rPr sz="4400">
                <a:solidFill>
                  <a:srgbClr val="FFFFFF"/>
                </a:solidFill>
              </a:rPr>
              <a:t>Title Text</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56" name="Shape 56"/>
          <p:cNvSpPr/>
          <p:nvPr/>
        </p:nvSpPr>
        <p:spPr>
          <a:xfrm>
            <a:off x="3276600" y="6596063"/>
            <a:ext cx="5867400" cy="23927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lgn="r"/>
            <a:r>
              <a:rPr sz="1100" b="1">
                <a:solidFill>
                  <a:srgbClr val="101141"/>
                </a:solidFill>
                <a:latin typeface="Arial"/>
                <a:ea typeface="Arial"/>
                <a:cs typeface="Arial"/>
                <a:sym typeface="Arial"/>
              </a:rPr>
              <a:t>BITS </a:t>
            </a:r>
            <a:r>
              <a:rPr sz="1100">
                <a:solidFill>
                  <a:srgbClr val="101141"/>
                </a:solidFill>
                <a:latin typeface="Arial"/>
                <a:ea typeface="Arial"/>
                <a:cs typeface="Arial"/>
                <a:sym typeface="Arial"/>
              </a:rPr>
              <a:t>Pilani</a:t>
            </a:r>
          </a:p>
        </p:txBody>
      </p:sp>
      <p:grpSp>
        <p:nvGrpSpPr>
          <p:cNvPr id="60" name="Group 60"/>
          <p:cNvGrpSpPr/>
          <p:nvPr/>
        </p:nvGrpSpPr>
        <p:grpSpPr>
          <a:xfrm>
            <a:off x="2084388" y="6550025"/>
            <a:ext cx="7059612" cy="49213"/>
            <a:chOff x="0" y="0"/>
            <a:chExt cx="7059611" cy="49212"/>
          </a:xfrm>
        </p:grpSpPr>
        <p:sp>
          <p:nvSpPr>
            <p:cNvPr id="57" name="Shape 57"/>
            <p:cNvSpPr/>
            <p:nvPr/>
          </p:nvSpPr>
          <p:spPr>
            <a:xfrm>
              <a:off x="2546349" y="0"/>
              <a:ext cx="2328863" cy="49213"/>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58" name="Shape 58"/>
            <p:cNvSpPr/>
            <p:nvPr/>
          </p:nvSpPr>
          <p:spPr>
            <a:xfrm>
              <a:off x="4824412" y="0"/>
              <a:ext cx="2235200" cy="46038"/>
            </a:xfrm>
            <a:prstGeom prst="rect">
              <a:avLst/>
            </a:prstGeom>
            <a:solidFill>
              <a:srgbClr val="E31C24"/>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59" name="Shape 59"/>
            <p:cNvSpPr/>
            <p:nvPr/>
          </p:nvSpPr>
          <p:spPr>
            <a:xfrm>
              <a:off x="0" y="0"/>
              <a:ext cx="2581276" cy="49213"/>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65" name="Group 65"/>
          <p:cNvGrpSpPr/>
          <p:nvPr/>
        </p:nvGrpSpPr>
        <p:grpSpPr>
          <a:xfrm>
            <a:off x="2133599" y="6553200"/>
            <a:ext cx="7010401" cy="46038"/>
            <a:chOff x="0" y="0"/>
            <a:chExt cx="7010400" cy="46037"/>
          </a:xfrm>
        </p:grpSpPr>
        <p:sp>
          <p:nvSpPr>
            <p:cNvPr id="62" name="Shape 62"/>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3" name="Shape 63"/>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4" name="Shape 64"/>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69" name="Group 69"/>
          <p:cNvGrpSpPr/>
          <p:nvPr/>
        </p:nvGrpSpPr>
        <p:grpSpPr>
          <a:xfrm>
            <a:off x="-1" y="1295400"/>
            <a:ext cx="7010401" cy="46038"/>
            <a:chOff x="0" y="0"/>
            <a:chExt cx="7010400" cy="46037"/>
          </a:xfrm>
        </p:grpSpPr>
        <p:sp>
          <p:nvSpPr>
            <p:cNvPr id="66" name="Shape 66"/>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7" name="Shape 67"/>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8" name="Shape 68"/>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sp>
        <p:nvSpPr>
          <p:cNvPr id="70" name="Shape 70"/>
          <p:cNvSpPr>
            <a:spLocks noGrp="1"/>
          </p:cNvSpPr>
          <p:nvPr>
            <p:ph type="body" idx="1"/>
          </p:nvPr>
        </p:nvSpPr>
        <p:spPr>
          <a:xfrm>
            <a:off x="304800" y="1493837"/>
            <a:ext cx="8229600" cy="5364163"/>
          </a:xfrm>
          <a:prstGeom prst="rect">
            <a:avLst/>
          </a:prstGeom>
        </p:spPr>
        <p:txBody>
          <a:bodyPr/>
          <a:lstStyle>
            <a:lvl1pPr>
              <a:spcBef>
                <a:spcPts val="500"/>
              </a:spcBef>
              <a:buSzTx/>
              <a:buFontTx/>
              <a:buNone/>
              <a:defRPr sz="2400">
                <a:latin typeface="Arial"/>
                <a:ea typeface="Arial"/>
                <a:cs typeface="Arial"/>
                <a:sym typeface="Arial"/>
              </a:defRPr>
            </a:lvl1pPr>
            <a:lvl2pPr marL="885825" indent="-428625">
              <a:spcBef>
                <a:spcPts val="500"/>
              </a:spcBef>
              <a:buFontTx/>
              <a:defRPr sz="2400">
                <a:latin typeface="Arial"/>
                <a:ea typeface="Arial"/>
                <a:cs typeface="Arial"/>
                <a:sym typeface="Arial"/>
              </a:defRPr>
            </a:lvl2pPr>
            <a:lvl3pPr marL="1143000" indent="-228600">
              <a:spcBef>
                <a:spcPts val="500"/>
              </a:spcBef>
              <a:buFontTx/>
              <a:defRPr sz="2400">
                <a:latin typeface="Arial"/>
                <a:ea typeface="Arial"/>
                <a:cs typeface="Arial"/>
                <a:sym typeface="Arial"/>
              </a:defRPr>
            </a:lvl3pPr>
            <a:lvl4pPr marL="1645920" indent="-274320">
              <a:spcBef>
                <a:spcPts val="500"/>
              </a:spcBef>
              <a:buFontTx/>
              <a:defRPr sz="2400">
                <a:latin typeface="Arial"/>
                <a:ea typeface="Arial"/>
                <a:cs typeface="Arial"/>
                <a:sym typeface="Arial"/>
              </a:defRPr>
            </a:lvl4pPr>
            <a:lvl5pPr marL="2103120" indent="-274320">
              <a:spcBef>
                <a:spcPts val="500"/>
              </a:spcBef>
              <a:buFontTx/>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pPr>
            <a:r>
              <a:rPr sz="4400"/>
              <a:t>Title Text</a:t>
            </a:r>
          </a:p>
        </p:txBody>
      </p:sp>
      <p:sp>
        <p:nvSpPr>
          <p:cNvPr id="11" name="Shape 11"/>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722312" y="4406900"/>
            <a:ext cx="7772401" cy="1362075"/>
          </a:xfrm>
          <a:prstGeom prst="rect">
            <a:avLst/>
          </a:prstGeom>
        </p:spPr>
        <p:txBody>
          <a:bodyPr anchor="t"/>
          <a:lstStyle>
            <a:lvl1pPr algn="l">
              <a:defRPr sz="4000" b="1" cap="all"/>
            </a:lvl1pPr>
          </a:lstStyle>
          <a:p>
            <a:pPr lvl="0">
              <a:defRPr sz="1800" b="0" cap="none"/>
            </a:pPr>
            <a:r>
              <a:rPr sz="4000" b="1" cap="all"/>
              <a:t>Title Text</a:t>
            </a:r>
          </a:p>
        </p:txBody>
      </p:sp>
      <p:sp>
        <p:nvSpPr>
          <p:cNvPr id="15" name="Shape 15"/>
          <p:cNvSpPr>
            <a:spLocks noGrp="1"/>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4400"/>
              <a:t>Title Text</a:t>
            </a:r>
          </a:p>
        </p:txBody>
      </p:sp>
      <p:sp>
        <p:nvSpPr>
          <p:cNvPr id="19" name="Shape 19"/>
          <p:cNvSpPr>
            <a:spLocks noGrp="1"/>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0" name="Shape 20"/>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457200" y="256810"/>
            <a:ext cx="8229600" cy="1178656"/>
          </a:xfrm>
          <a:prstGeom prst="rect">
            <a:avLst/>
          </a:prstGeom>
        </p:spPr>
        <p:txBody>
          <a:bodyPr/>
          <a:lstStyle/>
          <a:p>
            <a:pPr lvl="0">
              <a:defRPr sz="1800"/>
            </a:pPr>
            <a:r>
              <a:rPr sz="4400"/>
              <a:t>Title Text</a:t>
            </a:r>
          </a:p>
        </p:txBody>
      </p:sp>
      <p:sp>
        <p:nvSpPr>
          <p:cNvPr id="23" name="Shape 23"/>
          <p:cNvSpPr>
            <a:spLocks noGrp="1"/>
          </p:cNvSpPr>
          <p:nvPr>
            <p:ph type="body" idx="1"/>
          </p:nvPr>
        </p:nvSpPr>
        <p:spPr>
          <a:xfrm>
            <a:off x="457200" y="1435465"/>
            <a:ext cx="4040188" cy="739411"/>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defRPr sz="1800"/>
            </a:pPr>
            <a:r>
              <a:rPr sz="4400"/>
              <a:t>Title Text</a:t>
            </a:r>
          </a:p>
        </p:txBody>
      </p:sp>
      <p:sp>
        <p:nvSpPr>
          <p:cNvPr id="27" name="Shape 27"/>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457200" y="0"/>
            <a:ext cx="3008314" cy="1435100"/>
          </a:xfrm>
          <a:prstGeom prst="rect">
            <a:avLst/>
          </a:prstGeom>
        </p:spPr>
        <p:txBody>
          <a:bodyPr anchor="b"/>
          <a:lstStyle>
            <a:lvl1pPr algn="l">
              <a:defRPr sz="2000" b="1"/>
            </a:lvl1pPr>
          </a:lstStyle>
          <a:p>
            <a:pPr lvl="0">
              <a:defRPr sz="1800" b="0"/>
            </a:pPr>
            <a:r>
              <a:rPr sz="2000" b="1"/>
              <a:t>Title Text</a:t>
            </a:r>
          </a:p>
        </p:txBody>
      </p:sp>
      <p:sp>
        <p:nvSpPr>
          <p:cNvPr id="32" name="Shape 32"/>
          <p:cNvSpPr>
            <a:spLocks noGrp="1"/>
          </p:cNvSpPr>
          <p:nvPr>
            <p:ph type="body" idx="1"/>
          </p:nvPr>
        </p:nvSpPr>
        <p:spPr>
          <a:xfrm>
            <a:off x="3575050" y="273050"/>
            <a:ext cx="5111750" cy="6584950"/>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3" name="Shape 33"/>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1792288" y="4800600"/>
            <a:ext cx="5486401" cy="566738"/>
          </a:xfrm>
          <a:prstGeom prst="rect">
            <a:avLst/>
          </a:prstGeom>
        </p:spPr>
        <p:txBody>
          <a:bodyPr anchor="b"/>
          <a:lstStyle>
            <a:lvl1pPr algn="l">
              <a:defRPr sz="2000" b="1"/>
            </a:lvl1pPr>
          </a:lstStyle>
          <a:p>
            <a:pPr lvl="0">
              <a:defRPr sz="1800" b="0"/>
            </a:pPr>
            <a:r>
              <a:rPr sz="2000" b="1"/>
              <a:t>Title Text</a:t>
            </a:r>
          </a:p>
        </p:txBody>
      </p:sp>
      <p:sp>
        <p:nvSpPr>
          <p:cNvPr id="36" name="Shape 36"/>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6"/>
            <a:ext cx="8229600" cy="1508125"/>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pPr lvl="0">
              <a:defRPr sz="1800"/>
            </a:pPr>
            <a:r>
              <a:rPr sz="4400"/>
              <a:t>Title Text</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 name="Shape 4"/>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rPr/>
              <a:pPr lvl="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4.png"/><Relationship Id="rId3" Type="http://schemas.openxmlformats.org/officeDocument/2006/relationships/image" Target="../media/image11.png"/><Relationship Id="rId7" Type="http://schemas.microsoft.com/office/2007/relationships/hdphoto" Target="../media/hdphoto2.wdp"/><Relationship Id="rId12"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image" Target="../media/image16.png"/><Relationship Id="rId11" Type="http://schemas.openxmlformats.org/officeDocument/2006/relationships/image" Target="../media/image12.png"/><Relationship Id="rId5" Type="http://schemas.openxmlformats.org/officeDocument/2006/relationships/image" Target="../media/image15.png"/><Relationship Id="rId15" Type="http://schemas.microsoft.com/office/2007/relationships/hdphoto" Target="../media/hdphoto3.wdp"/><Relationship Id="rId10" Type="http://schemas.microsoft.com/office/2007/relationships/hdphoto" Target="../media/hdphoto1.wdp"/><Relationship Id="rId4" Type="http://schemas.openxmlformats.org/officeDocument/2006/relationships/image" Target="../media/image10.png"/><Relationship Id="rId9" Type="http://schemas.openxmlformats.org/officeDocument/2006/relationships/image" Target="../media/image4.png"/><Relationship Id="rId1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hyperlink" Target="http://azure.microsoft.com/en-us/"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p:nvPr/>
        </p:nvSpPr>
        <p:spPr>
          <a:xfrm>
            <a:off x="2514600" y="4025424"/>
            <a:ext cx="6019800" cy="109474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4400" b="1">
                <a:solidFill>
                  <a:srgbClr val="FFFFFF"/>
                </a:solidFill>
              </a:rPr>
              <a:t>Cloud Computing</a:t>
            </a:r>
          </a:p>
          <a:p>
            <a:pPr lvl="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2400" b="1">
                <a:solidFill>
                  <a:srgbClr val="FFFFFF"/>
                </a:solidFill>
              </a:rPr>
              <a:t>SEWP ZG527</a:t>
            </a:r>
          </a:p>
        </p:txBody>
      </p:sp>
      <p:sp>
        <p:nvSpPr>
          <p:cNvPr id="76" name="Shape 76"/>
          <p:cNvSpPr/>
          <p:nvPr/>
        </p:nvSpPr>
        <p:spPr>
          <a:xfrm>
            <a:off x="1066800" y="6488112"/>
            <a:ext cx="1676400" cy="3693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b="1">
                <a:solidFill>
                  <a:srgbClr val="FFFF00"/>
                </a:solidFill>
              </a:defRPr>
            </a:lvl1pPr>
          </a:lstStyle>
          <a:p>
            <a:pPr lvl="0">
              <a:defRPr b="0">
                <a:solidFill>
                  <a:srgbClr val="000000"/>
                </a:solidFill>
              </a:defRPr>
            </a:pPr>
            <a:endParaRPr b="1" dirty="0">
              <a:solidFill>
                <a:srgbClr val="FFFF00"/>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2082485" y="4179232"/>
            <a:ext cx="13536709" cy="2301370"/>
            <a:chOff x="-703661" y="4378191"/>
            <a:chExt cx="13536709" cy="2301370"/>
          </a:xfrm>
        </p:grpSpPr>
        <p:pic>
          <p:nvPicPr>
            <p:cNvPr id="36" name="Picture 3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03661" y="4378191"/>
              <a:ext cx="1607803" cy="694552"/>
            </a:xfrm>
            <a:prstGeom prst="roundRect">
              <a:avLst/>
            </a:prstGeom>
            <a:ln>
              <a:solidFill>
                <a:srgbClr val="DDDDDD">
                  <a:lumMod val="75000"/>
                </a:srgbClr>
              </a:solidFill>
            </a:ln>
          </p:spPr>
        </p:pic>
        <p:pic>
          <p:nvPicPr>
            <p:cNvPr id="37" name="Picture 3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00468" y="4378191"/>
              <a:ext cx="1607803" cy="694552"/>
            </a:xfrm>
            <a:prstGeom prst="roundRect">
              <a:avLst/>
            </a:prstGeom>
            <a:ln>
              <a:solidFill>
                <a:srgbClr val="DDDDDD">
                  <a:lumMod val="75000"/>
                </a:srgbClr>
              </a:solidFill>
            </a:ln>
          </p:spPr>
        </p:pic>
        <p:pic>
          <p:nvPicPr>
            <p:cNvPr id="38" name="Picture 3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704597" y="4378191"/>
              <a:ext cx="1607803" cy="694552"/>
            </a:xfrm>
            <a:prstGeom prst="roundRect">
              <a:avLst/>
            </a:prstGeom>
            <a:ln>
              <a:solidFill>
                <a:srgbClr val="DDDDDD">
                  <a:lumMod val="75000"/>
                </a:srgbClr>
              </a:solidFill>
            </a:ln>
          </p:spPr>
        </p:pic>
        <p:pic>
          <p:nvPicPr>
            <p:cNvPr id="39" name="Picture 3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816984" y="4378191"/>
              <a:ext cx="1607803" cy="694552"/>
            </a:xfrm>
            <a:prstGeom prst="roundRect">
              <a:avLst/>
            </a:prstGeom>
            <a:ln>
              <a:solidFill>
                <a:srgbClr val="DDDDDD">
                  <a:lumMod val="75000"/>
                </a:srgbClr>
              </a:solidFill>
            </a:ln>
          </p:spPr>
        </p:pic>
        <p:pic>
          <p:nvPicPr>
            <p:cNvPr id="40" name="Picture 3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21113" y="4378191"/>
              <a:ext cx="1607803" cy="694552"/>
            </a:xfrm>
            <a:prstGeom prst="roundRect">
              <a:avLst/>
            </a:prstGeom>
            <a:ln>
              <a:solidFill>
                <a:srgbClr val="DDDDDD">
                  <a:lumMod val="75000"/>
                </a:srgbClr>
              </a:solidFill>
            </a:ln>
          </p:spPr>
        </p:pic>
        <p:pic>
          <p:nvPicPr>
            <p:cNvPr id="41" name="Picture 4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225245" y="4378191"/>
              <a:ext cx="1607803" cy="694552"/>
            </a:xfrm>
            <a:prstGeom prst="roundRect">
              <a:avLst/>
            </a:prstGeom>
            <a:ln>
              <a:solidFill>
                <a:srgbClr val="DDDDDD">
                  <a:lumMod val="75000"/>
                </a:srgbClr>
              </a:solidFill>
            </a:ln>
          </p:spPr>
        </p:pic>
        <p:pic>
          <p:nvPicPr>
            <p:cNvPr id="42" name="Picture 4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03661" y="5181600"/>
              <a:ext cx="1607803" cy="694552"/>
            </a:xfrm>
            <a:prstGeom prst="roundRect">
              <a:avLst/>
            </a:prstGeom>
            <a:ln>
              <a:solidFill>
                <a:srgbClr val="DDDDDD">
                  <a:lumMod val="75000"/>
                </a:srgbClr>
              </a:solidFill>
            </a:ln>
          </p:spPr>
        </p:pic>
        <p:pic>
          <p:nvPicPr>
            <p:cNvPr id="43" name="Picture 4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00468" y="5181600"/>
              <a:ext cx="1607803" cy="694552"/>
            </a:xfrm>
            <a:prstGeom prst="roundRect">
              <a:avLst/>
            </a:prstGeom>
            <a:ln>
              <a:solidFill>
                <a:srgbClr val="DDDDDD">
                  <a:lumMod val="75000"/>
                </a:srgbClr>
              </a:solidFill>
            </a:ln>
          </p:spPr>
        </p:pic>
        <p:pic>
          <p:nvPicPr>
            <p:cNvPr id="44" name="Picture 4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704597" y="5181600"/>
              <a:ext cx="1607803" cy="694552"/>
            </a:xfrm>
            <a:prstGeom prst="roundRect">
              <a:avLst/>
            </a:prstGeom>
            <a:ln>
              <a:solidFill>
                <a:srgbClr val="DDDDDD">
                  <a:lumMod val="75000"/>
                </a:srgbClr>
              </a:solidFill>
            </a:ln>
          </p:spPr>
        </p:pic>
        <p:pic>
          <p:nvPicPr>
            <p:cNvPr id="45" name="Picture 4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816984" y="5181600"/>
              <a:ext cx="1607803" cy="694552"/>
            </a:xfrm>
            <a:prstGeom prst="roundRect">
              <a:avLst/>
            </a:prstGeom>
            <a:ln>
              <a:solidFill>
                <a:srgbClr val="DDDDDD">
                  <a:lumMod val="75000"/>
                </a:srgbClr>
              </a:solidFill>
            </a:ln>
          </p:spPr>
        </p:pic>
        <p:pic>
          <p:nvPicPr>
            <p:cNvPr id="46" name="Picture 4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21113" y="5181600"/>
              <a:ext cx="1607803" cy="694552"/>
            </a:xfrm>
            <a:prstGeom prst="roundRect">
              <a:avLst/>
            </a:prstGeom>
            <a:ln>
              <a:solidFill>
                <a:srgbClr val="DDDDDD">
                  <a:lumMod val="75000"/>
                </a:srgbClr>
              </a:solidFill>
            </a:ln>
          </p:spPr>
        </p:pic>
        <p:pic>
          <p:nvPicPr>
            <p:cNvPr id="47" name="Picture 4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225245" y="5181600"/>
              <a:ext cx="1607803" cy="694552"/>
            </a:xfrm>
            <a:prstGeom prst="roundRect">
              <a:avLst/>
            </a:prstGeom>
            <a:ln>
              <a:solidFill>
                <a:srgbClr val="DDDDDD">
                  <a:lumMod val="75000"/>
                </a:srgbClr>
              </a:solidFill>
            </a:ln>
          </p:spPr>
        </p:pic>
        <p:pic>
          <p:nvPicPr>
            <p:cNvPr id="48" name="Picture 4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03661" y="5985009"/>
              <a:ext cx="1607803" cy="694552"/>
            </a:xfrm>
            <a:prstGeom prst="roundRect">
              <a:avLst/>
            </a:prstGeom>
            <a:ln>
              <a:solidFill>
                <a:srgbClr val="DDDDDD">
                  <a:lumMod val="75000"/>
                </a:srgbClr>
              </a:solidFill>
            </a:ln>
          </p:spPr>
        </p:pic>
        <p:pic>
          <p:nvPicPr>
            <p:cNvPr id="49" name="Picture 4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00468" y="5985009"/>
              <a:ext cx="1607803" cy="694552"/>
            </a:xfrm>
            <a:prstGeom prst="roundRect">
              <a:avLst/>
            </a:prstGeom>
            <a:ln>
              <a:solidFill>
                <a:srgbClr val="DDDDDD">
                  <a:lumMod val="75000"/>
                </a:srgbClr>
              </a:solidFill>
            </a:ln>
          </p:spPr>
        </p:pic>
        <p:pic>
          <p:nvPicPr>
            <p:cNvPr id="50" name="Picture 4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704597" y="5985009"/>
              <a:ext cx="1607803" cy="694552"/>
            </a:xfrm>
            <a:prstGeom prst="roundRect">
              <a:avLst/>
            </a:prstGeom>
            <a:ln>
              <a:solidFill>
                <a:srgbClr val="DDDDDD">
                  <a:lumMod val="75000"/>
                </a:srgbClr>
              </a:solidFill>
            </a:ln>
          </p:spPr>
        </p:pic>
        <p:pic>
          <p:nvPicPr>
            <p:cNvPr id="51" name="Picture 5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408726" y="5985009"/>
              <a:ext cx="1607803" cy="694552"/>
            </a:xfrm>
            <a:prstGeom prst="roundRect">
              <a:avLst/>
            </a:prstGeom>
            <a:ln>
              <a:solidFill>
                <a:srgbClr val="DDDDDD">
                  <a:lumMod val="75000"/>
                </a:srgbClr>
              </a:solidFill>
            </a:ln>
          </p:spPr>
        </p:pic>
        <p:pic>
          <p:nvPicPr>
            <p:cNvPr id="52" name="Picture 5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112855" y="5985009"/>
              <a:ext cx="1607803" cy="694552"/>
            </a:xfrm>
            <a:prstGeom prst="roundRect">
              <a:avLst/>
            </a:prstGeom>
            <a:ln>
              <a:solidFill>
                <a:srgbClr val="DDDDDD">
                  <a:lumMod val="75000"/>
                </a:srgbClr>
              </a:solidFill>
            </a:ln>
          </p:spPr>
        </p:pic>
        <p:pic>
          <p:nvPicPr>
            <p:cNvPr id="53" name="Picture 5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816984" y="5985009"/>
              <a:ext cx="1607803" cy="694552"/>
            </a:xfrm>
            <a:prstGeom prst="roundRect">
              <a:avLst/>
            </a:prstGeom>
            <a:ln>
              <a:solidFill>
                <a:srgbClr val="DDDDDD">
                  <a:lumMod val="75000"/>
                </a:srgbClr>
              </a:solidFill>
            </a:ln>
          </p:spPr>
        </p:pic>
        <p:pic>
          <p:nvPicPr>
            <p:cNvPr id="54" name="Picture 5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21113" y="5985009"/>
              <a:ext cx="1607803" cy="694552"/>
            </a:xfrm>
            <a:prstGeom prst="roundRect">
              <a:avLst/>
            </a:prstGeom>
            <a:ln>
              <a:solidFill>
                <a:srgbClr val="DDDDDD">
                  <a:lumMod val="75000"/>
                </a:srgbClr>
              </a:solidFill>
            </a:ln>
          </p:spPr>
        </p:pic>
        <p:pic>
          <p:nvPicPr>
            <p:cNvPr id="55" name="Picture 5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225245" y="5985009"/>
              <a:ext cx="1607803" cy="694552"/>
            </a:xfrm>
            <a:prstGeom prst="roundRect">
              <a:avLst/>
            </a:prstGeom>
            <a:ln>
              <a:solidFill>
                <a:srgbClr val="DDDDDD">
                  <a:lumMod val="75000"/>
                </a:srgbClr>
              </a:solidFill>
            </a:ln>
          </p:spPr>
        </p:pic>
      </p:grpSp>
      <p:grpSp>
        <p:nvGrpSpPr>
          <p:cNvPr id="56" name="Group 55"/>
          <p:cNvGrpSpPr/>
          <p:nvPr/>
        </p:nvGrpSpPr>
        <p:grpSpPr>
          <a:xfrm>
            <a:off x="3029905" y="2925283"/>
            <a:ext cx="3311540" cy="694552"/>
            <a:chOff x="4408729" y="3580375"/>
            <a:chExt cx="3311540" cy="694552"/>
          </a:xfrm>
        </p:grpSpPr>
        <p:pic>
          <p:nvPicPr>
            <p:cNvPr id="57" name="Picture 5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408729" y="3580375"/>
              <a:ext cx="1607803" cy="694552"/>
            </a:xfrm>
            <a:prstGeom prst="roundRect">
              <a:avLst/>
            </a:prstGeom>
            <a:ln>
              <a:solidFill>
                <a:srgbClr val="DDDDDD">
                  <a:lumMod val="75000"/>
                </a:srgbClr>
              </a:solidFill>
            </a:ln>
          </p:spPr>
        </p:pic>
        <p:pic>
          <p:nvPicPr>
            <p:cNvPr id="58" name="Picture 5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112466" y="3580375"/>
              <a:ext cx="1607803" cy="694552"/>
            </a:xfrm>
            <a:prstGeom prst="roundRect">
              <a:avLst/>
            </a:prstGeom>
            <a:ln>
              <a:solidFill>
                <a:srgbClr val="DDDDDD">
                  <a:lumMod val="75000"/>
                </a:srgbClr>
              </a:solidFill>
            </a:ln>
          </p:spPr>
        </p:pic>
      </p:grpSp>
      <p:sp>
        <p:nvSpPr>
          <p:cNvPr id="59" name="TextBox 58"/>
          <p:cNvSpPr txBox="1"/>
          <p:nvPr/>
        </p:nvSpPr>
        <p:spPr>
          <a:xfrm>
            <a:off x="198350" y="3429178"/>
            <a:ext cx="3635453" cy="221599"/>
          </a:xfrm>
          <a:prstGeom prst="rect">
            <a:avLst/>
          </a:prstGeom>
          <a:noFill/>
        </p:spPr>
        <p:txBody>
          <a:bodyPr wrap="square" lIns="0" tIns="0" rIns="0" bIns="0" rtlCol="0">
            <a:spAutoFit/>
          </a:bodyPr>
          <a:lstStyle>
            <a:defPPr>
              <a:defRPr lang="en-US"/>
            </a:defPPr>
            <a:lvl1pPr defTabSz="1218987">
              <a:lnSpc>
                <a:spcPct val="80000"/>
              </a:lnSpc>
              <a:buSzPct val="80000"/>
              <a:defRPr>
                <a:solidFill>
                  <a:schemeClr val="tx1">
                    <a:alpha val="99000"/>
                  </a:schemeClr>
                </a:solidFill>
              </a:defRPr>
            </a:lvl1pPr>
          </a:lstStyle>
          <a:p>
            <a:pPr algn="l" rtl="0"/>
            <a:r>
              <a:rPr lang="en-US" sz="2400" kern="1200" dirty="0">
                <a:solidFill>
                  <a:srgbClr val="292929">
                    <a:alpha val="99000"/>
                  </a:srgbClr>
                </a:solidFill>
                <a:latin typeface="Segoe UI"/>
                <a:ea typeface="+mn-ea"/>
                <a:cs typeface="+mn-cs"/>
              </a:rPr>
              <a:t>Windows Azure Datacenter</a:t>
            </a:r>
          </a:p>
        </p:txBody>
      </p:sp>
      <p:grpSp>
        <p:nvGrpSpPr>
          <p:cNvPr id="60" name="Group 59"/>
          <p:cNvGrpSpPr/>
          <p:nvPr/>
        </p:nvGrpSpPr>
        <p:grpSpPr>
          <a:xfrm>
            <a:off x="3029905" y="3688308"/>
            <a:ext cx="3311540" cy="694552"/>
            <a:chOff x="4408729" y="3580375"/>
            <a:chExt cx="3311540" cy="694552"/>
          </a:xfrm>
        </p:grpSpPr>
        <p:pic>
          <p:nvPicPr>
            <p:cNvPr id="61" name="Picture 6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408729" y="3580375"/>
              <a:ext cx="1607803" cy="694552"/>
            </a:xfrm>
            <a:prstGeom prst="roundRect">
              <a:avLst/>
            </a:prstGeom>
            <a:ln>
              <a:solidFill>
                <a:srgbClr val="DDDDDD">
                  <a:lumMod val="75000"/>
                </a:srgbClr>
              </a:solidFill>
            </a:ln>
          </p:spPr>
        </p:pic>
        <p:pic>
          <p:nvPicPr>
            <p:cNvPr id="62" name="Picture 6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112466" y="3580375"/>
              <a:ext cx="1607803" cy="694552"/>
            </a:xfrm>
            <a:prstGeom prst="roundRect">
              <a:avLst/>
            </a:prstGeom>
            <a:ln>
              <a:solidFill>
                <a:srgbClr val="DDDDDD">
                  <a:lumMod val="75000"/>
                </a:srgbClr>
              </a:solidFill>
            </a:ln>
          </p:spPr>
        </p:pic>
      </p:grpSp>
      <p:grpSp>
        <p:nvGrpSpPr>
          <p:cNvPr id="63" name="Group 62"/>
          <p:cNvGrpSpPr/>
          <p:nvPr/>
        </p:nvGrpSpPr>
        <p:grpSpPr>
          <a:xfrm>
            <a:off x="3833803" y="1421474"/>
            <a:ext cx="1567543" cy="979715"/>
            <a:chOff x="2075433" y="3557736"/>
            <a:chExt cx="1567543" cy="979715"/>
          </a:xfrm>
        </p:grpSpPr>
        <p:sp>
          <p:nvSpPr>
            <p:cNvPr id="64" name="Rounded Rectangle 63"/>
            <p:cNvSpPr/>
            <p:nvPr/>
          </p:nvSpPr>
          <p:spPr bwMode="auto">
            <a:xfrm>
              <a:off x="2075433" y="3557736"/>
              <a:ext cx="1567543" cy="979715"/>
            </a:xfrm>
            <a:prstGeom prst="roundRect">
              <a:avLst>
                <a:gd name="adj" fmla="val 2011"/>
              </a:avLst>
            </a:prstGeom>
            <a:solidFill>
              <a:srgbClr val="00AEEF"/>
            </a:solidFill>
            <a:ln w="127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65" name="Picture 64"/>
            <p:cNvPicPr>
              <a:picLocks noChangeAspect="1"/>
            </p:cNvPicPr>
            <p:nvPr/>
          </p:nvPicPr>
          <p:blipFill>
            <a:blip r:embed="rId4" cstate="print">
              <a:duotone>
                <a:prstClr val="black"/>
                <a:srgbClr val="FFFFFF">
                  <a:tint val="45000"/>
                  <a:satMod val="400000"/>
                </a:srgbClr>
              </a:duotone>
              <a:extLst>
                <a:ext uri="{BEBA8EAE-BF5A-486C-A8C5-ECC9F3942E4B}">
                  <a14:imgProps xmlns:a14="http://schemas.microsoft.com/office/drawing/2010/main" xmlns="">
                    <a14:imgLayer r:embed="rId5">
                      <a14:imgEffect>
                        <a14:colorTemperature colorTemp="1500"/>
                      </a14:imgEffect>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2180502" y="3787445"/>
              <a:ext cx="526347" cy="526347"/>
            </a:xfrm>
            <a:prstGeom prst="rect">
              <a:avLst/>
            </a:prstGeom>
          </p:spPr>
        </p:pic>
        <p:sp>
          <p:nvSpPr>
            <p:cNvPr id="66" name="TextBox 65"/>
            <p:cNvSpPr txBox="1"/>
            <p:nvPr/>
          </p:nvSpPr>
          <p:spPr>
            <a:xfrm>
              <a:off x="2762201" y="3846372"/>
              <a:ext cx="750718" cy="393954"/>
            </a:xfrm>
            <a:prstGeom prst="rect">
              <a:avLst/>
            </a:prstGeom>
            <a:noFill/>
          </p:spPr>
          <p:txBody>
            <a:bodyPr wrap="none" lIns="0" tIns="0" rIns="0" bIns="0" rtlCol="0">
              <a:spAutoFit/>
            </a:bodyPr>
            <a:lstStyle/>
            <a:p>
              <a:pPr marL="0" marR="0" lvl="0" indent="0" algn="l" defTabSz="1218987" rtl="0" eaLnBrk="1" fontAlgn="auto" latinLnBrk="0" hangingPunct="1">
                <a:lnSpc>
                  <a:spcPct val="80000"/>
                </a:lnSpc>
                <a:spcBef>
                  <a:spcPts val="0"/>
                </a:spcBef>
                <a:spcAft>
                  <a:spcPts val="0"/>
                </a:spcAft>
                <a:buClrTx/>
                <a:buSzPct val="80000"/>
                <a:buFontTx/>
                <a:buNone/>
                <a:tabLst/>
                <a:defRPr/>
              </a:pPr>
              <a:r>
                <a:rPr kumimoji="0" lang="en-US" sz="1600" b="0" i="0" u="none" strike="noStrike" kern="1200" cap="none" spc="0" normalizeH="0" baseline="0" noProof="0" dirty="0" smtClean="0">
                  <a:ln>
                    <a:noFill/>
                  </a:ln>
                  <a:solidFill>
                    <a:srgbClr val="FFFFFF">
                      <a:alpha val="99000"/>
                    </a:srgbClr>
                  </a:solidFill>
                  <a:effectLst/>
                  <a:uLnTx/>
                  <a:uFillTx/>
                  <a:latin typeface="Segoe UI"/>
                  <a:ea typeface="+mn-ea"/>
                  <a:cs typeface="+mn-cs"/>
                </a:rPr>
                <a:t>Service</a:t>
              </a:r>
              <a:br>
                <a:rPr kumimoji="0" lang="en-US" sz="1600" b="0" i="0" u="none" strike="noStrike" kern="1200" cap="none" spc="0" normalizeH="0" baseline="0" noProof="0" dirty="0" smtClean="0">
                  <a:ln>
                    <a:noFill/>
                  </a:ln>
                  <a:solidFill>
                    <a:srgbClr val="FFFFFF">
                      <a:alpha val="99000"/>
                    </a:srgbClr>
                  </a:solidFill>
                  <a:effectLst/>
                  <a:uLnTx/>
                  <a:uFillTx/>
                  <a:latin typeface="Segoe UI"/>
                  <a:ea typeface="+mn-ea"/>
                  <a:cs typeface="+mn-cs"/>
                </a:rPr>
              </a:br>
              <a:r>
                <a:rPr kumimoji="0" lang="en-US" sz="1600" b="0" i="0" u="none" strike="noStrike" kern="1200" cap="none" spc="0" normalizeH="0" baseline="0" noProof="0" dirty="0" smtClean="0">
                  <a:ln>
                    <a:noFill/>
                  </a:ln>
                  <a:solidFill>
                    <a:srgbClr val="FFFFFF">
                      <a:alpha val="99000"/>
                    </a:srgbClr>
                  </a:solidFill>
                  <a:effectLst/>
                  <a:uLnTx/>
                  <a:uFillTx/>
                  <a:latin typeface="Segoe UI"/>
                  <a:ea typeface="+mn-ea"/>
                  <a:cs typeface="+mn-cs"/>
                </a:rPr>
                <a:t>Package</a:t>
              </a:r>
            </a:p>
          </p:txBody>
        </p:sp>
      </p:grpSp>
      <p:sp>
        <p:nvSpPr>
          <p:cNvPr id="67" name="TextBox 66"/>
          <p:cNvSpPr txBox="1"/>
          <p:nvPr/>
        </p:nvSpPr>
        <p:spPr>
          <a:xfrm>
            <a:off x="347208" y="134355"/>
            <a:ext cx="3564932" cy="984885"/>
          </a:xfrm>
          <a:prstGeom prst="rect">
            <a:avLst/>
          </a:prstGeom>
          <a:noFill/>
        </p:spPr>
        <p:txBody>
          <a:bodyPr wrap="square" lIns="0" tIns="0" rIns="0" bIns="0" rtlCol="0">
            <a:spAutoFit/>
          </a:bodyPr>
          <a:lstStyle/>
          <a:p>
            <a:pPr algn="l" defTabSz="1218987" rtl="0">
              <a:lnSpc>
                <a:spcPct val="90000"/>
              </a:lnSpc>
              <a:spcAft>
                <a:spcPts val="600"/>
              </a:spcAft>
              <a:buSzPct val="80000"/>
            </a:pPr>
            <a:r>
              <a:rPr lang="en-US" sz="2000" kern="1200" dirty="0" smtClean="0">
                <a:solidFill>
                  <a:srgbClr val="8CC600">
                    <a:alpha val="99000"/>
                  </a:srgbClr>
                </a:solidFill>
                <a:latin typeface="Segoe UI"/>
                <a:ea typeface="+mn-ea"/>
                <a:cs typeface="+mn-cs"/>
              </a:rPr>
              <a:t>Provision Role Instances</a:t>
            </a:r>
          </a:p>
          <a:p>
            <a:pPr algn="l" defTabSz="1218987" rtl="0">
              <a:lnSpc>
                <a:spcPct val="90000"/>
              </a:lnSpc>
              <a:spcAft>
                <a:spcPts val="600"/>
              </a:spcAft>
              <a:buSzPct val="80000"/>
            </a:pPr>
            <a:r>
              <a:rPr lang="en-US" sz="2000" kern="1200" dirty="0" smtClean="0">
                <a:solidFill>
                  <a:srgbClr val="292929">
                    <a:lumMod val="60000"/>
                    <a:lumOff val="40000"/>
                    <a:alpha val="99000"/>
                  </a:srgbClr>
                </a:solidFill>
                <a:latin typeface="Segoe UI"/>
                <a:ea typeface="+mn-ea"/>
                <a:cs typeface="+mn-cs"/>
              </a:rPr>
              <a:t>Deploy App Code</a:t>
            </a:r>
          </a:p>
          <a:p>
            <a:pPr algn="l" defTabSz="1218987" rtl="0">
              <a:lnSpc>
                <a:spcPct val="90000"/>
              </a:lnSpc>
              <a:spcAft>
                <a:spcPts val="600"/>
              </a:spcAft>
              <a:buSzPct val="80000"/>
            </a:pPr>
            <a:r>
              <a:rPr lang="en-US" sz="2000" kern="1200" dirty="0" smtClean="0">
                <a:solidFill>
                  <a:srgbClr val="292929">
                    <a:lumMod val="60000"/>
                    <a:lumOff val="40000"/>
                    <a:alpha val="99000"/>
                  </a:srgbClr>
                </a:solidFill>
                <a:latin typeface="Segoe UI"/>
                <a:ea typeface="+mn-ea"/>
                <a:cs typeface="+mn-cs"/>
              </a:rPr>
              <a:t>Configure Network</a:t>
            </a:r>
          </a:p>
        </p:txBody>
      </p:sp>
    </p:spTree>
    <p:extLst>
      <p:ext uri="{BB962C8B-B14F-4D97-AF65-F5344CB8AC3E}">
        <p14:creationId xmlns:p14="http://schemas.microsoft.com/office/powerpoint/2010/main" xmlns="" val="24935639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par>
                                <p:cTn id="10" presetID="42" presetClass="path" presetSubtype="0" accel="50000" decel="50000" fill="hold" nodeType="withEffect">
                                  <p:stCondLst>
                                    <p:cond delay="0"/>
                                  </p:stCondLst>
                                  <p:childTnLst>
                                    <p:animMotion origin="layout" path="M -1.11022E-16 -3.33333E-6 L -1.11022E-16 0.18357 " pathEditMode="relative" rAng="0" ptsTypes="AA">
                                      <p:cBhvr>
                                        <p:cTn id="11" dur="2000" fill="hold"/>
                                        <p:tgtEl>
                                          <p:spTgt spid="56"/>
                                        </p:tgtEl>
                                        <p:attrNameLst>
                                          <p:attrName>ppt_x</p:attrName>
                                          <p:attrName>ppt_y</p:attrName>
                                        </p:attrNameLst>
                                      </p:cBhvr>
                                      <p:rCtr x="0" y="9167"/>
                                    </p:animMotion>
                                  </p:childTnLst>
                                </p:cTn>
                              </p:par>
                              <p:par>
                                <p:cTn id="12" presetID="10" presetClass="entr" presetSubtype="0" fill="hold" grpId="0" nodeType="withEffect">
                                  <p:stCondLst>
                                    <p:cond delay="2500"/>
                                  </p:stCondLst>
                                  <p:childTnLst>
                                    <p:set>
                                      <p:cBhvr>
                                        <p:cTn id="13" dur="1" fill="hold">
                                          <p:stCondLst>
                                            <p:cond delay="0"/>
                                          </p:stCondLst>
                                        </p:cTn>
                                        <p:tgtEl>
                                          <p:spTgt spid="59"/>
                                        </p:tgtEl>
                                        <p:attrNameLst>
                                          <p:attrName>style.visibility</p:attrName>
                                        </p:attrNameLst>
                                      </p:cBhvr>
                                      <p:to>
                                        <p:strVal val="visible"/>
                                      </p:to>
                                    </p:set>
                                    <p:animEffect transition="in" filter="fade">
                                      <p:cBhvr>
                                        <p:cTn id="14" dur="500"/>
                                        <p:tgtEl>
                                          <p:spTgt spid="59"/>
                                        </p:tgtEl>
                                      </p:cBhvr>
                                    </p:animEffect>
                                  </p:childTnLst>
                                </p:cTn>
                              </p:par>
                              <p:par>
                                <p:cTn id="15" presetID="42" presetClass="path" presetSubtype="0" accel="50000" decel="50000" fill="hold" nodeType="withEffect">
                                  <p:stCondLst>
                                    <p:cond delay="0"/>
                                  </p:stCondLst>
                                  <p:childTnLst>
                                    <p:animMotion origin="layout" path="M -1.11022E-16 4.07407E-6 L -1.11022E-16 0.18888 " pathEditMode="relative" rAng="0" ptsTypes="AA">
                                      <p:cBhvr>
                                        <p:cTn id="16" dur="2000" fill="hold"/>
                                        <p:tgtEl>
                                          <p:spTgt spid="60"/>
                                        </p:tgtEl>
                                        <p:attrNameLst>
                                          <p:attrName>ppt_x</p:attrName>
                                          <p:attrName>ppt_y</p:attrName>
                                        </p:attrNameLst>
                                      </p:cBhvr>
                                      <p:rCtr x="0" y="9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959330" y="1953364"/>
            <a:ext cx="1091422" cy="2673208"/>
            <a:chOff x="5556414" y="2061552"/>
            <a:chExt cx="1091422" cy="2554941"/>
          </a:xfrm>
        </p:grpSpPr>
        <p:sp>
          <p:nvSpPr>
            <p:cNvPr id="3" name="Down Arrow 2"/>
            <p:cNvSpPr/>
            <p:nvPr/>
          </p:nvSpPr>
          <p:spPr bwMode="auto">
            <a:xfrm>
              <a:off x="5556414" y="2061552"/>
              <a:ext cx="286871" cy="2554941"/>
            </a:xfrm>
            <a:prstGeom prst="downArrow">
              <a:avLst>
                <a:gd name="adj1" fmla="val 42122"/>
                <a:gd name="adj2" fmla="val 62085"/>
              </a:avLst>
            </a:prstGeom>
            <a:solidFill>
              <a:srgbClr val="5F5F5F">
                <a:lumMod val="40000"/>
                <a:lumOff val="60000"/>
                <a:alpha val="3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4" name="Down Arrow 3"/>
            <p:cNvSpPr/>
            <p:nvPr/>
          </p:nvSpPr>
          <p:spPr bwMode="auto">
            <a:xfrm>
              <a:off x="6360965" y="2061552"/>
              <a:ext cx="286871" cy="2554941"/>
            </a:xfrm>
            <a:prstGeom prst="downArrow">
              <a:avLst>
                <a:gd name="adj1" fmla="val 42122"/>
                <a:gd name="adj2" fmla="val 62085"/>
              </a:avLst>
            </a:prstGeom>
            <a:solidFill>
              <a:srgbClr val="5F5F5F">
                <a:lumMod val="40000"/>
                <a:lumOff val="60000"/>
                <a:alpha val="3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gr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926717" y="4716550"/>
            <a:ext cx="1607803" cy="694552"/>
          </a:xfrm>
          <a:prstGeom prst="roundRect">
            <a:avLst/>
          </a:prstGeom>
          <a:ln>
            <a:solidFill>
              <a:srgbClr val="DDDDDD">
                <a:lumMod val="75000"/>
              </a:srgbClr>
            </a:solidFill>
          </a:ln>
        </p:spPr>
      </p:pic>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630454" y="4716550"/>
            <a:ext cx="1607803" cy="694552"/>
          </a:xfrm>
          <a:prstGeom prst="roundRect">
            <a:avLst/>
          </a:prstGeom>
          <a:ln>
            <a:solidFill>
              <a:srgbClr val="DDDDDD">
                <a:lumMod val="75000"/>
              </a:srgbClr>
            </a:solidFill>
          </a:ln>
        </p:spPr>
      </p:pic>
      <p:grpSp>
        <p:nvGrpSpPr>
          <p:cNvPr id="7" name="Group 6"/>
          <p:cNvGrpSpPr/>
          <p:nvPr/>
        </p:nvGrpSpPr>
        <p:grpSpPr>
          <a:xfrm>
            <a:off x="-2185673" y="4716522"/>
            <a:ext cx="13536709" cy="2301370"/>
            <a:chOff x="-703661" y="4378191"/>
            <a:chExt cx="13536709" cy="2301370"/>
          </a:xfrm>
        </p:grpSpPr>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03661" y="4378191"/>
              <a:ext cx="1607803" cy="694552"/>
            </a:xfrm>
            <a:prstGeom prst="roundRect">
              <a:avLst/>
            </a:prstGeom>
            <a:ln>
              <a:solidFill>
                <a:srgbClr val="DDDDDD">
                  <a:lumMod val="75000"/>
                </a:srgbClr>
              </a:solidFill>
            </a:ln>
          </p:spPr>
        </p:pic>
        <p:pic>
          <p:nvPicPr>
            <p:cNvPr id="9" name="Picture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00468" y="4378191"/>
              <a:ext cx="1607803" cy="694552"/>
            </a:xfrm>
            <a:prstGeom prst="roundRect">
              <a:avLst/>
            </a:prstGeom>
            <a:ln>
              <a:solidFill>
                <a:srgbClr val="DDDDDD">
                  <a:lumMod val="75000"/>
                </a:srgbClr>
              </a:solidFill>
            </a:ln>
          </p:spPr>
        </p:pic>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704597" y="4378191"/>
              <a:ext cx="1607803" cy="694552"/>
            </a:xfrm>
            <a:prstGeom prst="roundRect">
              <a:avLst/>
            </a:prstGeom>
            <a:ln>
              <a:solidFill>
                <a:srgbClr val="DDDDDD">
                  <a:lumMod val="75000"/>
                </a:srgbClr>
              </a:solidFill>
            </a:ln>
          </p:spPr>
        </p:pic>
        <p:pic>
          <p:nvPicPr>
            <p:cNvPr id="11" name="Picture 1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816984" y="4378191"/>
              <a:ext cx="1607803" cy="694552"/>
            </a:xfrm>
            <a:prstGeom prst="roundRect">
              <a:avLst/>
            </a:prstGeom>
            <a:ln>
              <a:solidFill>
                <a:srgbClr val="DDDDDD">
                  <a:lumMod val="75000"/>
                </a:srgbClr>
              </a:solidFill>
            </a:ln>
          </p:spPr>
        </p:pic>
        <p:pic>
          <p:nvPicPr>
            <p:cNvPr id="12" name="Picture 1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521113" y="4378191"/>
              <a:ext cx="1607803" cy="694552"/>
            </a:xfrm>
            <a:prstGeom prst="roundRect">
              <a:avLst/>
            </a:prstGeom>
            <a:ln>
              <a:solidFill>
                <a:srgbClr val="DDDDDD">
                  <a:lumMod val="75000"/>
                </a:srgbClr>
              </a:solidFill>
            </a:ln>
          </p:spPr>
        </p:pic>
        <p:pic>
          <p:nvPicPr>
            <p:cNvPr id="13" name="Picture 1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225245" y="4378191"/>
              <a:ext cx="1607803" cy="694552"/>
            </a:xfrm>
            <a:prstGeom prst="roundRect">
              <a:avLst/>
            </a:prstGeom>
            <a:ln>
              <a:solidFill>
                <a:srgbClr val="DDDDDD">
                  <a:lumMod val="75000"/>
                </a:srgbClr>
              </a:solidFill>
            </a:ln>
          </p:spPr>
        </p:pic>
        <p:pic>
          <p:nvPicPr>
            <p:cNvPr id="14" name="Picture 1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03661" y="5181600"/>
              <a:ext cx="1607803" cy="694552"/>
            </a:xfrm>
            <a:prstGeom prst="roundRect">
              <a:avLst/>
            </a:prstGeom>
            <a:ln>
              <a:solidFill>
                <a:srgbClr val="DDDDDD">
                  <a:lumMod val="75000"/>
                </a:srgbClr>
              </a:solidFill>
            </a:ln>
          </p:spPr>
        </p:pic>
        <p:pic>
          <p:nvPicPr>
            <p:cNvPr id="15" name="Picture 1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00468" y="5181600"/>
              <a:ext cx="1607803" cy="694552"/>
            </a:xfrm>
            <a:prstGeom prst="roundRect">
              <a:avLst/>
            </a:prstGeom>
            <a:ln>
              <a:solidFill>
                <a:srgbClr val="DDDDDD">
                  <a:lumMod val="75000"/>
                </a:srgbClr>
              </a:solidFill>
            </a:ln>
          </p:spPr>
        </p:pic>
        <p:pic>
          <p:nvPicPr>
            <p:cNvPr id="16" name="Picture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704597" y="5181600"/>
              <a:ext cx="1607803" cy="694552"/>
            </a:xfrm>
            <a:prstGeom prst="roundRect">
              <a:avLst/>
            </a:prstGeom>
            <a:ln>
              <a:solidFill>
                <a:srgbClr val="DDDDDD">
                  <a:lumMod val="75000"/>
                </a:srgbClr>
              </a:solidFill>
            </a:ln>
          </p:spPr>
        </p:pic>
        <p:pic>
          <p:nvPicPr>
            <p:cNvPr id="17" name="Picture 1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816984" y="5181600"/>
              <a:ext cx="1607803" cy="694552"/>
            </a:xfrm>
            <a:prstGeom prst="roundRect">
              <a:avLst/>
            </a:prstGeom>
            <a:ln>
              <a:solidFill>
                <a:srgbClr val="DDDDDD">
                  <a:lumMod val="75000"/>
                </a:srgbClr>
              </a:solidFill>
            </a:ln>
          </p:spPr>
        </p:pic>
        <p:pic>
          <p:nvPicPr>
            <p:cNvPr id="18" name="Picture 1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521113" y="5181600"/>
              <a:ext cx="1607803" cy="694552"/>
            </a:xfrm>
            <a:prstGeom prst="roundRect">
              <a:avLst/>
            </a:prstGeom>
            <a:ln>
              <a:solidFill>
                <a:srgbClr val="DDDDDD">
                  <a:lumMod val="75000"/>
                </a:srgbClr>
              </a:solidFill>
            </a:ln>
          </p:spPr>
        </p:pic>
        <p:pic>
          <p:nvPicPr>
            <p:cNvPr id="19" name="Picture 1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225245" y="5181600"/>
              <a:ext cx="1607803" cy="694552"/>
            </a:xfrm>
            <a:prstGeom prst="roundRect">
              <a:avLst/>
            </a:prstGeom>
            <a:ln>
              <a:solidFill>
                <a:srgbClr val="DDDDDD">
                  <a:lumMod val="75000"/>
                </a:srgbClr>
              </a:solidFill>
            </a:ln>
          </p:spPr>
        </p:pic>
        <p:pic>
          <p:nvPicPr>
            <p:cNvPr id="20" name="Picture 1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03661" y="5985009"/>
              <a:ext cx="1607803" cy="694552"/>
            </a:xfrm>
            <a:prstGeom prst="roundRect">
              <a:avLst/>
            </a:prstGeom>
            <a:ln>
              <a:solidFill>
                <a:srgbClr val="DDDDDD">
                  <a:lumMod val="75000"/>
                </a:srgbClr>
              </a:solidFill>
            </a:ln>
          </p:spPr>
        </p:pic>
        <p:pic>
          <p:nvPicPr>
            <p:cNvPr id="21" name="Picture 2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00468" y="5985009"/>
              <a:ext cx="1607803" cy="694552"/>
            </a:xfrm>
            <a:prstGeom prst="roundRect">
              <a:avLst/>
            </a:prstGeom>
            <a:ln>
              <a:solidFill>
                <a:srgbClr val="DDDDDD">
                  <a:lumMod val="75000"/>
                </a:srgbClr>
              </a:solidFill>
            </a:ln>
          </p:spPr>
        </p:pic>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704597" y="5985009"/>
              <a:ext cx="1607803" cy="694552"/>
            </a:xfrm>
            <a:prstGeom prst="roundRect">
              <a:avLst/>
            </a:prstGeom>
            <a:ln>
              <a:solidFill>
                <a:srgbClr val="DDDDDD">
                  <a:lumMod val="75000"/>
                </a:srgbClr>
              </a:solidFill>
            </a:ln>
          </p:spPr>
        </p:pic>
        <p:pic>
          <p:nvPicPr>
            <p:cNvPr id="23" name="Picture 2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408726" y="5985009"/>
              <a:ext cx="1607803" cy="694552"/>
            </a:xfrm>
            <a:prstGeom prst="roundRect">
              <a:avLst/>
            </a:prstGeom>
            <a:ln>
              <a:solidFill>
                <a:srgbClr val="DDDDDD">
                  <a:lumMod val="75000"/>
                </a:srgbClr>
              </a:solidFill>
            </a:ln>
          </p:spPr>
        </p:pic>
        <p:pic>
          <p:nvPicPr>
            <p:cNvPr id="24" name="Picture 2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112855" y="5985009"/>
              <a:ext cx="1607803" cy="694552"/>
            </a:xfrm>
            <a:prstGeom prst="roundRect">
              <a:avLst/>
            </a:prstGeom>
            <a:ln>
              <a:solidFill>
                <a:srgbClr val="DDDDDD">
                  <a:lumMod val="75000"/>
                </a:srgbClr>
              </a:solidFill>
            </a:ln>
          </p:spPr>
        </p:pic>
        <p:pic>
          <p:nvPicPr>
            <p:cNvPr id="25" name="Picture 2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816984" y="5985009"/>
              <a:ext cx="1607803" cy="694552"/>
            </a:xfrm>
            <a:prstGeom prst="roundRect">
              <a:avLst/>
            </a:prstGeom>
            <a:ln>
              <a:solidFill>
                <a:srgbClr val="DDDDDD">
                  <a:lumMod val="75000"/>
                </a:srgbClr>
              </a:solidFill>
            </a:ln>
          </p:spPr>
        </p:pic>
        <p:pic>
          <p:nvPicPr>
            <p:cNvPr id="26" name="Picture 2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521113" y="5985009"/>
              <a:ext cx="1607803" cy="694552"/>
            </a:xfrm>
            <a:prstGeom prst="roundRect">
              <a:avLst/>
            </a:prstGeom>
            <a:ln>
              <a:solidFill>
                <a:srgbClr val="DDDDDD">
                  <a:lumMod val="75000"/>
                </a:srgbClr>
              </a:solidFill>
            </a:ln>
          </p:spPr>
        </p:pic>
        <p:pic>
          <p:nvPicPr>
            <p:cNvPr id="27" name="Picture 2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225245" y="5985009"/>
              <a:ext cx="1607803" cy="694552"/>
            </a:xfrm>
            <a:prstGeom prst="roundRect">
              <a:avLst/>
            </a:prstGeom>
            <a:ln>
              <a:solidFill>
                <a:srgbClr val="DDDDDD">
                  <a:lumMod val="75000"/>
                </a:srgbClr>
              </a:solidFill>
            </a:ln>
          </p:spPr>
        </p:pic>
      </p:grpSp>
      <p:grpSp>
        <p:nvGrpSpPr>
          <p:cNvPr id="28" name="Group 27"/>
          <p:cNvGrpSpPr/>
          <p:nvPr/>
        </p:nvGrpSpPr>
        <p:grpSpPr>
          <a:xfrm>
            <a:off x="3692067" y="1251741"/>
            <a:ext cx="1509742" cy="736721"/>
            <a:chOff x="5375415" y="1342167"/>
            <a:chExt cx="1509742" cy="736721"/>
          </a:xfrm>
        </p:grpSpPr>
        <p:grpSp>
          <p:nvGrpSpPr>
            <p:cNvPr id="29" name="Group 28"/>
            <p:cNvGrpSpPr/>
            <p:nvPr/>
          </p:nvGrpSpPr>
          <p:grpSpPr>
            <a:xfrm>
              <a:off x="5375415" y="1342167"/>
              <a:ext cx="705283" cy="736721"/>
              <a:chOff x="2145364" y="3673700"/>
              <a:chExt cx="705283" cy="736721"/>
            </a:xfrm>
          </p:grpSpPr>
          <p:sp>
            <p:nvSpPr>
              <p:cNvPr id="33" name="Rounded Rectangle 32"/>
              <p:cNvSpPr/>
              <p:nvPr/>
            </p:nvSpPr>
            <p:spPr bwMode="auto">
              <a:xfrm>
                <a:off x="2145364" y="3673700"/>
                <a:ext cx="705283" cy="736721"/>
              </a:xfrm>
              <a:prstGeom prst="roundRect">
                <a:avLst>
                  <a:gd name="adj" fmla="val 11650"/>
                </a:avLst>
              </a:prstGeom>
              <a:solidFill>
                <a:srgbClr val="85BCE6">
                  <a:alpha val="30000"/>
                </a:srgbClr>
              </a:solidFill>
              <a:ln w="127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34" name="Picture 33"/>
              <p:cNvPicPr>
                <a:picLocks noChangeAspect="1"/>
              </p:cNvPicPr>
              <p:nvPr/>
            </p:nvPicPr>
            <p:blipFill>
              <a:blip r:embed="rId4" cstate="print">
                <a:duotone>
                  <a:prstClr val="black"/>
                  <a:srgbClr val="FFFFFF">
                    <a:tint val="45000"/>
                    <a:satMod val="400000"/>
                  </a:srgbClr>
                </a:duotone>
                <a:extLst>
                  <a:ext uri="{BEBA8EAE-BF5A-486C-A8C5-ECC9F3942E4B}">
                    <a14:imgProps xmlns:a14="http://schemas.microsoft.com/office/drawing/2010/main" xmlns="">
                      <a14:imgLayer r:embed="rId5">
                        <a14:imgEffect>
                          <a14:colorTemperature colorTemp="1500"/>
                        </a14:imgEffect>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2224769" y="3794243"/>
                <a:ext cx="526347" cy="526347"/>
              </a:xfrm>
              <a:prstGeom prst="rect">
                <a:avLst/>
              </a:prstGeom>
            </p:spPr>
          </p:pic>
        </p:grpSp>
        <p:grpSp>
          <p:nvGrpSpPr>
            <p:cNvPr id="30" name="Group 29"/>
            <p:cNvGrpSpPr/>
            <p:nvPr/>
          </p:nvGrpSpPr>
          <p:grpSpPr>
            <a:xfrm>
              <a:off x="6179874" y="1342167"/>
              <a:ext cx="705283" cy="736721"/>
              <a:chOff x="2089030" y="3673700"/>
              <a:chExt cx="705283" cy="736721"/>
            </a:xfrm>
          </p:grpSpPr>
          <p:sp>
            <p:nvSpPr>
              <p:cNvPr id="31" name="Rounded Rectangle 30"/>
              <p:cNvSpPr/>
              <p:nvPr/>
            </p:nvSpPr>
            <p:spPr bwMode="auto">
              <a:xfrm>
                <a:off x="2089030" y="3673700"/>
                <a:ext cx="705283" cy="736721"/>
              </a:xfrm>
              <a:prstGeom prst="roundRect">
                <a:avLst>
                  <a:gd name="adj" fmla="val 13578"/>
                </a:avLst>
              </a:prstGeom>
              <a:solidFill>
                <a:srgbClr val="85BCE6">
                  <a:alpha val="30000"/>
                </a:srgbClr>
              </a:solidFill>
              <a:ln w="127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32" name="Picture 31"/>
              <p:cNvPicPr>
                <a:picLocks noChangeAspect="1"/>
              </p:cNvPicPr>
              <p:nvPr/>
            </p:nvPicPr>
            <p:blipFill>
              <a:blip r:embed="rId4" cstate="print">
                <a:duotone>
                  <a:prstClr val="black"/>
                  <a:srgbClr val="FFFFFF">
                    <a:tint val="45000"/>
                    <a:satMod val="400000"/>
                  </a:srgbClr>
                </a:duotone>
                <a:extLst>
                  <a:ext uri="{BEBA8EAE-BF5A-486C-A8C5-ECC9F3942E4B}">
                    <a14:imgProps xmlns:a14="http://schemas.microsoft.com/office/drawing/2010/main" xmlns="">
                      <a14:imgLayer r:embed="rId5">
                        <a14:imgEffect>
                          <a14:colorTemperature colorTemp="1500"/>
                        </a14:imgEffect>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2171834" y="3794243"/>
                <a:ext cx="526347" cy="526347"/>
              </a:xfrm>
              <a:prstGeom prst="rect">
                <a:avLst/>
              </a:prstGeom>
            </p:spPr>
          </p:pic>
        </p:grpSp>
      </p:grpSp>
      <p:grpSp>
        <p:nvGrpSpPr>
          <p:cNvPr id="35" name="Group 34"/>
          <p:cNvGrpSpPr/>
          <p:nvPr/>
        </p:nvGrpSpPr>
        <p:grpSpPr>
          <a:xfrm>
            <a:off x="2926717" y="4716550"/>
            <a:ext cx="3311540" cy="694552"/>
            <a:chOff x="4408729" y="4834352"/>
            <a:chExt cx="3311540" cy="694552"/>
          </a:xfrm>
        </p:grpSpPr>
        <p:pic>
          <p:nvPicPr>
            <p:cNvPr id="36" name="Picture 35"/>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408729" y="4834352"/>
              <a:ext cx="1607803" cy="694552"/>
            </a:xfrm>
            <a:prstGeom prst="roundRect">
              <a:avLst/>
            </a:prstGeom>
            <a:ln>
              <a:solidFill>
                <a:srgbClr val="DDDDDD">
                  <a:lumMod val="75000"/>
                </a:srgbClr>
              </a:solidFill>
            </a:ln>
          </p:spPr>
        </p:pic>
        <p:pic>
          <p:nvPicPr>
            <p:cNvPr id="37" name="Picture 36"/>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6112466" y="4834352"/>
              <a:ext cx="1607803" cy="694552"/>
            </a:xfrm>
            <a:prstGeom prst="roundRect">
              <a:avLst/>
            </a:prstGeom>
            <a:ln>
              <a:solidFill>
                <a:srgbClr val="DDDDDD">
                  <a:lumMod val="75000"/>
                </a:srgbClr>
              </a:solidFill>
            </a:ln>
          </p:spPr>
        </p:pic>
      </p:grpSp>
      <p:sp>
        <p:nvSpPr>
          <p:cNvPr id="38" name="TextBox 37"/>
          <p:cNvSpPr txBox="1"/>
          <p:nvPr/>
        </p:nvSpPr>
        <p:spPr>
          <a:xfrm>
            <a:off x="703842" y="3713053"/>
            <a:ext cx="3635453" cy="221599"/>
          </a:xfrm>
          <a:prstGeom prst="rect">
            <a:avLst/>
          </a:prstGeom>
          <a:noFill/>
        </p:spPr>
        <p:txBody>
          <a:bodyPr wrap="square" lIns="0" tIns="0" rIns="0" bIns="0" rtlCol="0">
            <a:spAutoFit/>
          </a:bodyPr>
          <a:lstStyle>
            <a:defPPr>
              <a:defRPr lang="en-US"/>
            </a:defPPr>
            <a:lvl1pPr defTabSz="1218987">
              <a:lnSpc>
                <a:spcPct val="80000"/>
              </a:lnSpc>
              <a:buSzPct val="80000"/>
              <a:defRPr>
                <a:solidFill>
                  <a:schemeClr val="tx1">
                    <a:alpha val="99000"/>
                  </a:schemeClr>
                </a:solidFill>
              </a:defRPr>
            </a:lvl1pPr>
          </a:lstStyle>
          <a:p>
            <a:pPr algn="l" rtl="0"/>
            <a:r>
              <a:rPr lang="en-US" sz="2400" kern="1200" dirty="0">
                <a:solidFill>
                  <a:srgbClr val="292929">
                    <a:alpha val="99000"/>
                  </a:srgbClr>
                </a:solidFill>
                <a:latin typeface="Segoe UI"/>
                <a:ea typeface="+mn-ea"/>
                <a:cs typeface="+mn-cs"/>
              </a:rPr>
              <a:t>Windows Azure Datacenter</a:t>
            </a:r>
          </a:p>
        </p:txBody>
      </p:sp>
      <p:grpSp>
        <p:nvGrpSpPr>
          <p:cNvPr id="39" name="Group 38"/>
          <p:cNvGrpSpPr/>
          <p:nvPr/>
        </p:nvGrpSpPr>
        <p:grpSpPr>
          <a:xfrm>
            <a:off x="3730619" y="1107358"/>
            <a:ext cx="1567543" cy="979715"/>
            <a:chOff x="2075433" y="3557736"/>
            <a:chExt cx="1567543" cy="979715"/>
          </a:xfrm>
        </p:grpSpPr>
        <p:sp>
          <p:nvSpPr>
            <p:cNvPr id="40" name="Rounded Rectangle 39"/>
            <p:cNvSpPr/>
            <p:nvPr/>
          </p:nvSpPr>
          <p:spPr bwMode="auto">
            <a:xfrm>
              <a:off x="2075433" y="3557736"/>
              <a:ext cx="1567543" cy="979715"/>
            </a:xfrm>
            <a:prstGeom prst="roundRect">
              <a:avLst>
                <a:gd name="adj" fmla="val 2011"/>
              </a:avLst>
            </a:prstGeom>
            <a:solidFill>
              <a:srgbClr val="00AEEF"/>
            </a:solidFill>
            <a:ln w="127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41" name="Picture 40"/>
            <p:cNvPicPr>
              <a:picLocks noChangeAspect="1"/>
            </p:cNvPicPr>
            <p:nvPr/>
          </p:nvPicPr>
          <p:blipFill>
            <a:blip r:embed="rId4" cstate="print">
              <a:duotone>
                <a:prstClr val="black"/>
                <a:srgbClr val="FFFFFF">
                  <a:tint val="45000"/>
                  <a:satMod val="400000"/>
                </a:srgbClr>
              </a:duotone>
              <a:extLst>
                <a:ext uri="{BEBA8EAE-BF5A-486C-A8C5-ECC9F3942E4B}">
                  <a14:imgProps xmlns:a14="http://schemas.microsoft.com/office/drawing/2010/main" xmlns="">
                    <a14:imgLayer r:embed="rId5">
                      <a14:imgEffect>
                        <a14:colorTemperature colorTemp="1500"/>
                      </a14:imgEffect>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2180502" y="3787445"/>
              <a:ext cx="526347" cy="526347"/>
            </a:xfrm>
            <a:prstGeom prst="rect">
              <a:avLst/>
            </a:prstGeom>
          </p:spPr>
        </p:pic>
        <p:sp>
          <p:nvSpPr>
            <p:cNvPr id="42" name="TextBox 41"/>
            <p:cNvSpPr txBox="1"/>
            <p:nvPr/>
          </p:nvSpPr>
          <p:spPr>
            <a:xfrm>
              <a:off x="2762201" y="3846372"/>
              <a:ext cx="750718" cy="393954"/>
            </a:xfrm>
            <a:prstGeom prst="rect">
              <a:avLst/>
            </a:prstGeom>
            <a:noFill/>
          </p:spPr>
          <p:txBody>
            <a:bodyPr wrap="none" lIns="0" tIns="0" rIns="0" bIns="0" rtlCol="0">
              <a:spAutoFit/>
            </a:bodyPr>
            <a:lstStyle/>
            <a:p>
              <a:pPr marL="0" marR="0" lvl="0" indent="0" algn="l" defTabSz="1218987" rtl="0" eaLnBrk="1" fontAlgn="auto" latinLnBrk="0" hangingPunct="1">
                <a:lnSpc>
                  <a:spcPct val="80000"/>
                </a:lnSpc>
                <a:spcBef>
                  <a:spcPts val="0"/>
                </a:spcBef>
                <a:spcAft>
                  <a:spcPts val="0"/>
                </a:spcAft>
                <a:buClrTx/>
                <a:buSzPct val="80000"/>
                <a:buFontTx/>
                <a:buNone/>
                <a:tabLst/>
                <a:defRPr/>
              </a:pPr>
              <a:r>
                <a:rPr kumimoji="0" lang="en-US" sz="1600" b="0" i="0" u="none" strike="noStrike" kern="1200" cap="none" spc="0" normalizeH="0" baseline="0" noProof="0" dirty="0" smtClean="0">
                  <a:ln>
                    <a:noFill/>
                  </a:ln>
                  <a:solidFill>
                    <a:srgbClr val="FFFFFF">
                      <a:alpha val="99000"/>
                    </a:srgbClr>
                  </a:solidFill>
                  <a:effectLst/>
                  <a:uLnTx/>
                  <a:uFillTx/>
                  <a:latin typeface="Segoe UI"/>
                  <a:ea typeface="+mn-ea"/>
                  <a:cs typeface="+mn-cs"/>
                </a:rPr>
                <a:t>Service</a:t>
              </a:r>
              <a:br>
                <a:rPr kumimoji="0" lang="en-US" sz="1600" b="0" i="0" u="none" strike="noStrike" kern="1200" cap="none" spc="0" normalizeH="0" baseline="0" noProof="0" dirty="0" smtClean="0">
                  <a:ln>
                    <a:noFill/>
                  </a:ln>
                  <a:solidFill>
                    <a:srgbClr val="FFFFFF">
                      <a:alpha val="99000"/>
                    </a:srgbClr>
                  </a:solidFill>
                  <a:effectLst/>
                  <a:uLnTx/>
                  <a:uFillTx/>
                  <a:latin typeface="Segoe UI"/>
                  <a:ea typeface="+mn-ea"/>
                  <a:cs typeface="+mn-cs"/>
                </a:rPr>
              </a:br>
              <a:r>
                <a:rPr kumimoji="0" lang="en-US" sz="1600" b="0" i="0" u="none" strike="noStrike" kern="1200" cap="none" spc="0" normalizeH="0" baseline="0" noProof="0" dirty="0" smtClean="0">
                  <a:ln>
                    <a:noFill/>
                  </a:ln>
                  <a:solidFill>
                    <a:srgbClr val="FFFFFF">
                      <a:alpha val="99000"/>
                    </a:srgbClr>
                  </a:solidFill>
                  <a:effectLst/>
                  <a:uLnTx/>
                  <a:uFillTx/>
                  <a:latin typeface="Segoe UI"/>
                  <a:ea typeface="+mn-ea"/>
                  <a:cs typeface="+mn-cs"/>
                </a:rPr>
                <a:t>Package</a:t>
              </a:r>
            </a:p>
          </p:txBody>
        </p:sp>
      </p:grpSp>
      <p:pic>
        <p:nvPicPr>
          <p:cNvPr id="43" name="Picture 4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926714" y="5519931"/>
            <a:ext cx="1607803" cy="694551"/>
          </a:xfrm>
          <a:prstGeom prst="roundRect">
            <a:avLst/>
          </a:prstGeom>
          <a:ln>
            <a:solidFill>
              <a:srgbClr val="DDDDDD">
                <a:lumMod val="75000"/>
              </a:srgbClr>
            </a:solidFill>
          </a:ln>
        </p:spPr>
      </p:pic>
      <p:pic>
        <p:nvPicPr>
          <p:cNvPr id="44" name="Picture 4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630843" y="5519931"/>
            <a:ext cx="1607803" cy="694551"/>
          </a:xfrm>
          <a:prstGeom prst="roundRect">
            <a:avLst/>
          </a:prstGeom>
          <a:ln>
            <a:solidFill>
              <a:srgbClr val="DDDDDD">
                <a:lumMod val="75000"/>
              </a:srgbClr>
            </a:solidFill>
          </a:ln>
        </p:spPr>
      </p:pic>
      <p:grpSp>
        <p:nvGrpSpPr>
          <p:cNvPr id="45" name="Group 44"/>
          <p:cNvGrpSpPr/>
          <p:nvPr/>
        </p:nvGrpSpPr>
        <p:grpSpPr>
          <a:xfrm>
            <a:off x="2926717" y="5520998"/>
            <a:ext cx="3311540" cy="694552"/>
            <a:chOff x="4408729" y="4834352"/>
            <a:chExt cx="3311540" cy="694552"/>
          </a:xfrm>
        </p:grpSpPr>
        <p:pic>
          <p:nvPicPr>
            <p:cNvPr id="46" name="Picture 45"/>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408729" y="4834352"/>
              <a:ext cx="1607803" cy="694552"/>
            </a:xfrm>
            <a:prstGeom prst="roundRect">
              <a:avLst/>
            </a:prstGeom>
            <a:ln>
              <a:solidFill>
                <a:srgbClr val="DDDDDD">
                  <a:lumMod val="75000"/>
                </a:srgbClr>
              </a:solidFill>
            </a:ln>
          </p:spPr>
        </p:pic>
        <p:pic>
          <p:nvPicPr>
            <p:cNvPr id="47" name="Picture 46"/>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6112466" y="4834352"/>
              <a:ext cx="1607803" cy="694552"/>
            </a:xfrm>
            <a:prstGeom prst="roundRect">
              <a:avLst/>
            </a:prstGeom>
            <a:ln>
              <a:solidFill>
                <a:srgbClr val="DDDDDD">
                  <a:lumMod val="75000"/>
                </a:srgbClr>
              </a:solidFill>
            </a:ln>
          </p:spPr>
        </p:pic>
      </p:grpSp>
      <p:sp>
        <p:nvSpPr>
          <p:cNvPr id="48" name="TextBox 47"/>
          <p:cNvSpPr txBox="1"/>
          <p:nvPr/>
        </p:nvSpPr>
        <p:spPr>
          <a:xfrm>
            <a:off x="127135" y="221679"/>
            <a:ext cx="3564932" cy="984885"/>
          </a:xfrm>
          <a:prstGeom prst="rect">
            <a:avLst/>
          </a:prstGeom>
          <a:noFill/>
        </p:spPr>
        <p:txBody>
          <a:bodyPr wrap="square" lIns="0" tIns="0" rIns="0" bIns="0" rtlCol="0">
            <a:spAutoFit/>
          </a:bodyPr>
          <a:lstStyle/>
          <a:p>
            <a:pPr algn="l" defTabSz="1218987" rtl="0">
              <a:lnSpc>
                <a:spcPct val="90000"/>
              </a:lnSpc>
              <a:spcAft>
                <a:spcPts val="600"/>
              </a:spcAft>
              <a:buSzPct val="80000"/>
            </a:pPr>
            <a:r>
              <a:rPr lang="en-US" sz="2000" kern="1200" dirty="0">
                <a:solidFill>
                  <a:srgbClr val="292929">
                    <a:lumMod val="60000"/>
                    <a:lumOff val="40000"/>
                    <a:alpha val="99000"/>
                  </a:srgbClr>
                </a:solidFill>
                <a:latin typeface="Segoe UI"/>
                <a:ea typeface="+mn-ea"/>
                <a:cs typeface="+mn-cs"/>
              </a:rPr>
              <a:t>Provision Role Instances</a:t>
            </a:r>
          </a:p>
          <a:p>
            <a:pPr algn="l" defTabSz="1218987" rtl="0">
              <a:lnSpc>
                <a:spcPct val="90000"/>
              </a:lnSpc>
              <a:spcAft>
                <a:spcPts val="600"/>
              </a:spcAft>
              <a:buSzPct val="80000"/>
            </a:pPr>
            <a:r>
              <a:rPr lang="en-US" sz="2000" kern="1200" dirty="0">
                <a:solidFill>
                  <a:srgbClr val="8CC600">
                    <a:alpha val="99000"/>
                  </a:srgbClr>
                </a:solidFill>
                <a:latin typeface="Segoe UI"/>
                <a:ea typeface="+mn-ea"/>
                <a:cs typeface="+mn-cs"/>
              </a:rPr>
              <a:t>Deploy App Code</a:t>
            </a:r>
          </a:p>
          <a:p>
            <a:pPr algn="l" defTabSz="1218987" rtl="0">
              <a:lnSpc>
                <a:spcPct val="90000"/>
              </a:lnSpc>
              <a:spcAft>
                <a:spcPts val="600"/>
              </a:spcAft>
              <a:buSzPct val="80000"/>
            </a:pPr>
            <a:r>
              <a:rPr lang="en-US" sz="2000" kern="1200" dirty="0" smtClean="0">
                <a:solidFill>
                  <a:srgbClr val="292929">
                    <a:lumMod val="60000"/>
                    <a:lumOff val="40000"/>
                    <a:alpha val="99000"/>
                  </a:srgbClr>
                </a:solidFill>
                <a:latin typeface="Segoe UI"/>
                <a:ea typeface="+mn-ea"/>
                <a:cs typeface="+mn-cs"/>
              </a:rPr>
              <a:t>Configure Network</a:t>
            </a:r>
          </a:p>
        </p:txBody>
      </p:sp>
    </p:spTree>
    <p:extLst>
      <p:ext uri="{BB962C8B-B14F-4D97-AF65-F5344CB8AC3E}">
        <p14:creationId xmlns:p14="http://schemas.microsoft.com/office/powerpoint/2010/main" xmlns="" val="25534075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xit" presetSubtype="0" fill="hold" nodeType="afterEffect">
                                  <p:stCondLst>
                                    <p:cond delay="0"/>
                                  </p:stCondLst>
                                  <p:childTnLst>
                                    <p:animEffect transition="out" filter="fade">
                                      <p:cBhvr>
                                        <p:cTn id="12" dur="250"/>
                                        <p:tgtEl>
                                          <p:spTgt spid="39"/>
                                        </p:tgtEl>
                                      </p:cBhvr>
                                    </p:animEffect>
                                    <p:set>
                                      <p:cBhvr>
                                        <p:cTn id="13" dur="1" fill="hold">
                                          <p:stCondLst>
                                            <p:cond delay="249"/>
                                          </p:stCondLst>
                                        </p:cTn>
                                        <p:tgtEl>
                                          <p:spTgt spid="39"/>
                                        </p:tgtEl>
                                        <p:attrNameLst>
                                          <p:attrName>style.visibility</p:attrName>
                                        </p:attrNameLst>
                                      </p:cBhvr>
                                      <p:to>
                                        <p:strVal val="hidden"/>
                                      </p:to>
                                    </p:set>
                                  </p:childTnLst>
                                </p:cTn>
                              </p:par>
                            </p:childTnLst>
                          </p:cTn>
                        </p:par>
                        <p:par>
                          <p:cTn id="14" fill="hold">
                            <p:stCondLst>
                              <p:cond delay="750"/>
                            </p:stCondLst>
                            <p:childTnLst>
                              <p:par>
                                <p:cTn id="15" presetID="42" presetClass="path" presetSubtype="0" accel="50000" decel="50000" fill="hold" nodeType="afterEffect">
                                  <p:stCondLst>
                                    <p:cond delay="750"/>
                                  </p:stCondLst>
                                  <p:childTnLst>
                                    <p:animMotion origin="layout" path="M -4.72222E-6 -1.11111E-6 L -4.72222E-6 0.5331 " pathEditMode="relative" rAng="0" ptsTypes="AA">
                                      <p:cBhvr>
                                        <p:cTn id="16" dur="1500" fill="hold"/>
                                        <p:tgtEl>
                                          <p:spTgt spid="28"/>
                                        </p:tgtEl>
                                        <p:attrNameLst>
                                          <p:attrName>ppt_x</p:attrName>
                                          <p:attrName>ppt_y</p:attrName>
                                        </p:attrNameLst>
                                      </p:cBhvr>
                                      <p:rCtr x="0" y="26644"/>
                                    </p:animMotion>
                                  </p:childTnLst>
                                </p:cTn>
                              </p:par>
                              <p:par>
                                <p:cTn id="17" presetID="10" presetClass="exit" presetSubtype="0" fill="hold" nodeType="withEffect">
                                  <p:stCondLst>
                                    <p:cond delay="0"/>
                                  </p:stCondLst>
                                  <p:childTnLst>
                                    <p:animEffect transition="out" filter="fade">
                                      <p:cBhvr>
                                        <p:cTn id="18" dur="1000"/>
                                        <p:tgtEl>
                                          <p:spTgt spid="2"/>
                                        </p:tgtEl>
                                      </p:cBhvr>
                                    </p:animEffect>
                                    <p:set>
                                      <p:cBhvr>
                                        <p:cTn id="19" dur="1" fill="hold">
                                          <p:stCondLst>
                                            <p:cond delay="999"/>
                                          </p:stCondLst>
                                        </p:cTn>
                                        <p:tgtEl>
                                          <p:spTgt spid="2"/>
                                        </p:tgtEl>
                                        <p:attrNameLst>
                                          <p:attrName>style.visibility</p:attrName>
                                        </p:attrNameLst>
                                      </p:cBhvr>
                                      <p:to>
                                        <p:strVal val="hidden"/>
                                      </p:to>
                                    </p:set>
                                  </p:childTnLst>
                                </p:cTn>
                              </p:par>
                              <p:par>
                                <p:cTn id="20" presetID="10" presetClass="exit" presetSubtype="0" fill="hold" nodeType="withEffect">
                                  <p:stCondLst>
                                    <p:cond delay="2500"/>
                                  </p:stCondLst>
                                  <p:childTnLst>
                                    <p:animEffect transition="out" filter="fade">
                                      <p:cBhvr>
                                        <p:cTn id="21" dur="500"/>
                                        <p:tgtEl>
                                          <p:spTgt spid="28"/>
                                        </p:tgtEl>
                                      </p:cBhvr>
                                    </p:animEffect>
                                    <p:set>
                                      <p:cBhvr>
                                        <p:cTn id="22" dur="1" fill="hold">
                                          <p:stCondLst>
                                            <p:cond delay="499"/>
                                          </p:stCondLst>
                                        </p:cTn>
                                        <p:tgtEl>
                                          <p:spTgt spid="28"/>
                                        </p:tgtEl>
                                        <p:attrNameLst>
                                          <p:attrName>style.visibility</p:attrName>
                                        </p:attrNameLst>
                                      </p:cBhvr>
                                      <p:to>
                                        <p:strVal val="hidden"/>
                                      </p:to>
                                    </p:set>
                                  </p:childTnLst>
                                </p:cTn>
                              </p:par>
                              <p:par>
                                <p:cTn id="23" presetID="10" presetClass="entr" presetSubtype="0" fill="hold" nodeType="withEffect">
                                  <p:stCondLst>
                                    <p:cond delay="300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par>
                                <p:cTn id="26" presetID="10" presetClass="entr" presetSubtype="0" fill="hold" nodeType="withEffect">
                                  <p:stCondLst>
                                    <p:cond delay="300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Elbow Connector 1"/>
          <p:cNvCxnSpPr>
            <a:stCxn id="14" idx="4"/>
            <a:endCxn id="9" idx="0"/>
          </p:cNvCxnSpPr>
          <p:nvPr/>
        </p:nvCxnSpPr>
        <p:spPr>
          <a:xfrm rot="5400000">
            <a:off x="4905040" y="1514281"/>
            <a:ext cx="1203982" cy="1278019"/>
          </a:xfrm>
          <a:prstGeom prst="bentConnector3">
            <a:avLst>
              <a:gd name="adj1" fmla="val 50000"/>
            </a:avLst>
          </a:prstGeom>
          <a:noFill/>
          <a:ln w="114300" cap="flat" cmpd="sng" algn="ctr">
            <a:solidFill>
              <a:srgbClr val="5F5F5F">
                <a:lumMod val="40000"/>
                <a:lumOff val="60000"/>
              </a:srgbClr>
            </a:solidFill>
            <a:prstDash val="solid"/>
            <a:headEnd type="none" w="med" len="sm"/>
            <a:tailEnd type="triangle" w="med" len="sm"/>
          </a:ln>
          <a:effectLst/>
        </p:spPr>
      </p:cxnSp>
      <p:grpSp>
        <p:nvGrpSpPr>
          <p:cNvPr id="3" name="Group 2"/>
          <p:cNvGrpSpPr/>
          <p:nvPr/>
        </p:nvGrpSpPr>
        <p:grpSpPr>
          <a:xfrm>
            <a:off x="1897237" y="2848055"/>
            <a:ext cx="4919133" cy="624062"/>
            <a:chOff x="3733800" y="2866656"/>
            <a:chExt cx="4919133" cy="624062"/>
          </a:xfrm>
        </p:grpSpPr>
        <p:sp>
          <p:nvSpPr>
            <p:cNvPr id="4" name="Trapezoid 3"/>
            <p:cNvSpPr/>
            <p:nvPr/>
          </p:nvSpPr>
          <p:spPr bwMode="auto">
            <a:xfrm>
              <a:off x="3733800" y="2866656"/>
              <a:ext cx="4919133" cy="624062"/>
            </a:xfrm>
            <a:prstGeom prst="trapezoid">
              <a:avLst/>
            </a:prstGeom>
            <a:solidFill>
              <a:srgbClr val="92D050"/>
            </a:solidFill>
            <a:ln w="76200" cap="flat" cmpd="sng" algn="ctr">
              <a:solidFill>
                <a:srgbClr val="92D050"/>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l" defTabSz="914099" rtl="0" eaLnBrk="1" fontAlgn="base" latinLnBrk="0" hangingPunct="1">
                <a:lnSpc>
                  <a:spcPct val="100000"/>
                </a:lnSpc>
                <a:spcBef>
                  <a:spcPct val="0"/>
                </a:spcBef>
                <a:spcAft>
                  <a:spcPct val="0"/>
                </a:spcAft>
                <a:buClrTx/>
                <a:buSzTx/>
                <a:buFontTx/>
                <a:buNone/>
                <a:tabLst/>
                <a:defRPr/>
              </a:pPr>
              <a:r>
                <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 Network Load Balancer</a:t>
              </a: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081308" y="3005882"/>
              <a:ext cx="1244606" cy="351486"/>
            </a:xfrm>
            <a:prstGeom prst="rect">
              <a:avLst/>
            </a:prstGeom>
          </p:spPr>
        </p:pic>
      </p:gr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596431" y="0"/>
            <a:ext cx="1688040" cy="148671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577225" y="531247"/>
            <a:ext cx="1587892" cy="976385"/>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5868657" y="413420"/>
            <a:ext cx="566904" cy="1069389"/>
          </a:xfrm>
          <a:prstGeom prst="rect">
            <a:avLst/>
          </a:prstGeom>
        </p:spPr>
      </p:pic>
      <p:sp>
        <p:nvSpPr>
          <p:cNvPr id="9" name="Oval 8"/>
          <p:cNvSpPr/>
          <p:nvPr/>
        </p:nvSpPr>
        <p:spPr bwMode="auto">
          <a:xfrm>
            <a:off x="4694562" y="2755281"/>
            <a:ext cx="346918" cy="346918"/>
          </a:xfrm>
          <a:prstGeom prst="ellipse">
            <a:avLst/>
          </a:prstGeom>
          <a:no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0" name="Elbow Connector 9"/>
          <p:cNvCxnSpPr>
            <a:stCxn id="15" idx="4"/>
            <a:endCxn id="11" idx="0"/>
          </p:cNvCxnSpPr>
          <p:nvPr/>
        </p:nvCxnSpPr>
        <p:spPr>
          <a:xfrm rot="16200000" flipH="1">
            <a:off x="2579568" y="1340503"/>
            <a:ext cx="1203982" cy="1625573"/>
          </a:xfrm>
          <a:prstGeom prst="bentConnector3">
            <a:avLst>
              <a:gd name="adj1" fmla="val 50000"/>
            </a:avLst>
          </a:prstGeom>
          <a:noFill/>
          <a:ln w="114300" cap="flat" cmpd="sng" algn="ctr">
            <a:solidFill>
              <a:srgbClr val="5F5F5F">
                <a:lumMod val="40000"/>
                <a:lumOff val="60000"/>
              </a:srgbClr>
            </a:solidFill>
            <a:prstDash val="solid"/>
            <a:headEnd type="none" w="med" len="sm"/>
            <a:tailEnd type="triangle" w="med" len="sm"/>
          </a:ln>
          <a:effectLst/>
        </p:spPr>
      </p:cxnSp>
      <p:sp>
        <p:nvSpPr>
          <p:cNvPr id="11" name="Oval 10"/>
          <p:cNvSpPr/>
          <p:nvPr/>
        </p:nvSpPr>
        <p:spPr bwMode="auto">
          <a:xfrm>
            <a:off x="3820887" y="2755281"/>
            <a:ext cx="346918" cy="346918"/>
          </a:xfrm>
          <a:prstGeom prst="ellipse">
            <a:avLst/>
          </a:prstGeom>
          <a:no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12" name="Oval 11"/>
          <p:cNvSpPr/>
          <p:nvPr/>
        </p:nvSpPr>
        <p:spPr bwMode="auto">
          <a:xfrm>
            <a:off x="4261674" y="2755281"/>
            <a:ext cx="346918" cy="346918"/>
          </a:xfrm>
          <a:prstGeom prst="ellipse">
            <a:avLst/>
          </a:prstGeom>
          <a:no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3" name="Straight Arrow Connector 12"/>
          <p:cNvCxnSpPr>
            <a:stCxn id="16" idx="4"/>
            <a:endCxn id="12" idx="0"/>
          </p:cNvCxnSpPr>
          <p:nvPr/>
        </p:nvCxnSpPr>
        <p:spPr>
          <a:xfrm flipH="1">
            <a:off x="4435133" y="1551299"/>
            <a:ext cx="327" cy="1203982"/>
          </a:xfrm>
          <a:prstGeom prst="straightConnector1">
            <a:avLst/>
          </a:prstGeom>
          <a:noFill/>
          <a:ln w="114300" cap="flat" cmpd="sng" algn="ctr">
            <a:solidFill>
              <a:srgbClr val="5F5F5F">
                <a:lumMod val="40000"/>
                <a:lumOff val="60000"/>
              </a:srgbClr>
            </a:solidFill>
            <a:prstDash val="solid"/>
            <a:headEnd type="none" w="med" len="sm"/>
            <a:tailEnd type="triangle" w="med" len="sm"/>
          </a:ln>
          <a:effectLst/>
        </p:spPr>
      </p:cxnSp>
      <p:sp>
        <p:nvSpPr>
          <p:cNvPr id="14" name="Oval 13"/>
          <p:cNvSpPr/>
          <p:nvPr/>
        </p:nvSpPr>
        <p:spPr bwMode="auto">
          <a:xfrm>
            <a:off x="5972581" y="1204381"/>
            <a:ext cx="346918" cy="346918"/>
          </a:xfrm>
          <a:prstGeom prst="ellipse">
            <a:avLst/>
          </a:prstGeom>
          <a:no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15" name="Oval 14"/>
          <p:cNvSpPr/>
          <p:nvPr/>
        </p:nvSpPr>
        <p:spPr bwMode="auto">
          <a:xfrm>
            <a:off x="2195314" y="1204381"/>
            <a:ext cx="346918" cy="346918"/>
          </a:xfrm>
          <a:prstGeom prst="ellipse">
            <a:avLst/>
          </a:prstGeom>
          <a:no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 name="Oval 15"/>
          <p:cNvSpPr/>
          <p:nvPr/>
        </p:nvSpPr>
        <p:spPr bwMode="auto">
          <a:xfrm>
            <a:off x="4262001" y="1204381"/>
            <a:ext cx="346918" cy="346918"/>
          </a:xfrm>
          <a:prstGeom prst="ellipse">
            <a:avLst/>
          </a:prstGeom>
          <a:no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17" name="Group 16"/>
          <p:cNvGrpSpPr/>
          <p:nvPr/>
        </p:nvGrpSpPr>
        <p:grpSpPr>
          <a:xfrm>
            <a:off x="3349176" y="3575091"/>
            <a:ext cx="1990997" cy="922867"/>
            <a:chOff x="5096089" y="3861057"/>
            <a:chExt cx="1990997" cy="922867"/>
          </a:xfrm>
          <a:solidFill>
            <a:srgbClr val="5F5F5F">
              <a:lumMod val="40000"/>
              <a:lumOff val="60000"/>
            </a:srgbClr>
          </a:solidFill>
        </p:grpSpPr>
        <p:sp>
          <p:nvSpPr>
            <p:cNvPr id="18" name="Down Arrow 17"/>
            <p:cNvSpPr/>
            <p:nvPr/>
          </p:nvSpPr>
          <p:spPr bwMode="auto">
            <a:xfrm>
              <a:off x="5096089" y="3861057"/>
              <a:ext cx="286871" cy="922867"/>
            </a:xfrm>
            <a:prstGeom prst="downArrow">
              <a:avLst>
                <a:gd name="adj1" fmla="val 42122"/>
                <a:gd name="adj2" fmla="val 62085"/>
              </a:avLst>
            </a:prstGeom>
            <a:grp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19" name="Down Arrow 18"/>
            <p:cNvSpPr/>
            <p:nvPr/>
          </p:nvSpPr>
          <p:spPr bwMode="auto">
            <a:xfrm>
              <a:off x="6800215" y="3861057"/>
              <a:ext cx="286871" cy="922867"/>
            </a:xfrm>
            <a:prstGeom prst="downArrow">
              <a:avLst>
                <a:gd name="adj1" fmla="val 42122"/>
                <a:gd name="adj2" fmla="val 62085"/>
              </a:avLst>
            </a:prstGeom>
            <a:grp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grpSp>
      <p:grpSp>
        <p:nvGrpSpPr>
          <p:cNvPr id="20" name="Group 19"/>
          <p:cNvGrpSpPr/>
          <p:nvPr/>
        </p:nvGrpSpPr>
        <p:grpSpPr>
          <a:xfrm>
            <a:off x="-2423679" y="4548358"/>
            <a:ext cx="13536709" cy="2301370"/>
            <a:chOff x="-703661" y="4378191"/>
            <a:chExt cx="13536709" cy="2301370"/>
          </a:xfrm>
        </p:grpSpPr>
        <p:pic>
          <p:nvPicPr>
            <p:cNvPr id="21" name="Picture 20"/>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703661" y="4378191"/>
              <a:ext cx="1607803" cy="694552"/>
            </a:xfrm>
            <a:prstGeom prst="roundRect">
              <a:avLst/>
            </a:prstGeom>
            <a:ln>
              <a:solidFill>
                <a:srgbClr val="DDDDDD">
                  <a:lumMod val="75000"/>
                </a:srgbClr>
              </a:solidFill>
            </a:ln>
          </p:spPr>
        </p:pic>
        <p:pic>
          <p:nvPicPr>
            <p:cNvPr id="22" name="Picture 21"/>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000468" y="4378191"/>
              <a:ext cx="1607803" cy="694552"/>
            </a:xfrm>
            <a:prstGeom prst="roundRect">
              <a:avLst/>
            </a:prstGeom>
            <a:ln>
              <a:solidFill>
                <a:srgbClr val="DDDDDD">
                  <a:lumMod val="75000"/>
                </a:srgbClr>
              </a:solidFill>
            </a:ln>
          </p:spPr>
        </p:pic>
        <p:pic>
          <p:nvPicPr>
            <p:cNvPr id="23" name="Picture 22"/>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2704597" y="4378191"/>
              <a:ext cx="1607803" cy="694552"/>
            </a:xfrm>
            <a:prstGeom prst="roundRect">
              <a:avLst/>
            </a:prstGeom>
            <a:ln>
              <a:solidFill>
                <a:srgbClr val="DDDDDD">
                  <a:lumMod val="75000"/>
                </a:srgbClr>
              </a:solidFill>
            </a:ln>
          </p:spPr>
        </p:pic>
        <p:pic>
          <p:nvPicPr>
            <p:cNvPr id="24" name="Picture 23"/>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7816984" y="4378191"/>
              <a:ext cx="1607803" cy="694552"/>
            </a:xfrm>
            <a:prstGeom prst="roundRect">
              <a:avLst/>
            </a:prstGeom>
            <a:ln>
              <a:solidFill>
                <a:srgbClr val="DDDDDD">
                  <a:lumMod val="75000"/>
                </a:srgbClr>
              </a:solidFill>
            </a:ln>
          </p:spPr>
        </p:pic>
        <p:pic>
          <p:nvPicPr>
            <p:cNvPr id="25" name="Picture 24"/>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9521113" y="4378191"/>
              <a:ext cx="1607803" cy="694552"/>
            </a:xfrm>
            <a:prstGeom prst="roundRect">
              <a:avLst/>
            </a:prstGeom>
            <a:ln>
              <a:solidFill>
                <a:srgbClr val="DDDDDD">
                  <a:lumMod val="75000"/>
                </a:srgbClr>
              </a:solidFill>
            </a:ln>
          </p:spPr>
        </p:pic>
        <p:pic>
          <p:nvPicPr>
            <p:cNvPr id="26" name="Picture 25"/>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1225245" y="4378191"/>
              <a:ext cx="1607803" cy="694552"/>
            </a:xfrm>
            <a:prstGeom prst="roundRect">
              <a:avLst/>
            </a:prstGeom>
            <a:ln>
              <a:solidFill>
                <a:srgbClr val="DDDDDD">
                  <a:lumMod val="75000"/>
                </a:srgbClr>
              </a:solidFill>
            </a:ln>
          </p:spPr>
        </p:pic>
        <p:pic>
          <p:nvPicPr>
            <p:cNvPr id="27" name="Picture 26"/>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703661" y="5181600"/>
              <a:ext cx="1607803" cy="694552"/>
            </a:xfrm>
            <a:prstGeom prst="roundRect">
              <a:avLst/>
            </a:prstGeom>
            <a:ln>
              <a:solidFill>
                <a:srgbClr val="DDDDDD">
                  <a:lumMod val="75000"/>
                </a:srgbClr>
              </a:solidFill>
            </a:ln>
          </p:spPr>
        </p:pic>
        <p:pic>
          <p:nvPicPr>
            <p:cNvPr id="28" name="Picture 27"/>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000468" y="5181600"/>
              <a:ext cx="1607803" cy="694552"/>
            </a:xfrm>
            <a:prstGeom prst="roundRect">
              <a:avLst/>
            </a:prstGeom>
            <a:ln>
              <a:solidFill>
                <a:srgbClr val="DDDDDD">
                  <a:lumMod val="75000"/>
                </a:srgbClr>
              </a:solidFill>
            </a:ln>
          </p:spPr>
        </p:pic>
        <p:pic>
          <p:nvPicPr>
            <p:cNvPr id="29" name="Picture 28"/>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2704597" y="5181600"/>
              <a:ext cx="1607803" cy="694552"/>
            </a:xfrm>
            <a:prstGeom prst="roundRect">
              <a:avLst/>
            </a:prstGeom>
            <a:ln>
              <a:solidFill>
                <a:srgbClr val="DDDDDD">
                  <a:lumMod val="75000"/>
                </a:srgbClr>
              </a:solidFill>
            </a:ln>
          </p:spPr>
        </p:pic>
        <p:pic>
          <p:nvPicPr>
            <p:cNvPr id="30" name="Picture 29"/>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7816984" y="5181600"/>
              <a:ext cx="1607803" cy="694552"/>
            </a:xfrm>
            <a:prstGeom prst="roundRect">
              <a:avLst/>
            </a:prstGeom>
            <a:ln>
              <a:solidFill>
                <a:srgbClr val="DDDDDD">
                  <a:lumMod val="75000"/>
                </a:srgbClr>
              </a:solidFill>
            </a:ln>
          </p:spPr>
        </p:pic>
        <p:pic>
          <p:nvPicPr>
            <p:cNvPr id="31" name="Picture 30"/>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9521113" y="5181600"/>
              <a:ext cx="1607803" cy="694552"/>
            </a:xfrm>
            <a:prstGeom prst="roundRect">
              <a:avLst/>
            </a:prstGeom>
            <a:ln>
              <a:solidFill>
                <a:srgbClr val="DDDDDD">
                  <a:lumMod val="75000"/>
                </a:srgbClr>
              </a:solidFill>
            </a:ln>
          </p:spPr>
        </p:pic>
        <p:pic>
          <p:nvPicPr>
            <p:cNvPr id="32" name="Picture 31"/>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1225245" y="5181600"/>
              <a:ext cx="1607803" cy="694552"/>
            </a:xfrm>
            <a:prstGeom prst="roundRect">
              <a:avLst/>
            </a:prstGeom>
            <a:ln>
              <a:solidFill>
                <a:srgbClr val="DDDDDD">
                  <a:lumMod val="75000"/>
                </a:srgbClr>
              </a:solidFill>
            </a:ln>
          </p:spPr>
        </p:pic>
        <p:pic>
          <p:nvPicPr>
            <p:cNvPr id="33" name="Picture 32"/>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703661" y="5985009"/>
              <a:ext cx="1607803" cy="694552"/>
            </a:xfrm>
            <a:prstGeom prst="roundRect">
              <a:avLst/>
            </a:prstGeom>
            <a:ln>
              <a:solidFill>
                <a:srgbClr val="DDDDDD">
                  <a:lumMod val="75000"/>
                </a:srgbClr>
              </a:solidFill>
            </a:ln>
          </p:spPr>
        </p:pic>
        <p:pic>
          <p:nvPicPr>
            <p:cNvPr id="34" name="Picture 33"/>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000468" y="5985009"/>
              <a:ext cx="1607803" cy="694552"/>
            </a:xfrm>
            <a:prstGeom prst="roundRect">
              <a:avLst/>
            </a:prstGeom>
            <a:ln>
              <a:solidFill>
                <a:srgbClr val="DDDDDD">
                  <a:lumMod val="75000"/>
                </a:srgbClr>
              </a:solidFill>
            </a:ln>
          </p:spPr>
        </p:pic>
        <p:pic>
          <p:nvPicPr>
            <p:cNvPr id="35" name="Picture 34"/>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2704597" y="5985009"/>
              <a:ext cx="1607803" cy="694552"/>
            </a:xfrm>
            <a:prstGeom prst="roundRect">
              <a:avLst/>
            </a:prstGeom>
            <a:ln>
              <a:solidFill>
                <a:srgbClr val="DDDDDD">
                  <a:lumMod val="75000"/>
                </a:srgbClr>
              </a:solidFill>
            </a:ln>
          </p:spPr>
        </p:pic>
        <p:pic>
          <p:nvPicPr>
            <p:cNvPr id="36" name="Picture 35"/>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408726" y="5985009"/>
              <a:ext cx="1607803" cy="694552"/>
            </a:xfrm>
            <a:prstGeom prst="roundRect">
              <a:avLst/>
            </a:prstGeom>
            <a:ln>
              <a:solidFill>
                <a:srgbClr val="DDDDDD">
                  <a:lumMod val="75000"/>
                </a:srgbClr>
              </a:solidFill>
            </a:ln>
          </p:spPr>
        </p:pic>
        <p:pic>
          <p:nvPicPr>
            <p:cNvPr id="37" name="Picture 36"/>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6112855" y="5985009"/>
              <a:ext cx="1607803" cy="694552"/>
            </a:xfrm>
            <a:prstGeom prst="roundRect">
              <a:avLst/>
            </a:prstGeom>
            <a:ln>
              <a:solidFill>
                <a:srgbClr val="DDDDDD">
                  <a:lumMod val="75000"/>
                </a:srgbClr>
              </a:solidFill>
            </a:ln>
          </p:spPr>
        </p:pic>
        <p:pic>
          <p:nvPicPr>
            <p:cNvPr id="38" name="Picture 37"/>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7816984" y="5985009"/>
              <a:ext cx="1607803" cy="694552"/>
            </a:xfrm>
            <a:prstGeom prst="roundRect">
              <a:avLst/>
            </a:prstGeom>
            <a:ln>
              <a:solidFill>
                <a:srgbClr val="DDDDDD">
                  <a:lumMod val="75000"/>
                </a:srgbClr>
              </a:solidFill>
            </a:ln>
          </p:spPr>
        </p:pic>
        <p:pic>
          <p:nvPicPr>
            <p:cNvPr id="39" name="Picture 38"/>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9521113" y="5985009"/>
              <a:ext cx="1607803" cy="694552"/>
            </a:xfrm>
            <a:prstGeom prst="roundRect">
              <a:avLst/>
            </a:prstGeom>
            <a:ln>
              <a:solidFill>
                <a:srgbClr val="DDDDDD">
                  <a:lumMod val="75000"/>
                </a:srgbClr>
              </a:solidFill>
            </a:ln>
          </p:spPr>
        </p:pic>
        <p:pic>
          <p:nvPicPr>
            <p:cNvPr id="40" name="Picture 39"/>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1225245" y="5985009"/>
              <a:ext cx="1607803" cy="694552"/>
            </a:xfrm>
            <a:prstGeom prst="roundRect">
              <a:avLst/>
            </a:prstGeom>
            <a:ln>
              <a:solidFill>
                <a:srgbClr val="DDDDDD">
                  <a:lumMod val="75000"/>
                </a:srgbClr>
              </a:solidFill>
            </a:ln>
          </p:spPr>
        </p:pic>
      </p:grpSp>
      <p:sp>
        <p:nvSpPr>
          <p:cNvPr id="41" name="TextBox 40"/>
          <p:cNvSpPr txBox="1"/>
          <p:nvPr/>
        </p:nvSpPr>
        <p:spPr>
          <a:xfrm>
            <a:off x="79510" y="3720722"/>
            <a:ext cx="3635453" cy="221599"/>
          </a:xfrm>
          <a:prstGeom prst="rect">
            <a:avLst/>
          </a:prstGeom>
          <a:noFill/>
        </p:spPr>
        <p:txBody>
          <a:bodyPr wrap="square" lIns="0" tIns="0" rIns="0" bIns="0" rtlCol="0">
            <a:spAutoFit/>
          </a:bodyPr>
          <a:lstStyle/>
          <a:p>
            <a:pPr algn="l" defTabSz="1218987" rtl="0">
              <a:lnSpc>
                <a:spcPct val="80000"/>
              </a:lnSpc>
              <a:buSzPct val="80000"/>
            </a:pPr>
            <a:r>
              <a:rPr lang="en-US" sz="2400" kern="1200" dirty="0" smtClean="0">
                <a:solidFill>
                  <a:srgbClr val="292929">
                    <a:alpha val="99000"/>
                  </a:srgbClr>
                </a:solidFill>
                <a:latin typeface="Segoe UI"/>
                <a:ea typeface="+mn-ea"/>
                <a:cs typeface="+mn-cs"/>
              </a:rPr>
              <a:t>Windows Azure Datacenter</a:t>
            </a:r>
            <a:endParaRPr lang="en-US" sz="2400" kern="1200" dirty="0">
              <a:solidFill>
                <a:srgbClr val="292929">
                  <a:alpha val="99000"/>
                </a:srgbClr>
              </a:solidFill>
              <a:latin typeface="Segoe UI"/>
              <a:ea typeface="+mn-ea"/>
              <a:cs typeface="+mn-cs"/>
            </a:endParaRPr>
          </a:p>
        </p:txBody>
      </p:sp>
      <p:sp>
        <p:nvSpPr>
          <p:cNvPr id="42" name="TextBox 41"/>
          <p:cNvSpPr txBox="1"/>
          <p:nvPr/>
        </p:nvSpPr>
        <p:spPr>
          <a:xfrm>
            <a:off x="7117912" y="2884797"/>
            <a:ext cx="3083636" cy="553998"/>
          </a:xfrm>
          <a:prstGeom prst="rect">
            <a:avLst/>
          </a:prstGeom>
          <a:noFill/>
        </p:spPr>
        <p:txBody>
          <a:bodyPr wrap="square" lIns="0" tIns="0" rIns="0" bIns="0" rtlCol="0">
            <a:spAutoFit/>
          </a:bodyPr>
          <a:lstStyle>
            <a:defPPr>
              <a:defRPr lang="en-US"/>
            </a:defPPr>
            <a:lvl1pPr marL="228600" indent="-228600">
              <a:lnSpc>
                <a:spcPct val="90000"/>
              </a:lnSpc>
              <a:spcAft>
                <a:spcPts val="600"/>
              </a:spcAft>
              <a:buSzPct val="80000"/>
              <a:buAutoNum type="arabicParenR"/>
              <a:defRPr sz="1400" b="1">
                <a:solidFill>
                  <a:schemeClr val="bg1"/>
                </a:solidFill>
              </a:defRPr>
            </a:lvl1pPr>
          </a:lstStyle>
          <a:p>
            <a:pPr marL="290513" indent="-290513" algn="l" defTabSz="1218987" rtl="0">
              <a:buFontTx/>
              <a:buNone/>
            </a:pPr>
            <a:r>
              <a:rPr lang="en-US" sz="2000" b="0" kern="1200" dirty="0" smtClean="0">
                <a:solidFill>
                  <a:srgbClr val="8CC600">
                    <a:alpha val="99000"/>
                  </a:srgbClr>
                </a:solidFill>
                <a:latin typeface="Segoe UI"/>
                <a:ea typeface="+mn-ea"/>
                <a:cs typeface="+mn-cs"/>
                <a:sym typeface="Wingdings" pitchFamily="2" charset="2"/>
              </a:rPr>
              <a:t> </a:t>
            </a:r>
            <a:r>
              <a:rPr lang="en-US" sz="2000" b="0" kern="1200" dirty="0" smtClean="0">
                <a:solidFill>
                  <a:srgbClr val="8CC600">
                    <a:alpha val="99000"/>
                  </a:srgbClr>
                </a:solidFill>
                <a:latin typeface="Segoe UI"/>
                <a:ea typeface="+mn-ea"/>
                <a:cs typeface="+mn-cs"/>
              </a:rPr>
              <a:t>Network </a:t>
            </a:r>
            <a:r>
              <a:rPr lang="en-US" sz="2000" b="0" kern="1200" dirty="0">
                <a:solidFill>
                  <a:srgbClr val="8CC600">
                    <a:alpha val="99000"/>
                  </a:srgbClr>
                </a:solidFill>
                <a:latin typeface="Segoe UI"/>
                <a:ea typeface="+mn-ea"/>
                <a:cs typeface="+mn-cs"/>
              </a:rPr>
              <a:t>load-balancer </a:t>
            </a:r>
            <a:r>
              <a:rPr lang="en-US" sz="2000" b="0" kern="1200" dirty="0" smtClean="0">
                <a:solidFill>
                  <a:srgbClr val="8CC600">
                    <a:alpha val="99000"/>
                  </a:srgbClr>
                </a:solidFill>
                <a:latin typeface="Segoe UI"/>
                <a:ea typeface="+mn-ea"/>
                <a:cs typeface="+mn-cs"/>
              </a:rPr>
              <a:t> configured </a:t>
            </a:r>
            <a:r>
              <a:rPr lang="en-US" sz="2000" b="0" kern="1200" dirty="0">
                <a:solidFill>
                  <a:srgbClr val="8CC600">
                    <a:alpha val="99000"/>
                  </a:srgbClr>
                </a:solidFill>
                <a:latin typeface="Segoe UI"/>
                <a:ea typeface="+mn-ea"/>
                <a:cs typeface="+mn-cs"/>
              </a:rPr>
              <a:t>for traffic</a:t>
            </a:r>
          </a:p>
        </p:txBody>
      </p:sp>
      <p:sp>
        <p:nvSpPr>
          <p:cNvPr id="43" name="TextBox 42"/>
          <p:cNvSpPr txBox="1"/>
          <p:nvPr/>
        </p:nvSpPr>
        <p:spPr>
          <a:xfrm>
            <a:off x="71115" y="254542"/>
            <a:ext cx="3564932" cy="984885"/>
          </a:xfrm>
          <a:prstGeom prst="rect">
            <a:avLst/>
          </a:prstGeom>
          <a:noFill/>
        </p:spPr>
        <p:txBody>
          <a:bodyPr wrap="square" lIns="0" tIns="0" rIns="0" bIns="0" rtlCol="0">
            <a:spAutoFit/>
          </a:bodyPr>
          <a:lstStyle/>
          <a:p>
            <a:pPr algn="l" defTabSz="1218987" rtl="0">
              <a:lnSpc>
                <a:spcPct val="90000"/>
              </a:lnSpc>
              <a:spcAft>
                <a:spcPts val="600"/>
              </a:spcAft>
              <a:buSzPct val="80000"/>
            </a:pPr>
            <a:r>
              <a:rPr lang="en-US" sz="2000" kern="1200" dirty="0">
                <a:solidFill>
                  <a:srgbClr val="292929">
                    <a:lumMod val="60000"/>
                    <a:lumOff val="40000"/>
                    <a:alpha val="99000"/>
                  </a:srgbClr>
                </a:solidFill>
                <a:latin typeface="Segoe UI"/>
                <a:ea typeface="+mn-ea"/>
                <a:cs typeface="+mn-cs"/>
              </a:rPr>
              <a:t>Provision Role Instances</a:t>
            </a:r>
          </a:p>
          <a:p>
            <a:pPr algn="l" defTabSz="1218987" rtl="0">
              <a:lnSpc>
                <a:spcPct val="90000"/>
              </a:lnSpc>
              <a:spcAft>
                <a:spcPts val="600"/>
              </a:spcAft>
              <a:buSzPct val="80000"/>
            </a:pPr>
            <a:r>
              <a:rPr lang="en-US" sz="2000" kern="1200" dirty="0">
                <a:solidFill>
                  <a:srgbClr val="292929">
                    <a:lumMod val="60000"/>
                    <a:lumOff val="40000"/>
                    <a:alpha val="99000"/>
                  </a:srgbClr>
                </a:solidFill>
                <a:latin typeface="Segoe UI"/>
                <a:ea typeface="+mn-ea"/>
                <a:cs typeface="+mn-cs"/>
              </a:rPr>
              <a:t>Deploy App Code</a:t>
            </a:r>
          </a:p>
          <a:p>
            <a:pPr algn="l" defTabSz="1218987" rtl="0">
              <a:lnSpc>
                <a:spcPct val="90000"/>
              </a:lnSpc>
              <a:spcAft>
                <a:spcPts val="600"/>
              </a:spcAft>
              <a:buSzPct val="80000"/>
            </a:pPr>
            <a:r>
              <a:rPr lang="en-US" sz="2000" kern="1200" dirty="0">
                <a:solidFill>
                  <a:srgbClr val="8CC600">
                    <a:alpha val="99000"/>
                  </a:srgbClr>
                </a:solidFill>
                <a:latin typeface="Segoe UI"/>
                <a:ea typeface="+mn-ea"/>
                <a:cs typeface="+mn-cs"/>
              </a:rPr>
              <a:t>Configure Network</a:t>
            </a:r>
          </a:p>
        </p:txBody>
      </p:sp>
      <p:grpSp>
        <p:nvGrpSpPr>
          <p:cNvPr id="44" name="Group 43"/>
          <p:cNvGrpSpPr/>
          <p:nvPr/>
        </p:nvGrpSpPr>
        <p:grpSpPr>
          <a:xfrm>
            <a:off x="2688711" y="4548386"/>
            <a:ext cx="3311540" cy="694552"/>
            <a:chOff x="4408729" y="4834352"/>
            <a:chExt cx="3311540" cy="694552"/>
          </a:xfrm>
        </p:grpSpPr>
        <p:pic>
          <p:nvPicPr>
            <p:cNvPr id="45" name="Picture 44"/>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408729" y="4834352"/>
              <a:ext cx="1607803" cy="694552"/>
            </a:xfrm>
            <a:prstGeom prst="roundRect">
              <a:avLst/>
            </a:prstGeom>
            <a:ln>
              <a:solidFill>
                <a:srgbClr val="DDDDDD">
                  <a:lumMod val="75000"/>
                </a:srgbClr>
              </a:solidFill>
            </a:ln>
          </p:spPr>
        </p:pic>
        <p:pic>
          <p:nvPicPr>
            <p:cNvPr id="46" name="Picture 45"/>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6112466" y="4834352"/>
              <a:ext cx="1607803" cy="694552"/>
            </a:xfrm>
            <a:prstGeom prst="roundRect">
              <a:avLst/>
            </a:prstGeom>
            <a:ln>
              <a:solidFill>
                <a:srgbClr val="DDDDDD">
                  <a:lumMod val="75000"/>
                </a:srgbClr>
              </a:solidFill>
            </a:ln>
          </p:spPr>
        </p:pic>
      </p:grpSp>
      <p:grpSp>
        <p:nvGrpSpPr>
          <p:cNvPr id="47" name="Group 46"/>
          <p:cNvGrpSpPr/>
          <p:nvPr/>
        </p:nvGrpSpPr>
        <p:grpSpPr>
          <a:xfrm>
            <a:off x="2688711" y="5352834"/>
            <a:ext cx="3311540" cy="694552"/>
            <a:chOff x="4408729" y="4834352"/>
            <a:chExt cx="3311540" cy="694552"/>
          </a:xfrm>
        </p:grpSpPr>
        <p:pic>
          <p:nvPicPr>
            <p:cNvPr id="48" name="Picture 47"/>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408729" y="4834352"/>
              <a:ext cx="1607803" cy="694552"/>
            </a:xfrm>
            <a:prstGeom prst="roundRect">
              <a:avLst/>
            </a:prstGeom>
            <a:ln>
              <a:solidFill>
                <a:srgbClr val="DDDDDD">
                  <a:lumMod val="75000"/>
                </a:srgbClr>
              </a:solidFill>
            </a:ln>
          </p:spPr>
        </p:pic>
        <p:pic>
          <p:nvPicPr>
            <p:cNvPr id="49" name="Picture 48"/>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6112466" y="4834352"/>
              <a:ext cx="1607803" cy="694552"/>
            </a:xfrm>
            <a:prstGeom prst="roundRect">
              <a:avLst/>
            </a:prstGeom>
            <a:ln>
              <a:solidFill>
                <a:srgbClr val="DDDDDD">
                  <a:lumMod val="75000"/>
                </a:srgbClr>
              </a:solidFill>
            </a:ln>
          </p:spPr>
        </p:pic>
      </p:grpSp>
    </p:spTree>
    <p:extLst>
      <p:ext uri="{BB962C8B-B14F-4D97-AF65-F5344CB8AC3E}">
        <p14:creationId xmlns:p14="http://schemas.microsoft.com/office/powerpoint/2010/main" xmlns="" val="20002814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1"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250"/>
                                        <p:tgtEl>
                                          <p:spTgt spid="42"/>
                                        </p:tgtEl>
                                      </p:cBhvr>
                                    </p:animEffect>
                                  </p:childTnLst>
                                </p:cTn>
                              </p:par>
                            </p:childTnLst>
                          </p:cTn>
                        </p:par>
                        <p:par>
                          <p:cTn id="12" fill="hold">
                            <p:stCondLst>
                              <p:cond delay="750"/>
                            </p:stCondLst>
                            <p:childTnLst>
                              <p:par>
                                <p:cTn id="13" presetID="10" presetClass="entr" presetSubtype="0" fill="hold" nodeType="afterEffect">
                                  <p:stCondLst>
                                    <p:cond delay="25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50"/>
                                        <p:tgtEl>
                                          <p:spTgt spid="7"/>
                                        </p:tgtEl>
                                      </p:cBhvr>
                                    </p:animEffect>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50"/>
                                        <p:tgtEl>
                                          <p:spTgt spid="6"/>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250"/>
                                        <p:tgtEl>
                                          <p:spTgt spid="8"/>
                                        </p:tgtEl>
                                      </p:cBhvr>
                                    </p:animEffect>
                                  </p:childTnLst>
                                </p:cTn>
                              </p:par>
                            </p:childTnLst>
                          </p:cTn>
                        </p:par>
                        <p:par>
                          <p:cTn id="24" fill="hold">
                            <p:stCondLst>
                              <p:cond delay="1750"/>
                            </p:stCondLst>
                            <p:childTnLst>
                              <p:par>
                                <p:cTn id="25" presetID="12" presetClass="entr" presetSubtype="1"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p:tgtEl>
                                          <p:spTgt spid="17"/>
                                        </p:tgtEl>
                                        <p:attrNameLst>
                                          <p:attrName>ppt_y</p:attrName>
                                        </p:attrNameLst>
                                      </p:cBhvr>
                                      <p:tavLst>
                                        <p:tav tm="0">
                                          <p:val>
                                            <p:strVal val="#ppt_y-#ppt_h*1.125000"/>
                                          </p:val>
                                        </p:tav>
                                        <p:tav tm="100000">
                                          <p:val>
                                            <p:strVal val="#ppt_y"/>
                                          </p:val>
                                        </p:tav>
                                      </p:tavLst>
                                    </p:anim>
                                    <p:animEffect transition="in" filter="wipe(down)">
                                      <p:cBhvr>
                                        <p:cTn id="28" dur="500"/>
                                        <p:tgtEl>
                                          <p:spTgt spid="17"/>
                                        </p:tgtEl>
                                      </p:cBhvr>
                                    </p:animEffect>
                                  </p:childTnLst>
                                </p:cTn>
                              </p:par>
                            </p:childTnLst>
                          </p:cTn>
                        </p:par>
                        <p:par>
                          <p:cTn id="29" fill="hold">
                            <p:stCondLst>
                              <p:cond delay="2250"/>
                            </p:stCondLst>
                            <p:childTnLst>
                              <p:par>
                                <p:cTn id="30" presetID="22" presetClass="entr" presetSubtype="1"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par>
                          <p:cTn id="33" fill="hold">
                            <p:stCondLst>
                              <p:cond delay="2750"/>
                            </p:stCondLst>
                            <p:childTnLst>
                              <p:par>
                                <p:cTn id="34" presetID="22" presetClass="entr" presetSubtype="1"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250"/>
                                        <p:tgtEl>
                                          <p:spTgt spid="13"/>
                                        </p:tgtEl>
                                      </p:cBhvr>
                                    </p:animEffect>
                                  </p:childTnLst>
                                </p:cTn>
                              </p:par>
                            </p:childTnLst>
                          </p:cTn>
                        </p:par>
                        <p:par>
                          <p:cTn id="37" fill="hold">
                            <p:stCondLst>
                              <p:cond delay="3000"/>
                            </p:stCondLst>
                            <p:childTnLst>
                              <p:par>
                                <p:cTn id="38" presetID="22" presetClass="entr" presetSubtype="1"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up)">
                                      <p:cBhvr>
                                        <p:cTn id="40" dur="250"/>
                                        <p:tgtEl>
                                          <p:spTgt spid="2"/>
                                        </p:tgtEl>
                                      </p:cBhvr>
                                    </p:animEffect>
                                  </p:childTnLst>
                                </p:cTn>
                              </p:par>
                              <p:par>
                                <p:cTn id="41" presetID="10" presetClass="exit" presetSubtype="0" fill="hold" grpId="0" nodeType="withEffect">
                                  <p:stCondLst>
                                    <p:cond delay="0"/>
                                  </p:stCondLst>
                                  <p:childTnLst>
                                    <p:animEffect transition="out" filter="fade">
                                      <p:cBhvr>
                                        <p:cTn id="42" dur="250"/>
                                        <p:tgtEl>
                                          <p:spTgt spid="42"/>
                                        </p:tgtEl>
                                      </p:cBhvr>
                                    </p:animEffect>
                                    <p:set>
                                      <p:cBhvr>
                                        <p:cTn id="43" dur="1" fill="hold">
                                          <p:stCondLst>
                                            <p:cond delay="24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734037" y="4291148"/>
            <a:ext cx="1607803" cy="694552"/>
          </a:xfrm>
          <a:prstGeom prst="roundRect">
            <a:avLst/>
          </a:prstGeom>
          <a:ln>
            <a:solidFill>
              <a:schemeClr val="bg2">
                <a:lumMod val="75000"/>
              </a:schemeClr>
            </a:solidFill>
          </a:ln>
        </p:spPr>
      </p:pic>
      <p:cxnSp>
        <p:nvCxnSpPr>
          <p:cNvPr id="3" name="Elbow Connector 2"/>
          <p:cNvCxnSpPr>
            <a:stCxn id="12" idx="4"/>
            <a:endCxn id="7" idx="0"/>
          </p:cNvCxnSpPr>
          <p:nvPr/>
        </p:nvCxnSpPr>
        <p:spPr>
          <a:xfrm rot="5400000">
            <a:off x="5246233" y="1254336"/>
            <a:ext cx="1203982" cy="1278019"/>
          </a:xfrm>
          <a:prstGeom prst="bentConnector3">
            <a:avLst>
              <a:gd name="adj1" fmla="val 50000"/>
            </a:avLst>
          </a:prstGeom>
          <a:ln w="114300" cap="flat">
            <a:solidFill>
              <a:schemeClr val="tx2">
                <a:lumMod val="40000"/>
                <a:lumOff val="60000"/>
              </a:schemeClr>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2238430" y="2588110"/>
            <a:ext cx="4919133" cy="624062"/>
            <a:chOff x="3733800" y="2866656"/>
            <a:chExt cx="4919133" cy="624062"/>
          </a:xfrm>
        </p:grpSpPr>
        <p:sp>
          <p:nvSpPr>
            <p:cNvPr id="5" name="Trapezoid 4"/>
            <p:cNvSpPr/>
            <p:nvPr/>
          </p:nvSpPr>
          <p:spPr bwMode="auto">
            <a:xfrm>
              <a:off x="3733800" y="2866656"/>
              <a:ext cx="4919133" cy="624062"/>
            </a:xfrm>
            <a:prstGeom prst="trapezoid">
              <a:avLst/>
            </a:prstGeom>
            <a:solidFill>
              <a:srgbClr val="92D050"/>
            </a:solidFill>
            <a:ln w="76200">
              <a:solidFill>
                <a:srgbClr val="92D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 Network Load Balancer</a:t>
              </a:r>
            </a:p>
          </p:txBody>
        </p:sp>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81308" y="3005882"/>
              <a:ext cx="1244606" cy="351486"/>
            </a:xfrm>
            <a:prstGeom prst="rect">
              <a:avLst/>
            </a:prstGeom>
          </p:spPr>
        </p:pic>
      </p:grpSp>
      <p:sp>
        <p:nvSpPr>
          <p:cNvPr id="7" name="Oval 6"/>
          <p:cNvSpPr/>
          <p:nvPr/>
        </p:nvSpPr>
        <p:spPr bwMode="auto">
          <a:xfrm>
            <a:off x="5035755" y="2495336"/>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8" name="Elbow Connector 7"/>
          <p:cNvCxnSpPr>
            <a:stCxn id="13" idx="4"/>
            <a:endCxn id="9" idx="0"/>
          </p:cNvCxnSpPr>
          <p:nvPr/>
        </p:nvCxnSpPr>
        <p:spPr>
          <a:xfrm rot="16200000" flipH="1">
            <a:off x="2920761" y="1080558"/>
            <a:ext cx="1203982" cy="1625573"/>
          </a:xfrm>
          <a:prstGeom prst="bentConnector3">
            <a:avLst>
              <a:gd name="adj1" fmla="val 50000"/>
            </a:avLst>
          </a:prstGeom>
          <a:ln w="114300" cap="flat">
            <a:solidFill>
              <a:schemeClr val="tx2">
                <a:lumMod val="40000"/>
                <a:lumOff val="60000"/>
              </a:schemeClr>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9" name="Oval 8"/>
          <p:cNvSpPr/>
          <p:nvPr/>
        </p:nvSpPr>
        <p:spPr bwMode="auto">
          <a:xfrm>
            <a:off x="4162080" y="2495336"/>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Oval 9"/>
          <p:cNvSpPr/>
          <p:nvPr/>
        </p:nvSpPr>
        <p:spPr bwMode="auto">
          <a:xfrm>
            <a:off x="4602867" y="2495336"/>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11" name="Straight Arrow Connector 10"/>
          <p:cNvCxnSpPr>
            <a:stCxn id="14" idx="4"/>
            <a:endCxn id="10" idx="0"/>
          </p:cNvCxnSpPr>
          <p:nvPr/>
        </p:nvCxnSpPr>
        <p:spPr>
          <a:xfrm flipH="1">
            <a:off x="4776326" y="1291354"/>
            <a:ext cx="327" cy="1203982"/>
          </a:xfrm>
          <a:prstGeom prst="straightConnector1">
            <a:avLst/>
          </a:prstGeom>
          <a:ln w="114300" cap="flat">
            <a:solidFill>
              <a:schemeClr val="tx2">
                <a:lumMod val="40000"/>
                <a:lumOff val="60000"/>
              </a:schemeClr>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6313774" y="944436"/>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Oval 12"/>
          <p:cNvSpPr/>
          <p:nvPr/>
        </p:nvSpPr>
        <p:spPr bwMode="auto">
          <a:xfrm>
            <a:off x="2536507" y="944436"/>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Oval 13"/>
          <p:cNvSpPr/>
          <p:nvPr/>
        </p:nvSpPr>
        <p:spPr bwMode="auto">
          <a:xfrm>
            <a:off x="4603194" y="944436"/>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5" name="Down Arrow 14"/>
          <p:cNvSpPr/>
          <p:nvPr/>
        </p:nvSpPr>
        <p:spPr bwMode="auto">
          <a:xfrm>
            <a:off x="3690369" y="3315146"/>
            <a:ext cx="286871" cy="922867"/>
          </a:xfrm>
          <a:prstGeom prst="downArrow">
            <a:avLst>
              <a:gd name="adj1" fmla="val 42122"/>
              <a:gd name="adj2" fmla="val 62085"/>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Down Arrow 15"/>
          <p:cNvSpPr/>
          <p:nvPr/>
        </p:nvSpPr>
        <p:spPr bwMode="auto">
          <a:xfrm>
            <a:off x="5394495" y="3315146"/>
            <a:ext cx="286871" cy="922867"/>
          </a:xfrm>
          <a:prstGeom prst="downArrow">
            <a:avLst>
              <a:gd name="adj1" fmla="val 42122"/>
              <a:gd name="adj2" fmla="val 62085"/>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7" name="Group 16"/>
          <p:cNvGrpSpPr/>
          <p:nvPr/>
        </p:nvGrpSpPr>
        <p:grpSpPr>
          <a:xfrm>
            <a:off x="-2082486" y="4288413"/>
            <a:ext cx="13536709" cy="2301370"/>
            <a:chOff x="-703661" y="4378191"/>
            <a:chExt cx="13536709" cy="2301370"/>
          </a:xfrm>
        </p:grpSpPr>
        <p:pic>
          <p:nvPicPr>
            <p:cNvPr id="18" name="Picture 1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03661" y="4378191"/>
              <a:ext cx="1607803" cy="694552"/>
            </a:xfrm>
            <a:prstGeom prst="roundRect">
              <a:avLst/>
            </a:prstGeom>
            <a:ln>
              <a:solidFill>
                <a:schemeClr val="bg2">
                  <a:lumMod val="75000"/>
                </a:schemeClr>
              </a:solidFill>
            </a:ln>
          </p:spPr>
        </p:pic>
        <p:pic>
          <p:nvPicPr>
            <p:cNvPr id="19" name="Picture 1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00468" y="4378191"/>
              <a:ext cx="1607803" cy="694552"/>
            </a:xfrm>
            <a:prstGeom prst="roundRect">
              <a:avLst/>
            </a:prstGeom>
            <a:ln>
              <a:solidFill>
                <a:schemeClr val="bg2">
                  <a:lumMod val="75000"/>
                </a:schemeClr>
              </a:solidFill>
            </a:ln>
          </p:spPr>
        </p:pic>
        <p:pic>
          <p:nvPicPr>
            <p:cNvPr id="20" name="Picture 1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704597" y="4378191"/>
              <a:ext cx="1607803" cy="694552"/>
            </a:xfrm>
            <a:prstGeom prst="roundRect">
              <a:avLst/>
            </a:prstGeom>
            <a:ln>
              <a:solidFill>
                <a:schemeClr val="bg2">
                  <a:lumMod val="75000"/>
                </a:schemeClr>
              </a:solidFill>
            </a:ln>
          </p:spPr>
        </p:pic>
        <p:pic>
          <p:nvPicPr>
            <p:cNvPr id="21" name="Picture 2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816984" y="4378191"/>
              <a:ext cx="1607803" cy="694552"/>
            </a:xfrm>
            <a:prstGeom prst="roundRect">
              <a:avLst/>
            </a:prstGeom>
            <a:ln>
              <a:solidFill>
                <a:schemeClr val="bg2">
                  <a:lumMod val="75000"/>
                </a:schemeClr>
              </a:solidFill>
            </a:ln>
          </p:spPr>
        </p:pic>
        <p:pic>
          <p:nvPicPr>
            <p:cNvPr id="22" name="Picture 2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21113" y="4378191"/>
              <a:ext cx="1607803" cy="694552"/>
            </a:xfrm>
            <a:prstGeom prst="roundRect">
              <a:avLst/>
            </a:prstGeom>
            <a:ln>
              <a:solidFill>
                <a:schemeClr val="bg2">
                  <a:lumMod val="75000"/>
                </a:schemeClr>
              </a:solidFill>
            </a:ln>
          </p:spPr>
        </p:pic>
        <p:pic>
          <p:nvPicPr>
            <p:cNvPr id="23" name="Picture 2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225245" y="4378191"/>
              <a:ext cx="1607803" cy="694552"/>
            </a:xfrm>
            <a:prstGeom prst="roundRect">
              <a:avLst/>
            </a:prstGeom>
            <a:ln>
              <a:solidFill>
                <a:schemeClr val="bg2">
                  <a:lumMod val="75000"/>
                </a:schemeClr>
              </a:solidFill>
            </a:ln>
          </p:spPr>
        </p:pic>
        <p:pic>
          <p:nvPicPr>
            <p:cNvPr id="24" name="Picture 2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03661" y="5181600"/>
              <a:ext cx="1607803" cy="694552"/>
            </a:xfrm>
            <a:prstGeom prst="roundRect">
              <a:avLst/>
            </a:prstGeom>
            <a:ln>
              <a:solidFill>
                <a:schemeClr val="bg2">
                  <a:lumMod val="75000"/>
                </a:schemeClr>
              </a:solidFill>
            </a:ln>
          </p:spPr>
        </p:pic>
        <p:pic>
          <p:nvPicPr>
            <p:cNvPr id="25" name="Picture 2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00468" y="5181600"/>
              <a:ext cx="1607803" cy="694552"/>
            </a:xfrm>
            <a:prstGeom prst="roundRect">
              <a:avLst/>
            </a:prstGeom>
            <a:ln>
              <a:solidFill>
                <a:schemeClr val="bg2">
                  <a:lumMod val="75000"/>
                </a:schemeClr>
              </a:solidFill>
            </a:ln>
          </p:spPr>
        </p:pic>
        <p:pic>
          <p:nvPicPr>
            <p:cNvPr id="26" name="Picture 2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704597" y="5181600"/>
              <a:ext cx="1607803" cy="694552"/>
            </a:xfrm>
            <a:prstGeom prst="roundRect">
              <a:avLst/>
            </a:prstGeom>
            <a:ln>
              <a:solidFill>
                <a:schemeClr val="bg2">
                  <a:lumMod val="75000"/>
                </a:schemeClr>
              </a:solidFill>
            </a:ln>
          </p:spPr>
        </p:pic>
        <p:pic>
          <p:nvPicPr>
            <p:cNvPr id="27" name="Picture 2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816984" y="5181600"/>
              <a:ext cx="1607803" cy="694552"/>
            </a:xfrm>
            <a:prstGeom prst="roundRect">
              <a:avLst/>
            </a:prstGeom>
            <a:ln>
              <a:solidFill>
                <a:schemeClr val="bg2">
                  <a:lumMod val="75000"/>
                </a:schemeClr>
              </a:solidFill>
            </a:ln>
          </p:spPr>
        </p:pic>
        <p:pic>
          <p:nvPicPr>
            <p:cNvPr id="28" name="Picture 2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21113" y="5181600"/>
              <a:ext cx="1607803" cy="694552"/>
            </a:xfrm>
            <a:prstGeom prst="roundRect">
              <a:avLst/>
            </a:prstGeom>
            <a:ln>
              <a:solidFill>
                <a:schemeClr val="bg2">
                  <a:lumMod val="75000"/>
                </a:schemeClr>
              </a:solidFill>
            </a:ln>
          </p:spPr>
        </p:pic>
        <p:pic>
          <p:nvPicPr>
            <p:cNvPr id="29" name="Picture 2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225245" y="5181600"/>
              <a:ext cx="1607803" cy="694552"/>
            </a:xfrm>
            <a:prstGeom prst="roundRect">
              <a:avLst/>
            </a:prstGeom>
            <a:ln>
              <a:solidFill>
                <a:schemeClr val="bg2">
                  <a:lumMod val="75000"/>
                </a:schemeClr>
              </a:solidFill>
            </a:ln>
          </p:spPr>
        </p:pic>
        <p:pic>
          <p:nvPicPr>
            <p:cNvPr id="30" name="Picture 2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03661" y="5985009"/>
              <a:ext cx="1607803" cy="694552"/>
            </a:xfrm>
            <a:prstGeom prst="roundRect">
              <a:avLst/>
            </a:prstGeom>
            <a:ln>
              <a:solidFill>
                <a:schemeClr val="bg2">
                  <a:lumMod val="75000"/>
                </a:schemeClr>
              </a:solidFill>
            </a:ln>
          </p:spPr>
        </p:pic>
        <p:pic>
          <p:nvPicPr>
            <p:cNvPr id="31" name="Picture 3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00468" y="5985009"/>
              <a:ext cx="1607803" cy="694552"/>
            </a:xfrm>
            <a:prstGeom prst="roundRect">
              <a:avLst/>
            </a:prstGeom>
            <a:ln>
              <a:solidFill>
                <a:schemeClr val="bg2">
                  <a:lumMod val="75000"/>
                </a:schemeClr>
              </a:solidFill>
            </a:ln>
          </p:spPr>
        </p:pic>
        <p:pic>
          <p:nvPicPr>
            <p:cNvPr id="32" name="Picture 3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704597" y="5985009"/>
              <a:ext cx="1607803" cy="694552"/>
            </a:xfrm>
            <a:prstGeom prst="roundRect">
              <a:avLst/>
            </a:prstGeom>
            <a:ln>
              <a:solidFill>
                <a:schemeClr val="bg2">
                  <a:lumMod val="75000"/>
                </a:schemeClr>
              </a:solidFill>
            </a:ln>
          </p:spPr>
        </p:pic>
        <p:pic>
          <p:nvPicPr>
            <p:cNvPr id="33" name="Picture 3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408726" y="5985009"/>
              <a:ext cx="1607803" cy="694552"/>
            </a:xfrm>
            <a:prstGeom prst="roundRect">
              <a:avLst/>
            </a:prstGeom>
            <a:ln>
              <a:solidFill>
                <a:schemeClr val="bg2">
                  <a:lumMod val="75000"/>
                </a:schemeClr>
              </a:solidFill>
            </a:ln>
          </p:spPr>
        </p:pic>
        <p:pic>
          <p:nvPicPr>
            <p:cNvPr id="34" name="Picture 3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112855" y="5985009"/>
              <a:ext cx="1607803" cy="694552"/>
            </a:xfrm>
            <a:prstGeom prst="roundRect">
              <a:avLst/>
            </a:prstGeom>
            <a:ln>
              <a:solidFill>
                <a:schemeClr val="bg2">
                  <a:lumMod val="75000"/>
                </a:schemeClr>
              </a:solidFill>
            </a:ln>
          </p:spPr>
        </p:pic>
        <p:pic>
          <p:nvPicPr>
            <p:cNvPr id="35" name="Picture 3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816984" y="5985009"/>
              <a:ext cx="1607803" cy="694552"/>
            </a:xfrm>
            <a:prstGeom prst="roundRect">
              <a:avLst/>
            </a:prstGeom>
            <a:ln>
              <a:solidFill>
                <a:schemeClr val="bg2">
                  <a:lumMod val="75000"/>
                </a:schemeClr>
              </a:solidFill>
            </a:ln>
          </p:spPr>
        </p:pic>
        <p:pic>
          <p:nvPicPr>
            <p:cNvPr id="36" name="Picture 3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21113" y="5985009"/>
              <a:ext cx="1607803" cy="694552"/>
            </a:xfrm>
            <a:prstGeom prst="roundRect">
              <a:avLst/>
            </a:prstGeom>
            <a:ln>
              <a:solidFill>
                <a:schemeClr val="bg2">
                  <a:lumMod val="75000"/>
                </a:schemeClr>
              </a:solidFill>
            </a:ln>
          </p:spPr>
        </p:pic>
        <p:pic>
          <p:nvPicPr>
            <p:cNvPr id="37" name="Picture 3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225245" y="5985009"/>
              <a:ext cx="1607803" cy="694552"/>
            </a:xfrm>
            <a:prstGeom prst="roundRect">
              <a:avLst/>
            </a:prstGeom>
            <a:ln>
              <a:solidFill>
                <a:schemeClr val="bg2">
                  <a:lumMod val="75000"/>
                </a:schemeClr>
              </a:solidFill>
            </a:ln>
          </p:spPr>
        </p:pic>
      </p:grpSp>
      <p:pic>
        <p:nvPicPr>
          <p:cNvPr id="38" name="Picture 3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029904" y="4288441"/>
            <a:ext cx="1607803" cy="694552"/>
          </a:xfrm>
          <a:prstGeom prst="roundRect">
            <a:avLst/>
          </a:prstGeom>
          <a:ln>
            <a:solidFill>
              <a:schemeClr val="bg2">
                <a:lumMod val="75000"/>
              </a:schemeClr>
            </a:solidFill>
          </a:ln>
        </p:spPr>
      </p:pic>
      <p:pic>
        <p:nvPicPr>
          <p:cNvPr id="39" name="Picture 38"/>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733641" y="4288441"/>
            <a:ext cx="1607803" cy="694552"/>
          </a:xfrm>
          <a:prstGeom prst="roundRect">
            <a:avLst/>
          </a:prstGeom>
          <a:ln>
            <a:solidFill>
              <a:schemeClr val="bg2">
                <a:lumMod val="75000"/>
              </a:schemeClr>
            </a:solidFill>
          </a:ln>
        </p:spPr>
      </p:pic>
      <p:sp>
        <p:nvSpPr>
          <p:cNvPr id="40" name="TextBox 39"/>
          <p:cNvSpPr txBox="1"/>
          <p:nvPr/>
        </p:nvSpPr>
        <p:spPr>
          <a:xfrm>
            <a:off x="100691" y="3752814"/>
            <a:ext cx="3635453" cy="221599"/>
          </a:xfrm>
          <a:prstGeom prst="rect">
            <a:avLst/>
          </a:prstGeom>
          <a:noFill/>
        </p:spPr>
        <p:txBody>
          <a:bodyPr wrap="square" lIns="0" tIns="0" rIns="0" bIns="0" rtlCol="0">
            <a:spAutoFit/>
          </a:bodyPr>
          <a:lstStyle>
            <a:defPPr>
              <a:defRPr lang="en-US"/>
            </a:defPPr>
            <a:lvl1pPr defTabSz="1218987">
              <a:lnSpc>
                <a:spcPct val="80000"/>
              </a:lnSpc>
              <a:buSzPct val="80000"/>
              <a:defRPr>
                <a:solidFill>
                  <a:schemeClr val="tx1">
                    <a:alpha val="99000"/>
                  </a:schemeClr>
                </a:solidFill>
              </a:defRPr>
            </a:lvl1pPr>
          </a:lstStyle>
          <a:p>
            <a:r>
              <a:rPr lang="en-US" dirty="0"/>
              <a:t>Windows Azure Datacenter</a:t>
            </a:r>
          </a:p>
        </p:txBody>
      </p:sp>
      <p:grpSp>
        <p:nvGrpSpPr>
          <p:cNvPr id="41" name="Group 40"/>
          <p:cNvGrpSpPr/>
          <p:nvPr/>
        </p:nvGrpSpPr>
        <p:grpSpPr>
          <a:xfrm>
            <a:off x="6438997" y="4290537"/>
            <a:ext cx="1607803" cy="694552"/>
            <a:chOff x="9644337" y="5637733"/>
            <a:chExt cx="1607803" cy="694552"/>
          </a:xfrm>
        </p:grpSpPr>
        <p:pic>
          <p:nvPicPr>
            <p:cNvPr id="42" name="Picture 41"/>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9644337" y="5637733"/>
              <a:ext cx="1607803" cy="694552"/>
            </a:xfrm>
            <a:prstGeom prst="rect">
              <a:avLst/>
            </a:prstGeom>
          </p:spPr>
        </p:pic>
        <p:pic>
          <p:nvPicPr>
            <p:cNvPr id="43" name="Picture 42"/>
            <p:cNvPicPr>
              <a:picLocks noChangeAspect="1"/>
            </p:cNvPicPr>
            <p:nvPr/>
          </p:nvPicPr>
          <p:blipFill>
            <a:blip r:embed="rId6" cstate="print">
              <a:duotone>
                <a:prstClr val="black"/>
                <a:schemeClr val="bg1">
                  <a:tint val="45000"/>
                  <a:satMod val="400000"/>
                </a:schemeClr>
              </a:duotone>
              <a:extLst>
                <a:ext uri="{BEBA8EAE-BF5A-486C-A8C5-ECC9F3942E4B}">
                  <a14:imgProps xmlns:a14="http://schemas.microsoft.com/office/drawing/2010/main" xmlns="">
                    <a14:imgLayer r:embed="rId7">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10201230" y="5736690"/>
              <a:ext cx="494017" cy="494017"/>
            </a:xfrm>
            <a:prstGeom prst="rect">
              <a:avLst/>
            </a:prstGeom>
          </p:spPr>
        </p:pic>
      </p:grpSp>
      <p:cxnSp>
        <p:nvCxnSpPr>
          <p:cNvPr id="44" name="Elbow Connector 43"/>
          <p:cNvCxnSpPr>
            <a:stCxn id="46" idx="4"/>
            <a:endCxn id="45" idx="0"/>
          </p:cNvCxnSpPr>
          <p:nvPr/>
        </p:nvCxnSpPr>
        <p:spPr>
          <a:xfrm rot="16200000" flipH="1">
            <a:off x="5923338" y="2929738"/>
            <a:ext cx="933314" cy="1704129"/>
          </a:xfrm>
          <a:prstGeom prst="bentConnector3">
            <a:avLst>
              <a:gd name="adj1" fmla="val 50000"/>
            </a:avLst>
          </a:prstGeom>
          <a:ln w="114300" cap="flat">
            <a:solidFill>
              <a:schemeClr val="tx2">
                <a:lumMod val="40000"/>
                <a:lumOff val="60000"/>
              </a:schemeClr>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45" name="Oval 44"/>
          <p:cNvSpPr/>
          <p:nvPr/>
        </p:nvSpPr>
        <p:spPr bwMode="auto">
          <a:xfrm>
            <a:off x="7068601" y="4248460"/>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6" name="Oval 45"/>
          <p:cNvSpPr/>
          <p:nvPr/>
        </p:nvSpPr>
        <p:spPr bwMode="auto">
          <a:xfrm>
            <a:off x="5364472" y="2968228"/>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47" name="Picture 46"/>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6438997" y="4290537"/>
            <a:ext cx="1607803" cy="694552"/>
          </a:xfrm>
          <a:prstGeom prst="roundRect">
            <a:avLst/>
          </a:prstGeom>
          <a:ln>
            <a:solidFill>
              <a:schemeClr val="bg2">
                <a:lumMod val="75000"/>
              </a:schemeClr>
            </a:solidFill>
          </a:ln>
        </p:spPr>
      </p:pic>
      <p:pic>
        <p:nvPicPr>
          <p:cNvPr id="48" name="Picture 4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440930" y="4290537"/>
            <a:ext cx="1607803" cy="694552"/>
          </a:xfrm>
          <a:prstGeom prst="roundRect">
            <a:avLst/>
          </a:prstGeom>
          <a:ln>
            <a:solidFill>
              <a:schemeClr val="bg2">
                <a:lumMod val="75000"/>
              </a:schemeClr>
            </a:solidFill>
          </a:ln>
        </p:spPr>
      </p:pic>
      <p:grpSp>
        <p:nvGrpSpPr>
          <p:cNvPr id="49" name="Group 48"/>
          <p:cNvGrpSpPr/>
          <p:nvPr/>
        </p:nvGrpSpPr>
        <p:grpSpPr>
          <a:xfrm>
            <a:off x="6468184" y="4320453"/>
            <a:ext cx="1562783" cy="644852"/>
            <a:chOff x="2097374" y="3719871"/>
            <a:chExt cx="1562783" cy="644852"/>
          </a:xfrm>
        </p:grpSpPr>
        <p:sp>
          <p:nvSpPr>
            <p:cNvPr id="50" name="Rounded Rectangle 49"/>
            <p:cNvSpPr/>
            <p:nvPr/>
          </p:nvSpPr>
          <p:spPr bwMode="auto">
            <a:xfrm>
              <a:off x="2097374" y="3719871"/>
              <a:ext cx="1562783" cy="644852"/>
            </a:xfrm>
            <a:prstGeom prst="roundRect">
              <a:avLst>
                <a:gd name="adj" fmla="val 11704"/>
              </a:avLst>
            </a:prstGeom>
            <a:solidFill>
              <a:schemeClr val="accent2"/>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51" name="Picture 50"/>
            <p:cNvPicPr>
              <a:picLocks noChangeAspect="1"/>
            </p:cNvPicPr>
            <p:nvPr/>
          </p:nvPicPr>
          <p:blipFill>
            <a:blip r:embed="rId9" cstate="print">
              <a:duotone>
                <a:prstClr val="black"/>
                <a:schemeClr val="bg1">
                  <a:tint val="45000"/>
                  <a:satMod val="400000"/>
                </a:schemeClr>
              </a:duotone>
              <a:extLst>
                <a:ext uri="{BEBA8EAE-BF5A-486C-A8C5-ECC9F3942E4B}">
                  <a14:imgProps xmlns:a14="http://schemas.microsoft.com/office/drawing/2010/main" xmlns="">
                    <a14:imgLayer r:embed="rId10">
                      <a14:imgEffect>
                        <a14:colorTemperature colorTemp="1500"/>
                      </a14:imgEffect>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2615591" y="3772205"/>
              <a:ext cx="526347" cy="526347"/>
            </a:xfrm>
            <a:prstGeom prst="rect">
              <a:avLst/>
            </a:prstGeom>
          </p:spPr>
        </p:pic>
      </p:grpSp>
      <p:pic>
        <p:nvPicPr>
          <p:cNvPr id="52" name="Picture 51"/>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3937624" y="-259945"/>
            <a:ext cx="1688040" cy="1486715"/>
          </a:xfrm>
          <a:prstGeom prst="rect">
            <a:avLst/>
          </a:prstGeom>
        </p:spPr>
      </p:pic>
      <p:pic>
        <p:nvPicPr>
          <p:cNvPr id="53" name="Picture 52"/>
          <p:cNvPicPr>
            <a:picLocks noChangeAspect="1"/>
          </p:cNvPicPr>
          <p:nvPr/>
        </p:nvPicPr>
        <p:blipFill>
          <a:blip r:embed="rId12" cstate="print">
            <a:extLst>
              <a:ext uri="{28A0092B-C50C-407E-A947-70E740481C1C}">
                <a14:useLocalDpi xmlns:a14="http://schemas.microsoft.com/office/drawing/2010/main" xmlns="" val="0"/>
              </a:ext>
            </a:extLst>
          </a:blip>
          <a:stretch>
            <a:fillRect/>
          </a:stretch>
        </p:blipFill>
        <p:spPr>
          <a:xfrm>
            <a:off x="1918418" y="271302"/>
            <a:ext cx="1587892" cy="976385"/>
          </a:xfrm>
          <a:prstGeom prst="rect">
            <a:avLst/>
          </a:prstGeom>
        </p:spPr>
      </p:pic>
      <p:pic>
        <p:nvPicPr>
          <p:cNvPr id="54" name="Picture 53"/>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6209850" y="153475"/>
            <a:ext cx="566904" cy="1069389"/>
          </a:xfrm>
          <a:prstGeom prst="rect">
            <a:avLst/>
          </a:prstGeom>
        </p:spPr>
      </p:pic>
      <p:grpSp>
        <p:nvGrpSpPr>
          <p:cNvPr id="55" name="Group 54"/>
          <p:cNvGrpSpPr/>
          <p:nvPr/>
        </p:nvGrpSpPr>
        <p:grpSpPr>
          <a:xfrm>
            <a:off x="4758095" y="4313528"/>
            <a:ext cx="1562783" cy="644852"/>
            <a:chOff x="8026304" y="5016248"/>
            <a:chExt cx="1562783" cy="644852"/>
          </a:xfrm>
        </p:grpSpPr>
        <p:sp>
          <p:nvSpPr>
            <p:cNvPr id="56" name="Rounded Rectangle 55"/>
            <p:cNvSpPr/>
            <p:nvPr/>
          </p:nvSpPr>
          <p:spPr bwMode="auto">
            <a:xfrm>
              <a:off x="8026304" y="5016248"/>
              <a:ext cx="1562783" cy="644852"/>
            </a:xfrm>
            <a:prstGeom prst="roundRect">
              <a:avLst>
                <a:gd name="adj" fmla="val 11704"/>
              </a:avLst>
            </a:prstGeom>
            <a:solidFill>
              <a:schemeClr val="accent3"/>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57" name="Picture 56"/>
            <p:cNvPicPr>
              <a:picLocks noChangeAspect="1"/>
            </p:cNvPicPr>
            <p:nvPr/>
          </p:nvPicPr>
          <p:blipFill>
            <a:blip r:embed="rId14" cstate="print">
              <a:extLst>
                <a:ext uri="{BEBA8EAE-BF5A-486C-A8C5-ECC9F3942E4B}">
                  <a14:imgProps xmlns:a14="http://schemas.microsoft.com/office/drawing/2010/main" xmlns="">
                    <a14:imgLayer r:embed="rId15">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8544939" y="5075918"/>
              <a:ext cx="525513" cy="525513"/>
            </a:xfrm>
            <a:prstGeom prst="rect">
              <a:avLst/>
            </a:prstGeom>
          </p:spPr>
        </p:pic>
      </p:grpSp>
      <p:grpSp>
        <p:nvGrpSpPr>
          <p:cNvPr id="58" name="Group 57"/>
          <p:cNvGrpSpPr/>
          <p:nvPr/>
        </p:nvGrpSpPr>
        <p:grpSpPr>
          <a:xfrm>
            <a:off x="3029904" y="5092889"/>
            <a:ext cx="3311540" cy="694552"/>
            <a:chOff x="4408729" y="4834352"/>
            <a:chExt cx="3311540" cy="694552"/>
          </a:xfrm>
        </p:grpSpPr>
        <p:pic>
          <p:nvPicPr>
            <p:cNvPr id="59" name="Picture 58"/>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408729" y="4834352"/>
              <a:ext cx="1607803" cy="694552"/>
            </a:xfrm>
            <a:prstGeom prst="roundRect">
              <a:avLst/>
            </a:prstGeom>
            <a:ln>
              <a:solidFill>
                <a:schemeClr val="bg2">
                  <a:lumMod val="75000"/>
                </a:schemeClr>
              </a:solidFill>
            </a:ln>
          </p:spPr>
        </p:pic>
        <p:pic>
          <p:nvPicPr>
            <p:cNvPr id="60" name="Picture 5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112466" y="4834352"/>
              <a:ext cx="1607803" cy="694552"/>
            </a:xfrm>
            <a:prstGeom prst="roundRect">
              <a:avLst/>
            </a:prstGeom>
            <a:ln>
              <a:solidFill>
                <a:schemeClr val="bg2">
                  <a:lumMod val="75000"/>
                </a:schemeClr>
              </a:solidFill>
            </a:ln>
          </p:spPr>
        </p:pic>
      </p:grpSp>
    </p:spTree>
    <p:extLst>
      <p:ext uri="{BB962C8B-B14F-4D97-AF65-F5344CB8AC3E}">
        <p14:creationId xmlns:p14="http://schemas.microsoft.com/office/powerpoint/2010/main" xmlns="" val="17500657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par>
                          <p:cTn id="8" fill="hold">
                            <p:stCondLst>
                              <p:cond delay="500"/>
                            </p:stCondLst>
                            <p:childTnLst>
                              <p:par>
                                <p:cTn id="9" presetID="10" presetClass="exit" presetSubtype="0" fill="hold" grpId="0" nodeType="afterEffect">
                                  <p:stCondLst>
                                    <p:cond delay="250"/>
                                  </p:stCondLst>
                                  <p:childTnLst>
                                    <p:animEffect transition="out" filter="fad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par>
                          <p:cTn id="12" fill="hold">
                            <p:stCondLst>
                              <p:cond delay="1250"/>
                            </p:stCondLst>
                            <p:childTnLst>
                              <p:par>
                                <p:cTn id="13" presetID="10" presetClass="entr" presetSubtype="0" fill="hold" nodeType="afterEffect">
                                  <p:stCondLst>
                                    <p:cond delay="50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par>
                          <p:cTn id="16" fill="hold">
                            <p:stCondLst>
                              <p:cond delay="2250"/>
                            </p:stCondLst>
                            <p:childTnLst>
                              <p:par>
                                <p:cTn id="17" presetID="10" presetClass="entr" presetSubtype="0" fill="hold" nodeType="afterEffect">
                                  <p:stCondLst>
                                    <p:cond delay="25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childTnLst>
                          </p:cTn>
                        </p:par>
                        <p:par>
                          <p:cTn id="20" fill="hold">
                            <p:stCondLst>
                              <p:cond delay="3000"/>
                            </p:stCondLst>
                            <p:childTnLst>
                              <p:par>
                                <p:cTn id="21" presetID="42" presetClass="entr" presetSubtype="0" fill="hold" nodeType="afterEffect">
                                  <p:stCondLst>
                                    <p:cond delay="25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1000"/>
                                        <p:tgtEl>
                                          <p:spTgt spid="49"/>
                                        </p:tgtEl>
                                      </p:cBhvr>
                                    </p:animEffect>
                                    <p:anim calcmode="lin" valueType="num">
                                      <p:cBhvr>
                                        <p:cTn id="24" dur="1000" fill="hold"/>
                                        <p:tgtEl>
                                          <p:spTgt spid="49"/>
                                        </p:tgtEl>
                                        <p:attrNameLst>
                                          <p:attrName>ppt_x</p:attrName>
                                        </p:attrNameLst>
                                      </p:cBhvr>
                                      <p:tavLst>
                                        <p:tav tm="0">
                                          <p:val>
                                            <p:strVal val="#ppt_x"/>
                                          </p:val>
                                        </p:tav>
                                        <p:tav tm="100000">
                                          <p:val>
                                            <p:strVal val="#ppt_x"/>
                                          </p:val>
                                        </p:tav>
                                      </p:tavLst>
                                    </p:anim>
                                    <p:anim calcmode="lin" valueType="num">
                                      <p:cBhvr>
                                        <p:cTn id="25" dur="1000" fill="hold"/>
                                        <p:tgtEl>
                                          <p:spTgt spid="49"/>
                                        </p:tgtEl>
                                        <p:attrNameLst>
                                          <p:attrName>ppt_y</p:attrName>
                                        </p:attrNameLst>
                                      </p:cBhvr>
                                      <p:tavLst>
                                        <p:tav tm="0">
                                          <p:val>
                                            <p:strVal val="#ppt_y+.1"/>
                                          </p:val>
                                        </p:tav>
                                        <p:tav tm="100000">
                                          <p:val>
                                            <p:strVal val="#ppt_y"/>
                                          </p:val>
                                        </p:tav>
                                      </p:tavLst>
                                    </p:anim>
                                  </p:childTnLst>
                                </p:cTn>
                              </p:par>
                            </p:childTnLst>
                          </p:cTn>
                        </p:par>
                        <p:par>
                          <p:cTn id="26" fill="hold">
                            <p:stCondLst>
                              <p:cond delay="4250"/>
                            </p:stCondLst>
                            <p:childTnLst>
                              <p:par>
                                <p:cTn id="27" presetID="10" presetClass="exit" presetSubtype="0" fill="hold" nodeType="afterEffect">
                                  <p:stCondLst>
                                    <p:cond delay="750"/>
                                  </p:stCondLst>
                                  <p:childTnLst>
                                    <p:animEffect transition="out" filter="fade">
                                      <p:cBhvr>
                                        <p:cTn id="28" dur="500"/>
                                        <p:tgtEl>
                                          <p:spTgt spid="49"/>
                                        </p:tgtEl>
                                      </p:cBhvr>
                                    </p:animEffect>
                                    <p:set>
                                      <p:cBhvr>
                                        <p:cTn id="29" dur="1" fill="hold">
                                          <p:stCondLst>
                                            <p:cond delay="499"/>
                                          </p:stCondLst>
                                        </p:cTn>
                                        <p:tgtEl>
                                          <p:spTgt spid="49"/>
                                        </p:tgtEl>
                                        <p:attrNameLst>
                                          <p:attrName>style.visibility</p:attrName>
                                        </p:attrNameLst>
                                      </p:cBhvr>
                                      <p:to>
                                        <p:strVal val="hidden"/>
                                      </p:to>
                                    </p:set>
                                  </p:childTnLst>
                                </p:cTn>
                              </p:par>
                            </p:childTnLst>
                          </p:cTn>
                        </p:par>
                        <p:par>
                          <p:cTn id="30" fill="hold">
                            <p:stCondLst>
                              <p:cond delay="5500"/>
                            </p:stCondLst>
                            <p:childTnLst>
                              <p:par>
                                <p:cTn id="31" presetID="10" presetClass="entr" presetSubtype="0" fill="hold" nodeType="after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500"/>
                                        <p:tgtEl>
                                          <p:spTgt spid="48"/>
                                        </p:tgtEl>
                                      </p:cBhvr>
                                    </p:animEffect>
                                  </p:childTnLst>
                                </p:cTn>
                              </p:par>
                            </p:childTnLst>
                          </p:cTn>
                        </p:par>
                        <p:par>
                          <p:cTn id="34" fill="hold">
                            <p:stCondLst>
                              <p:cond delay="6000"/>
                            </p:stCondLst>
                            <p:childTnLst>
                              <p:par>
                                <p:cTn id="35" presetID="22" presetClass="entr" presetSubtype="8" fill="hold" nodeType="after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wipe(left)">
                                      <p:cBhvr>
                                        <p:cTn id="37" dur="500"/>
                                        <p:tgtEl>
                                          <p:spTgt spid="44"/>
                                        </p:tgtEl>
                                      </p:cBhvr>
                                    </p:animEffect>
                                  </p:childTnLst>
                                </p:cTn>
                              </p:par>
                            </p:childTnLst>
                          </p:cTn>
                        </p:par>
                        <p:par>
                          <p:cTn id="38" fill="hold">
                            <p:stCondLst>
                              <p:cond delay="6500"/>
                            </p:stCondLst>
                            <p:childTnLst>
                              <p:par>
                                <p:cTn id="39" presetID="10" presetClass="exit" presetSubtype="0" fill="hold" nodeType="afterEffect">
                                  <p:stCondLst>
                                    <p:cond delay="0"/>
                                  </p:stCondLst>
                                  <p:childTnLst>
                                    <p:animEffect transition="out" filter="fade">
                                      <p:cBhvr>
                                        <p:cTn id="40" dur="500"/>
                                        <p:tgtEl>
                                          <p:spTgt spid="55"/>
                                        </p:tgtEl>
                                      </p:cBhvr>
                                    </p:animEffect>
                                    <p:set>
                                      <p:cBhvr>
                                        <p:cTn id="41" dur="1" fill="hold">
                                          <p:stCondLst>
                                            <p:cond delay="499"/>
                                          </p:stCondLst>
                                        </p:cTn>
                                        <p:tgtEl>
                                          <p:spTgt spid="55"/>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39"/>
                                        </p:tgtEl>
                                      </p:cBhvr>
                                    </p:animEffect>
                                    <p:set>
                                      <p:cBhvr>
                                        <p:cTn id="44"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p:cNvSpPr>
          <p:nvPr>
            <p:ph type="body" idx="1"/>
          </p:nvPr>
        </p:nvSpPr>
        <p:spPr>
          <a:xfrm>
            <a:off x="304800" y="1493837"/>
            <a:ext cx="8229600" cy="4525963"/>
          </a:xfrm>
          <a:prstGeom prst="rect">
            <a:avLst/>
          </a:prstGeom>
        </p:spPr>
        <p:txBody>
          <a:bodyPr/>
          <a:lstStyle>
            <a:lvl1pPr>
              <a:buClr>
                <a:srgbClr val="101141"/>
              </a:buClr>
              <a:buSzPct val="100000"/>
              <a:buFont typeface="Arial"/>
              <a:buChar char="•"/>
            </a:lvl1pPr>
          </a:lstStyle>
          <a:p>
            <a:pPr lvl="0">
              <a:defRPr sz="1800"/>
            </a:pPr>
            <a:r>
              <a:rPr sz="2400"/>
              <a:t>Common PaaS vendors include Salesforce.com's Force.com, which provides an enterprise customer relationship management (CRM) platform. PaaS platforms for software development and management include Appear IQ, Mendix, Amazon Web Services (AWS) Elastic Beanstalk, Google App Engine and Heroku.</a:t>
            </a:r>
          </a:p>
        </p:txBody>
      </p:sp>
      <p:sp>
        <p:nvSpPr>
          <p:cNvPr id="102" name="Shape 102"/>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Paas Vendors</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body" idx="1"/>
          </p:nvPr>
        </p:nvSpPr>
        <p:spPr>
          <a:xfrm>
            <a:off x="1752600" y="3048000"/>
            <a:ext cx="5486400" cy="1554163"/>
          </a:xfrm>
          <a:prstGeom prst="rect">
            <a:avLst/>
          </a:prstGeom>
        </p:spPr>
        <p:txBody>
          <a:bodyPr/>
          <a:lstStyle>
            <a:lvl1pPr>
              <a:spcBef>
                <a:spcPts val="1500"/>
              </a:spcBef>
              <a:defRPr sz="6600"/>
            </a:lvl1pPr>
          </a:lstStyle>
          <a:p>
            <a:pPr lvl="0">
              <a:defRPr sz="1800"/>
            </a:pPr>
            <a:r>
              <a:rPr sz="6600"/>
              <a:t>THANK YOU</a:t>
            </a:r>
          </a:p>
        </p:txBody>
      </p:sp>
    </p:spTree>
    <p:extLst>
      <p:ext uri="{BB962C8B-B14F-4D97-AF65-F5344CB8AC3E}">
        <p14:creationId xmlns:p14="http://schemas.microsoft.com/office/powerpoint/2010/main" xmlns="" val="503591504"/>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 name="Shape 78"/>
          <p:cNvSpPr/>
          <p:nvPr/>
        </p:nvSpPr>
        <p:spPr>
          <a:xfrm>
            <a:off x="457200" y="274638"/>
            <a:ext cx="8229600" cy="739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4400"/>
            </a:lvl1pPr>
          </a:lstStyle>
          <a:p>
            <a:pPr lvl="0">
              <a:defRPr sz="1800"/>
            </a:pPr>
            <a:r>
              <a:rPr sz="4400"/>
              <a:t>Agenda</a:t>
            </a:r>
          </a:p>
        </p:txBody>
      </p:sp>
      <p:sp>
        <p:nvSpPr>
          <p:cNvPr id="79" name="Shape 79"/>
          <p:cNvSpPr/>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marL="342900" lvl="0" indent="-342900">
              <a:spcBef>
                <a:spcPts val="700"/>
              </a:spcBef>
            </a:pPr>
            <a:r>
              <a:rPr sz="3200" dirty="0">
                <a:latin typeface="Arial"/>
                <a:ea typeface="Arial"/>
                <a:cs typeface="Arial"/>
                <a:sym typeface="Arial"/>
              </a:rPr>
              <a:t>o	Introduction to PaaS </a:t>
            </a:r>
          </a:p>
          <a:p>
            <a:pPr marL="342900" lvl="0" indent="-342900">
              <a:spcBef>
                <a:spcPts val="700"/>
              </a:spcBef>
            </a:pPr>
            <a:r>
              <a:rPr sz="3200" dirty="0">
                <a:latin typeface="Arial"/>
                <a:ea typeface="Arial"/>
                <a:cs typeface="Arial"/>
                <a:sym typeface="Arial"/>
              </a:rPr>
              <a:t>o	</a:t>
            </a:r>
            <a:r>
              <a:rPr lang="en-IN" sz="3200" dirty="0" smtClean="0">
                <a:latin typeface="Arial"/>
                <a:ea typeface="Arial"/>
                <a:cs typeface="Arial"/>
                <a:sym typeface="Arial"/>
              </a:rPr>
              <a:t>Building blocks of PaaS</a:t>
            </a:r>
            <a:r>
              <a:rPr sz="3200" dirty="0" smtClean="0">
                <a:latin typeface="Arial"/>
                <a:ea typeface="Arial"/>
                <a:cs typeface="Arial"/>
                <a:sym typeface="Arial"/>
              </a:rPr>
              <a:t> </a:t>
            </a:r>
            <a:endParaRPr sz="3200" dirty="0">
              <a:latin typeface="Arial"/>
              <a:ea typeface="Arial"/>
              <a:cs typeface="Arial"/>
              <a:sym typeface="Arial"/>
            </a:endParaRPr>
          </a:p>
          <a:p>
            <a:pPr marL="342900" lvl="0" indent="-342900">
              <a:spcBef>
                <a:spcPts val="700"/>
              </a:spcBef>
            </a:pPr>
            <a:r>
              <a:rPr sz="3200" dirty="0">
                <a:latin typeface="Arial"/>
                <a:ea typeface="Arial"/>
                <a:cs typeface="Arial"/>
                <a:sym typeface="Arial"/>
              </a:rPr>
              <a:t>o	</a:t>
            </a:r>
            <a:r>
              <a:rPr lang="en-IN" sz="3200" dirty="0" smtClean="0">
                <a:latin typeface="Arial"/>
                <a:ea typeface="Arial"/>
                <a:cs typeface="Arial"/>
                <a:sym typeface="Arial"/>
              </a:rPr>
              <a:t>Characteristics of PaaS</a:t>
            </a:r>
            <a:endParaRPr sz="3200" dirty="0">
              <a:latin typeface="Arial"/>
              <a:ea typeface="Arial"/>
              <a:cs typeface="Arial"/>
              <a:sym typeface="Arial"/>
            </a:endParaRPr>
          </a:p>
          <a:p>
            <a:pPr marL="342900" lvl="0" indent="-342900">
              <a:spcBef>
                <a:spcPts val="700"/>
              </a:spcBef>
            </a:pPr>
            <a:r>
              <a:rPr sz="3200" dirty="0">
                <a:latin typeface="Arial"/>
                <a:ea typeface="Arial"/>
                <a:cs typeface="Arial"/>
                <a:sym typeface="Arial"/>
              </a:rPr>
              <a:t>o	</a:t>
            </a:r>
            <a:r>
              <a:rPr lang="en-IN" sz="3200" dirty="0" smtClean="0">
                <a:latin typeface="Arial"/>
                <a:ea typeface="Arial"/>
                <a:cs typeface="Arial"/>
                <a:sym typeface="Arial"/>
              </a:rPr>
              <a:t>Advantages and Risks</a:t>
            </a:r>
          </a:p>
          <a:p>
            <a:pPr marL="342900" indent="-342900">
              <a:spcBef>
                <a:spcPts val="700"/>
              </a:spcBef>
            </a:pPr>
            <a:r>
              <a:rPr lang="en-IN" sz="3200" dirty="0">
                <a:latin typeface="Arial"/>
                <a:ea typeface="Arial"/>
                <a:cs typeface="Arial"/>
                <a:sym typeface="Arial"/>
              </a:rPr>
              <a:t>o	</a:t>
            </a:r>
            <a:r>
              <a:rPr lang="en-IN" sz="3200" dirty="0" smtClean="0">
                <a:latin typeface="Arial"/>
                <a:ea typeface="Arial"/>
                <a:cs typeface="Arial"/>
                <a:sym typeface="Arial"/>
              </a:rPr>
              <a:t>PaaS Example – </a:t>
            </a:r>
            <a:r>
              <a:rPr lang="en-IN" sz="3200" smtClean="0">
                <a:latin typeface="Arial"/>
                <a:ea typeface="Arial"/>
                <a:cs typeface="Arial"/>
                <a:sym typeface="Arial"/>
              </a:rPr>
              <a:t>Windows Azure</a:t>
            </a:r>
            <a:endParaRPr lang="en-IN" sz="3200" dirty="0">
              <a:latin typeface="Arial"/>
              <a:ea typeface="Arial"/>
              <a:cs typeface="Arial"/>
              <a:sym typeface="Arial"/>
            </a:endParaRPr>
          </a:p>
          <a:p>
            <a:pPr marL="342900" lvl="0" indent="-342900">
              <a:spcBef>
                <a:spcPts val="700"/>
              </a:spcBef>
            </a:pPr>
            <a:endParaRPr lang="en-IN" sz="3200" dirty="0" smtClean="0">
              <a:latin typeface="Arial"/>
              <a:ea typeface="Arial"/>
              <a:cs typeface="Arial"/>
              <a:sym typeface="Arial"/>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p:cNvSpPr>
          <p:nvPr>
            <p:ph type="body" idx="1"/>
          </p:nvPr>
        </p:nvSpPr>
        <p:spPr>
          <a:xfrm>
            <a:off x="304800" y="1493837"/>
            <a:ext cx="8229600" cy="5059363"/>
          </a:xfrm>
          <a:prstGeom prst="rect">
            <a:avLst/>
          </a:prstGeom>
        </p:spPr>
        <p:txBody>
          <a:bodyPr/>
          <a:lstStyle/>
          <a:p>
            <a:pPr lvl="0">
              <a:lnSpc>
                <a:spcPct val="80000"/>
              </a:lnSpc>
              <a:buClr>
                <a:srgbClr val="101141"/>
              </a:buClr>
              <a:buSzPct val="100000"/>
              <a:buFont typeface="Arial"/>
              <a:buChar char="•"/>
              <a:defRPr sz="1800"/>
            </a:pPr>
            <a:r>
              <a:rPr sz="2200"/>
              <a:t>PaaS does not typically replace a business' entire infrastructure. Instead, a business relies on PaaS providers for key services, such as Java development or application hosting.</a:t>
            </a:r>
          </a:p>
          <a:p>
            <a:pPr lvl="0">
              <a:lnSpc>
                <a:spcPct val="80000"/>
              </a:lnSpc>
              <a:buClr>
                <a:srgbClr val="101141"/>
              </a:buClr>
              <a:buSzPct val="100000"/>
              <a:buFont typeface="Arial"/>
              <a:buChar char="•"/>
              <a:defRPr sz="1800"/>
            </a:pPr>
            <a:r>
              <a:rPr sz="2200"/>
              <a:t>For example:</a:t>
            </a:r>
          </a:p>
          <a:p>
            <a:pPr lvl="0">
              <a:lnSpc>
                <a:spcPct val="80000"/>
              </a:lnSpc>
              <a:defRPr sz="1800"/>
            </a:pPr>
            <a:r>
              <a:rPr sz="2200"/>
              <a:t>	Deploying a typical business tool locally might require an IT team to buy and install hardware, operating systems, middleware (such as databases, Web servers and so on) the actual application, define user access or security, and then add the application to existing systems management or application performance monitoring (APM) tools. IT teams must then maintain all of these resources over time. </a:t>
            </a:r>
          </a:p>
          <a:p>
            <a:pPr lvl="0">
              <a:lnSpc>
                <a:spcPct val="80000"/>
              </a:lnSpc>
              <a:defRPr sz="1800"/>
            </a:pPr>
            <a:r>
              <a:rPr sz="2200"/>
              <a:t>	Paas solution: A PaaS provider, however, supports all the underlying computing and software; users only need to log in and start using the platform – usually through a Web browser interface.</a:t>
            </a:r>
          </a:p>
        </p:txBody>
      </p:sp>
      <p:sp>
        <p:nvSpPr>
          <p:cNvPr id="105" name="Shape 105"/>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Paas Example</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hape 107"/>
          <p:cNvSpPr>
            <a:spLocks noGrp="1"/>
          </p:cNvSpPr>
          <p:nvPr>
            <p:ph type="body" idx="1"/>
          </p:nvPr>
        </p:nvSpPr>
        <p:spPr>
          <a:xfrm>
            <a:off x="304800" y="1493837"/>
            <a:ext cx="8229600" cy="4525963"/>
          </a:xfrm>
          <a:prstGeom prst="rect">
            <a:avLst/>
          </a:prstGeom>
        </p:spPr>
        <p:txBody>
          <a:bodyPr/>
          <a:lstStyle/>
          <a:p>
            <a:pPr lvl="0">
              <a:buClr>
                <a:srgbClr val="101141"/>
              </a:buClr>
              <a:buSzPct val="100000"/>
              <a:buFont typeface="Arial"/>
              <a:buChar char="•"/>
              <a:defRPr sz="1800"/>
            </a:pPr>
            <a:r>
              <a:rPr sz="2200"/>
              <a:t>Windows Azure is Microsoft's operating system for cloud computing.</a:t>
            </a:r>
          </a:p>
          <a:p>
            <a:pPr lvl="0">
              <a:buClr>
                <a:srgbClr val="101141"/>
              </a:buClr>
              <a:buSzPct val="100000"/>
              <a:buFont typeface="Arial"/>
              <a:buChar char="•"/>
              <a:defRPr sz="1800"/>
            </a:pPr>
            <a:r>
              <a:rPr sz="2200"/>
              <a:t>Windows Azure is intended to simplify IT management and minimize up-front and ongoing expenses</a:t>
            </a:r>
          </a:p>
          <a:p>
            <a:pPr lvl="0">
              <a:buClr>
                <a:srgbClr val="101141"/>
              </a:buClr>
              <a:buSzPct val="100000"/>
              <a:buFont typeface="Arial"/>
              <a:buChar char="•"/>
              <a:defRPr sz="1800"/>
            </a:pPr>
            <a:r>
              <a:rPr sz="2200"/>
              <a:t>To this end, Azure was designed to facilitate the management of scalable Web applications over the Internet. </a:t>
            </a:r>
          </a:p>
          <a:p>
            <a:pPr lvl="0">
              <a:buClr>
                <a:srgbClr val="101141"/>
              </a:buClr>
              <a:buSzPct val="100000"/>
              <a:buFont typeface="Arial"/>
              <a:buChar char="•"/>
              <a:defRPr sz="1800"/>
            </a:pPr>
            <a:r>
              <a:rPr sz="2200"/>
              <a:t>Windows Azure can be used to create, distribute and upgrade Web applications without the need to maintain expensive, often underutilized resources onsite. </a:t>
            </a:r>
          </a:p>
          <a:p>
            <a:pPr lvl="0">
              <a:buClr>
                <a:srgbClr val="101141"/>
              </a:buClr>
              <a:buSzPct val="100000"/>
              <a:buFont typeface="Arial"/>
              <a:buChar char="•"/>
              <a:defRPr sz="1800"/>
            </a:pPr>
            <a:r>
              <a:rPr sz="2200"/>
              <a:t>New Web services and applications can be written and debugged with a minimum of overhead and personnel expense.</a:t>
            </a:r>
          </a:p>
        </p:txBody>
      </p:sp>
      <p:sp>
        <p:nvSpPr>
          <p:cNvPr id="108" name="Shape 108"/>
          <p:cNvSpPr/>
          <p:nvPr/>
        </p:nvSpPr>
        <p:spPr>
          <a:xfrm>
            <a:off x="304800" y="152400"/>
            <a:ext cx="73152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Paas Example: Windows Azure </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hape 110"/>
          <p:cNvSpPr>
            <a:spLocks noGrp="1"/>
          </p:cNvSpPr>
          <p:nvPr>
            <p:ph type="body" idx="1"/>
          </p:nvPr>
        </p:nvSpPr>
        <p:spPr>
          <a:xfrm>
            <a:off x="304800" y="1493837"/>
            <a:ext cx="8229600" cy="4525963"/>
          </a:xfrm>
          <a:prstGeom prst="rect">
            <a:avLst/>
          </a:prstGeom>
        </p:spPr>
        <p:txBody>
          <a:bodyPr/>
          <a:lstStyle/>
          <a:p>
            <a:pPr lvl="0">
              <a:lnSpc>
                <a:spcPct val="90000"/>
              </a:lnSpc>
              <a:buClr>
                <a:srgbClr val="101141"/>
              </a:buClr>
              <a:buSzPct val="100000"/>
              <a:buFont typeface="Arial"/>
              <a:buChar char="•"/>
              <a:defRPr sz="1800"/>
            </a:pPr>
            <a:r>
              <a:rPr sz="2200"/>
              <a:t>The Azure operating system is the central component of the company's Azure Services Platform, which also includes separate application, security, storage and virtualization service layers and a desktop development environment.</a:t>
            </a:r>
          </a:p>
          <a:p>
            <a:pPr lvl="0">
              <a:lnSpc>
                <a:spcPct val="90000"/>
              </a:lnSpc>
              <a:buClr>
                <a:srgbClr val="101141"/>
              </a:buClr>
              <a:buSzPct val="100000"/>
              <a:buFont typeface="Arial"/>
              <a:buChar char="•"/>
              <a:defRPr sz="1800"/>
            </a:pPr>
            <a:r>
              <a:rPr sz="2200"/>
              <a:t>Windows Azure supports a wide variety of Microsoft and third-party standards, protocols, programming languages and platforms. Examples include XML (Extensible Markup Language), REST (representational state transfer), SOAP (Simple Object Access Protocol), Eclipse, Ruby, PHP and Python.</a:t>
            </a:r>
          </a:p>
          <a:p>
            <a:pPr lvl="0">
              <a:lnSpc>
                <a:spcPct val="90000"/>
              </a:lnSpc>
              <a:buClr>
                <a:srgbClr val="101141"/>
              </a:buClr>
              <a:buSzPct val="100000"/>
              <a:buFont typeface="Arial"/>
              <a:buChar char="•"/>
              <a:defRPr sz="1800"/>
            </a:pPr>
            <a:r>
              <a:rPr sz="2200"/>
              <a:t>Although it faces steep competition from Amazon Web Services (AWS), Microsoft Azure has managed to hold a strong second place among cloud hosting platform providers.  </a:t>
            </a:r>
            <a:r>
              <a:rPr sz="2200" u="sng">
                <a:solidFill>
                  <a:srgbClr val="0000FF"/>
                </a:solidFill>
                <a:uFill>
                  <a:solidFill>
                    <a:srgbClr val="0000FF"/>
                  </a:solidFill>
                </a:uFill>
                <a:hlinkClick r:id="rId2"/>
              </a:rPr>
              <a:t>http://azure.microsoft.com/en-us/</a:t>
            </a:r>
            <a:r>
              <a:rPr sz="2200"/>
              <a:t> </a:t>
            </a:r>
          </a:p>
        </p:txBody>
      </p:sp>
      <p:sp>
        <p:nvSpPr>
          <p:cNvPr id="111" name="Shape 111"/>
          <p:cNvSpPr/>
          <p:nvPr/>
        </p:nvSpPr>
        <p:spPr>
          <a:xfrm>
            <a:off x="304800" y="152400"/>
            <a:ext cx="73152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Paas Example: Windows Azure </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p:cNvSpPr>
          <p:nvPr>
            <p:ph type="body" idx="1"/>
          </p:nvPr>
        </p:nvSpPr>
        <p:spPr>
          <a:xfrm>
            <a:off x="304800" y="1493837"/>
            <a:ext cx="8229600" cy="4525963"/>
          </a:xfrm>
          <a:prstGeom prst="rect">
            <a:avLst/>
          </a:prstGeom>
        </p:spPr>
        <p:txBody>
          <a:bodyPr/>
          <a:lstStyle>
            <a:lvl1pPr>
              <a:buClr>
                <a:srgbClr val="101141"/>
              </a:buClr>
              <a:buSzPct val="100000"/>
              <a:buFont typeface="Arial"/>
              <a:buChar char="•"/>
            </a:lvl1pPr>
          </a:lstStyle>
          <a:p>
            <a:pPr lvl="0">
              <a:defRPr sz="1800"/>
            </a:pPr>
            <a:r>
              <a:rPr sz="2400"/>
              <a:t>The Windows Azure runtime environment provides a scalable compute and storage hosting environment along with management capabilities. It has three major components: Compute, Storage and the Fabric Controller</a:t>
            </a:r>
          </a:p>
        </p:txBody>
      </p:sp>
      <p:sp>
        <p:nvSpPr>
          <p:cNvPr id="125" name="Shape 125"/>
          <p:cNvSpPr/>
          <p:nvPr/>
        </p:nvSpPr>
        <p:spPr>
          <a:xfrm>
            <a:off x="304800" y="228600"/>
            <a:ext cx="79248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Windows Azure Runtime Environment</a:t>
            </a:r>
          </a:p>
        </p:txBody>
      </p:sp>
      <p:pic>
        <p:nvPicPr>
          <p:cNvPr id="126" name="image7.png"/>
          <p:cNvPicPr/>
          <p:nvPr/>
        </p:nvPicPr>
        <p:blipFill>
          <a:blip r:embed="rId2">
            <a:extLst/>
          </a:blip>
          <a:stretch>
            <a:fillRect/>
          </a:stretch>
        </p:blipFill>
        <p:spPr>
          <a:xfrm>
            <a:off x="1676400" y="3429000"/>
            <a:ext cx="5867400" cy="3043372"/>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body" idx="1"/>
          </p:nvPr>
        </p:nvSpPr>
        <p:spPr>
          <a:xfrm>
            <a:off x="304800" y="1493837"/>
            <a:ext cx="8610600" cy="5059363"/>
          </a:xfrm>
          <a:prstGeom prst="rect">
            <a:avLst/>
          </a:prstGeom>
        </p:spPr>
        <p:txBody>
          <a:bodyPr/>
          <a:lstStyle/>
          <a:p>
            <a:pPr lvl="0">
              <a:lnSpc>
                <a:spcPct val="90000"/>
              </a:lnSpc>
              <a:buClr>
                <a:srgbClr val="101141"/>
              </a:buClr>
              <a:buSzPct val="100000"/>
              <a:buFont typeface="Arial"/>
              <a:buChar char="•"/>
              <a:defRPr sz="1800"/>
            </a:pPr>
            <a:r>
              <a:rPr sz="2200"/>
              <a:t>The hosting environment of Azure is called the </a:t>
            </a:r>
            <a:r>
              <a:rPr sz="2200" b="1"/>
              <a:t>Fabric Controller</a:t>
            </a:r>
            <a:r>
              <a:rPr sz="2200"/>
              <a:t>. It has a pool of individual systems connected on a network and automatically manages resources by load balancing and geo-replication. It manages the application lifecycle without requiring the hosted apps to explicitly deal with the scalability and availability requirements. Each physical machine hosts </a:t>
            </a:r>
            <a:r>
              <a:rPr sz="2200" u="sng"/>
              <a:t>an Azure agent</a:t>
            </a:r>
            <a:r>
              <a:rPr sz="2200"/>
              <a:t> that manages the machine.</a:t>
            </a:r>
          </a:p>
          <a:p>
            <a:pPr lvl="0">
              <a:lnSpc>
                <a:spcPct val="90000"/>
              </a:lnSpc>
              <a:buClr>
                <a:srgbClr val="101141"/>
              </a:buClr>
              <a:buSzPct val="100000"/>
              <a:buFont typeface="Arial"/>
              <a:buChar char="•"/>
              <a:defRPr sz="1800"/>
            </a:pPr>
            <a:r>
              <a:rPr sz="2200"/>
              <a:t>The </a:t>
            </a:r>
            <a:r>
              <a:rPr sz="2200" b="1"/>
              <a:t>Azure Compute Service </a:t>
            </a:r>
            <a:r>
              <a:rPr sz="2200"/>
              <a:t>provides a Windows-based environment to run applications written in the various languages and technologies supported on the Windows platform.</a:t>
            </a:r>
          </a:p>
          <a:p>
            <a:pPr lvl="0">
              <a:lnSpc>
                <a:spcPct val="90000"/>
              </a:lnSpc>
              <a:buClr>
                <a:srgbClr val="101141"/>
              </a:buClr>
              <a:buSzPct val="100000"/>
              <a:buFont typeface="Arial"/>
              <a:buChar char="•"/>
              <a:defRPr sz="1800"/>
            </a:pPr>
            <a:r>
              <a:rPr sz="2200"/>
              <a:t>The Windows </a:t>
            </a:r>
            <a:r>
              <a:rPr sz="2200" b="1"/>
              <a:t>Azure storage service </a:t>
            </a:r>
            <a:r>
              <a:rPr sz="2200"/>
              <a:t>provides scalable storage for applications running on the Windows Azure in multiple forms. It enables storage for binary and text data, messages and structured data through support for features called Blobs,Tables, Queues and Drives.</a:t>
            </a:r>
          </a:p>
        </p:txBody>
      </p:sp>
      <p:sp>
        <p:nvSpPr>
          <p:cNvPr id="129" name="Shape 129"/>
          <p:cNvSpPr/>
          <p:nvPr/>
        </p:nvSpPr>
        <p:spPr>
          <a:xfrm>
            <a:off x="304800" y="228600"/>
            <a:ext cx="79248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Windows Azure Runtime Environment</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3748255" y="1631435"/>
            <a:ext cx="1567543" cy="979715"/>
            <a:chOff x="2075433" y="3557736"/>
            <a:chExt cx="1567543" cy="979715"/>
          </a:xfrm>
        </p:grpSpPr>
        <p:sp>
          <p:nvSpPr>
            <p:cNvPr id="23" name="Rounded Rectangle 22"/>
            <p:cNvSpPr/>
            <p:nvPr/>
          </p:nvSpPr>
          <p:spPr bwMode="auto">
            <a:xfrm>
              <a:off x="2075433" y="3557736"/>
              <a:ext cx="1567543" cy="979715"/>
            </a:xfrm>
            <a:prstGeom prst="roundRect">
              <a:avLst>
                <a:gd name="adj" fmla="val 2011"/>
              </a:avLst>
            </a:prstGeom>
            <a:solidFill>
              <a:srgbClr val="00AEEF"/>
            </a:solidFill>
            <a:ln w="127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24" name="Picture 23"/>
            <p:cNvPicPr>
              <a:picLocks noChangeAspect="1"/>
            </p:cNvPicPr>
            <p:nvPr/>
          </p:nvPicPr>
          <p:blipFill>
            <a:blip r:embed="rId2" cstate="print">
              <a:duotone>
                <a:prstClr val="black"/>
                <a:srgbClr val="FFFFFF">
                  <a:tint val="45000"/>
                  <a:satMod val="400000"/>
                </a:srgbClr>
              </a:duotone>
              <a:extLst>
                <a:ext uri="{BEBA8EAE-BF5A-486C-A8C5-ECC9F3942E4B}">
                  <a14:imgProps xmlns:a14="http://schemas.microsoft.com/office/drawing/2010/main" xmlns="">
                    <a14:imgLayer r:embed="rId3">
                      <a14:imgEffect>
                        <a14:colorTemperature colorTemp="1500"/>
                      </a14:imgEffect>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2180502" y="3787445"/>
              <a:ext cx="526347" cy="526347"/>
            </a:xfrm>
            <a:prstGeom prst="rect">
              <a:avLst/>
            </a:prstGeom>
          </p:spPr>
        </p:pic>
        <p:sp>
          <p:nvSpPr>
            <p:cNvPr id="25" name="TextBox 24"/>
            <p:cNvSpPr txBox="1"/>
            <p:nvPr/>
          </p:nvSpPr>
          <p:spPr>
            <a:xfrm>
              <a:off x="2762201" y="3846372"/>
              <a:ext cx="750718" cy="393954"/>
            </a:xfrm>
            <a:prstGeom prst="rect">
              <a:avLst/>
            </a:prstGeom>
            <a:noFill/>
          </p:spPr>
          <p:txBody>
            <a:bodyPr wrap="none" lIns="0" tIns="0" rIns="0" bIns="0" rtlCol="0">
              <a:spAutoFit/>
            </a:bodyPr>
            <a:lstStyle/>
            <a:p>
              <a:pPr marL="0" marR="0" lvl="0" indent="0" algn="l" defTabSz="1218987" rtl="0" eaLnBrk="1" fontAlgn="auto" latinLnBrk="0" hangingPunct="1">
                <a:lnSpc>
                  <a:spcPct val="80000"/>
                </a:lnSpc>
                <a:spcBef>
                  <a:spcPts val="0"/>
                </a:spcBef>
                <a:spcAft>
                  <a:spcPts val="0"/>
                </a:spcAft>
                <a:buClrTx/>
                <a:buSzPct val="80000"/>
                <a:buFontTx/>
                <a:buNone/>
                <a:tabLst/>
                <a:defRPr/>
              </a:pPr>
              <a:r>
                <a:rPr kumimoji="0" lang="en-US" sz="1600" b="0" i="0" u="none" strike="noStrike" kern="1200" cap="none" spc="0" normalizeH="0" baseline="0" noProof="0" dirty="0" smtClean="0">
                  <a:ln>
                    <a:noFill/>
                  </a:ln>
                  <a:solidFill>
                    <a:srgbClr val="FFFFFF">
                      <a:alpha val="99000"/>
                    </a:srgbClr>
                  </a:solidFill>
                  <a:effectLst/>
                  <a:uLnTx/>
                  <a:uFillTx/>
                  <a:latin typeface="Segoe UI"/>
                  <a:ea typeface="+mn-ea"/>
                  <a:cs typeface="+mn-cs"/>
                </a:rPr>
                <a:t>Service</a:t>
              </a:r>
              <a:br>
                <a:rPr kumimoji="0" lang="en-US" sz="1600" b="0" i="0" u="none" strike="noStrike" kern="1200" cap="none" spc="0" normalizeH="0" baseline="0" noProof="0" dirty="0" smtClean="0">
                  <a:ln>
                    <a:noFill/>
                  </a:ln>
                  <a:solidFill>
                    <a:srgbClr val="FFFFFF">
                      <a:alpha val="99000"/>
                    </a:srgbClr>
                  </a:solidFill>
                  <a:effectLst/>
                  <a:uLnTx/>
                  <a:uFillTx/>
                  <a:latin typeface="Segoe UI"/>
                  <a:ea typeface="+mn-ea"/>
                  <a:cs typeface="+mn-cs"/>
                </a:rPr>
              </a:br>
              <a:r>
                <a:rPr kumimoji="0" lang="en-US" sz="1600" b="0" i="0" u="none" strike="noStrike" kern="1200" cap="none" spc="0" normalizeH="0" baseline="0" noProof="0" dirty="0" smtClean="0">
                  <a:ln>
                    <a:noFill/>
                  </a:ln>
                  <a:solidFill>
                    <a:srgbClr val="FFFFFF">
                      <a:alpha val="99000"/>
                    </a:srgbClr>
                  </a:solidFill>
                  <a:effectLst/>
                  <a:uLnTx/>
                  <a:uFillTx/>
                  <a:latin typeface="Segoe UI"/>
                  <a:ea typeface="+mn-ea"/>
                  <a:cs typeface="+mn-cs"/>
                </a:rPr>
                <a:t>Package</a:t>
              </a:r>
            </a:p>
          </p:txBody>
        </p:sp>
      </p:grpSp>
      <p:sp>
        <p:nvSpPr>
          <p:cNvPr id="26" name="Up Arrow 25"/>
          <p:cNvSpPr/>
          <p:nvPr/>
        </p:nvSpPr>
        <p:spPr bwMode="auto">
          <a:xfrm>
            <a:off x="3890341" y="2899786"/>
            <a:ext cx="1295400" cy="2222021"/>
          </a:xfrm>
          <a:prstGeom prst="upArrow">
            <a:avLst/>
          </a:prstGeom>
          <a:solidFill>
            <a:srgbClr val="7ECCFF">
              <a:alpha val="23922"/>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27" name="Group 26"/>
          <p:cNvGrpSpPr/>
          <p:nvPr/>
        </p:nvGrpSpPr>
        <p:grpSpPr>
          <a:xfrm>
            <a:off x="3840646" y="5121807"/>
            <a:ext cx="1567543" cy="979715"/>
            <a:chOff x="2075433" y="3557736"/>
            <a:chExt cx="1567543" cy="979715"/>
          </a:xfrm>
        </p:grpSpPr>
        <p:sp>
          <p:nvSpPr>
            <p:cNvPr id="28" name="Rounded Rectangle 27"/>
            <p:cNvSpPr/>
            <p:nvPr/>
          </p:nvSpPr>
          <p:spPr bwMode="auto">
            <a:xfrm>
              <a:off x="2075433" y="3557736"/>
              <a:ext cx="1567543" cy="979715"/>
            </a:xfrm>
            <a:prstGeom prst="roundRect">
              <a:avLst>
                <a:gd name="adj" fmla="val 2011"/>
              </a:avLst>
            </a:prstGeom>
            <a:solidFill>
              <a:srgbClr val="00AEEF"/>
            </a:solidFill>
            <a:ln w="127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29" name="Picture 28"/>
            <p:cNvPicPr>
              <a:picLocks noChangeAspect="1"/>
            </p:cNvPicPr>
            <p:nvPr/>
          </p:nvPicPr>
          <p:blipFill>
            <a:blip r:embed="rId2" cstate="print">
              <a:duotone>
                <a:prstClr val="black"/>
                <a:srgbClr val="FFFFFF">
                  <a:tint val="45000"/>
                  <a:satMod val="400000"/>
                </a:srgbClr>
              </a:duotone>
              <a:extLst>
                <a:ext uri="{BEBA8EAE-BF5A-486C-A8C5-ECC9F3942E4B}">
                  <a14:imgProps xmlns:a14="http://schemas.microsoft.com/office/drawing/2010/main" xmlns="">
                    <a14:imgLayer r:embed="rId3">
                      <a14:imgEffect>
                        <a14:colorTemperature colorTemp="1500"/>
                      </a14:imgEffect>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2180502" y="3787445"/>
              <a:ext cx="526347" cy="526347"/>
            </a:xfrm>
            <a:prstGeom prst="rect">
              <a:avLst/>
            </a:prstGeom>
          </p:spPr>
        </p:pic>
        <p:sp>
          <p:nvSpPr>
            <p:cNvPr id="30" name="TextBox 29"/>
            <p:cNvSpPr txBox="1"/>
            <p:nvPr/>
          </p:nvSpPr>
          <p:spPr>
            <a:xfrm>
              <a:off x="2762201" y="3846372"/>
              <a:ext cx="750718" cy="393954"/>
            </a:xfrm>
            <a:prstGeom prst="rect">
              <a:avLst/>
            </a:prstGeom>
            <a:noFill/>
          </p:spPr>
          <p:txBody>
            <a:bodyPr wrap="none" lIns="0" tIns="0" rIns="0" bIns="0" rtlCol="0">
              <a:spAutoFit/>
            </a:bodyPr>
            <a:lstStyle/>
            <a:p>
              <a:pPr marL="0" marR="0" lvl="0" indent="0" algn="l" defTabSz="1218987" rtl="0" eaLnBrk="1" fontAlgn="auto" latinLnBrk="0" hangingPunct="1">
                <a:lnSpc>
                  <a:spcPct val="80000"/>
                </a:lnSpc>
                <a:spcBef>
                  <a:spcPts val="0"/>
                </a:spcBef>
                <a:spcAft>
                  <a:spcPts val="0"/>
                </a:spcAft>
                <a:buClrTx/>
                <a:buSzPct val="80000"/>
                <a:buFontTx/>
                <a:buNone/>
                <a:tabLst/>
                <a:defRPr/>
              </a:pPr>
              <a:r>
                <a:rPr kumimoji="0" lang="en-US" sz="1600" b="0" i="0" u="none" strike="noStrike" kern="1200" cap="none" spc="0" normalizeH="0" baseline="0" noProof="0" dirty="0" smtClean="0">
                  <a:ln>
                    <a:noFill/>
                  </a:ln>
                  <a:solidFill>
                    <a:srgbClr val="FFFFFF">
                      <a:alpha val="99000"/>
                    </a:srgbClr>
                  </a:solidFill>
                  <a:effectLst/>
                  <a:uLnTx/>
                  <a:uFillTx/>
                  <a:latin typeface="Segoe UI"/>
                  <a:ea typeface="+mn-ea"/>
                  <a:cs typeface="+mn-cs"/>
                </a:rPr>
                <a:t>Service</a:t>
              </a:r>
              <a:br>
                <a:rPr kumimoji="0" lang="en-US" sz="1600" b="0" i="0" u="none" strike="noStrike" kern="1200" cap="none" spc="0" normalizeH="0" baseline="0" noProof="0" dirty="0" smtClean="0">
                  <a:ln>
                    <a:noFill/>
                  </a:ln>
                  <a:solidFill>
                    <a:srgbClr val="FFFFFF">
                      <a:alpha val="99000"/>
                    </a:srgbClr>
                  </a:solidFill>
                  <a:effectLst/>
                  <a:uLnTx/>
                  <a:uFillTx/>
                  <a:latin typeface="Segoe UI"/>
                  <a:ea typeface="+mn-ea"/>
                  <a:cs typeface="+mn-cs"/>
                </a:rPr>
              </a:br>
              <a:r>
                <a:rPr kumimoji="0" lang="en-US" sz="1600" b="0" i="0" u="none" strike="noStrike" kern="1200" cap="none" spc="0" normalizeH="0" baseline="0" noProof="0" dirty="0" smtClean="0">
                  <a:ln>
                    <a:noFill/>
                  </a:ln>
                  <a:solidFill>
                    <a:srgbClr val="FFFFFF">
                      <a:alpha val="99000"/>
                    </a:srgbClr>
                  </a:solidFill>
                  <a:effectLst/>
                  <a:uLnTx/>
                  <a:uFillTx/>
                  <a:latin typeface="Segoe UI"/>
                  <a:ea typeface="+mn-ea"/>
                  <a:cs typeface="+mn-cs"/>
                </a:rPr>
                <a:t>Package</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1000"/>
                                        <p:tgtEl>
                                          <p:spTgt spid="26"/>
                                        </p:tgtEl>
                                      </p:cBhvr>
                                    </p:animEffect>
                                    <p:anim calcmode="lin" valueType="num">
                                      <p:cBhvr>
                                        <p:cTn id="12" dur="1000" fill="hold"/>
                                        <p:tgtEl>
                                          <p:spTgt spid="26"/>
                                        </p:tgtEl>
                                        <p:attrNameLst>
                                          <p:attrName>ppt_x</p:attrName>
                                        </p:attrNameLst>
                                      </p:cBhvr>
                                      <p:tavLst>
                                        <p:tav tm="0">
                                          <p:val>
                                            <p:strVal val="#ppt_x"/>
                                          </p:val>
                                        </p:tav>
                                        <p:tav tm="100000">
                                          <p:val>
                                            <p:strVal val="#ppt_x"/>
                                          </p:val>
                                        </p:tav>
                                      </p:tavLst>
                                    </p:anim>
                                    <p:anim calcmode="lin" valueType="num">
                                      <p:cBhvr>
                                        <p:cTn id="13" dur="1000" fill="hold"/>
                                        <p:tgtEl>
                                          <p:spTgt spid="26"/>
                                        </p:tgtEl>
                                        <p:attrNameLst>
                                          <p:attrName>ppt_y</p:attrName>
                                        </p:attrNameLst>
                                      </p:cBhvr>
                                      <p:tavLst>
                                        <p:tav tm="0">
                                          <p:val>
                                            <p:strVal val="#ppt_y+.1"/>
                                          </p:val>
                                        </p:tav>
                                        <p:tav tm="100000">
                                          <p:val>
                                            <p:strVal val="#ppt_y"/>
                                          </p:val>
                                        </p:tav>
                                      </p:tavLst>
                                    </p:anim>
                                  </p:childTnLst>
                                </p:cTn>
                              </p:par>
                              <p:par>
                                <p:cTn id="14" presetID="10" presetClass="exit" presetSubtype="0" fill="hold" grpId="1" nodeType="withEffect">
                                  <p:stCondLst>
                                    <p:cond delay="500"/>
                                  </p:stCondLst>
                                  <p:childTnLst>
                                    <p:animEffect transition="out" filter="fade">
                                      <p:cBhvr>
                                        <p:cTn id="15" dur="3500"/>
                                        <p:tgtEl>
                                          <p:spTgt spid="26"/>
                                        </p:tgtEl>
                                      </p:cBhvr>
                                    </p:animEffect>
                                    <p:set>
                                      <p:cBhvr>
                                        <p:cTn id="16" dur="1" fill="hold">
                                          <p:stCondLst>
                                            <p:cond delay="3499"/>
                                          </p:stCondLst>
                                        </p:cTn>
                                        <p:tgtEl>
                                          <p:spTgt spid="26"/>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par>
                          <p:cTn id="20" fill="hold">
                            <p:stCondLst>
                              <p:cond delay="4500"/>
                            </p:stCondLst>
                            <p:childTnLst>
                              <p:par>
                                <p:cTn id="21" presetID="64" presetClass="path" presetSubtype="0" accel="50000" decel="50000" fill="hold" nodeType="afterEffect">
                                  <p:stCondLst>
                                    <p:cond delay="0"/>
                                  </p:stCondLst>
                                  <p:childTnLst>
                                    <p:animMotion origin="layout" path="M 8.33333E-7 4.44444E-6 L 8.33333E-7 -0.58033 " pathEditMode="relative" rAng="0" ptsTypes="AA">
                                      <p:cBhvr>
                                        <p:cTn id="22" dur="3000" fill="hold"/>
                                        <p:tgtEl>
                                          <p:spTgt spid="27"/>
                                        </p:tgtEl>
                                        <p:attrNameLst>
                                          <p:attrName>ppt_x</p:attrName>
                                          <p:attrName>ppt_y</p:attrName>
                                        </p:attrNameLst>
                                      </p:cBhvr>
                                      <p:rCtr x="0" y="-290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flipH="1">
            <a:off x="6405412" y="4731744"/>
            <a:ext cx="1484090" cy="1364256"/>
          </a:xfrm>
          <a:prstGeom prst="rect">
            <a:avLst/>
          </a:prstGeom>
        </p:spPr>
      </p:pic>
      <p:pic>
        <p:nvPicPr>
          <p:cNvPr id="13" name="Picture 1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84662" y="4731744"/>
            <a:ext cx="1484090" cy="1364256"/>
          </a:xfrm>
          <a:prstGeom prst="rect">
            <a:avLst/>
          </a:prstGeom>
        </p:spPr>
      </p:pic>
      <p:grpSp>
        <p:nvGrpSpPr>
          <p:cNvPr id="14" name="Group 13"/>
          <p:cNvGrpSpPr/>
          <p:nvPr/>
        </p:nvGrpSpPr>
        <p:grpSpPr>
          <a:xfrm>
            <a:off x="3707308" y="1099173"/>
            <a:ext cx="1567543" cy="979715"/>
            <a:chOff x="2075433" y="3557736"/>
            <a:chExt cx="1567543" cy="979715"/>
          </a:xfrm>
        </p:grpSpPr>
        <p:sp>
          <p:nvSpPr>
            <p:cNvPr id="15" name="Rounded Rectangle 14"/>
            <p:cNvSpPr/>
            <p:nvPr/>
          </p:nvSpPr>
          <p:spPr bwMode="auto">
            <a:xfrm>
              <a:off x="2075433" y="3557736"/>
              <a:ext cx="1567543" cy="979715"/>
            </a:xfrm>
            <a:prstGeom prst="roundRect">
              <a:avLst>
                <a:gd name="adj" fmla="val 2011"/>
              </a:avLst>
            </a:prstGeom>
            <a:solidFill>
              <a:srgbClr val="00AEEF"/>
            </a:solidFill>
            <a:ln w="127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16" name="Picture 15"/>
            <p:cNvPicPr>
              <a:picLocks noChangeAspect="1"/>
            </p:cNvPicPr>
            <p:nvPr/>
          </p:nvPicPr>
          <p:blipFill>
            <a:blip r:embed="rId3" cstate="print">
              <a:duotone>
                <a:prstClr val="black"/>
                <a:srgbClr val="FFFFFF">
                  <a:tint val="45000"/>
                  <a:satMod val="400000"/>
                </a:srgbClr>
              </a:duotone>
              <a:extLst>
                <a:ext uri="{BEBA8EAE-BF5A-486C-A8C5-ECC9F3942E4B}">
                  <a14:imgProps xmlns:a14="http://schemas.microsoft.com/office/drawing/2010/main" xmlns="">
                    <a14:imgLayer r:embed="rId4">
                      <a14:imgEffect>
                        <a14:colorTemperature colorTemp="1500"/>
                      </a14:imgEffect>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2180502" y="3787445"/>
              <a:ext cx="526347" cy="526347"/>
            </a:xfrm>
            <a:prstGeom prst="rect">
              <a:avLst/>
            </a:prstGeom>
          </p:spPr>
        </p:pic>
        <p:sp>
          <p:nvSpPr>
            <p:cNvPr id="17" name="TextBox 16"/>
            <p:cNvSpPr txBox="1"/>
            <p:nvPr/>
          </p:nvSpPr>
          <p:spPr>
            <a:xfrm>
              <a:off x="2762201" y="3846372"/>
              <a:ext cx="750718" cy="393954"/>
            </a:xfrm>
            <a:prstGeom prst="rect">
              <a:avLst/>
            </a:prstGeom>
            <a:noFill/>
          </p:spPr>
          <p:txBody>
            <a:bodyPr wrap="none" lIns="0" tIns="0" rIns="0" bIns="0" rtlCol="0">
              <a:spAutoFit/>
            </a:bodyPr>
            <a:lstStyle/>
            <a:p>
              <a:pPr marL="0" marR="0" lvl="0" indent="0" algn="l" defTabSz="1218987" rtl="0" eaLnBrk="1" fontAlgn="auto" latinLnBrk="0" hangingPunct="1">
                <a:lnSpc>
                  <a:spcPct val="80000"/>
                </a:lnSpc>
                <a:spcBef>
                  <a:spcPts val="0"/>
                </a:spcBef>
                <a:spcAft>
                  <a:spcPts val="0"/>
                </a:spcAft>
                <a:buClrTx/>
                <a:buSzPct val="80000"/>
                <a:buFontTx/>
                <a:buNone/>
                <a:tabLst/>
                <a:defRPr/>
              </a:pPr>
              <a:r>
                <a:rPr kumimoji="0" lang="en-US" sz="1600" b="0" i="0" u="none" strike="noStrike" kern="1200" cap="none" spc="0" normalizeH="0" baseline="0" noProof="0" dirty="0" smtClean="0">
                  <a:ln>
                    <a:noFill/>
                  </a:ln>
                  <a:solidFill>
                    <a:srgbClr val="FFFFFF">
                      <a:alpha val="99000"/>
                    </a:srgbClr>
                  </a:solidFill>
                  <a:effectLst/>
                  <a:uLnTx/>
                  <a:uFillTx/>
                  <a:latin typeface="Segoe UI"/>
                  <a:ea typeface="+mn-ea"/>
                  <a:cs typeface="+mn-cs"/>
                </a:rPr>
                <a:t>Service</a:t>
              </a:r>
              <a:br>
                <a:rPr kumimoji="0" lang="en-US" sz="1600" b="0" i="0" u="none" strike="noStrike" kern="1200" cap="none" spc="0" normalizeH="0" baseline="0" noProof="0" dirty="0" smtClean="0">
                  <a:ln>
                    <a:noFill/>
                  </a:ln>
                  <a:solidFill>
                    <a:srgbClr val="FFFFFF">
                      <a:alpha val="99000"/>
                    </a:srgbClr>
                  </a:solidFill>
                  <a:effectLst/>
                  <a:uLnTx/>
                  <a:uFillTx/>
                  <a:latin typeface="Segoe UI"/>
                  <a:ea typeface="+mn-ea"/>
                  <a:cs typeface="+mn-cs"/>
                </a:rPr>
              </a:br>
              <a:r>
                <a:rPr kumimoji="0" lang="en-US" sz="1600" b="0" i="0" u="none" strike="noStrike" kern="1200" cap="none" spc="0" normalizeH="0" baseline="0" noProof="0" dirty="0" smtClean="0">
                  <a:ln>
                    <a:noFill/>
                  </a:ln>
                  <a:solidFill>
                    <a:srgbClr val="FFFFFF">
                      <a:alpha val="99000"/>
                    </a:srgbClr>
                  </a:solidFill>
                  <a:effectLst/>
                  <a:uLnTx/>
                  <a:uFillTx/>
                  <a:latin typeface="Segoe UI"/>
                  <a:ea typeface="+mn-ea"/>
                  <a:cs typeface="+mn-cs"/>
                </a:rPr>
                <a:t>Package</a:t>
              </a:r>
            </a:p>
          </p:txBody>
        </p:sp>
      </p:grpSp>
      <p:grpSp>
        <p:nvGrpSpPr>
          <p:cNvPr id="18" name="Group 17"/>
          <p:cNvGrpSpPr/>
          <p:nvPr/>
        </p:nvGrpSpPr>
        <p:grpSpPr>
          <a:xfrm>
            <a:off x="2790591" y="2777068"/>
            <a:ext cx="1760159" cy="3540531"/>
            <a:chOff x="4327712" y="2777068"/>
            <a:chExt cx="1760159" cy="3540531"/>
          </a:xfrm>
        </p:grpSpPr>
        <p:sp>
          <p:nvSpPr>
            <p:cNvPr id="19" name="TextBox 18"/>
            <p:cNvSpPr txBox="1"/>
            <p:nvPr/>
          </p:nvSpPr>
          <p:spPr>
            <a:xfrm>
              <a:off x="4327712" y="6096000"/>
              <a:ext cx="1760159" cy="221599"/>
            </a:xfrm>
            <a:prstGeom prst="rect">
              <a:avLst/>
            </a:prstGeom>
            <a:noFill/>
          </p:spPr>
          <p:txBody>
            <a:bodyPr wrap="square" lIns="0" tIns="0" rIns="0" bIns="0" rtlCol="0">
              <a:spAutoFit/>
            </a:bodyPr>
            <a:lstStyle/>
            <a:p>
              <a:pPr marL="0" marR="0" lvl="0" indent="0" algn="ctr" defTabSz="1218987" rtl="0" eaLnBrk="1" fontAlgn="auto" latinLnBrk="0" hangingPunct="1">
                <a:lnSpc>
                  <a:spcPct val="90000"/>
                </a:lnSpc>
                <a:spcBef>
                  <a:spcPct val="20000"/>
                </a:spcBef>
                <a:spcAft>
                  <a:spcPts val="0"/>
                </a:spcAft>
                <a:buClrTx/>
                <a:buSzPct val="80000"/>
                <a:buFontTx/>
                <a:buNone/>
                <a:tabLst/>
                <a:defRPr/>
              </a:pPr>
              <a:r>
                <a:rPr kumimoji="0" lang="en-US" sz="1600" b="0" i="0" u="none" strike="noStrike" kern="1200" cap="none" spc="0" normalizeH="0" baseline="0" noProof="0" dirty="0" smtClean="0">
                  <a:ln>
                    <a:noFill/>
                  </a:ln>
                  <a:solidFill>
                    <a:srgbClr val="FFFFFF"/>
                  </a:solidFill>
                  <a:effectLst/>
                  <a:uLnTx/>
                  <a:uFillTx/>
                  <a:latin typeface="Segoe UI"/>
                  <a:ea typeface="+mn-ea"/>
                  <a:cs typeface="+mn-cs"/>
                </a:rPr>
                <a:t>Server Rack 1</a:t>
              </a:r>
            </a:p>
          </p:txBody>
        </p:sp>
        <p:grpSp>
          <p:nvGrpSpPr>
            <p:cNvPr id="20" name="Group 19"/>
            <p:cNvGrpSpPr/>
            <p:nvPr/>
          </p:nvGrpSpPr>
          <p:grpSpPr>
            <a:xfrm>
              <a:off x="4327712" y="2777068"/>
              <a:ext cx="1721223" cy="3229828"/>
              <a:chOff x="4327712" y="2777068"/>
              <a:chExt cx="1721223" cy="3229828"/>
            </a:xfrm>
          </p:grpSpPr>
          <p:sp>
            <p:nvSpPr>
              <p:cNvPr id="35" name="Round Same Side Corner Rectangle 34"/>
              <p:cNvSpPr/>
              <p:nvPr/>
            </p:nvSpPr>
            <p:spPr bwMode="auto">
              <a:xfrm rot="10800000">
                <a:off x="4511220" y="5913084"/>
                <a:ext cx="224367" cy="93812"/>
              </a:xfrm>
              <a:prstGeom prst="round2SameRect">
                <a:avLst/>
              </a:prstGeom>
              <a:solidFill>
                <a:srgbClr val="292929">
                  <a:lumMod val="75000"/>
                  <a:lumOff val="25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36" name="Round Same Side Corner Rectangle 35"/>
              <p:cNvSpPr/>
              <p:nvPr/>
            </p:nvSpPr>
            <p:spPr bwMode="auto">
              <a:xfrm rot="10800000">
                <a:off x="5637212" y="5913084"/>
                <a:ext cx="224367" cy="93812"/>
              </a:xfrm>
              <a:prstGeom prst="round2SameRect">
                <a:avLst/>
              </a:prstGeom>
              <a:solidFill>
                <a:srgbClr val="292929">
                  <a:lumMod val="75000"/>
                  <a:lumOff val="25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37" name="Rounded Rectangle 36"/>
              <p:cNvSpPr/>
              <p:nvPr/>
            </p:nvSpPr>
            <p:spPr bwMode="auto">
              <a:xfrm>
                <a:off x="4327712" y="2777068"/>
                <a:ext cx="1721223" cy="3152950"/>
              </a:xfrm>
              <a:prstGeom prst="roundRect">
                <a:avLst>
                  <a:gd name="adj" fmla="val 5729"/>
                </a:avLst>
              </a:prstGeom>
              <a:solidFill>
                <a:srgbClr val="DDDDDD">
                  <a:lumMod val="75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grpSp>
        <p:grpSp>
          <p:nvGrpSpPr>
            <p:cNvPr id="21" name="Group 20"/>
            <p:cNvGrpSpPr/>
            <p:nvPr/>
          </p:nvGrpSpPr>
          <p:grpSpPr>
            <a:xfrm>
              <a:off x="4375954" y="2829700"/>
              <a:ext cx="1607803" cy="2946577"/>
              <a:chOff x="4375954" y="2829700"/>
              <a:chExt cx="1607803" cy="2946577"/>
            </a:xfrm>
          </p:grpSpPr>
          <p:pic>
            <p:nvPicPr>
              <p:cNvPr id="31" name="Picture 30"/>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375954" y="2829700"/>
                <a:ext cx="1607803" cy="694552"/>
              </a:xfrm>
              <a:prstGeom prst="roundRect">
                <a:avLst/>
              </a:prstGeom>
              <a:ln>
                <a:solidFill>
                  <a:srgbClr val="DDDDDD">
                    <a:lumMod val="75000"/>
                  </a:srgbClr>
                </a:solidFill>
              </a:ln>
            </p:spPr>
          </p:pic>
          <p:pic>
            <p:nvPicPr>
              <p:cNvPr id="32" name="Picture 31"/>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375954" y="3580375"/>
                <a:ext cx="1607803" cy="694552"/>
              </a:xfrm>
              <a:prstGeom prst="roundRect">
                <a:avLst/>
              </a:prstGeom>
              <a:ln>
                <a:solidFill>
                  <a:srgbClr val="DDDDDD">
                    <a:lumMod val="75000"/>
                  </a:srgbClr>
                </a:solidFill>
              </a:ln>
            </p:spPr>
          </p:pic>
          <p:pic>
            <p:nvPicPr>
              <p:cNvPr id="33" name="Picture 32"/>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375954" y="4331050"/>
                <a:ext cx="1607803" cy="694552"/>
              </a:xfrm>
              <a:prstGeom prst="roundRect">
                <a:avLst/>
              </a:prstGeom>
              <a:ln>
                <a:solidFill>
                  <a:srgbClr val="DDDDDD">
                    <a:lumMod val="75000"/>
                  </a:srgbClr>
                </a:solidFill>
              </a:ln>
            </p:spPr>
          </p:pic>
          <p:pic>
            <p:nvPicPr>
              <p:cNvPr id="34" name="Picture 33"/>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375954" y="5081725"/>
                <a:ext cx="1607803" cy="694552"/>
              </a:xfrm>
              <a:prstGeom prst="roundRect">
                <a:avLst/>
              </a:prstGeom>
              <a:ln>
                <a:solidFill>
                  <a:srgbClr val="DDDDDD">
                    <a:lumMod val="75000"/>
                  </a:srgbClr>
                </a:solidFill>
              </a:ln>
            </p:spPr>
          </p:pic>
        </p:grpSp>
      </p:grpSp>
      <p:grpSp>
        <p:nvGrpSpPr>
          <p:cNvPr id="38" name="Group 37"/>
          <p:cNvGrpSpPr/>
          <p:nvPr/>
        </p:nvGrpSpPr>
        <p:grpSpPr>
          <a:xfrm>
            <a:off x="4491033" y="2777068"/>
            <a:ext cx="1760159" cy="3540531"/>
            <a:chOff x="4327712" y="2777068"/>
            <a:chExt cx="1760159" cy="3540531"/>
          </a:xfrm>
        </p:grpSpPr>
        <p:sp>
          <p:nvSpPr>
            <p:cNvPr id="39" name="TextBox 38"/>
            <p:cNvSpPr txBox="1"/>
            <p:nvPr/>
          </p:nvSpPr>
          <p:spPr>
            <a:xfrm>
              <a:off x="4327712" y="6096000"/>
              <a:ext cx="1760159" cy="221599"/>
            </a:xfrm>
            <a:prstGeom prst="rect">
              <a:avLst/>
            </a:prstGeom>
            <a:noFill/>
          </p:spPr>
          <p:txBody>
            <a:bodyPr wrap="square" lIns="0" tIns="0" rIns="0" bIns="0" rtlCol="0">
              <a:spAutoFit/>
            </a:bodyPr>
            <a:lstStyle/>
            <a:p>
              <a:pPr marL="0" marR="0" lvl="0" indent="0" algn="ctr" defTabSz="1218987" rtl="0" eaLnBrk="1" fontAlgn="auto" latinLnBrk="0" hangingPunct="1">
                <a:lnSpc>
                  <a:spcPct val="90000"/>
                </a:lnSpc>
                <a:spcBef>
                  <a:spcPct val="20000"/>
                </a:spcBef>
                <a:spcAft>
                  <a:spcPts val="0"/>
                </a:spcAft>
                <a:buClrTx/>
                <a:buSzPct val="80000"/>
                <a:buFontTx/>
                <a:buNone/>
                <a:tabLst/>
                <a:defRPr/>
              </a:pPr>
              <a:r>
                <a:rPr kumimoji="0" lang="en-US" sz="1600" b="0" i="0" u="none" strike="noStrike" kern="1200" cap="none" spc="0" normalizeH="0" baseline="0" noProof="0" dirty="0" smtClean="0">
                  <a:ln>
                    <a:noFill/>
                  </a:ln>
                  <a:solidFill>
                    <a:srgbClr val="FFFFFF"/>
                  </a:solidFill>
                  <a:effectLst/>
                  <a:uLnTx/>
                  <a:uFillTx/>
                  <a:latin typeface="Segoe UI"/>
                  <a:ea typeface="+mn-ea"/>
                  <a:cs typeface="+mn-cs"/>
                </a:rPr>
                <a:t>Server Rack 2</a:t>
              </a:r>
            </a:p>
          </p:txBody>
        </p:sp>
        <p:grpSp>
          <p:nvGrpSpPr>
            <p:cNvPr id="40" name="Group 39"/>
            <p:cNvGrpSpPr/>
            <p:nvPr/>
          </p:nvGrpSpPr>
          <p:grpSpPr>
            <a:xfrm>
              <a:off x="4327712" y="2777068"/>
              <a:ext cx="1721223" cy="3229828"/>
              <a:chOff x="4327712" y="2777068"/>
              <a:chExt cx="1721223" cy="3229828"/>
            </a:xfrm>
          </p:grpSpPr>
          <p:sp>
            <p:nvSpPr>
              <p:cNvPr id="46" name="Round Same Side Corner Rectangle 45"/>
              <p:cNvSpPr/>
              <p:nvPr/>
            </p:nvSpPr>
            <p:spPr bwMode="auto">
              <a:xfrm rot="10800000">
                <a:off x="4511220" y="5913084"/>
                <a:ext cx="224367" cy="93812"/>
              </a:xfrm>
              <a:prstGeom prst="round2SameRect">
                <a:avLst/>
              </a:prstGeom>
              <a:solidFill>
                <a:srgbClr val="292929">
                  <a:lumMod val="75000"/>
                  <a:lumOff val="25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47" name="Round Same Side Corner Rectangle 46"/>
              <p:cNvSpPr/>
              <p:nvPr/>
            </p:nvSpPr>
            <p:spPr bwMode="auto">
              <a:xfrm rot="10800000">
                <a:off x="5637212" y="5913084"/>
                <a:ext cx="224367" cy="93812"/>
              </a:xfrm>
              <a:prstGeom prst="round2SameRect">
                <a:avLst/>
              </a:prstGeom>
              <a:solidFill>
                <a:srgbClr val="292929">
                  <a:lumMod val="75000"/>
                  <a:lumOff val="25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48" name="Rounded Rectangle 47"/>
              <p:cNvSpPr/>
              <p:nvPr/>
            </p:nvSpPr>
            <p:spPr bwMode="auto">
              <a:xfrm>
                <a:off x="4327712" y="2777068"/>
                <a:ext cx="1721223" cy="3152950"/>
              </a:xfrm>
              <a:prstGeom prst="roundRect">
                <a:avLst>
                  <a:gd name="adj" fmla="val 5729"/>
                </a:avLst>
              </a:prstGeom>
              <a:solidFill>
                <a:srgbClr val="DDDDDD">
                  <a:lumMod val="75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grpSp>
        <p:grpSp>
          <p:nvGrpSpPr>
            <p:cNvPr id="41" name="Group 40"/>
            <p:cNvGrpSpPr/>
            <p:nvPr/>
          </p:nvGrpSpPr>
          <p:grpSpPr>
            <a:xfrm>
              <a:off x="4375954" y="2829700"/>
              <a:ext cx="1607803" cy="2946577"/>
              <a:chOff x="4375954" y="2829700"/>
              <a:chExt cx="1607803" cy="2946577"/>
            </a:xfrm>
          </p:grpSpPr>
          <p:pic>
            <p:nvPicPr>
              <p:cNvPr id="42" name="Picture 41"/>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375954" y="2829700"/>
                <a:ext cx="1607803" cy="694552"/>
              </a:xfrm>
              <a:prstGeom prst="roundRect">
                <a:avLst/>
              </a:prstGeom>
              <a:ln>
                <a:solidFill>
                  <a:srgbClr val="DDDDDD">
                    <a:lumMod val="75000"/>
                  </a:srgbClr>
                </a:solidFill>
              </a:ln>
            </p:spPr>
          </p:pic>
          <p:pic>
            <p:nvPicPr>
              <p:cNvPr id="43" name="Picture 42"/>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375954" y="3580375"/>
                <a:ext cx="1607803" cy="694552"/>
              </a:xfrm>
              <a:prstGeom prst="roundRect">
                <a:avLst/>
              </a:prstGeom>
              <a:ln>
                <a:solidFill>
                  <a:srgbClr val="DDDDDD">
                    <a:lumMod val="75000"/>
                  </a:srgbClr>
                </a:solidFill>
              </a:ln>
            </p:spPr>
          </p:pic>
          <p:pic>
            <p:nvPicPr>
              <p:cNvPr id="44" name="Picture 43"/>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375954" y="4331050"/>
                <a:ext cx="1607803" cy="694552"/>
              </a:xfrm>
              <a:prstGeom prst="roundRect">
                <a:avLst/>
              </a:prstGeom>
              <a:ln>
                <a:solidFill>
                  <a:srgbClr val="DDDDDD">
                    <a:lumMod val="75000"/>
                  </a:srgbClr>
                </a:solidFill>
              </a:ln>
            </p:spPr>
          </p:pic>
          <p:pic>
            <p:nvPicPr>
              <p:cNvPr id="45" name="Picture 44"/>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375954" y="5081725"/>
                <a:ext cx="1607803" cy="694552"/>
              </a:xfrm>
              <a:prstGeom prst="roundRect">
                <a:avLst/>
              </a:prstGeom>
              <a:ln>
                <a:solidFill>
                  <a:srgbClr val="DDDDDD">
                    <a:lumMod val="75000"/>
                  </a:srgbClr>
                </a:solidFill>
              </a:ln>
            </p:spPr>
          </p:pic>
        </p:grpSp>
      </p:grpSp>
      <p:pic>
        <p:nvPicPr>
          <p:cNvPr id="49" name="Picture 48"/>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084662" y="4731744"/>
            <a:ext cx="1484090" cy="1364256"/>
          </a:xfrm>
          <a:prstGeom prst="rect">
            <a:avLst/>
          </a:prstGeom>
        </p:spPr>
      </p:pic>
      <p:pic>
        <p:nvPicPr>
          <p:cNvPr id="50" name="Picture 49"/>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flipH="1">
            <a:off x="6405412" y="4731744"/>
            <a:ext cx="1484090" cy="1364256"/>
          </a:xfrm>
          <a:prstGeom prst="rect">
            <a:avLst/>
          </a:prstGeom>
        </p:spPr>
      </p:pic>
      <p:grpSp>
        <p:nvGrpSpPr>
          <p:cNvPr id="51" name="Group 50"/>
          <p:cNvGrpSpPr/>
          <p:nvPr/>
        </p:nvGrpSpPr>
        <p:grpSpPr>
          <a:xfrm>
            <a:off x="1173840" y="5160022"/>
            <a:ext cx="6282163" cy="901556"/>
            <a:chOff x="2624469" y="4355929"/>
            <a:chExt cx="6282163" cy="901556"/>
          </a:xfrm>
        </p:grpSpPr>
        <p:pic>
          <p:nvPicPr>
            <p:cNvPr id="52" name="Picture 51"/>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2981408" y="4355929"/>
              <a:ext cx="466583" cy="422054"/>
            </a:xfrm>
            <a:prstGeom prst="rect">
              <a:avLst/>
            </a:prstGeom>
          </p:spPr>
        </p:pic>
        <p:sp>
          <p:nvSpPr>
            <p:cNvPr id="53" name="TextBox 52"/>
            <p:cNvSpPr txBox="1"/>
            <p:nvPr/>
          </p:nvSpPr>
          <p:spPr>
            <a:xfrm>
              <a:off x="2624469" y="4925086"/>
              <a:ext cx="572273" cy="332399"/>
            </a:xfrm>
            <a:prstGeom prst="rect">
              <a:avLst/>
            </a:prstGeom>
            <a:noFill/>
          </p:spPr>
          <p:txBody>
            <a:bodyPr wrap="none" lIns="0" tIns="0" rIns="0" bIns="0" rtlCol="0">
              <a:spAutoFit/>
            </a:bodyPr>
            <a:lstStyle/>
            <a:p>
              <a:pPr algn="l" defTabSz="1218987" rtl="0">
                <a:lnSpc>
                  <a:spcPct val="90000"/>
                </a:lnSpc>
                <a:spcBef>
                  <a:spcPct val="20000"/>
                </a:spcBef>
                <a:buSzPct val="80000"/>
              </a:pPr>
              <a:r>
                <a:rPr lang="en-US" sz="1200" kern="1200" dirty="0" smtClean="0">
                  <a:solidFill>
                    <a:srgbClr val="FFFFFF">
                      <a:alpha val="99000"/>
                    </a:srgbClr>
                  </a:solidFill>
                  <a:latin typeface="Segoe UI"/>
                  <a:ea typeface="+mn-ea"/>
                  <a:cs typeface="+mn-cs"/>
                </a:rPr>
                <a:t>Virtual </a:t>
              </a:r>
              <a:br>
                <a:rPr lang="en-US" sz="1200" kern="1200" dirty="0" smtClean="0">
                  <a:solidFill>
                    <a:srgbClr val="FFFFFF">
                      <a:alpha val="99000"/>
                    </a:srgbClr>
                  </a:solidFill>
                  <a:latin typeface="Segoe UI"/>
                  <a:ea typeface="+mn-ea"/>
                  <a:cs typeface="+mn-cs"/>
                </a:rPr>
              </a:br>
              <a:r>
                <a:rPr lang="en-US" sz="1200" kern="1200" dirty="0" smtClean="0">
                  <a:solidFill>
                    <a:srgbClr val="FFFFFF">
                      <a:alpha val="99000"/>
                    </a:srgbClr>
                  </a:solidFill>
                  <a:latin typeface="Segoe UI"/>
                  <a:ea typeface="+mn-ea"/>
                  <a:cs typeface="+mn-cs"/>
                </a:rPr>
                <a:t>machine</a:t>
              </a:r>
              <a:endParaRPr lang="en-US" sz="1200" kern="1200" dirty="0">
                <a:solidFill>
                  <a:srgbClr val="FFFFFF">
                    <a:alpha val="99000"/>
                  </a:srgbClr>
                </a:solidFill>
                <a:latin typeface="Segoe UI"/>
                <a:ea typeface="+mn-ea"/>
                <a:cs typeface="+mn-cs"/>
              </a:endParaRPr>
            </a:p>
          </p:txBody>
        </p:sp>
        <p:sp>
          <p:nvSpPr>
            <p:cNvPr id="54" name="TextBox 53"/>
            <p:cNvSpPr txBox="1"/>
            <p:nvPr/>
          </p:nvSpPr>
          <p:spPr>
            <a:xfrm>
              <a:off x="8091821" y="4925086"/>
              <a:ext cx="572272" cy="332399"/>
            </a:xfrm>
            <a:prstGeom prst="rect">
              <a:avLst/>
            </a:prstGeom>
            <a:noFill/>
          </p:spPr>
          <p:txBody>
            <a:bodyPr wrap="none" lIns="0" tIns="0" rIns="0" bIns="0" rtlCol="0">
              <a:spAutoFit/>
            </a:bodyPr>
            <a:lstStyle/>
            <a:p>
              <a:pPr algn="l" defTabSz="1218987" rtl="0">
                <a:lnSpc>
                  <a:spcPct val="90000"/>
                </a:lnSpc>
                <a:spcBef>
                  <a:spcPct val="20000"/>
                </a:spcBef>
                <a:buSzPct val="80000"/>
              </a:pPr>
              <a:r>
                <a:rPr lang="en-US" sz="1200" kern="1200" dirty="0">
                  <a:solidFill>
                    <a:srgbClr val="FFFFFF">
                      <a:alpha val="99000"/>
                    </a:srgbClr>
                  </a:solidFill>
                  <a:latin typeface="Segoe UI"/>
                  <a:ea typeface="+mn-ea"/>
                  <a:cs typeface="+mn-cs"/>
                </a:rPr>
                <a:t>Virtual </a:t>
              </a:r>
              <a:br>
                <a:rPr lang="en-US" sz="1200" kern="1200" dirty="0">
                  <a:solidFill>
                    <a:srgbClr val="FFFFFF">
                      <a:alpha val="99000"/>
                    </a:srgbClr>
                  </a:solidFill>
                  <a:latin typeface="Segoe UI"/>
                  <a:ea typeface="+mn-ea"/>
                  <a:cs typeface="+mn-cs"/>
                </a:rPr>
              </a:br>
              <a:r>
                <a:rPr lang="en-US" sz="1200" kern="1200" dirty="0">
                  <a:solidFill>
                    <a:srgbClr val="FFFFFF">
                      <a:alpha val="99000"/>
                    </a:srgbClr>
                  </a:solidFill>
                  <a:latin typeface="Segoe UI"/>
                  <a:ea typeface="+mn-ea"/>
                  <a:cs typeface="+mn-cs"/>
                </a:rPr>
                <a:t>machine</a:t>
              </a:r>
            </a:p>
          </p:txBody>
        </p:sp>
        <p:pic>
          <p:nvPicPr>
            <p:cNvPr id="55" name="Picture 54"/>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8440049" y="4355929"/>
              <a:ext cx="466583" cy="422054"/>
            </a:xfrm>
            <a:prstGeom prst="rect">
              <a:avLst/>
            </a:prstGeom>
          </p:spPr>
        </p:pic>
      </p:grpSp>
      <p:grpSp>
        <p:nvGrpSpPr>
          <p:cNvPr id="56" name="Group 55"/>
          <p:cNvGrpSpPr/>
          <p:nvPr/>
        </p:nvGrpSpPr>
        <p:grpSpPr>
          <a:xfrm>
            <a:off x="2838832" y="3580375"/>
            <a:ext cx="3308246" cy="694552"/>
            <a:chOff x="4408729" y="3580375"/>
            <a:chExt cx="3308246" cy="694552"/>
          </a:xfrm>
        </p:grpSpPr>
        <p:pic>
          <p:nvPicPr>
            <p:cNvPr id="57" name="Picture 5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408729" y="3580375"/>
              <a:ext cx="1607803" cy="694552"/>
            </a:xfrm>
            <a:prstGeom prst="roundRect">
              <a:avLst/>
            </a:prstGeom>
            <a:ln>
              <a:solidFill>
                <a:srgbClr val="DDDDDD">
                  <a:lumMod val="75000"/>
                </a:srgbClr>
              </a:solidFill>
            </a:ln>
          </p:spPr>
        </p:pic>
        <p:pic>
          <p:nvPicPr>
            <p:cNvPr id="58" name="Picture 57"/>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109172" y="3580375"/>
              <a:ext cx="1607803" cy="694552"/>
            </a:xfrm>
            <a:prstGeom prst="roundRect">
              <a:avLst/>
            </a:prstGeom>
            <a:ln>
              <a:solidFill>
                <a:srgbClr val="DDDDDD">
                  <a:lumMod val="75000"/>
                </a:srgbClr>
              </a:solidFill>
            </a:ln>
          </p:spPr>
        </p:pic>
      </p:grpSp>
      <p:sp>
        <p:nvSpPr>
          <p:cNvPr id="59" name="TextBox 58"/>
          <p:cNvSpPr txBox="1"/>
          <p:nvPr/>
        </p:nvSpPr>
        <p:spPr>
          <a:xfrm>
            <a:off x="409929" y="376411"/>
            <a:ext cx="3564932" cy="984885"/>
          </a:xfrm>
          <a:prstGeom prst="rect">
            <a:avLst/>
          </a:prstGeom>
          <a:noFill/>
        </p:spPr>
        <p:txBody>
          <a:bodyPr wrap="square" lIns="0" tIns="0" rIns="0" bIns="0" rtlCol="0">
            <a:spAutoFit/>
          </a:bodyPr>
          <a:lstStyle/>
          <a:p>
            <a:pPr algn="l" defTabSz="1218987" rtl="0">
              <a:lnSpc>
                <a:spcPct val="90000"/>
              </a:lnSpc>
              <a:spcAft>
                <a:spcPts val="600"/>
              </a:spcAft>
              <a:buSzPct val="80000"/>
            </a:pPr>
            <a:r>
              <a:rPr lang="en-US" sz="2000" kern="1200" dirty="0" smtClean="0">
                <a:solidFill>
                  <a:srgbClr val="8CC600">
                    <a:alpha val="99000"/>
                  </a:srgbClr>
                </a:solidFill>
                <a:latin typeface="Segoe UI"/>
                <a:ea typeface="+mn-ea"/>
                <a:cs typeface="+mn-cs"/>
              </a:rPr>
              <a:t>Provision Role Instances</a:t>
            </a:r>
          </a:p>
          <a:p>
            <a:pPr algn="l" defTabSz="1218987" rtl="0">
              <a:lnSpc>
                <a:spcPct val="90000"/>
              </a:lnSpc>
              <a:spcAft>
                <a:spcPts val="600"/>
              </a:spcAft>
              <a:buSzPct val="80000"/>
            </a:pPr>
            <a:r>
              <a:rPr lang="en-US" sz="2000" kern="1200" dirty="0" smtClean="0">
                <a:solidFill>
                  <a:srgbClr val="292929">
                    <a:lumMod val="60000"/>
                    <a:lumOff val="40000"/>
                    <a:alpha val="99000"/>
                  </a:srgbClr>
                </a:solidFill>
                <a:latin typeface="Segoe UI"/>
                <a:ea typeface="+mn-ea"/>
                <a:cs typeface="+mn-cs"/>
              </a:rPr>
              <a:t>Deploy App Code</a:t>
            </a:r>
          </a:p>
          <a:p>
            <a:pPr algn="l" defTabSz="1218987" rtl="0">
              <a:lnSpc>
                <a:spcPct val="90000"/>
              </a:lnSpc>
              <a:spcAft>
                <a:spcPts val="600"/>
              </a:spcAft>
              <a:buSzPct val="80000"/>
            </a:pPr>
            <a:r>
              <a:rPr lang="en-US" sz="2000" kern="1200" dirty="0" smtClean="0">
                <a:solidFill>
                  <a:srgbClr val="292929">
                    <a:lumMod val="60000"/>
                    <a:lumOff val="40000"/>
                    <a:alpha val="99000"/>
                  </a:srgbClr>
                </a:solidFill>
                <a:latin typeface="Segoe UI"/>
                <a:ea typeface="+mn-ea"/>
                <a:cs typeface="+mn-cs"/>
              </a:rPr>
              <a:t>Configure Network</a:t>
            </a:r>
          </a:p>
        </p:txBody>
      </p:sp>
      <p:pic>
        <p:nvPicPr>
          <p:cNvPr id="60" name="Picture 5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flipH="1" flipV="1">
            <a:off x="6405412" y="2727711"/>
            <a:ext cx="1484090" cy="1364256"/>
          </a:xfrm>
          <a:prstGeom prst="rect">
            <a:avLst/>
          </a:prstGeom>
        </p:spPr>
      </p:pic>
      <p:pic>
        <p:nvPicPr>
          <p:cNvPr id="61" name="Picture 6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flipV="1">
            <a:off x="1084662" y="2727711"/>
            <a:ext cx="1484090" cy="1364256"/>
          </a:xfrm>
          <a:prstGeom prst="rect">
            <a:avLst/>
          </a:prstGeom>
        </p:spPr>
      </p:pic>
      <p:pic>
        <p:nvPicPr>
          <p:cNvPr id="62" name="Picture 61"/>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flipV="1">
            <a:off x="1084662" y="2727711"/>
            <a:ext cx="1484090" cy="1364256"/>
          </a:xfrm>
          <a:prstGeom prst="rect">
            <a:avLst/>
          </a:prstGeom>
        </p:spPr>
      </p:pic>
      <p:pic>
        <p:nvPicPr>
          <p:cNvPr id="63" name="Picture 62"/>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flipH="1" flipV="1">
            <a:off x="6405412" y="2727711"/>
            <a:ext cx="1484090" cy="1364256"/>
          </a:xfrm>
          <a:prstGeom prst="rect">
            <a:avLst/>
          </a:prstGeom>
        </p:spPr>
      </p:pic>
      <p:grpSp>
        <p:nvGrpSpPr>
          <p:cNvPr id="64" name="Group 63"/>
          <p:cNvGrpSpPr/>
          <p:nvPr/>
        </p:nvGrpSpPr>
        <p:grpSpPr>
          <a:xfrm>
            <a:off x="1177228" y="3155989"/>
            <a:ext cx="6278775" cy="910983"/>
            <a:chOff x="2627857" y="4355929"/>
            <a:chExt cx="6278775" cy="910983"/>
          </a:xfrm>
        </p:grpSpPr>
        <p:pic>
          <p:nvPicPr>
            <p:cNvPr id="65" name="Picture 64"/>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2981408" y="4355929"/>
              <a:ext cx="466583" cy="422054"/>
            </a:xfrm>
            <a:prstGeom prst="rect">
              <a:avLst/>
            </a:prstGeom>
          </p:spPr>
        </p:pic>
        <p:sp>
          <p:nvSpPr>
            <p:cNvPr id="66" name="TextBox 65"/>
            <p:cNvSpPr txBox="1"/>
            <p:nvPr/>
          </p:nvSpPr>
          <p:spPr>
            <a:xfrm>
              <a:off x="2627857" y="4934513"/>
              <a:ext cx="572273" cy="332399"/>
            </a:xfrm>
            <a:prstGeom prst="rect">
              <a:avLst/>
            </a:prstGeom>
            <a:noFill/>
          </p:spPr>
          <p:txBody>
            <a:bodyPr wrap="none" lIns="0" tIns="0" rIns="0" bIns="0" rtlCol="0">
              <a:spAutoFit/>
            </a:bodyPr>
            <a:lstStyle/>
            <a:p>
              <a:pPr algn="l" defTabSz="1218987" rtl="0">
                <a:lnSpc>
                  <a:spcPct val="90000"/>
                </a:lnSpc>
                <a:spcBef>
                  <a:spcPct val="20000"/>
                </a:spcBef>
                <a:buSzPct val="80000"/>
              </a:pPr>
              <a:r>
                <a:rPr lang="en-US" sz="1200" kern="1200" dirty="0" smtClean="0">
                  <a:solidFill>
                    <a:srgbClr val="FFFFFF">
                      <a:alpha val="99000"/>
                    </a:srgbClr>
                  </a:solidFill>
                  <a:latin typeface="Segoe UI"/>
                  <a:ea typeface="+mn-ea"/>
                  <a:cs typeface="+mn-cs"/>
                </a:rPr>
                <a:t>Virtual </a:t>
              </a:r>
              <a:br>
                <a:rPr lang="en-US" sz="1200" kern="1200" dirty="0" smtClean="0">
                  <a:solidFill>
                    <a:srgbClr val="FFFFFF">
                      <a:alpha val="99000"/>
                    </a:srgbClr>
                  </a:solidFill>
                  <a:latin typeface="Segoe UI"/>
                  <a:ea typeface="+mn-ea"/>
                  <a:cs typeface="+mn-cs"/>
                </a:rPr>
              </a:br>
              <a:r>
                <a:rPr lang="en-US" sz="1200" kern="1200" dirty="0" smtClean="0">
                  <a:solidFill>
                    <a:srgbClr val="FFFFFF">
                      <a:alpha val="99000"/>
                    </a:srgbClr>
                  </a:solidFill>
                  <a:latin typeface="Segoe UI"/>
                  <a:ea typeface="+mn-ea"/>
                  <a:cs typeface="+mn-cs"/>
                </a:rPr>
                <a:t>machine</a:t>
              </a:r>
              <a:endParaRPr lang="en-US" sz="1200" kern="1200" dirty="0">
                <a:solidFill>
                  <a:srgbClr val="FFFFFF">
                    <a:alpha val="99000"/>
                  </a:srgbClr>
                </a:solidFill>
                <a:latin typeface="Segoe UI"/>
                <a:ea typeface="+mn-ea"/>
                <a:cs typeface="+mn-cs"/>
              </a:endParaRPr>
            </a:p>
          </p:txBody>
        </p:sp>
        <p:sp>
          <p:nvSpPr>
            <p:cNvPr id="67" name="TextBox 66"/>
            <p:cNvSpPr txBox="1"/>
            <p:nvPr/>
          </p:nvSpPr>
          <p:spPr>
            <a:xfrm>
              <a:off x="8095449" y="4934513"/>
              <a:ext cx="572273" cy="332399"/>
            </a:xfrm>
            <a:prstGeom prst="rect">
              <a:avLst/>
            </a:prstGeom>
            <a:noFill/>
          </p:spPr>
          <p:txBody>
            <a:bodyPr wrap="none" lIns="0" tIns="0" rIns="0" bIns="0" rtlCol="0">
              <a:spAutoFit/>
            </a:bodyPr>
            <a:lstStyle/>
            <a:p>
              <a:pPr algn="l" defTabSz="1218987" rtl="0">
                <a:lnSpc>
                  <a:spcPct val="90000"/>
                </a:lnSpc>
                <a:spcBef>
                  <a:spcPct val="20000"/>
                </a:spcBef>
                <a:buSzPct val="80000"/>
              </a:pPr>
              <a:r>
                <a:rPr lang="en-US" sz="1200" kern="1200" dirty="0">
                  <a:solidFill>
                    <a:srgbClr val="FFFFFF">
                      <a:alpha val="99000"/>
                    </a:srgbClr>
                  </a:solidFill>
                  <a:latin typeface="Segoe UI"/>
                  <a:ea typeface="+mn-ea"/>
                  <a:cs typeface="+mn-cs"/>
                </a:rPr>
                <a:t>Virtual </a:t>
              </a:r>
              <a:br>
                <a:rPr lang="en-US" sz="1200" kern="1200" dirty="0">
                  <a:solidFill>
                    <a:srgbClr val="FFFFFF">
                      <a:alpha val="99000"/>
                    </a:srgbClr>
                  </a:solidFill>
                  <a:latin typeface="Segoe UI"/>
                  <a:ea typeface="+mn-ea"/>
                  <a:cs typeface="+mn-cs"/>
                </a:rPr>
              </a:br>
              <a:r>
                <a:rPr lang="en-US" sz="1200" kern="1200" dirty="0">
                  <a:solidFill>
                    <a:srgbClr val="FFFFFF">
                      <a:alpha val="99000"/>
                    </a:srgbClr>
                  </a:solidFill>
                  <a:latin typeface="Segoe UI"/>
                  <a:ea typeface="+mn-ea"/>
                  <a:cs typeface="+mn-cs"/>
                </a:rPr>
                <a:t>machine</a:t>
              </a:r>
            </a:p>
          </p:txBody>
        </p:sp>
        <p:pic>
          <p:nvPicPr>
            <p:cNvPr id="68" name="Picture 67"/>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8440049" y="4355929"/>
              <a:ext cx="466583" cy="422054"/>
            </a:xfrm>
            <a:prstGeom prst="rect">
              <a:avLst/>
            </a:prstGeom>
          </p:spPr>
        </p:pic>
      </p:grpSp>
      <p:grpSp>
        <p:nvGrpSpPr>
          <p:cNvPr id="69" name="Group 68"/>
          <p:cNvGrpSpPr/>
          <p:nvPr/>
        </p:nvGrpSpPr>
        <p:grpSpPr>
          <a:xfrm>
            <a:off x="2838832" y="4332642"/>
            <a:ext cx="3308245" cy="694552"/>
            <a:chOff x="4408729" y="3580375"/>
            <a:chExt cx="3308245" cy="694552"/>
          </a:xfrm>
        </p:grpSpPr>
        <p:pic>
          <p:nvPicPr>
            <p:cNvPr id="70" name="Picture 69"/>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408729" y="3580375"/>
              <a:ext cx="1607803" cy="694552"/>
            </a:xfrm>
            <a:prstGeom prst="roundRect">
              <a:avLst/>
            </a:prstGeom>
            <a:ln>
              <a:solidFill>
                <a:srgbClr val="DDDDDD">
                  <a:lumMod val="75000"/>
                </a:srgbClr>
              </a:solidFill>
            </a:ln>
          </p:spPr>
        </p:pic>
        <p:pic>
          <p:nvPicPr>
            <p:cNvPr id="71" name="Picture 70"/>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109171" y="3580375"/>
              <a:ext cx="1607803" cy="694552"/>
            </a:xfrm>
            <a:prstGeom prst="roundRect">
              <a:avLst/>
            </a:prstGeom>
            <a:ln>
              <a:solidFill>
                <a:srgbClr val="DDDDDD">
                  <a:lumMod val="75000"/>
                </a:srgbClr>
              </a:solidFill>
            </a:ln>
          </p:spPr>
        </p:pic>
      </p:grpSp>
    </p:spTree>
    <p:extLst>
      <p:ext uri="{BB962C8B-B14F-4D97-AF65-F5344CB8AC3E}">
        <p14:creationId xmlns:p14="http://schemas.microsoft.com/office/powerpoint/2010/main" xmlns="" val="15500763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1000"/>
                                        <p:tgtEl>
                                          <p:spTgt spid="18"/>
                                        </p:tgtEl>
                                      </p:cBhvr>
                                    </p:animEffect>
                                  </p:childTnLst>
                                </p:cTn>
                              </p:par>
                              <p:par>
                                <p:cTn id="12" presetID="10" presetClass="entr" presetSubtype="0" fill="hold" nodeType="withEffect">
                                  <p:stCondLst>
                                    <p:cond delay="50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childTnLst>
                                </p:cTn>
                              </p:par>
                            </p:childTnLst>
                          </p:cTn>
                        </p:par>
                        <p:par>
                          <p:cTn id="15" fill="hold">
                            <p:stCondLst>
                              <p:cond delay="2000"/>
                            </p:stCondLst>
                            <p:childTnLst>
                              <p:par>
                                <p:cTn id="16" presetID="22" presetClass="entr" presetSubtype="2" fill="hold" nodeType="afterEffect">
                                  <p:stCondLst>
                                    <p:cond delay="500"/>
                                  </p:stCondLst>
                                  <p:childTnLst>
                                    <p:set>
                                      <p:cBhvr>
                                        <p:cTn id="17" dur="1" fill="hold">
                                          <p:stCondLst>
                                            <p:cond delay="0"/>
                                          </p:stCondLst>
                                        </p:cTn>
                                        <p:tgtEl>
                                          <p:spTgt spid="13"/>
                                        </p:tgtEl>
                                        <p:attrNameLst>
                                          <p:attrName>style.visibility</p:attrName>
                                        </p:attrNameLst>
                                      </p:cBhvr>
                                      <p:to>
                                        <p:strVal val="visible"/>
                                      </p:to>
                                    </p:set>
                                    <p:animEffect transition="in" filter="wipe(right)">
                                      <p:cBhvr>
                                        <p:cTn id="18" dur="500"/>
                                        <p:tgtEl>
                                          <p:spTgt spid="13"/>
                                        </p:tgtEl>
                                      </p:cBhvr>
                                    </p:animEffect>
                                  </p:childTnLst>
                                </p:cTn>
                              </p:par>
                              <p:par>
                                <p:cTn id="19" presetID="22" presetClass="entr" presetSubtype="8" fill="hold" nodeType="withEffect">
                                  <p:stCondLst>
                                    <p:cond delay="50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par>
                                <p:cTn id="22" presetID="22" presetClass="entr" presetSubtype="2" fill="hold" nodeType="withEffect">
                                  <p:stCondLst>
                                    <p:cond delay="500"/>
                                  </p:stCondLst>
                                  <p:childTnLst>
                                    <p:set>
                                      <p:cBhvr>
                                        <p:cTn id="23" dur="1" fill="hold">
                                          <p:stCondLst>
                                            <p:cond delay="0"/>
                                          </p:stCondLst>
                                        </p:cTn>
                                        <p:tgtEl>
                                          <p:spTgt spid="61"/>
                                        </p:tgtEl>
                                        <p:attrNameLst>
                                          <p:attrName>style.visibility</p:attrName>
                                        </p:attrNameLst>
                                      </p:cBhvr>
                                      <p:to>
                                        <p:strVal val="visible"/>
                                      </p:to>
                                    </p:set>
                                    <p:animEffect transition="in" filter="wipe(right)">
                                      <p:cBhvr>
                                        <p:cTn id="24" dur="500"/>
                                        <p:tgtEl>
                                          <p:spTgt spid="61"/>
                                        </p:tgtEl>
                                      </p:cBhvr>
                                    </p:animEffect>
                                  </p:childTnLst>
                                </p:cTn>
                              </p:par>
                              <p:par>
                                <p:cTn id="25" presetID="22" presetClass="entr" presetSubtype="8" fill="hold" nodeType="withEffect">
                                  <p:stCondLst>
                                    <p:cond delay="500"/>
                                  </p:stCondLst>
                                  <p:childTnLst>
                                    <p:set>
                                      <p:cBhvr>
                                        <p:cTn id="26" dur="1" fill="hold">
                                          <p:stCondLst>
                                            <p:cond delay="0"/>
                                          </p:stCondLst>
                                        </p:cTn>
                                        <p:tgtEl>
                                          <p:spTgt spid="60"/>
                                        </p:tgtEl>
                                        <p:attrNameLst>
                                          <p:attrName>style.visibility</p:attrName>
                                        </p:attrNameLst>
                                      </p:cBhvr>
                                      <p:to>
                                        <p:strVal val="visible"/>
                                      </p:to>
                                    </p:set>
                                    <p:animEffect transition="in" filter="wipe(left)">
                                      <p:cBhvr>
                                        <p:cTn id="27" dur="500"/>
                                        <p:tgtEl>
                                          <p:spTgt spid="60"/>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fade">
                                      <p:cBhvr>
                                        <p:cTn id="31" dur="500"/>
                                        <p:tgtEl>
                                          <p:spTgt spid="51"/>
                                        </p:tgtEl>
                                      </p:cBhvr>
                                    </p:animEffect>
                                  </p:childTnLst>
                                </p:cTn>
                              </p:par>
                              <p:par>
                                <p:cTn id="32" presetID="10" presetClass="entr" presetSubtype="0" fill="hold"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500"/>
                                        <p:tgtEl>
                                          <p:spTgt spid="64"/>
                                        </p:tgtEl>
                                      </p:cBhvr>
                                    </p:animEffect>
                                  </p:childTnLst>
                                </p:cTn>
                              </p:par>
                            </p:childTnLst>
                          </p:cTn>
                        </p:par>
                        <p:par>
                          <p:cTn id="35" fill="hold">
                            <p:stCondLst>
                              <p:cond delay="3500"/>
                            </p:stCondLst>
                            <p:childTnLst>
                              <p:par>
                                <p:cTn id="36" presetID="22" presetClass="entr" presetSubtype="4" fill="hold" nodeType="afterEffect">
                                  <p:stCondLst>
                                    <p:cond delay="1000"/>
                                  </p:stCondLst>
                                  <p:childTnLst>
                                    <p:set>
                                      <p:cBhvr>
                                        <p:cTn id="37" dur="1" fill="hold">
                                          <p:stCondLst>
                                            <p:cond delay="0"/>
                                          </p:stCondLst>
                                        </p:cTn>
                                        <p:tgtEl>
                                          <p:spTgt spid="50"/>
                                        </p:tgtEl>
                                        <p:attrNameLst>
                                          <p:attrName>style.visibility</p:attrName>
                                        </p:attrNameLst>
                                      </p:cBhvr>
                                      <p:to>
                                        <p:strVal val="visible"/>
                                      </p:to>
                                    </p:set>
                                    <p:animEffect transition="in" filter="wipe(down)">
                                      <p:cBhvr>
                                        <p:cTn id="38" dur="1000"/>
                                        <p:tgtEl>
                                          <p:spTgt spid="50"/>
                                        </p:tgtEl>
                                      </p:cBhvr>
                                    </p:animEffect>
                                  </p:childTnLst>
                                </p:cTn>
                              </p:par>
                              <p:par>
                                <p:cTn id="39" presetID="22" presetClass="entr" presetSubtype="4" fill="hold" nodeType="withEffect">
                                  <p:stCondLst>
                                    <p:cond delay="1000"/>
                                  </p:stCondLst>
                                  <p:childTnLst>
                                    <p:set>
                                      <p:cBhvr>
                                        <p:cTn id="40" dur="1" fill="hold">
                                          <p:stCondLst>
                                            <p:cond delay="0"/>
                                          </p:stCondLst>
                                        </p:cTn>
                                        <p:tgtEl>
                                          <p:spTgt spid="49"/>
                                        </p:tgtEl>
                                        <p:attrNameLst>
                                          <p:attrName>style.visibility</p:attrName>
                                        </p:attrNameLst>
                                      </p:cBhvr>
                                      <p:to>
                                        <p:strVal val="visible"/>
                                      </p:to>
                                    </p:set>
                                    <p:animEffect transition="in" filter="wipe(down)">
                                      <p:cBhvr>
                                        <p:cTn id="41" dur="1000"/>
                                        <p:tgtEl>
                                          <p:spTgt spid="49"/>
                                        </p:tgtEl>
                                      </p:cBhvr>
                                    </p:animEffect>
                                  </p:childTnLst>
                                </p:cTn>
                              </p:par>
                              <p:par>
                                <p:cTn id="42" presetID="22" presetClass="entr" presetSubtype="4" fill="hold" nodeType="withEffect">
                                  <p:stCondLst>
                                    <p:cond delay="1000"/>
                                  </p:stCondLst>
                                  <p:childTnLst>
                                    <p:set>
                                      <p:cBhvr>
                                        <p:cTn id="43" dur="1" fill="hold">
                                          <p:stCondLst>
                                            <p:cond delay="0"/>
                                          </p:stCondLst>
                                        </p:cTn>
                                        <p:tgtEl>
                                          <p:spTgt spid="63"/>
                                        </p:tgtEl>
                                        <p:attrNameLst>
                                          <p:attrName>style.visibility</p:attrName>
                                        </p:attrNameLst>
                                      </p:cBhvr>
                                      <p:to>
                                        <p:strVal val="visible"/>
                                      </p:to>
                                    </p:set>
                                    <p:animEffect transition="in" filter="wipe(down)">
                                      <p:cBhvr>
                                        <p:cTn id="44" dur="1000"/>
                                        <p:tgtEl>
                                          <p:spTgt spid="63"/>
                                        </p:tgtEl>
                                      </p:cBhvr>
                                    </p:animEffect>
                                  </p:childTnLst>
                                </p:cTn>
                              </p:par>
                              <p:par>
                                <p:cTn id="45" presetID="22" presetClass="entr" presetSubtype="4" fill="hold" nodeType="withEffect">
                                  <p:stCondLst>
                                    <p:cond delay="1000"/>
                                  </p:stCondLst>
                                  <p:childTnLst>
                                    <p:set>
                                      <p:cBhvr>
                                        <p:cTn id="46" dur="1" fill="hold">
                                          <p:stCondLst>
                                            <p:cond delay="0"/>
                                          </p:stCondLst>
                                        </p:cTn>
                                        <p:tgtEl>
                                          <p:spTgt spid="62"/>
                                        </p:tgtEl>
                                        <p:attrNameLst>
                                          <p:attrName>style.visibility</p:attrName>
                                        </p:attrNameLst>
                                      </p:cBhvr>
                                      <p:to>
                                        <p:strVal val="visible"/>
                                      </p:to>
                                    </p:set>
                                    <p:animEffect transition="in" filter="wipe(down)">
                                      <p:cBhvr>
                                        <p:cTn id="47" dur="1000"/>
                                        <p:tgtEl>
                                          <p:spTgt spid="62"/>
                                        </p:tgtEl>
                                      </p:cBhvr>
                                    </p:animEffect>
                                  </p:childTnLst>
                                </p:cTn>
                              </p:par>
                            </p:childTnLst>
                          </p:cTn>
                        </p:par>
                        <p:par>
                          <p:cTn id="48" fill="hold">
                            <p:stCondLst>
                              <p:cond delay="5500"/>
                            </p:stCondLst>
                            <p:childTnLst>
                              <p:par>
                                <p:cTn id="49" presetID="1" presetClass="entr" presetSubtype="0" fill="hold" nodeType="after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childTnLst>
                          </p:cTn>
                        </p:par>
                        <p:par>
                          <p:cTn id="51" fill="hold">
                            <p:stCondLst>
                              <p:cond delay="5500"/>
                            </p:stCondLst>
                            <p:childTnLst>
                              <p:par>
                                <p:cTn id="52" presetID="1" presetClass="entr" presetSubtype="0" fill="hold" nodeType="afterEffect">
                                  <p:stCondLst>
                                    <p:cond delay="0"/>
                                  </p:stCondLst>
                                  <p:childTnLst>
                                    <p:set>
                                      <p:cBhvr>
                                        <p:cTn id="53" dur="1" fill="hold">
                                          <p:stCondLst>
                                            <p:cond delay="0"/>
                                          </p:stCondLst>
                                        </p:cTn>
                                        <p:tgtEl>
                                          <p:spTgt spid="69"/>
                                        </p:tgtEl>
                                        <p:attrNameLst>
                                          <p:attrName>style.visibility</p:attrName>
                                        </p:attrNameLst>
                                      </p:cBhvr>
                                      <p:to>
                                        <p:strVal val="visible"/>
                                      </p:to>
                                    </p:set>
                                  </p:childTnLst>
                                </p:cTn>
                              </p:par>
                            </p:childTnLst>
                          </p:cTn>
                        </p:par>
                        <p:par>
                          <p:cTn id="54" fill="hold">
                            <p:stCondLst>
                              <p:cond delay="5500"/>
                            </p:stCondLst>
                            <p:childTnLst>
                              <p:par>
                                <p:cTn id="55" presetID="10" presetClass="exit" presetSubtype="0" fill="hold" nodeType="afterEffect">
                                  <p:stCondLst>
                                    <p:cond delay="0"/>
                                  </p:stCondLst>
                                  <p:childTnLst>
                                    <p:animEffect transition="out" filter="fade">
                                      <p:cBhvr>
                                        <p:cTn id="56" dur="250"/>
                                        <p:tgtEl>
                                          <p:spTgt spid="13"/>
                                        </p:tgtEl>
                                      </p:cBhvr>
                                    </p:animEffect>
                                    <p:set>
                                      <p:cBhvr>
                                        <p:cTn id="57" dur="1" fill="hold">
                                          <p:stCondLst>
                                            <p:cond delay="249"/>
                                          </p:stCondLst>
                                        </p:cTn>
                                        <p:tgtEl>
                                          <p:spTgt spid="1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250"/>
                                        <p:tgtEl>
                                          <p:spTgt spid="12"/>
                                        </p:tgtEl>
                                      </p:cBhvr>
                                    </p:animEffect>
                                    <p:set>
                                      <p:cBhvr>
                                        <p:cTn id="60" dur="1" fill="hold">
                                          <p:stCondLst>
                                            <p:cond delay="249"/>
                                          </p:stCondLst>
                                        </p:cTn>
                                        <p:tgtEl>
                                          <p:spTgt spid="12"/>
                                        </p:tgtEl>
                                        <p:attrNameLst>
                                          <p:attrName>style.visibility</p:attrName>
                                        </p:attrNameLst>
                                      </p:cBhvr>
                                      <p:to>
                                        <p:strVal val="hidden"/>
                                      </p:to>
                                    </p:set>
                                  </p:childTnLst>
                                </p:cTn>
                              </p:par>
                            </p:childTnLst>
                          </p:cTn>
                        </p:par>
                        <p:par>
                          <p:cTn id="61" fill="hold">
                            <p:stCondLst>
                              <p:cond delay="5750"/>
                            </p:stCondLst>
                            <p:childTnLst>
                              <p:par>
                                <p:cTn id="62" presetID="10" presetClass="exit" presetSubtype="0" fill="hold" nodeType="afterEffect">
                                  <p:stCondLst>
                                    <p:cond delay="0"/>
                                  </p:stCondLst>
                                  <p:childTnLst>
                                    <p:animEffect transition="out" filter="fade">
                                      <p:cBhvr>
                                        <p:cTn id="63" dur="250"/>
                                        <p:tgtEl>
                                          <p:spTgt spid="61"/>
                                        </p:tgtEl>
                                      </p:cBhvr>
                                    </p:animEffect>
                                    <p:set>
                                      <p:cBhvr>
                                        <p:cTn id="64" dur="1" fill="hold">
                                          <p:stCondLst>
                                            <p:cond delay="249"/>
                                          </p:stCondLst>
                                        </p:cTn>
                                        <p:tgtEl>
                                          <p:spTgt spid="61"/>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250"/>
                                        <p:tgtEl>
                                          <p:spTgt spid="60"/>
                                        </p:tgtEl>
                                      </p:cBhvr>
                                    </p:animEffect>
                                    <p:set>
                                      <p:cBhvr>
                                        <p:cTn id="67" dur="1" fill="hold">
                                          <p:stCondLst>
                                            <p:cond delay="249"/>
                                          </p:stCondLst>
                                        </p:cTn>
                                        <p:tgtEl>
                                          <p:spTgt spid="60"/>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250"/>
                                        <p:tgtEl>
                                          <p:spTgt spid="50"/>
                                        </p:tgtEl>
                                      </p:cBhvr>
                                    </p:animEffect>
                                    <p:set>
                                      <p:cBhvr>
                                        <p:cTn id="70" dur="1" fill="hold">
                                          <p:stCondLst>
                                            <p:cond delay="249"/>
                                          </p:stCondLst>
                                        </p:cTn>
                                        <p:tgtEl>
                                          <p:spTgt spid="50"/>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250"/>
                                        <p:tgtEl>
                                          <p:spTgt spid="49"/>
                                        </p:tgtEl>
                                      </p:cBhvr>
                                    </p:animEffect>
                                    <p:set>
                                      <p:cBhvr>
                                        <p:cTn id="73" dur="1" fill="hold">
                                          <p:stCondLst>
                                            <p:cond delay="249"/>
                                          </p:stCondLst>
                                        </p:cTn>
                                        <p:tgtEl>
                                          <p:spTgt spid="49"/>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250"/>
                                        <p:tgtEl>
                                          <p:spTgt spid="63"/>
                                        </p:tgtEl>
                                      </p:cBhvr>
                                    </p:animEffect>
                                    <p:set>
                                      <p:cBhvr>
                                        <p:cTn id="76" dur="1" fill="hold">
                                          <p:stCondLst>
                                            <p:cond delay="249"/>
                                          </p:stCondLst>
                                        </p:cTn>
                                        <p:tgtEl>
                                          <p:spTgt spid="63"/>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250"/>
                                        <p:tgtEl>
                                          <p:spTgt spid="62"/>
                                        </p:tgtEl>
                                      </p:cBhvr>
                                    </p:animEffect>
                                    <p:set>
                                      <p:cBhvr>
                                        <p:cTn id="79" dur="1" fill="hold">
                                          <p:stCondLst>
                                            <p:cond delay="249"/>
                                          </p:stCondLst>
                                        </p:cTn>
                                        <p:tgtEl>
                                          <p:spTgt spid="62"/>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250"/>
                                        <p:tgtEl>
                                          <p:spTgt spid="51"/>
                                        </p:tgtEl>
                                      </p:cBhvr>
                                    </p:animEffect>
                                    <p:set>
                                      <p:cBhvr>
                                        <p:cTn id="82" dur="1" fill="hold">
                                          <p:stCondLst>
                                            <p:cond delay="249"/>
                                          </p:stCondLst>
                                        </p:cTn>
                                        <p:tgtEl>
                                          <p:spTgt spid="51"/>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250"/>
                                        <p:tgtEl>
                                          <p:spTgt spid="64"/>
                                        </p:tgtEl>
                                      </p:cBhvr>
                                    </p:animEffect>
                                    <p:set>
                                      <p:cBhvr>
                                        <p:cTn id="85" dur="1" fill="hold">
                                          <p:stCondLst>
                                            <p:cond delay="249"/>
                                          </p:stCondLst>
                                        </p:cTn>
                                        <p:tgtEl>
                                          <p:spTgt spid="64"/>
                                        </p:tgtEl>
                                        <p:attrNameLst>
                                          <p:attrName>style.visibility</p:attrName>
                                        </p:attrNameLst>
                                      </p:cBhvr>
                                      <p:to>
                                        <p:strVal val="hidden"/>
                                      </p:to>
                                    </p:set>
                                  </p:childTnLst>
                                </p:cTn>
                              </p:par>
                            </p:childTnLst>
                          </p:cTn>
                        </p:par>
                        <p:par>
                          <p:cTn id="86" fill="hold">
                            <p:stCondLst>
                              <p:cond delay="6000"/>
                            </p:stCondLst>
                            <p:childTnLst>
                              <p:par>
                                <p:cTn id="87" presetID="10" presetClass="exit" presetSubtype="0" fill="hold" nodeType="afterEffect">
                                  <p:stCondLst>
                                    <p:cond delay="0"/>
                                  </p:stCondLst>
                                  <p:childTnLst>
                                    <p:animEffect transition="out" filter="fade">
                                      <p:cBhvr>
                                        <p:cTn id="88" dur="500"/>
                                        <p:tgtEl>
                                          <p:spTgt spid="18"/>
                                        </p:tgtEl>
                                      </p:cBhvr>
                                    </p:animEffect>
                                    <p:set>
                                      <p:cBhvr>
                                        <p:cTn id="89" dur="1" fill="hold">
                                          <p:stCondLst>
                                            <p:cond delay="499"/>
                                          </p:stCondLst>
                                        </p:cTn>
                                        <p:tgtEl>
                                          <p:spTgt spid="18"/>
                                        </p:tgtEl>
                                        <p:attrNameLst>
                                          <p:attrName>style.visibility</p:attrName>
                                        </p:attrNameLst>
                                      </p:cBhvr>
                                      <p:to>
                                        <p:strVal val="hidden"/>
                                      </p:to>
                                    </p:set>
                                  </p:childTnLst>
                                </p:cTn>
                              </p:par>
                              <p:par>
                                <p:cTn id="90" presetID="10" presetClass="exit" presetSubtype="0" fill="hold" nodeType="withEffect">
                                  <p:stCondLst>
                                    <p:cond delay="250"/>
                                  </p:stCondLst>
                                  <p:childTnLst>
                                    <p:animEffect transition="out" filter="fade">
                                      <p:cBhvr>
                                        <p:cTn id="91" dur="500"/>
                                        <p:tgtEl>
                                          <p:spTgt spid="38"/>
                                        </p:tgtEl>
                                      </p:cBhvr>
                                    </p:animEffect>
                                    <p:set>
                                      <p:cBhvr>
                                        <p:cTn id="92"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479</TotalTime>
  <Words>501</Words>
  <Application>Microsoft Office PowerPoint</Application>
  <PresentationFormat>On-screen Show (4:3)</PresentationFormat>
  <Paragraphs>63</Paragraphs>
  <Slides>15</Slides>
  <Notes>1</Notes>
  <HiddenSlides>1</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Default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dc:creator>
  <cp:lastModifiedBy>BITS9</cp:lastModifiedBy>
  <cp:revision>11</cp:revision>
  <dcterms:modified xsi:type="dcterms:W3CDTF">2016-01-11T09:57:54Z</dcterms:modified>
</cp:coreProperties>
</file>