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343" r:id="rId6"/>
    <p:sldId id="288" r:id="rId7"/>
    <p:sldId id="338" r:id="rId8"/>
    <p:sldId id="347" r:id="rId9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966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7032775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RL 5.1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844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1" name="image2.png" descr="BITS_university_logo_whitevert.png"/>
          <p:cNvPicPr/>
          <p:nvPr/>
        </p:nvPicPr>
        <p:blipFill>
          <a:blip r:embed="rId3">
            <a:extLst/>
          </a:blip>
          <a:srcRect t="2" b="28591"/>
          <a:stretch>
            <a:fillRect/>
          </a:stretch>
        </p:blipFill>
        <p:spPr>
          <a:xfrm>
            <a:off x="76200" y="3352800"/>
            <a:ext cx="2057400" cy="1979614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-76200" y="5257800"/>
            <a:ext cx="2209800" cy="498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sz="2900" b="1" spc="-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sz="2900" spc="-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2514600" y="5359400"/>
            <a:ext cx="6019800" cy="5842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640896" indent="-183696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2pPr>
            <a:lvl3pPr marL="1085850" indent="-171450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3pPr>
            <a:lvl4pPr marL="1577339" indent="-205739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4pPr>
            <a:lvl5pPr marL="2034539" indent="-205739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2514600" y="3784600"/>
            <a:ext cx="6019800" cy="15748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4000"/>
              </a:lnSpc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3276600" y="6596063"/>
            <a:ext cx="5867400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r"/>
            <a:r>
              <a:rPr sz="11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</a:t>
            </a:r>
          </a:p>
        </p:txBody>
      </p:sp>
      <p:grpSp>
        <p:nvGrpSpPr>
          <p:cNvPr id="61" name="Group 61"/>
          <p:cNvGrpSpPr/>
          <p:nvPr/>
        </p:nvGrpSpPr>
        <p:grpSpPr>
          <a:xfrm>
            <a:off x="2084388" y="6550025"/>
            <a:ext cx="7059612" cy="49213"/>
            <a:chOff x="0" y="0"/>
            <a:chExt cx="7059611" cy="49212"/>
          </a:xfrm>
        </p:grpSpPr>
        <p:sp>
          <p:nvSpPr>
            <p:cNvPr id="58" name="Shape 58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4824412" y="0"/>
              <a:ext cx="2235200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2133599" y="6553200"/>
            <a:ext cx="7010401" cy="46038"/>
            <a:chOff x="0" y="0"/>
            <a:chExt cx="7010400" cy="46037"/>
          </a:xfrm>
        </p:grpSpPr>
        <p:sp>
          <p:nvSpPr>
            <p:cNvPr id="63" name="Shape 63"/>
            <p:cNvSpPr/>
            <p:nvPr/>
          </p:nvSpPr>
          <p:spPr>
            <a:xfrm>
              <a:off x="2362200" y="0"/>
              <a:ext cx="2328864" cy="46038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-1" y="0"/>
              <a:ext cx="2362201" cy="46038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4681537" y="0"/>
              <a:ext cx="2328863" cy="46038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-1" y="1295400"/>
            <a:ext cx="7010401" cy="46038"/>
            <a:chOff x="0" y="0"/>
            <a:chExt cx="7010400" cy="46037"/>
          </a:xfrm>
        </p:grpSpPr>
        <p:sp>
          <p:nvSpPr>
            <p:cNvPr id="67" name="Shape 67"/>
            <p:cNvSpPr/>
            <p:nvPr/>
          </p:nvSpPr>
          <p:spPr>
            <a:xfrm>
              <a:off x="2362200" y="0"/>
              <a:ext cx="2328864" cy="46038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-1" y="0"/>
              <a:ext cx="2362201" cy="46038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681537" y="0"/>
              <a:ext cx="2328863" cy="46038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304800" y="1493837"/>
            <a:ext cx="8229600" cy="5364163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885825" indent="-428625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143000" indent="-22860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645920" indent="-27432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103120" indent="-27432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/>
            </a:pPr>
            <a:r>
              <a:rPr sz="2400" b="1"/>
              <a:t>Body Level One</a:t>
            </a:r>
          </a:p>
          <a:p>
            <a:pPr lvl="1">
              <a:defRPr sz="1800" b="0"/>
            </a:pPr>
            <a:r>
              <a:rPr sz="2400" b="1"/>
              <a:t>Body Level Two</a:t>
            </a:r>
          </a:p>
          <a:p>
            <a:pPr lvl="2">
              <a:defRPr sz="1800" b="0"/>
            </a:pPr>
            <a:r>
              <a:rPr sz="2400" b="1"/>
              <a:t>Body Level Three</a:t>
            </a:r>
          </a:p>
          <a:p>
            <a:pPr lvl="3">
              <a:defRPr sz="1800" b="0"/>
            </a:pPr>
            <a:r>
              <a:rPr sz="2400" b="1"/>
              <a:t>Body Level Four</a:t>
            </a:r>
          </a:p>
          <a:p>
            <a:pPr lvl="4">
              <a:defRPr sz="1800" b="0"/>
            </a:pPr>
            <a:r>
              <a:rPr sz="2400" b="1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spd="med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2514600" y="4025424"/>
            <a:ext cx="6019800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sz="4400" b="1" dirty="0">
                <a:solidFill>
                  <a:srgbClr val="FFFFFF"/>
                </a:solidFill>
              </a:rPr>
              <a:t>Cloud Computing</a:t>
            </a:r>
          </a:p>
          <a:p>
            <a:pPr lvl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sz="2400" b="1" dirty="0">
                <a:solidFill>
                  <a:srgbClr val="FFFFFF"/>
                </a:solidFill>
              </a:rPr>
              <a:t>SEWP ZG527</a:t>
            </a:r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1</a:t>
            </a:fld>
            <a:endParaRPr sz="12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" y="274638"/>
            <a:ext cx="8229600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4400"/>
            </a:lvl1pPr>
          </a:lstStyle>
          <a:p>
            <a:pPr lvl="0">
              <a:defRPr sz="1800"/>
            </a:pPr>
            <a:r>
              <a:rPr lang="en-IN" sz="4400" dirty="0" smtClean="0"/>
              <a:t>SaaS – </a:t>
            </a:r>
            <a:r>
              <a:rPr sz="4400" dirty="0" smtClean="0"/>
              <a:t>Agenda</a:t>
            </a:r>
            <a:endParaRPr sz="4400" dirty="0"/>
          </a:p>
        </p:txBody>
      </p:sp>
      <p:sp>
        <p:nvSpPr>
          <p:cNvPr id="82" name="Shape 82"/>
          <p:cNvSpPr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609600" lvl="0" indent="-609600">
              <a:spcBef>
                <a:spcPts val="700"/>
              </a:spcBef>
              <a:buClr>
                <a:srgbClr val="101141"/>
              </a:buClr>
              <a:buSzPct val="100000"/>
              <a:buFont typeface="Helvetica"/>
              <a:buChar char="❑"/>
            </a:pPr>
            <a:r>
              <a:rPr lang="en-US" sz="3200" dirty="0" smtClean="0">
                <a:latin typeface="Arial"/>
                <a:ea typeface="Arial"/>
                <a:cs typeface="Arial"/>
                <a:sym typeface="Arial"/>
              </a:rPr>
              <a:t>What is SaaS?</a:t>
            </a:r>
          </a:p>
          <a:p>
            <a:pPr marL="609600" lvl="0" indent="-609600">
              <a:spcBef>
                <a:spcPts val="700"/>
              </a:spcBef>
              <a:buClr>
                <a:srgbClr val="101141"/>
              </a:buClr>
              <a:buSzPct val="100000"/>
              <a:buFont typeface="Helvetica"/>
              <a:buChar char="❑"/>
            </a:pPr>
            <a:r>
              <a:rPr lang="en-US" sz="3200" dirty="0" smtClean="0">
                <a:latin typeface="Arial"/>
                <a:ea typeface="Arial"/>
                <a:cs typeface="Arial"/>
                <a:sym typeface="Arial"/>
              </a:rPr>
              <a:t>Traditional Model</a:t>
            </a:r>
          </a:p>
          <a:p>
            <a:pPr marL="609600" lvl="0" indent="-609600">
              <a:spcBef>
                <a:spcPts val="700"/>
              </a:spcBef>
              <a:buClr>
                <a:srgbClr val="101141"/>
              </a:buClr>
              <a:buSzPct val="100000"/>
              <a:buFont typeface="Helvetica"/>
              <a:buChar char="❑"/>
            </a:pPr>
            <a:r>
              <a:rPr sz="32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 smtClean="0">
                <a:latin typeface="Arial"/>
                <a:ea typeface="Arial"/>
                <a:cs typeface="Arial"/>
                <a:sym typeface="Arial"/>
              </a:rPr>
              <a:t>How is it delivered?</a:t>
            </a:r>
          </a:p>
          <a:p>
            <a:pPr marL="609600" lvl="0" indent="-609600">
              <a:spcBef>
                <a:spcPts val="700"/>
              </a:spcBef>
              <a:buClr>
                <a:srgbClr val="101141"/>
              </a:buClr>
              <a:buSzPct val="100000"/>
              <a:buFont typeface="Helvetica"/>
              <a:buChar char="❑"/>
            </a:pPr>
            <a:r>
              <a:rPr sz="32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 smtClean="0">
                <a:latin typeface="Arial"/>
                <a:ea typeface="Arial"/>
                <a:cs typeface="Arial"/>
                <a:sym typeface="Arial"/>
              </a:rPr>
              <a:t>SaaS Architecture</a:t>
            </a:r>
          </a:p>
          <a:p>
            <a:pPr marL="609600" lvl="0" indent="-609600">
              <a:spcBef>
                <a:spcPts val="700"/>
              </a:spcBef>
              <a:buClr>
                <a:srgbClr val="101141"/>
              </a:buClr>
              <a:buSzPct val="100000"/>
              <a:buFont typeface="Helvetica"/>
              <a:buChar char="❑"/>
            </a:pPr>
            <a:r>
              <a:rPr lang="en-US" sz="3200" dirty="0" smtClean="0">
                <a:latin typeface="Arial"/>
                <a:ea typeface="Arial"/>
                <a:cs typeface="Arial"/>
                <a:sym typeface="Arial"/>
              </a:rPr>
              <a:t>SaaS Models</a:t>
            </a:r>
          </a:p>
          <a:p>
            <a:pPr marL="609600" lvl="0" indent="-609600">
              <a:spcBef>
                <a:spcPts val="700"/>
              </a:spcBef>
              <a:buClr>
                <a:srgbClr val="101141"/>
              </a:buClr>
              <a:buSzPct val="100000"/>
              <a:buFont typeface="Helvetica"/>
              <a:buChar char="❑"/>
            </a:pPr>
            <a:r>
              <a:rPr lang="en-US" sz="3200" dirty="0" smtClean="0">
                <a:latin typeface="Arial"/>
                <a:ea typeface="Arial"/>
                <a:cs typeface="Arial"/>
                <a:sym typeface="Arial"/>
              </a:rPr>
              <a:t>Advantages of SaaS</a:t>
            </a:r>
          </a:p>
          <a:p>
            <a:pPr marL="609600" lvl="0" indent="-609600">
              <a:spcBef>
                <a:spcPts val="700"/>
              </a:spcBef>
              <a:buClr>
                <a:srgbClr val="101141"/>
              </a:buClr>
              <a:buSzPct val="100000"/>
              <a:buFont typeface="Helvetica"/>
              <a:buChar char="❑"/>
            </a:pPr>
            <a:r>
              <a:rPr lang="en-US" sz="3200" dirty="0" smtClean="0">
                <a:latin typeface="Arial"/>
                <a:ea typeface="Arial"/>
                <a:cs typeface="Arial"/>
                <a:sym typeface="Arial"/>
              </a:rPr>
              <a:t>User and Vendor benefits of SaaS</a:t>
            </a:r>
            <a:endParaRPr sz="3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88888"/>
                </a:solidFill>
              </a:rPr>
              <a:t>2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2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</p:spPr>
        <p:txBody>
          <a:bodyPr lIns="0" tIns="0" rIns="0" bIns="0" anchor="ctr"/>
          <a:lstStyle>
            <a:lvl1pPr indent="-685800">
              <a:lnSpc>
                <a:spcPts val="3600"/>
              </a:lnSpc>
              <a:spcBef>
                <a:spcPts val="0"/>
              </a:spcBef>
              <a:defRPr sz="3600" b="1" spc="-200"/>
            </a:lvl1pPr>
          </a:lstStyle>
          <a:p>
            <a:pPr lvl="0">
              <a:defRPr sz="1800" b="0" spc="0"/>
            </a:pPr>
            <a:r>
              <a:rPr lang="en-US" sz="3600" b="1" spc="-200" dirty="0" smtClean="0"/>
              <a:t>Dependency on </a:t>
            </a:r>
            <a:r>
              <a:rPr lang="en-US" sz="3600" b="1" spc="-200" dirty="0" err="1" smtClean="0"/>
              <a:t>IaaS</a:t>
            </a:r>
            <a:r>
              <a:rPr lang="en-US" sz="3600" b="1" spc="-200" dirty="0" smtClean="0"/>
              <a:t> and </a:t>
            </a:r>
            <a:r>
              <a:rPr lang="en-US" sz="3600" b="1" spc="-200" dirty="0" err="1" smtClean="0"/>
              <a:t>PaaS</a:t>
            </a:r>
            <a:endParaRPr sz="3600" b="1" spc="-200" dirty="0"/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3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9" name="Picture 8" descr="C:\Users\cnagaraj\Desktop\types-of-cloud-computing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1901" y="1812812"/>
            <a:ext cx="7593376" cy="45435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304800" y="1388125"/>
            <a:ext cx="8233272" cy="478407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lang="en-US" sz="2000" dirty="0" smtClean="0"/>
              <a:t>Software </a:t>
            </a:r>
            <a:r>
              <a:rPr lang="en-US" sz="2000" dirty="0"/>
              <a:t>as a service is a software distribution model in which applications are hosted by a vendor or service provider and made available to customers over a network, typically the Internet. </a:t>
            </a:r>
            <a:endParaRPr lang="en-US" sz="2000" dirty="0" smtClean="0"/>
          </a:p>
          <a:p>
            <a:pPr marL="0" lvl="0" indent="0">
              <a:buClr>
                <a:srgbClr val="101141"/>
              </a:buClr>
              <a:buSzPct val="100000"/>
              <a:defRPr sz="1800"/>
            </a:pPr>
            <a:endParaRPr lang="en-US" sz="2000" dirty="0"/>
          </a:p>
          <a:p>
            <a:pPr lvl="0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lang="en-US" sz="2000" dirty="0" smtClean="0"/>
              <a:t>Shortly</a:t>
            </a:r>
            <a:r>
              <a:rPr lang="en-US" sz="2000" dirty="0"/>
              <a:t>, in the SaaS model software is deployed as a hosted service and accessed over the Internet, as opposed to “On Premise.” </a:t>
            </a:r>
            <a:endParaRPr lang="en-US" sz="2000" dirty="0" smtClean="0"/>
          </a:p>
          <a:p>
            <a:pPr lvl="0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endParaRPr lang="en-US" sz="2000" dirty="0"/>
          </a:p>
          <a:p>
            <a:pPr lvl="0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lang="en-IN" sz="2000" dirty="0"/>
              <a:t>Software delivered to home consumers, small business, medium and large business</a:t>
            </a:r>
            <a:endParaRPr lang="en-US" sz="2000" dirty="0" smtClean="0"/>
          </a:p>
          <a:p>
            <a:pPr lvl="1">
              <a:buFont typeface="Arial"/>
              <a:defRPr sz="1800"/>
            </a:pPr>
            <a:r>
              <a:rPr lang="en-US" sz="2000" dirty="0" smtClean="0"/>
              <a:t>The </a:t>
            </a:r>
            <a:r>
              <a:rPr lang="en-US" sz="2000" dirty="0"/>
              <a:t>traditional model of software distribution, in which software is purchased for and installed on personal computers, is sometimes referred to as software as a product. </a:t>
            </a:r>
            <a:endParaRPr lang="en-US" sz="2000" dirty="0" smtClean="0"/>
          </a:p>
          <a:p>
            <a:pPr marL="457200" lvl="1" indent="0">
              <a:buClr>
                <a:srgbClr val="101141"/>
              </a:buClr>
              <a:buNone/>
              <a:defRPr sz="1800"/>
            </a:pPr>
            <a:endParaRPr lang="en-US" sz="2000" dirty="0"/>
          </a:p>
          <a:p>
            <a:pPr marL="0" lvl="0" indent="0">
              <a:buClr>
                <a:srgbClr val="101141"/>
              </a:buClr>
              <a:buSzPct val="100000"/>
              <a:defRPr sz="1800"/>
            </a:pPr>
            <a:endParaRPr lang="en-US" dirty="0"/>
          </a:p>
        </p:txBody>
      </p:sp>
      <p:sp>
        <p:nvSpPr>
          <p:cNvPr id="87" name="Shape 87"/>
          <p:cNvSpPr/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marL="342900" lvl="0" indent="-685800">
              <a:lnSpc>
                <a:spcPts val="3600"/>
              </a:lnSpc>
            </a:pPr>
            <a:r>
              <a:rPr lang="en-US" sz="3600" b="1" spc="-200" dirty="0" smtClean="0">
                <a:latin typeface="Arial"/>
                <a:ea typeface="Arial"/>
                <a:cs typeface="Arial"/>
                <a:sym typeface="Arial"/>
              </a:rPr>
              <a:t>What is SaaS?</a:t>
            </a:r>
            <a:endParaRPr sz="3600" b="1" spc="-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4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the traditional model of software delivery, the customer acquires a perpetual license and assumes responsibility for managing the software.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is a high upfront cost associated with the purchase of the license, as well as the burden of implementation and ongoing maintenance.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ROI is often delayed considerably, and, due to the rapid pace of technological change, expensive software solutions can quickly become obsolete. </a:t>
            </a:r>
          </a:p>
        </p:txBody>
      </p:sp>
      <p:sp>
        <p:nvSpPr>
          <p:cNvPr id="3" name="Shape 91"/>
          <p:cNvSpPr/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indent="-685800">
              <a:lnSpc>
                <a:spcPts val="3600"/>
              </a:lnSpc>
              <a:defRPr sz="3600" b="1" spc="-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Problems in traditional Model </a:t>
            </a:r>
          </a:p>
        </p:txBody>
      </p:sp>
    </p:spTree>
    <p:extLst>
      <p:ext uri="{BB962C8B-B14F-4D97-AF65-F5344CB8AC3E}">
        <p14:creationId xmlns:p14="http://schemas.microsoft.com/office/powerpoint/2010/main" xmlns="" val="10913310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1"/>
          <p:cNvSpPr/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indent="-685800">
              <a:lnSpc>
                <a:spcPts val="3600"/>
              </a:lnSpc>
              <a:defRPr sz="3600" b="1" spc="-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Problems in traditional Model </a:t>
            </a:r>
          </a:p>
        </p:txBody>
      </p:sp>
      <p:pic>
        <p:nvPicPr>
          <p:cNvPr id="5" name="Picture 8" descr="tmiouts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684213" y="2349500"/>
            <a:ext cx="3313112" cy="285115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  <p:sp>
        <p:nvSpPr>
          <p:cNvPr id="6" name="Text Box 6"/>
          <p:cNvSpPr txBox="1">
            <a:spLocks/>
          </p:cNvSpPr>
          <p:nvPr/>
        </p:nvSpPr>
        <p:spPr bwMode="auto">
          <a:xfrm>
            <a:off x="827088" y="1412875"/>
            <a:ext cx="3200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ADFE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en-US" altLang="en-US" sz="2000" b="1" dirty="0">
                <a:latin typeface="Verdana" panose="020B0604030504040204" pitchFamily="34" charset="0"/>
              </a:rPr>
              <a:t>Traditional Software</a:t>
            </a:r>
          </a:p>
        </p:txBody>
      </p:sp>
      <p:sp>
        <p:nvSpPr>
          <p:cNvPr id="7" name="Text Box 7"/>
          <p:cNvSpPr txBox="1">
            <a:spLocks/>
          </p:cNvSpPr>
          <p:nvPr/>
        </p:nvSpPr>
        <p:spPr bwMode="auto">
          <a:xfrm>
            <a:off x="5292725" y="1412875"/>
            <a:ext cx="3276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ADFE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en-US" sz="2000" b="1">
                <a:latin typeface="Verdana" panose="020B0604030504040204" pitchFamily="34" charset="0"/>
              </a:rPr>
              <a:t>On-Demand</a:t>
            </a:r>
            <a:r>
              <a:rPr lang="en-US" altLang="en-US" sz="2000" b="1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2000" b="1">
                <a:latin typeface="Verdana" panose="020B0604030504040204" pitchFamily="34" charset="0"/>
              </a:rPr>
              <a:t>Utility</a:t>
            </a:r>
          </a:p>
        </p:txBody>
      </p:sp>
      <p:pic>
        <p:nvPicPr>
          <p:cNvPr id="8" name="Picture 10" descr="outl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6227763" y="2349500"/>
            <a:ext cx="2074862" cy="2678113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468313" y="5516563"/>
            <a:ext cx="3810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o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35000" indent="-2921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63700" indent="-4064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84400" indent="-4064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705100" indent="-4064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162300" indent="-4064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619500" indent="-4064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076700" indent="-4064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533900" indent="-4064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b="1"/>
              <a:t>Build Your Own </a:t>
            </a:r>
            <a:br>
              <a:rPr lang="en-US" altLang="en-US" b="1"/>
            </a:br>
            <a:endParaRPr lang="en-US" altLang="en-US" b="1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5292725" y="5300663"/>
            <a:ext cx="33528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o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568450" indent="-4064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089150" indent="-4064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609850" indent="-4064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67050" indent="-4064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524250" indent="-4064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81450" indent="-4064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438650" indent="-4064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b="1"/>
              <a:t>Plug In, Subscribe</a:t>
            </a:r>
            <a:br>
              <a:rPr lang="en-US" altLang="en-US" b="1"/>
            </a:br>
            <a:r>
              <a:rPr lang="en-US" altLang="en-US" b="1"/>
              <a:t>Pay-per-Use</a:t>
            </a:r>
          </a:p>
        </p:txBody>
      </p:sp>
    </p:spTree>
    <p:extLst>
      <p:ext uri="{BB962C8B-B14F-4D97-AF65-F5344CB8AC3E}">
        <p14:creationId xmlns:p14="http://schemas.microsoft.com/office/powerpoint/2010/main" xmlns="" val="258926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304800" y="1388125"/>
            <a:ext cx="8233272" cy="478407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lang="en-IN" sz="2000" dirty="0"/>
              <a:t>The web as a platform is the </a:t>
            </a:r>
            <a:r>
              <a:rPr lang="en-IN" sz="2000" dirty="0" err="1"/>
              <a:t>center</a:t>
            </a:r>
            <a:r>
              <a:rPr lang="en-IN" sz="2000" dirty="0"/>
              <a:t> point</a:t>
            </a:r>
            <a:r>
              <a:rPr lang="en-US" sz="2000" dirty="0" smtClean="0"/>
              <a:t>. </a:t>
            </a:r>
            <a:r>
              <a:rPr lang="en-IN" sz="2000" dirty="0"/>
              <a:t>The web as a platform is the </a:t>
            </a:r>
            <a:r>
              <a:rPr lang="en-IN" sz="2000" dirty="0" err="1"/>
              <a:t>center</a:t>
            </a:r>
            <a:r>
              <a:rPr lang="en-IN" sz="2000" dirty="0"/>
              <a:t> point</a:t>
            </a:r>
            <a:endParaRPr lang="en-US" sz="2000" dirty="0" smtClean="0"/>
          </a:p>
          <a:p>
            <a:pPr lvl="0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lang="en-IN" sz="2000" dirty="0" smtClean="0"/>
              <a:t>Network-based </a:t>
            </a:r>
            <a:r>
              <a:rPr lang="en-IN" sz="2000" dirty="0"/>
              <a:t>access to, and management of, commercially available (i.e., not custom) software </a:t>
            </a:r>
            <a:r>
              <a:rPr lang="en-IN" sz="2000" dirty="0" smtClean="0"/>
              <a:t>application </a:t>
            </a:r>
            <a:r>
              <a:rPr lang="en-IN" sz="2000" dirty="0"/>
              <a:t>delivery that typically is closer to a one-to-many model (single instance, multi-tenant architecture) than to a one-to-one model, including architecture, pricing, partnering, and management characteristics </a:t>
            </a:r>
            <a:r>
              <a:rPr lang="en-US" sz="2000" dirty="0" smtClean="0"/>
              <a:t> </a:t>
            </a:r>
          </a:p>
          <a:p>
            <a:pPr lvl="0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endParaRPr lang="en-US" sz="2000" dirty="0"/>
          </a:p>
          <a:p>
            <a:pPr lvl="0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lang="en-IN" sz="2000" dirty="0"/>
              <a:t>Software delivered to home consumers, small business, medium and large business</a:t>
            </a:r>
            <a:endParaRPr lang="en-US" sz="2000" dirty="0" smtClean="0"/>
          </a:p>
          <a:p>
            <a:pPr lvl="1">
              <a:buFont typeface="Arial"/>
              <a:defRPr sz="1800"/>
            </a:pPr>
            <a:r>
              <a:rPr lang="en-US" sz="2000" dirty="0" smtClean="0"/>
              <a:t>The </a:t>
            </a:r>
            <a:r>
              <a:rPr lang="en-US" sz="2000" dirty="0"/>
              <a:t>traditional model of software distribution, in which software is purchased for and installed on personal computers, is sometimes referred to as software as a product. </a:t>
            </a:r>
            <a:endParaRPr lang="en-US" sz="2000" dirty="0" smtClean="0"/>
          </a:p>
          <a:p>
            <a:pPr marL="457200" lvl="1" indent="0">
              <a:buClr>
                <a:srgbClr val="101141"/>
              </a:buClr>
              <a:buNone/>
              <a:defRPr sz="1800"/>
            </a:pPr>
            <a:endParaRPr lang="en-US" sz="2000" dirty="0"/>
          </a:p>
          <a:p>
            <a:pPr marL="0" lvl="0" indent="0">
              <a:buClr>
                <a:srgbClr val="101141"/>
              </a:buClr>
              <a:buSzPct val="100000"/>
              <a:defRPr sz="1800"/>
            </a:pPr>
            <a:endParaRPr lang="en-US" dirty="0"/>
          </a:p>
        </p:txBody>
      </p:sp>
      <p:sp>
        <p:nvSpPr>
          <p:cNvPr id="87" name="Shape 87"/>
          <p:cNvSpPr/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marL="342900" lvl="0" indent="-685800">
              <a:lnSpc>
                <a:spcPts val="3600"/>
              </a:lnSpc>
            </a:pPr>
            <a:r>
              <a:rPr lang="en-US" sz="3600" b="1" spc="-200" dirty="0" smtClean="0">
                <a:latin typeface="Arial"/>
                <a:ea typeface="Arial"/>
                <a:cs typeface="Arial"/>
                <a:sym typeface="Arial"/>
              </a:rPr>
              <a:t>SaaS – How is it delivered</a:t>
            </a:r>
            <a:endParaRPr sz="3600" b="1" spc="-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7</a:t>
            </a:fld>
            <a:endParaRPr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77092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</p:spPr>
        <p:txBody>
          <a:bodyPr/>
          <a:lstStyle/>
          <a:p>
            <a:pPr lvl="0" algn="ctr" defTabSz="457200">
              <a:spcBef>
                <a:spcPts val="800"/>
              </a:spcBef>
              <a:defRPr sz="1800"/>
            </a:pPr>
            <a:endParaRPr sz="4400"/>
          </a:p>
          <a:p>
            <a:pPr lvl="0" algn="ctr" defTabSz="457200">
              <a:spcBef>
                <a:spcPts val="800"/>
              </a:spcBef>
              <a:defRPr sz="1800"/>
            </a:pPr>
            <a:r>
              <a:rPr sz="4400"/>
              <a:t>Thanks!!!</a:t>
            </a:r>
          </a:p>
          <a:p>
            <a:pPr lvl="0" algn="ctr" defTabSz="457200">
              <a:spcBef>
                <a:spcPts val="800"/>
              </a:spcBef>
              <a:defRPr sz="1800"/>
            </a:pPr>
            <a:r>
              <a:rPr sz="4400"/>
              <a:t>Queries?</a:t>
            </a:r>
          </a:p>
        </p:txBody>
      </p:sp>
      <p:sp>
        <p:nvSpPr>
          <p:cNvPr id="208" name="Shape 2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8</a:t>
            </a:fld>
            <a:endParaRPr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8580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364</Words>
  <Application>Microsoft Office PowerPoint</Application>
  <PresentationFormat>On-screen Show (4:3)</PresentationFormat>
  <Paragraphs>46</Paragraphs>
  <Slides>8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</dc:creator>
  <cp:lastModifiedBy>BITS9</cp:lastModifiedBy>
  <cp:revision>62</cp:revision>
  <dcterms:modified xsi:type="dcterms:W3CDTF">2016-01-11T09:58:41Z</dcterms:modified>
</cp:coreProperties>
</file>