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39" r:id="rId4"/>
    <p:sldId id="340" r:id="rId5"/>
    <p:sldId id="341" r:id="rId6"/>
    <p:sldId id="342" r:id="rId7"/>
    <p:sldId id="259" r:id="rId8"/>
    <p:sldId id="287" r:id="rId9"/>
    <p:sldId id="344" r:id="rId10"/>
    <p:sldId id="345" r:id="rId11"/>
    <p:sldId id="346" r:id="rId12"/>
    <p:sldId id="347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5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76200" y="3352800"/>
            <a:ext cx="20574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5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9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1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25424"/>
            <a:ext cx="60198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dirty="0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dirty="0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Business Model comparisons</a:t>
            </a:r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6553200" y="6701053"/>
            <a:ext cx="2362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smtClean="0"/>
              <a:t>Company name</a:t>
            </a:r>
            <a:endParaRPr lang="en-US" altLang="ko-KR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24204"/>
            <a:ext cx="3657600" cy="4778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Traditional packaged Software</a:t>
            </a:r>
          </a:p>
          <a:p>
            <a:endParaRPr lang="en-US" altLang="en-US" sz="2000" dirty="0"/>
          </a:p>
          <a:p>
            <a:endParaRPr lang="en-US" altLang="en-US" sz="2200" dirty="0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3832557" y="1483620"/>
            <a:ext cx="3657600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 algn="ctr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Software as a </a:t>
            </a:r>
            <a:r>
              <a:rPr lang="en-US" alt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serivce</a:t>
            </a:r>
            <a:endParaRPr lang="en-US" altLang="zh-CN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3991191"/>
            <a:ext cx="3657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Version control</a:t>
            </a:r>
          </a:p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Upgrade fee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076700" y="3800690"/>
            <a:ext cx="3657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Fixing a problem for one customer fixes it for everyone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" y="5097678"/>
            <a:ext cx="3657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Streamlined, repeatable functionality via Web services, open APIs and standard connectors </a:t>
            </a:r>
            <a:endParaRPr lang="en-US" altLang="en-US" sz="22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4800" y="2000466"/>
            <a:ext cx="3657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Infrequent, major upgrades every 18-24 months, sold individually to each installed base customer.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endParaRPr lang="en-US" alt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076700" y="5015790"/>
            <a:ext cx="48387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200" dirty="0">
                <a:ea typeface="宋体" panose="02010600030101010101" pitchFamily="2" charset="-122"/>
              </a:rPr>
              <a:t>May use open APIs and Web services to facilitate integration, but each customer must typically pay for one-off integration work.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6700" y="2007363"/>
            <a:ext cx="3657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zh-CN" sz="2200" dirty="0">
                <a:ea typeface="宋体" panose="02010600030101010101" pitchFamily="2" charset="-122"/>
              </a:rPr>
              <a:t>Frequent, "digestible" upgrades every 3-6 months to minimize customer disruption and enhance satisfaction.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06599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Business Model comparisons</a:t>
            </a:r>
            <a:endParaRPr 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98600"/>
            <a:ext cx="3657600" cy="5032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Hidden Cost</a:t>
            </a:r>
          </a:p>
        </p:txBody>
      </p:sp>
      <p:pic>
        <p:nvPicPr>
          <p:cNvPr id="22" name="Picture 5" descr="Salesforce's CRM Solution - Diagram:Total Cost of Ownership - The Real Cost Of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22338" y="2001838"/>
            <a:ext cx="7993062" cy="410527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70920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5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" y="274638"/>
            <a:ext cx="8229600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lang="en-IN" sz="4400" dirty="0" smtClean="0"/>
              <a:t>SaaS – </a:t>
            </a:r>
            <a:r>
              <a:rPr sz="4400" dirty="0" smtClean="0"/>
              <a:t>Agenda</a:t>
            </a:r>
            <a:endParaRPr sz="4400" dirty="0"/>
          </a:p>
        </p:txBody>
      </p:sp>
      <p:sp>
        <p:nvSpPr>
          <p:cNvPr id="82" name="Shape 82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What is SaaS?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Traditional Model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How is it delivered?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sz="32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SaaS Architecture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SaaS Models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Advantages of SaaS</a:t>
            </a:r>
          </a:p>
          <a:p>
            <a:pPr marL="609600" lvl="0" indent="-609600">
              <a:spcBef>
                <a:spcPts val="700"/>
              </a:spcBef>
              <a:buClr>
                <a:srgbClr val="101141"/>
              </a:buClr>
              <a:buSzPct val="100000"/>
              <a:buFont typeface="Helvetica"/>
              <a:buChar char="❑"/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User and Vendor benefits of SaaS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5026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800" dirty="0" smtClean="0"/>
              <a:t>Run by</a:t>
            </a:r>
          </a:p>
          <a:p>
            <a:pPr marL="828675" lvl="1" indent="-285750">
              <a:buClr>
                <a:srgbClr val="10114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2800" dirty="0"/>
              <a:t>Bandwidth </a:t>
            </a:r>
            <a:r>
              <a:rPr lang="en-US" sz="2800" dirty="0" smtClean="0"/>
              <a:t>technologies</a:t>
            </a:r>
          </a:p>
          <a:p>
            <a:pPr marL="828675" lvl="1" indent="-285750">
              <a:buClr>
                <a:srgbClr val="101141"/>
              </a:buClr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The cost of a PC has been reduced significantly with more powerful computing but the cost of application software has not </a:t>
            </a:r>
            <a:r>
              <a:rPr lang="en-IN" sz="2800" dirty="0" smtClean="0"/>
              <a:t>followed</a:t>
            </a:r>
          </a:p>
          <a:p>
            <a:pPr marL="828675" lvl="1" indent="-285750">
              <a:buClr>
                <a:srgbClr val="101141"/>
              </a:buClr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Timely and expensive setup and maintenance </a:t>
            </a:r>
            <a:r>
              <a:rPr lang="en-IN" sz="2800" dirty="0" smtClean="0"/>
              <a:t>costs</a:t>
            </a:r>
          </a:p>
          <a:p>
            <a:pPr marL="828675" lvl="1" indent="-285750">
              <a:buClr>
                <a:srgbClr val="101141"/>
              </a:buClr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Licensing issues for business are contributing significantly to the use of illegal software and piracy.</a:t>
            </a:r>
            <a:endParaRPr lang="en-US" sz="2800" dirty="0"/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SaaS – Architecture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5026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800" dirty="0" smtClean="0"/>
              <a:t>Scalable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800" dirty="0" smtClean="0"/>
              <a:t>Multitenant efficient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800" dirty="0" smtClean="0"/>
              <a:t>Configurable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endParaRPr lang="en-US" sz="2800" dirty="0"/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b="1" dirty="0"/>
              <a:t>Scaling the application </a:t>
            </a:r>
            <a:r>
              <a:rPr lang="en-IN" sz="2800" dirty="0"/>
              <a:t>- maximizing concurrency, and using application resources more efficiently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i.e. optimizing locking duration, statelessness, sharing pooled resources such as threads and network connections, caching reference data, and partitioning large databases.</a:t>
            </a:r>
            <a:endParaRPr lang="en-US" sz="2800" dirty="0"/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SaaS  Application Architecture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682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5026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b="1" dirty="0"/>
              <a:t>Multi-tenancy</a:t>
            </a:r>
            <a:r>
              <a:rPr lang="en-IN" sz="2800" dirty="0"/>
              <a:t> – important architectural shift from designing isolated, single-tenant applications 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One application instance must be able to accommodate users from multiple other companies at the same time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All transparent to any of the users. 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This requires an architecture that maximizes the sharing of resources across tenants 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800" dirty="0"/>
              <a:t>is still able to differentiate data belonging to different customers.</a:t>
            </a:r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SaaS  Application Architecture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48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04800" y="1388125"/>
            <a:ext cx="8233272" cy="50263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300" b="1" dirty="0" smtClean="0"/>
              <a:t>Configurable</a:t>
            </a:r>
            <a:r>
              <a:rPr lang="en-IN" sz="2300" dirty="0" smtClean="0"/>
              <a:t> - a single application instance on a single server has to accommodate users from several different companies at once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300" dirty="0" smtClean="0"/>
              <a:t>To customize the application for one customer will change the application for other customers as well. 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300" dirty="0" smtClean="0"/>
              <a:t>Traditionally customizing an application would mean code changes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300" dirty="0" smtClean="0"/>
              <a:t>Each customer uses metadata to configure the way the application appears and behaves for its users. </a:t>
            </a:r>
          </a:p>
          <a:p>
            <a:pPr marL="285750" lvl="0" indent="-285750"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IN" sz="2300" dirty="0" smtClean="0"/>
              <a:t>Customers configuring applications must be simple and easy without incurring extra development or operation costs</a:t>
            </a:r>
            <a:endParaRPr lang="en-IN" sz="2300" dirty="0"/>
          </a:p>
        </p:txBody>
      </p:sp>
      <p:sp>
        <p:nvSpPr>
          <p:cNvPr id="87" name="Shape 87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900" lvl="0" indent="-685800">
              <a:lnSpc>
                <a:spcPts val="3600"/>
              </a:lnSpc>
            </a:pPr>
            <a:r>
              <a:rPr lang="en-US" sz="3600" b="1" spc="-200" dirty="0" smtClean="0">
                <a:latin typeface="Arial"/>
                <a:ea typeface="Arial"/>
                <a:cs typeface="Arial"/>
                <a:sym typeface="Arial"/>
              </a:rPr>
              <a:t>SaaS  Application Architecture</a:t>
            </a:r>
            <a:endParaRPr sz="3600" b="1" spc="-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4120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200" dirty="0"/>
              <a:t>SaaS is one of the fastest growing concepts: more than </a:t>
            </a:r>
            <a:r>
              <a:rPr lang="en-US" sz="2200" dirty="0" smtClean="0"/>
              <a:t>30 </a:t>
            </a:r>
            <a:r>
              <a:rPr lang="en-US" sz="2200" dirty="0"/>
              <a:t>million companies will be using SaaS in the next 5 - 10 years; more than </a:t>
            </a:r>
            <a:r>
              <a:rPr lang="en-US" sz="2200" dirty="0" smtClean="0"/>
              <a:t>70</a:t>
            </a:r>
            <a:r>
              <a:rPr lang="en-US" sz="2200" dirty="0"/>
              <a:t>% of all Fortune 500 companies are already using </a:t>
            </a:r>
            <a:r>
              <a:rPr lang="en-US" sz="2200" dirty="0" smtClean="0"/>
              <a:t>SaaS</a:t>
            </a:r>
          </a:p>
          <a:p>
            <a:pPr marL="0" lvl="0" indent="0">
              <a:buClr>
                <a:srgbClr val="101141"/>
              </a:buClr>
              <a:buSzPct val="100000"/>
              <a:defRPr sz="1800"/>
            </a:pPr>
            <a:endParaRPr lang="en-US" sz="22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200" dirty="0" smtClean="0"/>
              <a:t>According </a:t>
            </a:r>
            <a:r>
              <a:rPr lang="en-US" sz="2200" dirty="0"/>
              <a:t>to influential IT institutes, SaaS is the leading business model of choice </a:t>
            </a:r>
            <a:endParaRPr lang="en-US" sz="2200" dirty="0" smtClean="0"/>
          </a:p>
          <a:p>
            <a:pPr marL="0" lvl="0" indent="0">
              <a:buClr>
                <a:srgbClr val="101141"/>
              </a:buClr>
              <a:buSzPct val="100000"/>
              <a:defRPr sz="1800"/>
            </a:pPr>
            <a:endParaRPr lang="en-US" sz="22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200" dirty="0" smtClean="0"/>
              <a:t>Virtually </a:t>
            </a:r>
            <a:r>
              <a:rPr lang="en-US" sz="2200" dirty="0"/>
              <a:t>all big software/service vendors (IBM, Microsoft, Oracle, Cisco) are investing heavily in </a:t>
            </a:r>
            <a:r>
              <a:rPr lang="en-US" sz="2200" dirty="0" smtClean="0"/>
              <a:t>SaaS</a:t>
            </a:r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endParaRPr lang="en-US" sz="2200" dirty="0"/>
          </a:p>
          <a:p>
            <a:pPr lvl="0">
              <a:buClr>
                <a:srgbClr val="101141"/>
              </a:buClr>
              <a:buSzPct val="100000"/>
              <a:buFont typeface="Arial"/>
              <a:buChar char="•"/>
              <a:defRPr sz="1800"/>
            </a:pPr>
            <a:r>
              <a:rPr lang="en-US" sz="2200" dirty="0" smtClean="0"/>
              <a:t>With </a:t>
            </a:r>
            <a:r>
              <a:rPr lang="en-US" sz="2200" dirty="0"/>
              <a:t>the continuously increasing bandwidth and reliability of the internet, using web services over the (public) internet has become a viable option</a:t>
            </a:r>
          </a:p>
          <a:p>
            <a:pPr marL="0" lvl="0" indent="0">
              <a:lnSpc>
                <a:spcPct val="80000"/>
              </a:lnSpc>
              <a:buClr>
                <a:srgbClr val="101141"/>
              </a:buClr>
              <a:buSzPct val="100000"/>
              <a:defRPr sz="1800"/>
            </a:pPr>
            <a:endParaRPr sz="2200" dirty="0"/>
          </a:p>
        </p:txBody>
      </p:sp>
      <p:sp>
        <p:nvSpPr>
          <p:cNvPr id="91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US" sz="3600" b="1" spc="-200" dirty="0" smtClean="0"/>
              <a:t>SaaS I</a:t>
            </a:r>
            <a:r>
              <a:rPr sz="3600" b="1" spc="-200" dirty="0" smtClean="0"/>
              <a:t>ntroduction </a:t>
            </a:r>
            <a:r>
              <a:rPr lang="en-US" sz="3600" b="1" spc="-200" dirty="0" smtClean="0"/>
              <a:t>Cont.….</a:t>
            </a:r>
            <a:endParaRPr sz="3600" b="1" spc="-200" dirty="0"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9" y="1520328"/>
            <a:ext cx="7258050" cy="4542688"/>
          </a:xfrm>
          <a:prstGeom prst="rect">
            <a:avLst/>
          </a:prstGeom>
        </p:spPr>
      </p:pic>
      <p:sp>
        <p:nvSpPr>
          <p:cNvPr id="5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spc="0"/>
            </a:pPr>
            <a:r>
              <a:rPr lang="en-US" sz="3600" b="1" spc="-200" dirty="0" smtClean="0"/>
              <a:t>SaaS </a:t>
            </a:r>
            <a:r>
              <a:rPr lang="en-IN" sz="3600" b="1" spc="-200" dirty="0" smtClean="0"/>
              <a:t>Models</a:t>
            </a:r>
            <a:endParaRPr sz="3600" b="1" spc="-200" dirty="0"/>
          </a:p>
        </p:txBody>
      </p:sp>
    </p:spTree>
    <p:extLst>
      <p:ext uri="{BB962C8B-B14F-4D97-AF65-F5344CB8AC3E}">
        <p14:creationId xmlns:p14="http://schemas.microsoft.com/office/powerpoint/2010/main" xmlns="" val="4000868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/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indent="-685800">
              <a:lnSpc>
                <a:spcPts val="3600"/>
              </a:lnSpc>
              <a:defRPr sz="3600" b="1" spc="-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Business Model comparisons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3657600" cy="24209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Traditional packaged software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648200" y="1190258"/>
            <a:ext cx="3657600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altLang="en-US" sz="2400" dirty="0" smtClean="0"/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9938" y="4005263"/>
            <a:ext cx="365760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Architect solutions to be run by an individual company in a dedicated instantiation of the software</a:t>
            </a:r>
            <a:endParaRPr lang="en-US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787900" y="4005263"/>
            <a:ext cx="365760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Designed to run thousands of different customers on a single code </a:t>
            </a: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716463" y="1989138"/>
            <a:ext cx="36576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Designed from the outset up for delivery as Internet-based services</a:t>
            </a:r>
            <a:endParaRPr lang="en-US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4213" y="2060575"/>
            <a:ext cx="3657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Designed for customers to install, manage and maintain.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7900" y="1405032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altLang="en-US" dirty="0"/>
              <a:t> </a:t>
            </a:r>
            <a:r>
              <a:rPr lang="en-US" altLang="en-US" sz="2000" dirty="0">
                <a:latin typeface="Arial"/>
                <a:ea typeface="Arial"/>
                <a:cs typeface="Arial"/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3158346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549</Words>
  <Application>Microsoft Office PowerPoint</Application>
  <PresentationFormat>On-screen Show (4:3)</PresentationFormat>
  <Paragraphs>78</Paragraphs>
  <Slides>12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BITS9</cp:lastModifiedBy>
  <cp:revision>62</cp:revision>
  <dcterms:modified xsi:type="dcterms:W3CDTF">2016-01-11T09:59:36Z</dcterms:modified>
</cp:coreProperties>
</file>