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89" r:id="rId4"/>
    <p:sldId id="290" r:id="rId5"/>
    <p:sldId id="295" r:id="rId6"/>
    <p:sldId id="296" r:id="rId7"/>
    <p:sldId id="297" r:id="rId8"/>
    <p:sldId id="298" r:id="rId9"/>
    <p:sldId id="299" r:id="rId10"/>
    <p:sldId id="300" r:id="rId11"/>
    <p:sldId id="301" r:id="rId12"/>
    <p:sldId id="285" r:id="rId13"/>
    <p:sldId id="348" r:id="rId14"/>
    <p:sldId id="350" r:id="rId15"/>
    <p:sldId id="351" r:id="rId16"/>
    <p:sldId id="347" r:id="rId17"/>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91" d="100"/>
          <a:sy n="91" d="100"/>
        </p:scale>
        <p:origin x="-666" y="45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xmlns="" val="70327752"/>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RL 5.3</a:t>
            </a:r>
            <a:endParaRPr lang="en-US"/>
          </a:p>
        </p:txBody>
      </p:sp>
    </p:spTree>
    <p:extLst>
      <p:ext uri="{BB962C8B-B14F-4D97-AF65-F5344CB8AC3E}">
        <p14:creationId xmlns:p14="http://schemas.microsoft.com/office/powerpoint/2010/main" xmlns="" val="1661860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extLst/>
          </a:blip>
          <a:srcRect t="2" b="28591"/>
          <a:stretch>
            <a:fillRect/>
          </a:stretch>
        </p:blipFill>
        <p:spPr>
          <a:xfrm>
            <a:off x="76200" y="3352800"/>
            <a:ext cx="2057400" cy="1979614"/>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172200"/>
            <a:ext cx="2133600" cy="36830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8" y="6550025"/>
            <a:ext cx="7059612" cy="49213"/>
            <a:chOff x="0" y="0"/>
            <a:chExt cx="7059611" cy="49212"/>
          </a:xfrm>
        </p:grpSpPr>
        <p:sp>
          <p:nvSpPr>
            <p:cNvPr id="58" name="Shape 58"/>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9" y="6553200"/>
            <a:ext cx="7010401" cy="46038"/>
            <a:chOff x="0" y="0"/>
            <a:chExt cx="7010400" cy="46037"/>
          </a:xfrm>
        </p:grpSpPr>
        <p:sp>
          <p:nvSpPr>
            <p:cNvPr id="63" name="Shape 63"/>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1" y="1295400"/>
            <a:ext cx="7010401" cy="46038"/>
            <a:chOff x="0" y="0"/>
            <a:chExt cx="7010400" cy="46037"/>
          </a:xfrm>
        </p:grpSpPr>
        <p:sp>
          <p:nvSpPr>
            <p:cNvPr id="67" name="Shape 67"/>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172200"/>
            <a:ext cx="2133600" cy="36830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25424"/>
            <a:ext cx="6019800" cy="109474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dirty="0">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dirty="0">
                <a:solidFill>
                  <a:srgbClr val="FFFFFF"/>
                </a:solidFill>
              </a:rPr>
              <a:t>SEWP ZG527</a:t>
            </a:r>
          </a:p>
        </p:txBody>
      </p:sp>
      <p:sp>
        <p:nvSpPr>
          <p:cNvPr id="79" name="Shape 7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dirty="0">
              <a:solidFill>
                <a:srgbClr val="888888"/>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pPr lvl="0"/>
            <a:r>
              <a:rPr lang="en-US" b="1" dirty="0"/>
              <a:t>Lower Development Costs &amp; Quicker Time-to-Market </a:t>
            </a:r>
          </a:p>
          <a:p>
            <a:pPr lvl="1"/>
            <a:r>
              <a:rPr lang="en-US" dirty="0"/>
              <a:t>The main saving is at testing (35%). </a:t>
            </a:r>
          </a:p>
          <a:p>
            <a:pPr lvl="2"/>
            <a:r>
              <a:rPr lang="en-US" dirty="0"/>
              <a:t>Small and frequent releases – less to test</a:t>
            </a:r>
          </a:p>
          <a:p>
            <a:pPr lvl="2"/>
            <a:r>
              <a:rPr lang="en-US" dirty="0"/>
              <a:t>Application is developed to be deployed on a specific hardware infrastructure, far less number of possible environment – less to test. </a:t>
            </a:r>
          </a:p>
          <a:p>
            <a:pPr lvl="2"/>
            <a:r>
              <a:rPr lang="en-US" dirty="0"/>
              <a:t>This, in turn, provides the software developer with overall lower development costs and quicker time-to-market. </a:t>
            </a:r>
          </a:p>
          <a:p>
            <a:pPr lvl="0"/>
            <a:r>
              <a:rPr lang="en-US" b="1" dirty="0"/>
              <a:t>Effective Low Cost Marketing </a:t>
            </a:r>
          </a:p>
          <a:p>
            <a:pPr lvl="1"/>
            <a:r>
              <a:rPr lang="en-US" dirty="0" smtClean="0"/>
              <a:t>Between 1995 and today, buyers’ habits shifted from an outbound world driven by field sales and print advertising to an inbound world driven by Internet search. </a:t>
            </a:r>
            <a:endParaRPr lang="en-US" dirty="0"/>
          </a:p>
        </p:txBody>
      </p:sp>
      <p:sp>
        <p:nvSpPr>
          <p:cNvPr id="3" name="Shape 91"/>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endParaRPr lang="en-US" dirty="0" smtClean="0"/>
          </a:p>
          <a:p>
            <a:r>
              <a:rPr lang="en-US" dirty="0" smtClean="0"/>
              <a:t> SaaS Vendor Benefits</a:t>
            </a:r>
            <a:endParaRPr lang="en-US" dirty="0"/>
          </a:p>
          <a:p>
            <a:endParaRPr lang="en-US" dirty="0"/>
          </a:p>
        </p:txBody>
      </p:sp>
    </p:spTree>
    <p:extLst>
      <p:ext uri="{BB962C8B-B14F-4D97-AF65-F5344CB8AC3E}">
        <p14:creationId xmlns:p14="http://schemas.microsoft.com/office/powerpoint/2010/main" xmlns="" val="263631986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lvl="0">
              <a:buFont typeface="Arial" panose="020B0604020202020204" pitchFamily="34" charset="0"/>
              <a:buChar char="•"/>
            </a:pPr>
            <a:r>
              <a:rPr lang="en-US" b="1" dirty="0"/>
              <a:t>Predictable MRR Revenue</a:t>
            </a:r>
          </a:p>
          <a:p>
            <a:pPr lvl="1"/>
            <a:r>
              <a:rPr lang="en-US" dirty="0"/>
              <a:t>Traditionally, software companies rely on one major release every 12-18 months to fuel a revenue stream from the sale of upgrades (long tail theory). </a:t>
            </a:r>
          </a:p>
          <a:p>
            <a:pPr lvl="1"/>
            <a:r>
              <a:rPr lang="en-US" dirty="0" smtClean="0"/>
              <a:t>In the SaaS model the revenue is typically in the form of Monthly Recurring Revenue (MRR)</a:t>
            </a:r>
          </a:p>
          <a:p>
            <a:pPr lvl="0">
              <a:buFont typeface="Arial" panose="020B0604020202020204" pitchFamily="34" charset="0"/>
              <a:buChar char="•"/>
            </a:pPr>
            <a:r>
              <a:rPr lang="en-US" b="1" dirty="0"/>
              <a:t>Improved Customer Relationships </a:t>
            </a:r>
          </a:p>
          <a:p>
            <a:pPr lvl="1"/>
            <a:r>
              <a:rPr lang="en-US" dirty="0"/>
              <a:t>SaaS contributes to improved relationships between vendors and customers. </a:t>
            </a:r>
          </a:p>
          <a:p>
            <a:pPr lvl="0">
              <a:buFont typeface="Arial" panose="020B0604020202020204" pitchFamily="34" charset="0"/>
              <a:buChar char="•"/>
            </a:pPr>
            <a:r>
              <a:rPr lang="en-US" b="1" dirty="0" smtClean="0"/>
              <a:t>Protecting </a:t>
            </a:r>
            <a:r>
              <a:rPr lang="en-US" b="1" dirty="0"/>
              <a:t>of IP </a:t>
            </a:r>
          </a:p>
          <a:p>
            <a:pPr lvl="1"/>
            <a:r>
              <a:rPr lang="en-US" dirty="0"/>
              <a:t>Difficult to obtain illegal copies </a:t>
            </a:r>
          </a:p>
          <a:p>
            <a:pPr lvl="1"/>
            <a:r>
              <a:rPr lang="en-US" dirty="0"/>
              <a:t>Price is low, making getting an illegal copies totally unnecessary</a:t>
            </a:r>
          </a:p>
          <a:p>
            <a:pPr lvl="1"/>
            <a:endParaRPr lang="en-US" dirty="0"/>
          </a:p>
        </p:txBody>
      </p:sp>
      <p:sp>
        <p:nvSpPr>
          <p:cNvPr id="3" name="Shape 91"/>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endParaRPr lang="en-US" dirty="0" smtClean="0"/>
          </a:p>
          <a:p>
            <a:r>
              <a:rPr lang="en-US" dirty="0" smtClean="0"/>
              <a:t> SaaS Vendor Benefits</a:t>
            </a:r>
            <a:endParaRPr lang="en-US" dirty="0"/>
          </a:p>
          <a:p>
            <a:endParaRPr lang="en-US" dirty="0"/>
          </a:p>
        </p:txBody>
      </p:sp>
    </p:spTree>
    <p:extLst>
      <p:ext uri="{BB962C8B-B14F-4D97-AF65-F5344CB8AC3E}">
        <p14:creationId xmlns:p14="http://schemas.microsoft.com/office/powerpoint/2010/main" xmlns="" val="216454140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12</a:t>
            </a:fld>
            <a:endParaRPr sz="1200">
              <a:solidFill>
                <a:srgbClr val="888888"/>
              </a:solidFill>
            </a:endParaRPr>
          </a:p>
        </p:txBody>
      </p:sp>
      <p:sp>
        <p:nvSpPr>
          <p:cNvPr id="5" name="Shape 91"/>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endParaRPr lang="en-US" dirty="0" smtClean="0"/>
          </a:p>
          <a:p>
            <a:r>
              <a:rPr lang="en-US" dirty="0" smtClean="0"/>
              <a:t>Applicability – Scenario 1</a:t>
            </a:r>
            <a:endParaRPr lang="en-US" dirty="0"/>
          </a:p>
          <a:p>
            <a:endParaRPr lang="en-US" dirty="0"/>
          </a:p>
        </p:txBody>
      </p:sp>
      <p:sp>
        <p:nvSpPr>
          <p:cNvPr id="6" name="Rectangle 3"/>
          <p:cNvSpPr>
            <a:spLocks noGrp="1" noChangeArrowheads="1"/>
          </p:cNvSpPr>
          <p:nvPr>
            <p:ph type="body" idx="1"/>
          </p:nvPr>
        </p:nvSpPr>
        <p:spPr>
          <a:xfrm>
            <a:off x="838200" y="1295400"/>
            <a:ext cx="7467600" cy="4800600"/>
          </a:xfrm>
        </p:spPr>
        <p:txBody>
          <a:bodyPr/>
          <a:lstStyle/>
          <a:p>
            <a:r>
              <a:rPr lang="en-US" altLang="en-US" dirty="0"/>
              <a:t>Single-User software application</a:t>
            </a:r>
          </a:p>
          <a:p>
            <a:pPr lvl="1"/>
            <a:r>
              <a:rPr lang="en-US" altLang="en-US" dirty="0"/>
              <a:t>Organize personal information</a:t>
            </a:r>
          </a:p>
          <a:p>
            <a:pPr lvl="1"/>
            <a:r>
              <a:rPr lang="en-US" altLang="en-US" dirty="0"/>
              <a:t>Run on users’ own local computer</a:t>
            </a:r>
          </a:p>
          <a:p>
            <a:pPr lvl="1"/>
            <a:r>
              <a:rPr lang="en-US" altLang="en-US" dirty="0"/>
              <a:t>Serve only one user at a time</a:t>
            </a:r>
          </a:p>
          <a:p>
            <a:pPr lvl="1"/>
            <a:r>
              <a:rPr lang="en-US" altLang="en-US" dirty="0"/>
              <a:t>Inapplicable to </a:t>
            </a:r>
            <a:r>
              <a:rPr lang="en-US" altLang="en-US" dirty="0" err="1"/>
              <a:t>Saas</a:t>
            </a:r>
            <a:r>
              <a:rPr lang="en-US" altLang="en-US" dirty="0"/>
              <a:t> model</a:t>
            </a:r>
          </a:p>
          <a:p>
            <a:pPr lvl="2"/>
            <a:r>
              <a:rPr lang="en-US" altLang="en-US" dirty="0"/>
              <a:t>Data security issue</a:t>
            </a:r>
          </a:p>
          <a:p>
            <a:pPr lvl="2"/>
            <a:r>
              <a:rPr lang="en-US" altLang="en-US" dirty="0"/>
              <a:t>Network performance issue</a:t>
            </a:r>
          </a:p>
          <a:p>
            <a:pPr lvl="1"/>
            <a:r>
              <a:rPr lang="en-US" altLang="en-US" dirty="0"/>
              <a:t>Example: Microsoft office suite</a:t>
            </a:r>
          </a:p>
          <a:p>
            <a:pPr lvl="1"/>
            <a:endParaRPr lang="en-US" altLang="en-US"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13</a:t>
            </a:fld>
            <a:endParaRPr sz="1200">
              <a:solidFill>
                <a:srgbClr val="888888"/>
              </a:solidFill>
            </a:endParaRPr>
          </a:p>
        </p:txBody>
      </p:sp>
      <p:sp>
        <p:nvSpPr>
          <p:cNvPr id="3" name="Shape 91"/>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endParaRPr lang="en-US" dirty="0" smtClean="0"/>
          </a:p>
          <a:p>
            <a:r>
              <a:rPr lang="en-US" dirty="0" smtClean="0"/>
              <a:t>Applicability – Scenario 2</a:t>
            </a:r>
            <a:endParaRPr lang="en-US" dirty="0"/>
          </a:p>
          <a:p>
            <a:endParaRPr lang="en-US" dirty="0"/>
          </a:p>
        </p:txBody>
      </p:sp>
      <p:sp>
        <p:nvSpPr>
          <p:cNvPr id="4" name="Rectangle 3"/>
          <p:cNvSpPr>
            <a:spLocks noGrp="1" noChangeArrowheads="1"/>
          </p:cNvSpPr>
          <p:nvPr>
            <p:ph type="body" idx="1"/>
          </p:nvPr>
        </p:nvSpPr>
        <p:spPr>
          <a:xfrm>
            <a:off x="838200" y="1295400"/>
            <a:ext cx="7467600" cy="4800600"/>
          </a:xfrm>
        </p:spPr>
        <p:txBody>
          <a:bodyPr/>
          <a:lstStyle/>
          <a:p>
            <a:r>
              <a:rPr lang="en-US" altLang="en-US" dirty="0"/>
              <a:t>Infrastructure software</a:t>
            </a:r>
          </a:p>
          <a:p>
            <a:pPr lvl="1"/>
            <a:r>
              <a:rPr lang="en-US" altLang="en-US" dirty="0"/>
              <a:t>Serve as the foundation for most other enterprise software application</a:t>
            </a:r>
          </a:p>
          <a:p>
            <a:pPr lvl="1"/>
            <a:r>
              <a:rPr lang="en-US" altLang="en-US" dirty="0"/>
              <a:t>Inapplicable to </a:t>
            </a:r>
            <a:r>
              <a:rPr lang="en-US" altLang="en-US" dirty="0" err="1"/>
              <a:t>Saas</a:t>
            </a:r>
            <a:r>
              <a:rPr lang="en-US" altLang="en-US" dirty="0"/>
              <a:t> model</a:t>
            </a:r>
          </a:p>
          <a:p>
            <a:pPr lvl="2"/>
            <a:r>
              <a:rPr lang="en-US" altLang="en-US" dirty="0"/>
              <a:t>Installation locally is required</a:t>
            </a:r>
          </a:p>
          <a:p>
            <a:pPr lvl="2"/>
            <a:r>
              <a:rPr lang="en-US" altLang="en-US" dirty="0"/>
              <a:t>Form the basis to run other application</a:t>
            </a:r>
          </a:p>
          <a:p>
            <a:pPr lvl="1"/>
            <a:r>
              <a:rPr lang="en-US" altLang="en-US" dirty="0"/>
              <a:t>Example: Window XP, Oracle database</a:t>
            </a:r>
          </a:p>
        </p:txBody>
      </p:sp>
    </p:spTree>
    <p:extLst>
      <p:ext uri="{BB962C8B-B14F-4D97-AF65-F5344CB8AC3E}">
        <p14:creationId xmlns:p14="http://schemas.microsoft.com/office/powerpoint/2010/main" xmlns="" val="59714636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14</a:t>
            </a:fld>
            <a:endParaRPr sz="1200">
              <a:solidFill>
                <a:srgbClr val="888888"/>
              </a:solidFill>
            </a:endParaRPr>
          </a:p>
        </p:txBody>
      </p:sp>
      <p:sp>
        <p:nvSpPr>
          <p:cNvPr id="3" name="Shape 91"/>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endParaRPr lang="en-US" dirty="0" smtClean="0"/>
          </a:p>
          <a:p>
            <a:r>
              <a:rPr lang="en-US" dirty="0" smtClean="0"/>
              <a:t>Applicability – Scenario 3</a:t>
            </a:r>
            <a:endParaRPr lang="en-US" dirty="0"/>
          </a:p>
          <a:p>
            <a:endParaRPr lang="en-US" dirty="0"/>
          </a:p>
        </p:txBody>
      </p:sp>
      <p:sp>
        <p:nvSpPr>
          <p:cNvPr id="4" name="Rectangle 3"/>
          <p:cNvSpPr>
            <a:spLocks noGrp="1" noChangeArrowheads="1"/>
          </p:cNvSpPr>
          <p:nvPr>
            <p:ph type="body" idx="1"/>
          </p:nvPr>
        </p:nvSpPr>
        <p:spPr>
          <a:xfrm>
            <a:off x="838200" y="1295400"/>
            <a:ext cx="7467600" cy="4800600"/>
          </a:xfrm>
        </p:spPr>
        <p:txBody>
          <a:bodyPr/>
          <a:lstStyle/>
          <a:p>
            <a:r>
              <a:rPr lang="en-US" altLang="en-US" dirty="0"/>
              <a:t>Embedded Software</a:t>
            </a:r>
          </a:p>
          <a:p>
            <a:pPr lvl="1"/>
            <a:r>
              <a:rPr lang="en-US" altLang="en-US" dirty="0"/>
              <a:t>Software component for embedded system</a:t>
            </a:r>
          </a:p>
          <a:p>
            <a:pPr lvl="1"/>
            <a:r>
              <a:rPr lang="en-US" altLang="en-US" dirty="0"/>
              <a:t>Support the functionality of the hardware device</a:t>
            </a:r>
          </a:p>
          <a:p>
            <a:pPr lvl="1"/>
            <a:r>
              <a:rPr lang="en-US" altLang="en-US" dirty="0"/>
              <a:t>Inapplicable to </a:t>
            </a:r>
            <a:r>
              <a:rPr lang="en-US" altLang="en-US" dirty="0" err="1"/>
              <a:t>Saas</a:t>
            </a:r>
            <a:r>
              <a:rPr lang="en-US" altLang="en-US" dirty="0"/>
              <a:t> model</a:t>
            </a:r>
          </a:p>
          <a:p>
            <a:pPr lvl="2"/>
            <a:r>
              <a:rPr lang="en-US" altLang="en-US" dirty="0"/>
              <a:t>Embedded software and hardware is combined together and is inseparable</a:t>
            </a:r>
          </a:p>
          <a:p>
            <a:pPr lvl="1"/>
            <a:r>
              <a:rPr lang="en-US" altLang="en-US" dirty="0"/>
              <a:t>Example: </a:t>
            </a:r>
            <a:r>
              <a:rPr lang="en-US" altLang="en-US" dirty="0">
                <a:cs typeface="Times New Roman" panose="02020603050405020304" pitchFamily="18" charset="0"/>
              </a:rPr>
              <a:t>software embedded in ATM machines</a:t>
            </a:r>
            <a:r>
              <a:rPr lang="en-US" altLang="en-US" dirty="0"/>
              <a:t>, </a:t>
            </a:r>
            <a:r>
              <a:rPr lang="en-US" altLang="en-US" dirty="0">
                <a:cs typeface="Times New Roman" panose="02020603050405020304" pitchFamily="18" charset="0"/>
              </a:rPr>
              <a:t>cell phones, routers, medical equipment, </a:t>
            </a:r>
            <a:r>
              <a:rPr lang="en-US" altLang="en-US" dirty="0" err="1">
                <a:cs typeface="Times New Roman" panose="02020603050405020304" pitchFamily="18" charset="0"/>
              </a:rPr>
              <a:t>etc</a:t>
            </a:r>
            <a:r>
              <a:rPr lang="en-US" altLang="en-US" dirty="0"/>
              <a:t> </a:t>
            </a:r>
          </a:p>
          <a:p>
            <a:endParaRPr lang="en-US" altLang="en-US" dirty="0"/>
          </a:p>
        </p:txBody>
      </p:sp>
    </p:spTree>
    <p:extLst>
      <p:ext uri="{BB962C8B-B14F-4D97-AF65-F5344CB8AC3E}">
        <p14:creationId xmlns:p14="http://schemas.microsoft.com/office/powerpoint/2010/main" xmlns="" val="212956866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15</a:t>
            </a:fld>
            <a:endParaRPr sz="1200">
              <a:solidFill>
                <a:srgbClr val="888888"/>
              </a:solidFill>
            </a:endParaRPr>
          </a:p>
        </p:txBody>
      </p:sp>
      <p:sp>
        <p:nvSpPr>
          <p:cNvPr id="3" name="Shape 91"/>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endParaRPr lang="en-US" dirty="0" smtClean="0"/>
          </a:p>
          <a:p>
            <a:r>
              <a:rPr lang="en-US" dirty="0" smtClean="0"/>
              <a:t>Applicability – Scenario 4</a:t>
            </a:r>
            <a:endParaRPr lang="en-US" dirty="0"/>
          </a:p>
          <a:p>
            <a:endParaRPr lang="en-US" dirty="0"/>
          </a:p>
        </p:txBody>
      </p:sp>
      <p:sp>
        <p:nvSpPr>
          <p:cNvPr id="5" name="Rectangle 3"/>
          <p:cNvSpPr>
            <a:spLocks noGrp="1" noChangeArrowheads="1"/>
          </p:cNvSpPr>
          <p:nvPr>
            <p:ph type="body" idx="1"/>
          </p:nvPr>
        </p:nvSpPr>
        <p:spPr>
          <a:xfrm>
            <a:off x="838200" y="1295400"/>
            <a:ext cx="7467600" cy="4800600"/>
          </a:xfrm>
        </p:spPr>
        <p:txBody>
          <a:bodyPr/>
          <a:lstStyle/>
          <a:p>
            <a:r>
              <a:rPr lang="en-US" altLang="en-US" dirty="0"/>
              <a:t>Enterprise Software Application</a:t>
            </a:r>
          </a:p>
          <a:p>
            <a:pPr lvl="1"/>
            <a:r>
              <a:rPr lang="en-US" altLang="en-US" dirty="0"/>
              <a:t>Perform business functions</a:t>
            </a:r>
          </a:p>
          <a:p>
            <a:pPr lvl="1"/>
            <a:r>
              <a:rPr lang="en-US" altLang="en-US" dirty="0"/>
              <a:t>Organize internal and external information</a:t>
            </a:r>
          </a:p>
          <a:p>
            <a:pPr lvl="1"/>
            <a:r>
              <a:rPr lang="en-US" altLang="en-US" dirty="0"/>
              <a:t>Share data among internal and external users</a:t>
            </a:r>
          </a:p>
          <a:p>
            <a:pPr lvl="1"/>
            <a:r>
              <a:rPr lang="en-US" altLang="en-US" dirty="0"/>
              <a:t>The most standard type of software applicable to </a:t>
            </a:r>
            <a:r>
              <a:rPr lang="en-US" altLang="en-US" dirty="0" err="1"/>
              <a:t>Saas</a:t>
            </a:r>
            <a:r>
              <a:rPr lang="en-US" altLang="en-US" dirty="0"/>
              <a:t> model</a:t>
            </a:r>
          </a:p>
          <a:p>
            <a:pPr lvl="1"/>
            <a:r>
              <a:rPr lang="en-US" altLang="en-US" dirty="0"/>
              <a:t>Example: Saleforce.com CRM application, Siebel On-demand application</a:t>
            </a:r>
          </a:p>
        </p:txBody>
      </p:sp>
    </p:spTree>
    <p:extLst>
      <p:ext uri="{BB962C8B-B14F-4D97-AF65-F5344CB8AC3E}">
        <p14:creationId xmlns:p14="http://schemas.microsoft.com/office/powerpoint/2010/main" xmlns="" val="136795141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body" idx="1"/>
          </p:nvPr>
        </p:nvSpPr>
        <p:spPr>
          <a:xfrm>
            <a:off x="304800" y="1493837"/>
            <a:ext cx="8229600" cy="4525963"/>
          </a:xfrm>
          <a:prstGeom prst="rect">
            <a:avLst/>
          </a:prstGeom>
        </p:spPr>
        <p:txBody>
          <a:bodyPr/>
          <a:lstStyle/>
          <a:p>
            <a:pPr lvl="0" algn="ctr" defTabSz="457200">
              <a:spcBef>
                <a:spcPts val="800"/>
              </a:spcBef>
              <a:defRPr sz="1800"/>
            </a:pPr>
            <a:endParaRPr sz="4400"/>
          </a:p>
          <a:p>
            <a:pPr lvl="0" algn="ctr" defTabSz="457200">
              <a:spcBef>
                <a:spcPts val="800"/>
              </a:spcBef>
              <a:defRPr sz="1800"/>
            </a:pPr>
            <a:r>
              <a:rPr sz="4400"/>
              <a:t>Thanks!!!</a:t>
            </a:r>
          </a:p>
          <a:p>
            <a:pPr lvl="0" algn="ctr" defTabSz="457200">
              <a:spcBef>
                <a:spcPts val="800"/>
              </a:spcBef>
              <a:defRPr sz="1800"/>
            </a:pPr>
            <a:r>
              <a:rPr sz="4400"/>
              <a:t>Queries?</a:t>
            </a:r>
          </a:p>
        </p:txBody>
      </p:sp>
      <p:sp>
        <p:nvSpPr>
          <p:cNvPr id="208" name="Shape 20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16</a:t>
            </a:fld>
            <a:endParaRPr sz="1200">
              <a:solidFill>
                <a:srgbClr val="888888"/>
              </a:solidFill>
            </a:endParaRPr>
          </a:p>
        </p:txBody>
      </p:sp>
    </p:spTree>
    <p:extLst>
      <p:ext uri="{BB962C8B-B14F-4D97-AF65-F5344CB8AC3E}">
        <p14:creationId xmlns:p14="http://schemas.microsoft.com/office/powerpoint/2010/main" xmlns="" val="29885800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 name="Shape 81"/>
          <p:cNvSpPr/>
          <p:nvPr/>
        </p:nvSpPr>
        <p:spPr>
          <a:xfrm>
            <a:off x="457200" y="274638"/>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SaaS – </a:t>
            </a:r>
            <a:r>
              <a:rPr sz="4400" dirty="0" smtClean="0"/>
              <a:t>Agenda</a:t>
            </a:r>
            <a:endParaRPr sz="4400" dirty="0"/>
          </a:p>
        </p:txBody>
      </p:sp>
      <p:sp>
        <p:nvSpPr>
          <p:cNvPr id="82" name="Shape 82"/>
          <p:cNvSpPr/>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609600" lvl="0" indent="-609600">
              <a:spcBef>
                <a:spcPts val="700"/>
              </a:spcBef>
              <a:buClr>
                <a:srgbClr val="101141"/>
              </a:buClr>
              <a:buSzPct val="100000"/>
              <a:buFont typeface="Helvetica"/>
              <a:buChar char="❑"/>
            </a:pPr>
            <a:r>
              <a:rPr lang="en-US" sz="3200" dirty="0" smtClean="0">
                <a:latin typeface="Arial"/>
                <a:ea typeface="Arial"/>
                <a:cs typeface="Arial"/>
                <a:sym typeface="Arial"/>
              </a:rPr>
              <a:t>What is SaaS?</a:t>
            </a:r>
          </a:p>
          <a:p>
            <a:pPr marL="609600" lvl="0" indent="-609600">
              <a:spcBef>
                <a:spcPts val="700"/>
              </a:spcBef>
              <a:buClr>
                <a:srgbClr val="101141"/>
              </a:buClr>
              <a:buSzPct val="100000"/>
              <a:buFont typeface="Helvetica"/>
              <a:buChar char="❑"/>
            </a:pPr>
            <a:r>
              <a:rPr lang="en-US" sz="3200" dirty="0" smtClean="0">
                <a:latin typeface="Arial"/>
                <a:ea typeface="Arial"/>
                <a:cs typeface="Arial"/>
                <a:sym typeface="Arial"/>
              </a:rPr>
              <a:t>Traditional Model</a:t>
            </a:r>
          </a:p>
          <a:p>
            <a:pPr marL="609600" lvl="0" indent="-609600">
              <a:spcBef>
                <a:spcPts val="700"/>
              </a:spcBef>
              <a:buClr>
                <a:srgbClr val="101141"/>
              </a:buClr>
              <a:buSzPct val="100000"/>
              <a:buFont typeface="Helvetica"/>
              <a:buChar char="❑"/>
            </a:pPr>
            <a:r>
              <a:rPr sz="3200" dirty="0" smtClean="0">
                <a:latin typeface="Arial"/>
                <a:ea typeface="Arial"/>
                <a:cs typeface="Arial"/>
                <a:sym typeface="Arial"/>
              </a:rPr>
              <a:t> </a:t>
            </a:r>
            <a:r>
              <a:rPr lang="en-US" sz="3200" dirty="0" smtClean="0">
                <a:latin typeface="Arial"/>
                <a:ea typeface="Arial"/>
                <a:cs typeface="Arial"/>
                <a:sym typeface="Arial"/>
              </a:rPr>
              <a:t>How is it delivered?</a:t>
            </a:r>
          </a:p>
          <a:p>
            <a:pPr marL="609600" lvl="0" indent="-609600">
              <a:spcBef>
                <a:spcPts val="700"/>
              </a:spcBef>
              <a:buClr>
                <a:srgbClr val="101141"/>
              </a:buClr>
              <a:buSzPct val="100000"/>
              <a:buFont typeface="Helvetica"/>
              <a:buChar char="❑"/>
            </a:pPr>
            <a:r>
              <a:rPr sz="3200" dirty="0" smtClean="0">
                <a:latin typeface="Arial"/>
                <a:ea typeface="Arial"/>
                <a:cs typeface="Arial"/>
                <a:sym typeface="Arial"/>
              </a:rPr>
              <a:t> </a:t>
            </a:r>
            <a:r>
              <a:rPr lang="en-US" sz="3200" dirty="0" smtClean="0">
                <a:latin typeface="Arial"/>
                <a:ea typeface="Arial"/>
                <a:cs typeface="Arial"/>
                <a:sym typeface="Arial"/>
              </a:rPr>
              <a:t>SaaS Architecture</a:t>
            </a:r>
          </a:p>
          <a:p>
            <a:pPr marL="609600" lvl="0" indent="-609600">
              <a:spcBef>
                <a:spcPts val="700"/>
              </a:spcBef>
              <a:buClr>
                <a:srgbClr val="101141"/>
              </a:buClr>
              <a:buSzPct val="100000"/>
              <a:buFont typeface="Helvetica"/>
              <a:buChar char="❑"/>
            </a:pPr>
            <a:r>
              <a:rPr lang="en-US" sz="3200" dirty="0" smtClean="0">
                <a:latin typeface="Arial"/>
                <a:ea typeface="Arial"/>
                <a:cs typeface="Arial"/>
                <a:sym typeface="Arial"/>
              </a:rPr>
              <a:t>SaaS Models</a:t>
            </a:r>
          </a:p>
          <a:p>
            <a:pPr marL="609600" lvl="0" indent="-609600">
              <a:spcBef>
                <a:spcPts val="700"/>
              </a:spcBef>
              <a:buClr>
                <a:srgbClr val="101141"/>
              </a:buClr>
              <a:buSzPct val="100000"/>
              <a:buFont typeface="Helvetica"/>
              <a:buChar char="❑"/>
            </a:pPr>
            <a:r>
              <a:rPr lang="en-US" sz="3200" dirty="0" smtClean="0">
                <a:latin typeface="Arial"/>
                <a:ea typeface="Arial"/>
                <a:cs typeface="Arial"/>
                <a:sym typeface="Arial"/>
              </a:rPr>
              <a:t>Advantages of SaaS</a:t>
            </a:r>
          </a:p>
          <a:p>
            <a:pPr marL="609600" lvl="0" indent="-609600">
              <a:spcBef>
                <a:spcPts val="700"/>
              </a:spcBef>
              <a:buClr>
                <a:srgbClr val="101141"/>
              </a:buClr>
              <a:buSzPct val="100000"/>
              <a:buFont typeface="Helvetica"/>
              <a:buChar char="❑"/>
            </a:pPr>
            <a:r>
              <a:rPr lang="en-US" sz="3200" dirty="0" smtClean="0">
                <a:latin typeface="Arial"/>
                <a:ea typeface="Arial"/>
                <a:cs typeface="Arial"/>
                <a:sym typeface="Arial"/>
              </a:rPr>
              <a:t>User and Vendor benefits of SaaS</a:t>
            </a:r>
            <a:endParaRPr sz="3200" dirty="0">
              <a:latin typeface="Arial"/>
              <a:ea typeface="Arial"/>
              <a:cs typeface="Arial"/>
              <a:sym typeface="Arial"/>
            </a:endParaRPr>
          </a:p>
        </p:txBody>
      </p:sp>
      <p:sp>
        <p:nvSpPr>
          <p:cNvPr id="83" name="Shape 83"/>
          <p:cNvSpPr/>
          <p:nvPr/>
        </p:nvSpPr>
        <p:spPr>
          <a:xfrm>
            <a:off x="6553200" y="6404292"/>
            <a:ext cx="2133600"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200">
                <a:solidFill>
                  <a:srgbClr val="888888"/>
                </a:solidFill>
              </a:defRPr>
            </a:lvl1pPr>
          </a:lstStyle>
          <a:p>
            <a:pPr lvl="0">
              <a:defRPr sz="1800">
                <a:solidFill>
                  <a:srgbClr val="000000"/>
                </a:solidFill>
              </a:defRPr>
            </a:pPr>
            <a:r>
              <a:rPr sz="1200">
                <a:solidFill>
                  <a:srgbClr val="888888"/>
                </a:solidFill>
              </a:rPr>
              <a:t>2</a:t>
            </a:r>
          </a:p>
        </p:txBody>
      </p:sp>
      <p:sp>
        <p:nvSpPr>
          <p:cNvPr id="84" name="Shape 8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2</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3">
            <a:extLst>
              <a:ext uri="{28A0092B-C50C-407E-A947-70E740481C1C}">
                <a14:useLocalDpi xmlns:a14="http://schemas.microsoft.com/office/drawing/2010/main" xmlns="" val="0"/>
              </a:ext>
            </a:extLst>
          </a:blip>
          <a:srcRect/>
          <a:stretch>
            <a:fillRect/>
          </a:stretch>
        </p:blipFill>
        <p:spPr bwMode="auto">
          <a:xfrm>
            <a:off x="198303" y="1509311"/>
            <a:ext cx="8516039" cy="4803354"/>
          </a:xfrm>
          <a:prstGeom prst="rect">
            <a:avLst/>
          </a:prstGeom>
          <a:solidFill>
            <a:schemeClr val="bg1">
              <a:alpha val="65000"/>
            </a:schemeClr>
          </a:solidFill>
          <a:ln w="28575">
            <a:solidFill>
              <a:schemeClr val="tx1"/>
            </a:solidFill>
          </a:ln>
          <a:effectLst>
            <a:outerShdw blurRad="50800" dist="50800" dir="5400000" algn="ctr" rotWithShape="0">
              <a:schemeClr val="bg1">
                <a:alpha val="63000"/>
              </a:schemeClr>
            </a:outerShdw>
          </a:effectLst>
          <a:extLst/>
        </p:spPr>
      </p:pic>
      <p:sp>
        <p:nvSpPr>
          <p:cNvPr id="4" name="Shape 91"/>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r>
              <a:rPr lang="en-US" dirty="0" smtClean="0"/>
              <a:t>SaaS Advantages </a:t>
            </a:r>
            <a:endParaRPr lang="en-US" dirty="0"/>
          </a:p>
        </p:txBody>
      </p:sp>
    </p:spTree>
    <p:extLst>
      <p:ext uri="{BB962C8B-B14F-4D97-AF65-F5344CB8AC3E}">
        <p14:creationId xmlns:p14="http://schemas.microsoft.com/office/powerpoint/2010/main" xmlns="" val="262785909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cnagaraj\Desktop\SaaS_vs_OnPremise6.jpg"/>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9232135" cy="6951643"/>
          </a:xfrm>
          <a:prstGeom prst="rect">
            <a:avLst/>
          </a:prstGeom>
          <a:noFill/>
          <a:ln>
            <a:noFill/>
          </a:ln>
        </p:spPr>
      </p:pic>
    </p:spTree>
    <p:extLst>
      <p:ext uri="{BB962C8B-B14F-4D97-AF65-F5344CB8AC3E}">
        <p14:creationId xmlns:p14="http://schemas.microsoft.com/office/powerpoint/2010/main" xmlns="" val="313040289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lvl="0">
              <a:buFont typeface="Arial" panose="020B0604020202020204" pitchFamily="34" charset="0"/>
              <a:buChar char="•"/>
            </a:pPr>
            <a:r>
              <a:rPr lang="en-US" sz="2200" b="1" dirty="0"/>
              <a:t>Lower Cost of Ownership </a:t>
            </a:r>
          </a:p>
          <a:p>
            <a:pPr lvl="1"/>
            <a:r>
              <a:rPr lang="en-US" sz="2200" dirty="0"/>
              <a:t>The software is paid when it is consumed, no large upfront cost for a software license </a:t>
            </a:r>
            <a:r>
              <a:rPr lang="en-US" sz="2200" u="sng" dirty="0"/>
              <a:t>Salesforce.com </a:t>
            </a:r>
            <a:r>
              <a:rPr lang="en-US" sz="2200" dirty="0"/>
              <a:t>has a best-of-breed CRM system for $59.00 per user per month, with no upfront </a:t>
            </a:r>
          </a:p>
          <a:p>
            <a:pPr lvl="1"/>
            <a:r>
              <a:rPr lang="en-US" sz="2200" dirty="0"/>
              <a:t>Since no hardware infrastructure, installation, maintenance, and administration, budgeting is easy </a:t>
            </a:r>
          </a:p>
          <a:p>
            <a:pPr lvl="1"/>
            <a:r>
              <a:rPr lang="en-US" sz="2200" dirty="0"/>
              <a:t>The software is available immediately upon </a:t>
            </a:r>
            <a:r>
              <a:rPr lang="en-US" sz="2200" dirty="0" smtClean="0"/>
              <a:t>purchasing</a:t>
            </a:r>
          </a:p>
          <a:p>
            <a:pPr marL="457200" lvl="1" indent="0">
              <a:buNone/>
            </a:pPr>
            <a:r>
              <a:rPr lang="en-US" sz="2200" dirty="0" smtClean="0"/>
              <a:t> </a:t>
            </a:r>
            <a:endParaRPr lang="en-US" sz="2200" dirty="0"/>
          </a:p>
          <a:p>
            <a:pPr lvl="0">
              <a:buFont typeface="Arial" panose="020B0604020202020204" pitchFamily="34" charset="0"/>
              <a:buChar char="•"/>
            </a:pPr>
            <a:r>
              <a:rPr lang="en-US" sz="2200" b="1" dirty="0"/>
              <a:t>Focus on Core Competency </a:t>
            </a:r>
          </a:p>
          <a:p>
            <a:pPr lvl="1"/>
            <a:r>
              <a:rPr lang="en-US" sz="2200" dirty="0"/>
              <a:t>The IT saving on capital and effort allows the customer to remain focused on their core competency and utilize resources in more strategic areas. </a:t>
            </a:r>
          </a:p>
          <a:p>
            <a:pPr marL="457200" lvl="1" indent="0">
              <a:buNone/>
            </a:pPr>
            <a:endParaRPr lang="en-US" dirty="0"/>
          </a:p>
          <a:p>
            <a:endParaRPr lang="en-US" dirty="0"/>
          </a:p>
        </p:txBody>
      </p:sp>
      <p:sp>
        <p:nvSpPr>
          <p:cNvPr id="3" name="Shape 91"/>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endParaRPr lang="en-US" dirty="0" smtClean="0"/>
          </a:p>
          <a:p>
            <a:r>
              <a:rPr lang="en-US" dirty="0" smtClean="0"/>
              <a:t> SaaS User Benefits</a:t>
            </a:r>
            <a:endParaRPr lang="en-US" dirty="0"/>
          </a:p>
          <a:p>
            <a:endParaRPr lang="en-US" dirty="0"/>
          </a:p>
        </p:txBody>
      </p:sp>
    </p:spTree>
    <p:extLst>
      <p:ext uri="{BB962C8B-B14F-4D97-AF65-F5344CB8AC3E}">
        <p14:creationId xmlns:p14="http://schemas.microsoft.com/office/powerpoint/2010/main" xmlns="" val="28833532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lvl="0">
              <a:buFont typeface="Arial" panose="020B0604020202020204" pitchFamily="34" charset="0"/>
              <a:buChar char="•"/>
            </a:pPr>
            <a:r>
              <a:rPr lang="en-US" sz="2200" b="1" dirty="0"/>
              <a:t>Access Anywhere</a:t>
            </a:r>
          </a:p>
          <a:p>
            <a:pPr lvl="1"/>
            <a:r>
              <a:rPr lang="en-US" sz="2200" dirty="0"/>
              <a:t>Users can use their applications and access their data anywhere they have an Internet connection and a computing device </a:t>
            </a:r>
          </a:p>
          <a:p>
            <a:pPr lvl="1"/>
            <a:r>
              <a:rPr lang="en-US" sz="2200" dirty="0"/>
              <a:t>This enhances the customer experience of the software and makes it easier for users to get work done </a:t>
            </a:r>
            <a:r>
              <a:rPr lang="en-US" sz="2200" dirty="0" smtClean="0"/>
              <a:t>fast</a:t>
            </a:r>
          </a:p>
          <a:p>
            <a:pPr marL="457200" lvl="1" indent="0">
              <a:buNone/>
            </a:pPr>
            <a:endParaRPr lang="en-US" sz="2200" dirty="0"/>
          </a:p>
          <a:p>
            <a:pPr lvl="0">
              <a:buFont typeface="Arial" panose="020B0604020202020204" pitchFamily="34" charset="0"/>
              <a:buChar char="•"/>
            </a:pPr>
            <a:r>
              <a:rPr lang="en-US" sz="2200" b="1" dirty="0"/>
              <a:t>Freedom to Choose (or Better Software) </a:t>
            </a:r>
          </a:p>
          <a:p>
            <a:pPr lvl="1"/>
            <a:r>
              <a:rPr lang="en-US" sz="2200" dirty="0"/>
              <a:t>The pay-as-you-go (PAYG) nature of SaaS enables users to select applications they wish to use and to stop using those that no longer meet their needs. Ultimately, this freedom leads to better software applications </a:t>
            </a:r>
            <a:r>
              <a:rPr lang="en-US" sz="2200" dirty="0" smtClean="0"/>
              <a:t>because </a:t>
            </a:r>
            <a:r>
              <a:rPr lang="en-US" sz="2200" dirty="0"/>
              <a:t>vendors must be receptive to customer needs and wants. </a:t>
            </a:r>
          </a:p>
          <a:p>
            <a:endParaRPr lang="en-US" dirty="0"/>
          </a:p>
        </p:txBody>
      </p:sp>
      <p:sp>
        <p:nvSpPr>
          <p:cNvPr id="4" name="Shape 91"/>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endParaRPr lang="en-US" dirty="0" smtClean="0"/>
          </a:p>
          <a:p>
            <a:r>
              <a:rPr lang="en-US" dirty="0" smtClean="0"/>
              <a:t> SaaS User Benefits</a:t>
            </a:r>
            <a:endParaRPr lang="en-US" dirty="0"/>
          </a:p>
          <a:p>
            <a:endParaRPr lang="en-US" dirty="0"/>
          </a:p>
        </p:txBody>
      </p:sp>
    </p:spTree>
    <p:extLst>
      <p:ext uri="{BB962C8B-B14F-4D97-AF65-F5344CB8AC3E}">
        <p14:creationId xmlns:p14="http://schemas.microsoft.com/office/powerpoint/2010/main" xmlns="" val="370258555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pPr lvl="0">
              <a:buFont typeface="Arial" panose="020B0604020202020204" pitchFamily="34" charset="0"/>
              <a:buChar char="•"/>
            </a:pPr>
            <a:r>
              <a:rPr lang="en-US" b="1" dirty="0"/>
              <a:t>New Application Types </a:t>
            </a:r>
          </a:p>
          <a:p>
            <a:pPr lvl="1"/>
            <a:r>
              <a:rPr lang="en-US" dirty="0"/>
              <a:t>Since the barrier to use the software for the first time is low, it is now feasible to develop applications that may have an occasional use model. This would be impossible in the perpetual license model. If a high upfront cost were required the number of participants would be much smaller. </a:t>
            </a:r>
          </a:p>
          <a:p>
            <a:pPr lvl="0">
              <a:buFont typeface="Arial" panose="020B0604020202020204" pitchFamily="34" charset="0"/>
              <a:buChar char="•"/>
            </a:pPr>
            <a:r>
              <a:rPr lang="en-US" b="1" dirty="0"/>
              <a:t>Faster Product Cycles </a:t>
            </a:r>
          </a:p>
          <a:p>
            <a:pPr lvl="1"/>
            <a:r>
              <a:rPr lang="en-US" dirty="0"/>
              <a:t>Product releases are much more frequent, but contain fewer new features than the typical releases in the perpetual license model because the developer know the environment the software needs to run  </a:t>
            </a:r>
          </a:p>
          <a:p>
            <a:pPr lvl="1"/>
            <a:r>
              <a:rPr lang="en-US" dirty="0"/>
              <a:t>This new process gets bug fixes out faster and allows users to digest new features in smaller bites, which ultimately makes the users more productive than they were under the previous model. </a:t>
            </a:r>
          </a:p>
          <a:p>
            <a:endParaRPr lang="en-US" dirty="0"/>
          </a:p>
        </p:txBody>
      </p:sp>
      <p:sp>
        <p:nvSpPr>
          <p:cNvPr id="3" name="Shape 91"/>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endParaRPr lang="en-US" dirty="0" smtClean="0"/>
          </a:p>
          <a:p>
            <a:r>
              <a:rPr lang="en-US" dirty="0" smtClean="0"/>
              <a:t> SaaS User Benefits</a:t>
            </a:r>
            <a:endParaRPr lang="en-US" dirty="0"/>
          </a:p>
          <a:p>
            <a:endParaRPr lang="en-US" dirty="0"/>
          </a:p>
        </p:txBody>
      </p:sp>
    </p:spTree>
    <p:extLst>
      <p:ext uri="{BB962C8B-B14F-4D97-AF65-F5344CB8AC3E}">
        <p14:creationId xmlns:p14="http://schemas.microsoft.com/office/powerpoint/2010/main" xmlns="" val="238582910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0">
              <a:buFont typeface="Arial" panose="020B0604020202020204" pitchFamily="34" charset="0"/>
              <a:buChar char="•"/>
            </a:pPr>
            <a:r>
              <a:rPr lang="en-US" b="1" dirty="0"/>
              <a:t>Increased Total Available Market </a:t>
            </a:r>
            <a:endParaRPr lang="en-US" dirty="0"/>
          </a:p>
          <a:p>
            <a:pPr lvl="1"/>
            <a:r>
              <a:rPr lang="en-US" dirty="0"/>
              <a:t>Lower upfront costs and reduced infrastructure capital translate into a much larger available market for the software vendor, because users that previously could not afford the software license or lacked the skill to support the necessary infrastructure are potential </a:t>
            </a:r>
            <a:r>
              <a:rPr lang="en-US" dirty="0" smtClean="0"/>
              <a:t>customers.</a:t>
            </a:r>
          </a:p>
          <a:p>
            <a:pPr lvl="1"/>
            <a:r>
              <a:rPr lang="en-US" dirty="0" smtClean="0"/>
              <a:t>A </a:t>
            </a:r>
            <a:r>
              <a:rPr lang="en-US" dirty="0"/>
              <a:t>related benefit is that the decision maker for the purchase of a SaaS application will be at a department level rather than the enterprise level that is typical for the perpetual license model. This results in shorter sales cycles. </a:t>
            </a:r>
          </a:p>
        </p:txBody>
      </p:sp>
      <p:sp>
        <p:nvSpPr>
          <p:cNvPr id="3" name="Shape 91"/>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endParaRPr lang="en-US" dirty="0" smtClean="0"/>
          </a:p>
          <a:p>
            <a:r>
              <a:rPr lang="en-US" dirty="0" smtClean="0"/>
              <a:t> SaaS Vendor Benefits</a:t>
            </a:r>
            <a:endParaRPr lang="en-US" dirty="0"/>
          </a:p>
          <a:p>
            <a:endParaRPr lang="en-US" dirty="0"/>
          </a:p>
        </p:txBody>
      </p:sp>
    </p:spTree>
    <p:extLst>
      <p:ext uri="{BB962C8B-B14F-4D97-AF65-F5344CB8AC3E}">
        <p14:creationId xmlns:p14="http://schemas.microsoft.com/office/powerpoint/2010/main" xmlns="" val="15329888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0">
              <a:buFont typeface="Arial" panose="020B0604020202020204" pitchFamily="34" charset="0"/>
              <a:buChar char="•"/>
            </a:pPr>
            <a:r>
              <a:rPr lang="en-US" b="1" dirty="0"/>
              <a:t>Enhanced Competitive Differentiation </a:t>
            </a:r>
          </a:p>
          <a:p>
            <a:pPr lvl="1"/>
            <a:r>
              <a:rPr lang="en-US" dirty="0"/>
              <a:t>The ability to deliver applications via the SaaS model enhances a software company’s competitive differentiation. It also creates opportunities for new companies to compete effectively with larger vendors. </a:t>
            </a:r>
            <a:endParaRPr lang="en-US" dirty="0" smtClean="0"/>
          </a:p>
          <a:p>
            <a:pPr lvl="1"/>
            <a:r>
              <a:rPr lang="en-US" dirty="0" smtClean="0"/>
              <a:t>On </a:t>
            </a:r>
            <a:r>
              <a:rPr lang="en-US" dirty="0"/>
              <a:t>the other hand, software companies will face ever-increasing pressure from their competitors to move to the SaaS model. </a:t>
            </a:r>
          </a:p>
          <a:p>
            <a:pPr lvl="1"/>
            <a:r>
              <a:rPr lang="en-US" dirty="0"/>
              <a:t>Those who lag behind will find it difficult to catch up as the software industry continues to rapidly evolve. </a:t>
            </a:r>
          </a:p>
          <a:p>
            <a:endParaRPr lang="en-US" dirty="0"/>
          </a:p>
        </p:txBody>
      </p:sp>
      <p:sp>
        <p:nvSpPr>
          <p:cNvPr id="3" name="Shape 91"/>
          <p:cNvSpPr/>
          <p:nvPr/>
        </p:nvSpPr>
        <p:spPr>
          <a:xfrm>
            <a:off x="304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endParaRPr lang="en-US" dirty="0" smtClean="0"/>
          </a:p>
          <a:p>
            <a:r>
              <a:rPr lang="en-US" dirty="0" smtClean="0"/>
              <a:t> SaaS Vendor Benefits</a:t>
            </a:r>
            <a:endParaRPr lang="en-US" dirty="0"/>
          </a:p>
          <a:p>
            <a:endParaRPr lang="en-US" dirty="0"/>
          </a:p>
        </p:txBody>
      </p:sp>
    </p:spTree>
    <p:extLst>
      <p:ext uri="{BB962C8B-B14F-4D97-AF65-F5344CB8AC3E}">
        <p14:creationId xmlns:p14="http://schemas.microsoft.com/office/powerpoint/2010/main" xmlns="" val="293396848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939</TotalTime>
  <Words>897</Words>
  <Application>Microsoft Office PowerPoint</Application>
  <PresentationFormat>On-screen Show (4:3)</PresentationFormat>
  <Paragraphs>111</Paragraphs>
  <Slides>16</Slides>
  <Notes>1</Notes>
  <HiddenSlides>8</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Default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dc:creator>
  <cp:lastModifiedBy>BITS9</cp:lastModifiedBy>
  <cp:revision>62</cp:revision>
  <dcterms:modified xsi:type="dcterms:W3CDTF">2016-01-11T10:00:11Z</dcterms:modified>
</cp:coreProperties>
</file>