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7122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46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5996" y="8685878"/>
            <a:ext cx="2970471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34" tIns="43867" rIns="87734" bIns="43867" anchor="b">
            <a:prstTxWarp prst="textNoShape">
              <a:avLst/>
            </a:prstTxWarp>
          </a:bodyPr>
          <a:lstStyle/>
          <a:p>
            <a:pPr algn="r" defTabSz="877788"/>
            <a:fld id="{468BF211-E514-8648-B281-AE6083BA1A80}" type="slidenum">
              <a:rPr lang="es-ES" sz="1200">
                <a:latin typeface="Times New Roman" pitchFamily="-65" charset="0"/>
              </a:rPr>
              <a:pPr algn="r" defTabSz="877788"/>
              <a:t>5</a:t>
            </a:fld>
            <a:endParaRPr lang="es-ES" sz="1200" dirty="0">
              <a:latin typeface="Times New Roman" pitchFamily="-65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lIns="87734" tIns="43867" rIns="87734" bIns="43867"/>
          <a:lstStyle/>
          <a:p>
            <a:pPr marL="634528" lvl="1" indent="-177316">
              <a:lnSpc>
                <a:spcPct val="140000"/>
              </a:lnSpc>
              <a:buFontTx/>
              <a:buChar char="•"/>
            </a:pPr>
            <a:r>
              <a:rPr lang="en-US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Datacenters for flexibility providing services</a:t>
            </a:r>
          </a:p>
          <a:p>
            <a:pPr marL="634528" lvl="1" indent="-177316">
              <a:lnSpc>
                <a:spcPct val="140000"/>
              </a:lnSpc>
              <a:buFontTx/>
              <a:buChar char="•"/>
            </a:pPr>
            <a:r>
              <a:rPr lang="en-US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Cloud providers willing to offer their static infrastructure</a:t>
            </a:r>
          </a:p>
          <a:p>
            <a:pPr eaLnBrk="1" hangingPunct="1"/>
            <a:endParaRPr lang="es-ES_tradnl" dirty="0" smtClean="0">
              <a:latin typeface="Calibri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48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5996" y="8685878"/>
            <a:ext cx="2970471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34" tIns="43867" rIns="87734" bIns="43867" anchor="b">
            <a:prstTxWarp prst="textNoShape">
              <a:avLst/>
            </a:prstTxWarp>
          </a:bodyPr>
          <a:lstStyle/>
          <a:p>
            <a:pPr algn="r" defTabSz="877788"/>
            <a:fld id="{88B94907-EC19-6041-956E-570BA2AA3236}" type="slidenum">
              <a:rPr lang="es-ES" sz="1200">
                <a:latin typeface="Times New Roman" pitchFamily="-65" charset="0"/>
              </a:rPr>
              <a:pPr algn="r" defTabSz="877788"/>
              <a:t>6</a:t>
            </a:fld>
            <a:endParaRPr lang="es-ES" sz="1200" dirty="0">
              <a:latin typeface="Times New Roman" pitchFamily="-65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lIns="87734" tIns="43867" rIns="87734" bIns="43867"/>
          <a:lstStyle/>
          <a:p>
            <a:pPr marL="634528" lvl="1" indent="-177316">
              <a:lnSpc>
                <a:spcPct val="140000"/>
              </a:lnSpc>
              <a:buFontTx/>
              <a:buChar char="•"/>
            </a:pPr>
            <a:r>
              <a:rPr lang="en-US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Datacenters for flexibility providing services</a:t>
            </a:r>
          </a:p>
          <a:p>
            <a:pPr marL="634528" lvl="1" indent="-177316">
              <a:lnSpc>
                <a:spcPct val="140000"/>
              </a:lnSpc>
              <a:buFontTx/>
              <a:buChar char="•"/>
            </a:pPr>
            <a:r>
              <a:rPr lang="en-US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Cloud providers willing to offer their static infrastructure</a:t>
            </a:r>
          </a:p>
          <a:p>
            <a:pPr eaLnBrk="1" hangingPunct="1"/>
            <a:endParaRPr lang="es-ES_tradnl" dirty="0" smtClean="0">
              <a:latin typeface="Calibri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1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Virtual infrastructure managers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Architectural view on OpenNebula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Constructing a Private cloud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Virtual Machines in OpenNebula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Constructing a Hybrid cloud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Outline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694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Need of the hour???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57224" y="3000372"/>
            <a:ext cx="7772400" cy="136207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Virtual Infrastructure Managers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0377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2" y="522272"/>
            <a:ext cx="8786874" cy="6921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Why a Virtual Infrastructure Manager?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546163" y="5467352"/>
            <a:ext cx="5943600" cy="4206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55E00"/>
              </a:gs>
              <a:gs pos="100000">
                <a:srgbClr val="FFFFFF"/>
              </a:gs>
            </a:gsLst>
            <a:lin ang="5400000" scaled="1"/>
          </a:gradFill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938" y="5976939"/>
            <a:ext cx="1289050" cy="128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50963" y="5975352"/>
            <a:ext cx="1143000" cy="3190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663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59112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hypervisor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875" y="5976939"/>
            <a:ext cx="1289050" cy="128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254313" y="5976939"/>
            <a:ext cx="1143000" cy="3190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663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59112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hypervisor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6225" y="5976939"/>
            <a:ext cx="1289050" cy="128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659250" y="5976939"/>
            <a:ext cx="1143000" cy="3190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663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59112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hypervisor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163" y="5976939"/>
            <a:ext cx="1289050" cy="128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064188" y="5976939"/>
            <a:ext cx="1143000" cy="3190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663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59112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hypervisor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00163" y="5459414"/>
            <a:ext cx="5513387" cy="430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6168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400" b="1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OpenNebula (VIM)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47788" y="4486277"/>
            <a:ext cx="1098550" cy="1041400"/>
            <a:chOff x="1349" y="2631"/>
            <a:chExt cx="692" cy="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5" y="2631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9" y="2631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251138" y="4486277"/>
            <a:ext cx="1098550" cy="1041400"/>
            <a:chOff x="2233" y="2631"/>
            <a:chExt cx="692" cy="656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60" y="2631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3" y="2631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5463" y="4486277"/>
            <a:ext cx="739775" cy="1042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061013" y="4413252"/>
            <a:ext cx="1098550" cy="1184275"/>
            <a:chOff x="4003" y="2585"/>
            <a:chExt cx="692" cy="746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9" y="2585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3" y="2585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" y="2676"/>
              <a:ext cx="466" cy="6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136713" y="4740277"/>
            <a:ext cx="565150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2640" rIns="90000" bIns="45000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VM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613088" y="4741864"/>
            <a:ext cx="56515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2640" rIns="90000" bIns="45000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VM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981513" y="4741864"/>
            <a:ext cx="56515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2640" rIns="90000" bIns="45000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VM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384863" y="4741864"/>
            <a:ext cx="565150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2640" rIns="90000" bIns="45000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t>VM</a:t>
            </a:r>
          </a:p>
        </p:txBody>
      </p:sp>
      <p:sp>
        <p:nvSpPr>
          <p:cNvPr id="28" name="Rectangle 28"/>
          <p:cNvSpPr txBox="1">
            <a:spLocks noChangeArrowheads="1"/>
          </p:cNvSpPr>
          <p:nvPr/>
        </p:nvSpPr>
        <p:spPr bwMode="auto">
          <a:xfrm>
            <a:off x="5021" y="1428736"/>
            <a:ext cx="7853127" cy="28479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19404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VMs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are great!!...but something more is needed</a:t>
            </a:r>
          </a:p>
          <a:p>
            <a:pPr marL="863600" marR="0" lvl="1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Where did/do I put my VM? (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scheduling &amp; monitoring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863600" marR="0" lvl="1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How do I provision a new cluster node? (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clone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863600" marR="0" lvl="1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IP addresses are available? (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networking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431800" marR="0" lvl="0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Provide a 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uniform view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the resource pool</a:t>
            </a:r>
          </a:p>
          <a:p>
            <a:pPr marL="431800" marR="0" lvl="0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Life-cycle management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monitoring of VM</a:t>
            </a:r>
          </a:p>
          <a:p>
            <a:pPr marL="431800" marR="0" lvl="0" indent="-32385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VIM should </a:t>
            </a: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integrate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Image, Network and Virtualization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Rectangle 104"/>
          <p:cNvSpPr>
            <a:spLocks noChangeArrowheads="1"/>
          </p:cNvSpPr>
          <p:nvPr/>
        </p:nvSpPr>
        <p:spPr bwMode="auto">
          <a:xfrm>
            <a:off x="633413" y="395288"/>
            <a:ext cx="8137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algn="l"/>
            <a:endParaRPr lang="en-US" sz="1600" b="0" i="1" dirty="0">
              <a:solidFill>
                <a:srgbClr val="32425D"/>
              </a:solidFill>
            </a:endParaRPr>
          </a:p>
        </p:txBody>
      </p:sp>
      <p:pic>
        <p:nvPicPr>
          <p:cNvPr id="31" name="Picture 18" descr="Image result for cartoon wise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40" y="1214422"/>
            <a:ext cx="1428760" cy="1970705"/>
          </a:xfrm>
          <a:prstGeom prst="rect">
            <a:avLst/>
          </a:prstGeom>
          <a:noFill/>
        </p:spPr>
      </p:pic>
      <p:pic>
        <p:nvPicPr>
          <p:cNvPr id="33" name="Picture 16" descr="Image result for cartoon 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85720" y="4286256"/>
            <a:ext cx="1000132" cy="2237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218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-38264" y="1660635"/>
            <a:ext cx="9182264" cy="151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185738" indent="-185738" algn="just" eaLnBrk="0" hangingPunct="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Arial" pitchFamily="-65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Dynamic deployment and re-placement of virtual machines on a pool of physical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pPr marL="185738" indent="-185738" algn="just" eaLnBrk="0" hangingPunct="0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Font typeface="Arial" pitchFamily="-65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Transform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 rigid distributed physical infrastructure into a </a:t>
            </a:r>
            <a:r>
              <a:rPr lang="en-US" sz="2400" dirty="0">
                <a:solidFill>
                  <a:srgbClr val="32425D"/>
                </a:solidFill>
                <a:latin typeface="Arial" pitchFamily="34" charset="0"/>
                <a:cs typeface="Arial" pitchFamily="34" charset="0"/>
              </a:rPr>
              <a:t>flexible and agile virtual </a:t>
            </a:r>
            <a:r>
              <a:rPr lang="en-US" sz="2400" dirty="0" smtClean="0">
                <a:solidFill>
                  <a:srgbClr val="32425D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73" name="Rectangle 10"/>
          <p:cNvSpPr>
            <a:spLocks noChangeArrowheads="1"/>
          </p:cNvSpPr>
          <p:nvPr/>
        </p:nvSpPr>
        <p:spPr bwMode="auto">
          <a:xfrm>
            <a:off x="4712138" y="3167063"/>
            <a:ext cx="44318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71463" indent="-271463" algn="l">
              <a:buFont typeface="Arial" pitchFamily="-65" charset="0"/>
              <a:buChar char="•"/>
            </a:pPr>
            <a:r>
              <a:rPr lang="en-US" sz="2400" dirty="0">
                <a:solidFill>
                  <a:srgbClr val="32425D"/>
                </a:solidFill>
                <a:latin typeface="Arial" pitchFamily="34" charset="0"/>
                <a:cs typeface="Arial" pitchFamily="34" charset="0"/>
              </a:rPr>
              <a:t>Backend of Public Cloud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Internal management of the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infrastructure</a:t>
            </a:r>
            <a:endParaRPr lang="en-US" sz="2400" dirty="0">
              <a:solidFill>
                <a:srgbClr val="32425D"/>
              </a:solidFill>
              <a:latin typeface="Arial" pitchFamily="34" charset="0"/>
              <a:cs typeface="Arial" pitchFamily="34" charset="0"/>
            </a:endParaRPr>
          </a:p>
          <a:p>
            <a:pPr marL="271463" indent="-271463" algn="l">
              <a:buFont typeface="Arial" pitchFamily="-65" charset="0"/>
              <a:buChar char="•"/>
            </a:pPr>
            <a:r>
              <a:rPr lang="en-US" sz="2400" dirty="0">
                <a:solidFill>
                  <a:srgbClr val="32425D"/>
                </a:solidFill>
                <a:latin typeface="Arial" pitchFamily="34" charset="0"/>
                <a:cs typeface="Arial" pitchFamily="34" charset="0"/>
              </a:rPr>
              <a:t>Private Cloud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Virtualization of cluster or data-center for internal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users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271463" indent="-271463" algn="l">
              <a:buFont typeface="Arial" pitchFamily="-65" charset="0"/>
              <a:buChar char="•"/>
            </a:pPr>
            <a:r>
              <a:rPr lang="en-US" sz="2400" dirty="0">
                <a:solidFill>
                  <a:srgbClr val="32425D"/>
                </a:solidFill>
                <a:latin typeface="Arial" pitchFamily="34" charset="0"/>
                <a:cs typeface="Arial" pitchFamily="34" charset="0"/>
              </a:rPr>
              <a:t>Cloud Interoperation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On-demand access to public clouds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one-arch-newv1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7063"/>
            <a:ext cx="4643437" cy="3690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6481" y="611172"/>
            <a:ext cx="9180513" cy="67468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Extending the Benefits of Virtualization to Clusters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471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pillar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928802"/>
            <a:ext cx="7439662" cy="4143404"/>
          </a:xfrm>
          <a:prstGeom prst="rect">
            <a:avLst/>
          </a:prstGeom>
        </p:spPr>
      </p:pic>
      <p:sp>
        <p:nvSpPr>
          <p:cNvPr id="21518" name="AutoShape 31"/>
          <p:cNvSpPr>
            <a:spLocks noChangeArrowheads="1"/>
          </p:cNvSpPr>
          <p:nvPr/>
        </p:nvSpPr>
        <p:spPr bwMode="auto">
          <a:xfrm>
            <a:off x="2064604" y="1414690"/>
            <a:ext cx="4007594" cy="442674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32425D"/>
                </a:solidFill>
              </a:rPr>
              <a:t>Distributed VM Management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480"/>
            <a:ext cx="8229600" cy="7699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 Machine Management Model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67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220</Words>
  <Application>Microsoft Office PowerPoint</Application>
  <PresentationFormat>On-screen Show (4:3)</PresentationFormat>
  <Paragraphs>43</Paragraphs>
  <Slides>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Slide 1</vt:lpstr>
      <vt:lpstr>Outline</vt:lpstr>
      <vt:lpstr>Virtual Infrastructure Managers</vt:lpstr>
      <vt:lpstr>Why a Virtual Infrastructure Manager?</vt:lpstr>
      <vt:lpstr>Extending the Benefits of Virtualization to Clusters</vt:lpstr>
      <vt:lpstr>Virtual Machine Management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43</cp:revision>
  <dcterms:modified xsi:type="dcterms:W3CDTF">2016-01-11T10:01:52Z</dcterms:modified>
</cp:coreProperties>
</file>