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7122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90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defTabSz="382475"/>
            <a:fld id="{87E17683-66E3-F840-A180-1A6B04ACA4B1}" type="slidenum">
              <a:rPr lang="es-ES">
                <a:ea typeface="Arial" charset="0"/>
                <a:cs typeface="Arial" charset="0"/>
              </a:rPr>
              <a:pPr defTabSz="382475"/>
              <a:t>3</a:t>
            </a:fld>
            <a:endParaRPr lang="es-ES">
              <a:ea typeface="Arial" charset="0"/>
              <a:cs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1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pPr defTabSz="382475"/>
            <a:fld id="{87E17683-66E3-F840-A180-1A6B04ACA4B1}" type="slidenum">
              <a:rPr lang="es-ES">
                <a:ea typeface="Arial" charset="0"/>
                <a:cs typeface="Arial" charset="0"/>
              </a:rPr>
              <a:pPr defTabSz="382475"/>
              <a:t>4</a:t>
            </a:fld>
            <a:endParaRPr lang="es-ES">
              <a:ea typeface="Arial" charset="0"/>
              <a:cs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74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7A45B7F-E5E8-F64D-A78E-69256C76DD32}" type="slidenum">
              <a:rPr lang="es-ES">
                <a:latin typeface="Times New Roman" pitchFamily="-107" charset="0"/>
                <a:ea typeface="Arial" pitchFamily="-107" charset="0"/>
                <a:cs typeface="Arial" pitchFamily="-107" charset="0"/>
              </a:rPr>
              <a:pPr/>
              <a:t>5</a:t>
            </a:fld>
            <a:endParaRPr lang="es-E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OpenNebula provides benefits for different stakeholders</a:t>
            </a:r>
          </a:p>
          <a:p>
            <a:pPr marL="209556" indent="-209556"/>
            <a:endParaRPr lang="en-US" dirty="0" smtClean="0">
              <a:latin typeface="Arial" pitchFamily="-107" charset="0"/>
              <a:ea typeface="Arial" pitchFamily="-107" charset="0"/>
              <a:cs typeface="Arial" pitchFamily="-107" charset="0"/>
            </a:endParaRPr>
          </a:p>
          <a:p>
            <a:pPr marL="209556" indent="-209556">
              <a:buFontTx/>
              <a:buChar char="-"/>
            </a:pPr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For service managers, it provides </a:t>
            </a:r>
          </a:p>
          <a:p>
            <a:pPr marL="209556" indent="-209556">
              <a:buFontTx/>
              <a:buChar char="-"/>
            </a:pPr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We will talk about this later, related to Green IT</a:t>
            </a:r>
          </a:p>
          <a:p>
            <a:pPr marL="209556" indent="-209556">
              <a:buFontTx/>
              <a:buChar char="-"/>
            </a:pPr>
            <a:endParaRPr lang="en-US" dirty="0" smtClean="0">
              <a:latin typeface="Arial" pitchFamily="-107" charset="0"/>
              <a:ea typeface="Arial" pitchFamily="-107" charset="0"/>
              <a:cs typeface="Arial" pitchFamily="-107" charset="0"/>
            </a:endParaRPr>
          </a:p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Provides an open…</a:t>
            </a:r>
          </a:p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This allows its integration… cloud providers (we now have support for EC2 and EH), hypervisors (we have support for Xen, KVM), we provide our own VM image manager but…</a:t>
            </a:r>
          </a:p>
        </p:txBody>
      </p:sp>
    </p:spTree>
    <p:extLst>
      <p:ext uri="{BB962C8B-B14F-4D97-AF65-F5344CB8AC3E}">
        <p14:creationId xmlns:p14="http://schemas.microsoft.com/office/powerpoint/2010/main" xmlns="" val="87781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7A45B7F-E5E8-F64D-A78E-69256C76DD32}" type="slidenum">
              <a:rPr lang="es-ES">
                <a:latin typeface="Times New Roman" pitchFamily="-107" charset="0"/>
                <a:ea typeface="Arial" pitchFamily="-107" charset="0"/>
                <a:cs typeface="Arial" pitchFamily="-107" charset="0"/>
              </a:rPr>
              <a:pPr/>
              <a:t>8</a:t>
            </a:fld>
            <a:endParaRPr lang="es-ES">
              <a:latin typeface="Times New Roman" pitchFamily="-107" charset="0"/>
              <a:ea typeface="Arial" pitchFamily="-107" charset="0"/>
              <a:cs typeface="Arial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OpenNebula provides benefits for different stakeholders</a:t>
            </a:r>
          </a:p>
          <a:p>
            <a:pPr marL="209556" indent="-209556"/>
            <a:endParaRPr lang="en-US" dirty="0" smtClean="0">
              <a:latin typeface="Arial" pitchFamily="-107" charset="0"/>
              <a:ea typeface="Arial" pitchFamily="-107" charset="0"/>
              <a:cs typeface="Arial" pitchFamily="-107" charset="0"/>
            </a:endParaRPr>
          </a:p>
          <a:p>
            <a:pPr marL="209556" indent="-209556">
              <a:buFontTx/>
              <a:buChar char="-"/>
            </a:pPr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For service managers, it provides </a:t>
            </a:r>
          </a:p>
          <a:p>
            <a:pPr marL="209556" indent="-209556">
              <a:buFontTx/>
              <a:buChar char="-"/>
            </a:pPr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We will talk about this later, related to Green IT</a:t>
            </a:r>
          </a:p>
          <a:p>
            <a:pPr marL="209556" indent="-209556">
              <a:buFontTx/>
              <a:buChar char="-"/>
            </a:pPr>
            <a:endParaRPr lang="en-US" dirty="0" smtClean="0">
              <a:latin typeface="Arial" pitchFamily="-107" charset="0"/>
              <a:ea typeface="Arial" pitchFamily="-107" charset="0"/>
              <a:cs typeface="Arial" pitchFamily="-107" charset="0"/>
            </a:endParaRPr>
          </a:p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Provides an open…</a:t>
            </a:r>
          </a:p>
          <a:p>
            <a:pPr marL="209556" indent="-209556"/>
            <a:r>
              <a:rPr lang="en-US" dirty="0" smtClean="0">
                <a:latin typeface="Arial" pitchFamily="-107" charset="0"/>
                <a:ea typeface="Arial" pitchFamily="-107" charset="0"/>
                <a:cs typeface="Arial" pitchFamily="-107" charset="0"/>
              </a:rPr>
              <a:t>This allows its integration… cloud providers (we now have support for EC2 and EH), hypervisors (we have support for Xen, KVM), we provide our own VM image manager but…</a:t>
            </a:r>
          </a:p>
        </p:txBody>
      </p:sp>
    </p:spTree>
    <p:extLst>
      <p:ext uri="{BB962C8B-B14F-4D97-AF65-F5344CB8AC3E}">
        <p14:creationId xmlns:p14="http://schemas.microsoft.com/office/powerpoint/2010/main" xmlns="" val="346608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C8CF2523-D4D1-EB4D-911B-2D475CD2A38D}" type="slidenum">
              <a:rPr lang="es-ES">
                <a:latin typeface="Times New Roman" charset="0"/>
                <a:ea typeface="Arial" charset="0"/>
                <a:cs typeface="Arial" charset="0"/>
              </a:rPr>
              <a:pPr/>
              <a:t>9</a:t>
            </a:fld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09556" indent="-209556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Three types of features according to the different deployment models</a:t>
            </a:r>
          </a:p>
          <a:p>
            <a:pPr marL="209556" indent="-209556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09556" indent="-209556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About features…</a:t>
            </a:r>
          </a:p>
        </p:txBody>
      </p:sp>
    </p:spTree>
    <p:extLst>
      <p:ext uri="{BB962C8B-B14F-4D97-AF65-F5344CB8AC3E}">
        <p14:creationId xmlns:p14="http://schemas.microsoft.com/office/powerpoint/2010/main" xmlns="" val="187822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7788" eaLnBrk="0" hangingPunct="0">
              <a:defRPr sz="22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5014775" indent="-34592734" defTabSz="877788" eaLnBrk="0" hangingPunct="0"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EDDB8F-1FC3-BD4C-938C-D3F35C0B69AA}" type="slidenum">
              <a:rPr lang="es-ES" sz="1200" b="0">
                <a:latin typeface="Times New Roman" charset="0"/>
              </a:rPr>
              <a:pPr eaLnBrk="1" hangingPunct="1"/>
              <a:t>10</a:t>
            </a:fld>
            <a:endParaRPr lang="es-ES" sz="12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09556" indent="-209556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4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4796234"/>
              </p:ext>
            </p:extLst>
          </p:nvPr>
        </p:nvGraphicFramePr>
        <p:xfrm>
          <a:off x="500034" y="1500174"/>
          <a:ext cx="8078787" cy="4915250"/>
        </p:xfrm>
        <a:graphic>
          <a:graphicData uri="http://schemas.openxmlformats.org/drawingml/2006/table">
            <a:tbl>
              <a:tblPr/>
              <a:tblGrid>
                <a:gridCol w="1449387"/>
                <a:gridCol w="1243013"/>
                <a:gridCol w="1500187"/>
                <a:gridCol w="1193800"/>
                <a:gridCol w="1346200"/>
                <a:gridCol w="1346200"/>
              </a:tblGrid>
              <a:tr h="3324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Platform ISF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VMware Vsphere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Eucalyptus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Nimbus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OpenNebula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Virtualization 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VMware, Xen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VMware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Xen, KVM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Xen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Xen, KVM, VMware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Virtual Network 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Image Management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Service Contextualization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1518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Scheduling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Administration Interface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Hybrid Cloud Computing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Cloud Interfaces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vCloud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EC2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WSRF, EC2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EC2 Query, OGF OCCI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Flexibility and Extensibility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921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Open Source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GPL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Apache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Apache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0042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Comparison with Similar Technologies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18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71810"/>
            <a:ext cx="7772400" cy="136207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OpenNebula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512011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3413" y="457200"/>
            <a:ext cx="8137525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1" tIns="46795" rIns="89991" bIns="46795" anchor="ctr">
            <a:prstTxWarp prst="textNoShape">
              <a:avLst/>
            </a:prstTxWarp>
          </a:bodyPr>
          <a:lstStyle/>
          <a:p>
            <a:pPr>
              <a:tabLst>
                <a:tab pos="341313" algn="l"/>
                <a:tab pos="1255713" algn="l"/>
                <a:tab pos="2168525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1600" b="0" dirty="0">
              <a:solidFill>
                <a:srgbClr val="32425D"/>
              </a:solidFill>
              <a:latin typeface="Gotham Medium"/>
              <a:cs typeface="Gotham Medium"/>
            </a:endParaRPr>
          </a:p>
        </p:txBody>
      </p:sp>
      <p:pic>
        <p:nvPicPr>
          <p:cNvPr id="36" name="Picture 35" descr="ON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4052" y="4157154"/>
            <a:ext cx="2372544" cy="241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8587" y="5351557"/>
            <a:ext cx="2233612" cy="154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9" name="AutoShape 17"/>
          <p:cNvSpPr>
            <a:spLocks noChangeArrowheads="1"/>
          </p:cNvSpPr>
          <p:nvPr/>
        </p:nvSpPr>
        <p:spPr bwMode="auto">
          <a:xfrm rot="4163103">
            <a:off x="3239643" y="5580858"/>
            <a:ext cx="685800" cy="716169"/>
          </a:xfrm>
          <a:prstGeom prst="downArrow">
            <a:avLst>
              <a:gd name="adj1" fmla="val 58657"/>
              <a:gd name="adj2" fmla="val 49493"/>
            </a:avLst>
          </a:prstGeom>
          <a:solidFill>
            <a:srgbClr val="009CC3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45" name="Picture 44" descr="opennebulapro-logo.png"/>
          <p:cNvPicPr>
            <a:picLocks noChangeAspect="1"/>
          </p:cNvPicPr>
          <p:nvPr/>
        </p:nvPicPr>
        <p:blipFill>
          <a:blip r:embed="rId5" cstate="print"/>
          <a:srcRect r="20219"/>
          <a:stretch>
            <a:fillRect/>
          </a:stretch>
        </p:blipFill>
        <p:spPr>
          <a:xfrm>
            <a:off x="4214708" y="4543879"/>
            <a:ext cx="1667735" cy="252946"/>
          </a:xfrm>
          <a:prstGeom prst="rect">
            <a:avLst/>
          </a:prstGeom>
        </p:spPr>
      </p:pic>
      <p:sp>
        <p:nvSpPr>
          <p:cNvPr id="76" name="16 Rectángulo"/>
          <p:cNvSpPr>
            <a:spLocks noChangeArrowheads="1"/>
          </p:cNvSpPr>
          <p:nvPr/>
        </p:nvSpPr>
        <p:spPr bwMode="auto">
          <a:xfrm>
            <a:off x="76200" y="2621898"/>
            <a:ext cx="757976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84150" indent="-184150" algn="l">
              <a:spcBef>
                <a:spcPts val="250"/>
              </a:spcBef>
              <a:spcAft>
                <a:spcPts val="250"/>
              </a:spcAft>
              <a:buFont typeface="Arial"/>
              <a:buChar char="•"/>
              <a:tabLst>
                <a:tab pos="1841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Private Cloud to simplify and optimize internal operations</a:t>
            </a:r>
          </a:p>
          <a:p>
            <a:pPr marL="184150" lvl="1" indent="-184150" algn="l">
              <a:spcBef>
                <a:spcPts val="250"/>
              </a:spcBef>
              <a:spcAft>
                <a:spcPts val="250"/>
              </a:spcAft>
              <a:buFont typeface="Arial"/>
              <a:buChar char="•"/>
              <a:tabLst>
                <a:tab pos="1841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Hybrid Cloud to supplement the capacity of the Private Cloud</a:t>
            </a:r>
          </a:p>
          <a:p>
            <a:pPr marL="184150" lvl="1" indent="-184150" algn="l">
              <a:spcBef>
                <a:spcPts val="250"/>
              </a:spcBef>
              <a:spcAft>
                <a:spcPts val="250"/>
              </a:spcAft>
              <a:buFont typeface="Arial"/>
              <a:buChar char="•"/>
              <a:tabLst>
                <a:tab pos="18415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Cloud to expose your Private to external users</a:t>
            </a:r>
            <a:endParaRPr lang="es-E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19 Rectángulo"/>
          <p:cNvSpPr>
            <a:spLocks noChangeArrowheads="1"/>
          </p:cNvSpPr>
          <p:nvPr/>
        </p:nvSpPr>
        <p:spPr bwMode="auto">
          <a:xfrm>
            <a:off x="0" y="1928802"/>
            <a:ext cx="72866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9CC3"/>
                </a:solidFill>
                <a:latin typeface="Arial" pitchFamily="34" charset="0"/>
                <a:cs typeface="Arial" pitchFamily="34" charset="0"/>
              </a:rPr>
              <a:t>Enabling </a:t>
            </a:r>
            <a:r>
              <a:rPr lang="en-US" sz="2800" dirty="0" smtClean="0">
                <a:solidFill>
                  <a:srgbClr val="009CC3"/>
                </a:solidFill>
                <a:latin typeface="Arial" pitchFamily="34" charset="0"/>
                <a:cs typeface="Arial" pitchFamily="34" charset="0"/>
              </a:rPr>
              <a:t>Technology</a:t>
            </a:r>
            <a:r>
              <a:rPr lang="en-US" sz="2400" dirty="0" smtClean="0">
                <a:solidFill>
                  <a:srgbClr val="009CC3"/>
                </a:solidFill>
                <a:latin typeface="Arial" pitchFamily="34" charset="0"/>
                <a:cs typeface="Arial" pitchFamily="34" charset="0"/>
              </a:rPr>
              <a:t> to Build your Cloud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AutoShape 17"/>
          <p:cNvSpPr>
            <a:spLocks noChangeArrowheads="1"/>
          </p:cNvSpPr>
          <p:nvPr/>
        </p:nvSpPr>
        <p:spPr bwMode="auto">
          <a:xfrm rot="2769205">
            <a:off x="5238082" y="3963535"/>
            <a:ext cx="685800" cy="639763"/>
          </a:xfrm>
          <a:prstGeom prst="downArrow">
            <a:avLst>
              <a:gd name="adj1" fmla="val 58657"/>
              <a:gd name="adj2" fmla="val 49492"/>
            </a:avLst>
          </a:prstGeom>
          <a:solidFill>
            <a:srgbClr val="009CC3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4262" y="571480"/>
            <a:ext cx="8229600" cy="93345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ea typeface="Gotham Medium" charset="0"/>
                <a:cs typeface="Arial" pitchFamily="34" charset="0"/>
              </a:rPr>
              <a:t>What is OpenNebula?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679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5032" y="1293008"/>
            <a:ext cx="9144000" cy="3496470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ts val="775"/>
              </a:spcBef>
              <a:spcAft>
                <a:spcPts val="175"/>
              </a:spcAft>
              <a:buSzPct val="45000"/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endParaRPr lang="en-US" sz="1600" dirty="0" smtClean="0">
              <a:solidFill>
                <a:srgbClr val="009CC3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  <a:p>
            <a:pPr algn="l">
              <a:spcBef>
                <a:spcPts val="775"/>
              </a:spcBef>
              <a:spcAft>
                <a:spcPts val="175"/>
              </a:spcAft>
              <a:buSzPct val="45000"/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600" dirty="0" smtClean="0">
                <a:solidFill>
                  <a:srgbClr val="009CC3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Building the Industry Standard Open Source Cloud Computing Tool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l">
              <a:spcBef>
                <a:spcPts val="775"/>
              </a:spcBef>
              <a:spcAft>
                <a:spcPts val="175"/>
              </a:spcAft>
              <a:buSzPct val="45000"/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2000" b="0" dirty="0" smtClean="0">
                <a:solidFill>
                  <a:srgbClr val="353735"/>
                </a:solidFill>
                <a:latin typeface="Gotham Medium" charset="0"/>
                <a:ea typeface="Gotham Medium" charset="0"/>
                <a:cs typeface="Gotham Medium" charset="0"/>
              </a:rPr>
              <a:t>Lead Innovation in Enterprise-Class Cloud Computing Management</a:t>
            </a: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Develop, maintain and assure the quality of OpenNebula</a:t>
            </a: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Collaborate with open-source and research projects and communities</a:t>
            </a: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Support the community and the ecosystem</a:t>
            </a:r>
            <a:endParaRPr lang="en-US" sz="1800" b="0" dirty="0" smtClean="0">
              <a:solidFill>
                <a:srgbClr val="353735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algn="l">
              <a:spcBef>
                <a:spcPts val="775"/>
              </a:spcBef>
              <a:spcAft>
                <a:spcPts val="175"/>
              </a:spcAft>
              <a:buSzPct val="45000"/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353735"/>
                </a:solidFill>
                <a:latin typeface="Gotham Medium" charset="0"/>
                <a:ea typeface="Gotham Medium" charset="0"/>
                <a:cs typeface="Gotham Medium" charset="0"/>
              </a:rPr>
              <a:t>An Active and Engaged Community</a:t>
            </a:r>
            <a:endParaRPr lang="en-US" sz="2000" b="0" dirty="0" smtClean="0">
              <a:solidFill>
                <a:srgbClr val="353735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4,000 downloads/month</a:t>
            </a: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100 active contributors</a:t>
            </a:r>
          </a:p>
          <a:p>
            <a:pPr marL="185738" indent="-185738" algn="l">
              <a:buClr>
                <a:srgbClr val="009CC3"/>
              </a:buClr>
              <a:buSzTx/>
              <a:buFont typeface="Lucida Grande" charset="0"/>
              <a:buChar char="●"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OSS distribution channels</a:t>
            </a:r>
          </a:p>
          <a:p>
            <a:pPr algn="l">
              <a:buClr>
                <a:srgbClr val="009CC3"/>
              </a:buClr>
              <a:buSzTx/>
              <a:tabLst>
                <a:tab pos="185738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/>
            </a:pPr>
            <a:r>
              <a:rPr lang="en-US" sz="1800" b="0" dirty="0" smtClean="0">
                <a:solidFill>
                  <a:srgbClr val="353735"/>
                </a:solidFill>
                <a:latin typeface="Gotham Medium" charset="0"/>
                <a:ea typeface="Gotham Medium" charset="0"/>
                <a:cs typeface="Gotham Medium" charset="0"/>
              </a:rPr>
              <a:t>From a Research Project on Scalable Management of VMs: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063496" y="5857220"/>
            <a:ext cx="7010400" cy="1588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009CC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1834896" y="5857220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2005		2006		2007		2008		2009		2010		2011		2012</a:t>
            </a:r>
            <a:r>
              <a:rPr lang="en-US" sz="12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	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596418" y="4876800"/>
            <a:ext cx="1000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Research 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Project</a:t>
            </a:r>
            <a:endParaRPr lang="en-US" sz="1400" dirty="0"/>
          </a:p>
        </p:txBody>
      </p:sp>
      <p:sp>
        <p:nvSpPr>
          <p:cNvPr id="78" name="Right Arrow 77"/>
          <p:cNvSpPr/>
          <p:nvPr/>
        </p:nvSpPr>
        <p:spPr bwMode="auto">
          <a:xfrm>
            <a:off x="4730496" y="6172200"/>
            <a:ext cx="4407408" cy="685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9CC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800" b="0" dirty="0" smtClean="0">
                <a:solidFill>
                  <a:srgbClr val="353735"/>
                </a:solidFill>
                <a:latin typeface="Gotham Medium"/>
                <a:cs typeface="Gotham Medium"/>
              </a:rPr>
              <a:t>E</a:t>
            </a: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rgbClr val="353735"/>
                </a:solidFill>
                <a:effectLst/>
                <a:latin typeface="Gotham Medium"/>
                <a:cs typeface="Gotham Medium"/>
              </a:rPr>
              <a:t>uropean Funding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rgbClr val="353735"/>
              </a:solidFill>
              <a:effectLst/>
              <a:latin typeface="Gotham Medium"/>
              <a:cs typeface="Gotham Medium"/>
            </a:endParaRPr>
          </a:p>
        </p:txBody>
      </p:sp>
      <p:pic>
        <p:nvPicPr>
          <p:cNvPr id="30" name="Picture 35" descr="ubunt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604" y="3789275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6" descr="debia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5804" y="3789275"/>
            <a:ext cx="3810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 descr="open-suse-logo-570x366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5404" y="3841663"/>
            <a:ext cx="6477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6513" y="642918"/>
            <a:ext cx="9180513" cy="646112"/>
          </a:xfrm>
        </p:spPr>
        <p:txBody>
          <a:bodyPr>
            <a:noAutofit/>
          </a:bodyPr>
          <a:lstStyle/>
          <a:p>
            <a:r>
              <a:rPr lang="en-US" sz="3200" b="0" dirty="0" smtClean="0">
                <a:solidFill>
                  <a:srgbClr val="1F497D"/>
                </a:solidFill>
                <a:latin typeface="Gotham Medium" charset="0"/>
                <a:ea typeface="Gotham Medium" charset="0"/>
                <a:cs typeface="Gotham Medium" charset="0"/>
              </a:rPr>
              <a:t>What is the OpenNebula Open-Source Project?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43691" y="4876800"/>
            <a:ext cx="536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v</a:t>
            </a:r>
            <a:r>
              <a:rPr lang="en-US" sz="14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3.4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467693" y="4876800"/>
            <a:ext cx="536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  <a:latin typeface="Gotham Book" charset="0"/>
                <a:ea typeface="Gotham Book" charset="0"/>
                <a:cs typeface="Gotham Book" charset="0"/>
              </a:rPr>
              <a:t>v3.0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063496" y="5072074"/>
            <a:ext cx="6166795" cy="824957"/>
            <a:chOff x="2063496" y="5092243"/>
            <a:chExt cx="6166795" cy="824957"/>
          </a:xfrm>
        </p:grpSpPr>
        <p:cxnSp>
          <p:nvCxnSpPr>
            <p:cNvPr id="57" name="Straight Connector 56"/>
            <p:cNvCxnSpPr/>
            <p:nvPr/>
          </p:nvCxnSpPr>
          <p:spPr bwMode="auto">
            <a:xfrm rot="5400000">
              <a:off x="1940112" y="5589726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8" name="Rectangle 57"/>
            <p:cNvSpPr/>
            <p:nvPr/>
          </p:nvSpPr>
          <p:spPr>
            <a:xfrm>
              <a:off x="4321487" y="5092243"/>
              <a:ext cx="4852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TP1</a:t>
              </a:r>
              <a:endParaRPr lang="en-US" sz="1400" dirty="0"/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rot="5400000">
              <a:off x="4378512" y="5579546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" name="Rectangle 59"/>
            <p:cNvSpPr/>
            <p:nvPr/>
          </p:nvSpPr>
          <p:spPr>
            <a:xfrm>
              <a:off x="4778687" y="5102423"/>
              <a:ext cx="5230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v1.0</a:t>
              </a:r>
              <a:endParaRPr lang="en-US" sz="1400" dirty="0"/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4835712" y="5599906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5240733" y="5105400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v1.2</a:t>
              </a:r>
              <a:endParaRPr lang="en-US" sz="1400" dirty="0"/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5400000">
              <a:off x="5297758" y="5602883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4" name="Rectangle 63"/>
            <p:cNvSpPr/>
            <p:nvPr/>
          </p:nvSpPr>
          <p:spPr>
            <a:xfrm>
              <a:off x="5873496" y="5105400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v1.4</a:t>
              </a:r>
              <a:endParaRPr lang="en-US" sz="1400" dirty="0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5400000">
              <a:off x="5930521" y="5602883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6612333" y="5105400"/>
              <a:ext cx="5693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v2.0</a:t>
              </a:r>
              <a:endParaRPr lang="en-US" sz="1400" dirty="0"/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rot="5400000">
              <a:off x="6669358" y="5602883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>
              <a:off x="7031061" y="5105400"/>
              <a:ext cx="5565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v2.2</a:t>
              </a:r>
              <a:endParaRPr lang="en-US" sz="1400" dirty="0"/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 rot="5400000">
              <a:off x="7088086" y="5602883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001290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839490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3676102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5400000">
              <a:off x="4514302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5352502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5400000">
              <a:off x="6190702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rot="5400000">
              <a:off x="6954290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rot="5400000">
              <a:off x="7792490" y="5853406"/>
              <a:ext cx="126000" cy="1588"/>
            </a:xfrm>
            <a:prstGeom prst="line">
              <a:avLst/>
            </a:prstGeom>
            <a:solidFill>
              <a:srgbClr val="00B8FF"/>
            </a:solidFill>
            <a:ln w="57150" cap="flat" cmpd="sng" algn="ctr">
              <a:solidFill>
                <a:srgbClr val="009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35" idx="2"/>
            </p:cNvCxnSpPr>
            <p:nvPr/>
          </p:nvCxnSpPr>
          <p:spPr bwMode="auto">
            <a:xfrm>
              <a:off x="8212110" y="5184577"/>
              <a:ext cx="0" cy="61185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736112" y="5184577"/>
              <a:ext cx="0" cy="61622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7693453" y="5107657"/>
              <a:ext cx="5368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Gotham Book" charset="0"/>
                  <a:ea typeface="Gotham Book" charset="0"/>
                  <a:cs typeface="Gotham Book" charset="0"/>
                </a:rPr>
                <a:t>v3.2</a:t>
              </a:r>
              <a:endParaRPr lang="en-US" sz="1400" dirty="0"/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5400000">
              <a:off x="7750478" y="5605140"/>
              <a:ext cx="381000" cy="158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4091900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 the Infrastructure Manager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Centralized management </a:t>
            </a:r>
            <a:r>
              <a:rPr lang="en-US" sz="2000" b="0" dirty="0" smtClean="0"/>
              <a:t>of VM workload and distributed infrastructures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b="0" dirty="0" smtClean="0"/>
              <a:t>Support for </a:t>
            </a:r>
            <a:r>
              <a:rPr lang="en-US" sz="2000" dirty="0" smtClean="0"/>
              <a:t>VM placement policies</a:t>
            </a:r>
            <a:r>
              <a:rPr lang="en-US" sz="2000" b="0" dirty="0" smtClean="0"/>
              <a:t>: balance of workload, server consolidation…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Dynamic resizing </a:t>
            </a:r>
            <a:r>
              <a:rPr lang="en-US" sz="2000" b="0" dirty="0" smtClean="0"/>
              <a:t>of the infrastructure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Dynamic partition </a:t>
            </a:r>
            <a:r>
              <a:rPr lang="en-US" sz="2000" b="0" dirty="0" smtClean="0"/>
              <a:t>and isolation of clusters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Dynamic scaling </a:t>
            </a:r>
            <a:r>
              <a:rPr lang="en-US" sz="2000" b="0" dirty="0" smtClean="0"/>
              <a:t>of private infrastructure to meet fluctuating demands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12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Lower infrastructure expenses combining local and remote Cloud resources</a:t>
            </a:r>
          </a:p>
          <a:p>
            <a:r>
              <a:rPr lang="en-US" sz="2800" dirty="0" smtClean="0"/>
              <a:t>For the Infrastructure User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6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Faster delivery and scalability of services</a:t>
            </a:r>
          </a:p>
          <a:p>
            <a:pPr marL="755650" lvl="1" indent="-355600" eaLnBrk="0" hangingPunct="0">
              <a:lnSpc>
                <a:spcPct val="70000"/>
              </a:lnSpc>
              <a:spcBef>
                <a:spcPts val="6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Support for heterogeneous execution environments</a:t>
            </a:r>
            <a:endParaRPr lang="en-US" sz="2000" b="0" dirty="0" smtClean="0"/>
          </a:p>
          <a:p>
            <a:pPr marL="755650" lvl="1" indent="-355600" eaLnBrk="0" hangingPunct="0">
              <a:lnSpc>
                <a:spcPct val="70000"/>
              </a:lnSpc>
              <a:spcBef>
                <a:spcPts val="600"/>
              </a:spcBef>
              <a:buClr>
                <a:schemeClr val="tx1"/>
              </a:buClr>
              <a:buFont typeface="Arial" pitchFamily="-107" charset="0"/>
              <a:buChar char="•"/>
              <a:tabLst>
                <a:tab pos="271463" algn="l"/>
              </a:tabLst>
            </a:pPr>
            <a:r>
              <a:rPr lang="en-US" sz="2000" dirty="0" smtClean="0"/>
              <a:t>Full control of the lifecycle of virtualized services management</a:t>
            </a:r>
            <a:endParaRPr lang="en-US" sz="2000" b="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357166"/>
            <a:ext cx="9180513" cy="9509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Benefits of OpenNebula</a:t>
            </a:r>
          </a:p>
        </p:txBody>
      </p:sp>
    </p:spTree>
    <p:extLst>
      <p:ext uri="{BB962C8B-B14F-4D97-AF65-F5344CB8AC3E}">
        <p14:creationId xmlns:p14="http://schemas.microsoft.com/office/powerpoint/2010/main" xmlns="" val="2166273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Standards </a:t>
            </a:r>
            <a:r>
              <a:rPr lang="en-US" sz="2000" dirty="0"/>
              <a:t>(de facto and de jure) and adapters </a:t>
            </a:r>
            <a:r>
              <a:rPr lang="en-US" sz="2000" dirty="0" smtClean="0"/>
              <a:t>can be used to </a:t>
            </a:r>
            <a:r>
              <a:rPr lang="en-US" sz="2000" dirty="0"/>
              <a:t>leverage </a:t>
            </a:r>
            <a:r>
              <a:rPr lang="en-US" sz="2000" dirty="0" smtClean="0"/>
              <a:t>existing ecosystems </a:t>
            </a:r>
            <a:r>
              <a:rPr lang="en-US" sz="2000" dirty="0"/>
              <a:t>and ensure portability across providers....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9735"/>
            <a:ext cx="9144000" cy="74612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Interoperability From the Cloud Consumer Perspective</a:t>
            </a:r>
            <a:endParaRPr lang="en-US" sz="2800" dirty="0">
              <a:solidFill>
                <a:srgbClr val="1F497D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2341" y="2361281"/>
            <a:ext cx="7700682" cy="4496719"/>
            <a:chOff x="683172" y="2462471"/>
            <a:chExt cx="7584966" cy="4395528"/>
          </a:xfrm>
        </p:grpSpPr>
        <p:pic>
          <p:nvPicPr>
            <p:cNvPr id="4" name="Picture 3" descr="Screen shot 2012-07-04 at Jul 4; 4.14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3172" y="2462471"/>
              <a:ext cx="7584966" cy="439552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99587" y="6393793"/>
              <a:ext cx="1068551" cy="464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19569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Interoperable </a:t>
            </a:r>
            <a:r>
              <a:rPr lang="en-US" sz="2000" dirty="0"/>
              <a:t>(platform independent), innovative (feature-rich) and </a:t>
            </a:r>
            <a:r>
              <a:rPr lang="en-US" sz="2000" dirty="0" smtClean="0"/>
              <a:t>proven (</a:t>
            </a:r>
            <a:r>
              <a:rPr lang="en-US" sz="2000" dirty="0"/>
              <a:t>mature to run in production).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6513" y="357166"/>
            <a:ext cx="9180513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Interoperability from the Cloud Provider perspective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Screen shot 2012-07-04 at Jul 4; 4.1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526" y="2406002"/>
            <a:ext cx="7765802" cy="44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6486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Fits into any existing data center, due to its open, flexible and extensible interfaces, architecture and components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Builds any type of Cloud deployment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source software, Apache license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Seamless integration with any product and service in the cloud ecosystem and management tool in the data center, such as</a:t>
            </a:r>
          </a:p>
          <a:p>
            <a:pPr lvl="1"/>
            <a:r>
              <a:rPr lang="en-US" dirty="0" smtClean="0"/>
              <a:t>cloud providers</a:t>
            </a:r>
          </a:p>
          <a:p>
            <a:pPr lvl="1"/>
            <a:r>
              <a:rPr lang="en-US" dirty="0" smtClean="0"/>
              <a:t>VM managers</a:t>
            </a:r>
          </a:p>
          <a:p>
            <a:pPr lvl="1"/>
            <a:r>
              <a:rPr lang="en-US" dirty="0" smtClean="0"/>
              <a:t>virtual image managers</a:t>
            </a:r>
          </a:p>
          <a:p>
            <a:pPr lvl="1"/>
            <a:r>
              <a:rPr lang="en-US" dirty="0" smtClean="0"/>
              <a:t>service managers</a:t>
            </a:r>
          </a:p>
          <a:p>
            <a:pPr lvl="1"/>
            <a:r>
              <a:rPr lang="en-US" dirty="0" smtClean="0"/>
              <a:t>management tools</a:t>
            </a:r>
          </a:p>
          <a:p>
            <a:pPr lvl="1"/>
            <a:r>
              <a:rPr lang="en-US" dirty="0" smtClean="0"/>
              <a:t>schedulers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71480"/>
            <a:ext cx="8229600" cy="88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Benefits for System Integrators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465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480"/>
            <a:ext cx="8143900" cy="6461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main features of OpenNebula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7086551"/>
              </p:ext>
            </p:extLst>
          </p:nvPr>
        </p:nvGraphicFramePr>
        <p:xfrm>
          <a:off x="0" y="1357298"/>
          <a:ext cx="9144000" cy="4951170"/>
        </p:xfrm>
        <a:graphic>
          <a:graphicData uri="http://schemas.openxmlformats.org/drawingml/2006/table">
            <a:tbl>
              <a:tblPr/>
              <a:tblGrid>
                <a:gridCol w="2066036"/>
                <a:gridCol w="7077964"/>
              </a:tblGrid>
              <a:tr h="323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Feature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Function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425D"/>
                    </a:solidFill>
                  </a:tcPr>
                </a:tc>
              </a:tr>
              <a:tr h="508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Internal Interface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>
                          <a:tab pos="1857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Unix-like CLI for fully management of VM life-cycle and physical boxes</a:t>
                      </a:r>
                    </a:p>
                    <a:p>
                      <a:pPr marL="185738" marR="0" lvl="0" indent="-185738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>
                          <a:tab pos="1857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XML-RPC API and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libvirt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 virtualization API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Scheduler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>
                          <a:tab pos="1857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Requirement/rank matchmaker allowing the definition of workload and resource-aware allocation policies</a:t>
                      </a:r>
                    </a:p>
                    <a:p>
                      <a:pPr marL="185738" marR="0" lvl="0" indent="-185738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>
                          <a:tab pos="185738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Support for advance reservation of capacity through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Haizea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0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Virtualization Management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Xen, KVM, and VMware</a:t>
                      </a:r>
                    </a:p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Generic libvirt connector (VirtualBox planned for 1.4.2)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Image Management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General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 mechanisms to transfer and clone VM images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Network Management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Definition of isolated virtual networks to interconnect VMs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14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Service Management and Contextualization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Support for multi-tier services consisting of groups of inter-connected VMs, and their auto-configuration at boot time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Security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Management of users by the infrastructure administrator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Fault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Tolerance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Persistent database backend to store host and VM information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5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Scalability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Tested in the management of medium scale infrastructures with hundreds of servers and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VMs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 (no scalability issues has been reported)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5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2425D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Flexibility and Extensibility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-185738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-110" charset="0"/>
                        <a:buChar char="•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10" charset="0"/>
                          <a:ea typeface="Arial" pitchFamily="-110" charset="0"/>
                          <a:cs typeface="Arial" pitchFamily="-110" charset="0"/>
                        </a:rPr>
                        <a:t>Open, flexible and extensible architecture, interfaces and components, allowing its integration with any product or tool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87854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746</Words>
  <Application>Microsoft Office PowerPoint</Application>
  <PresentationFormat>On-screen Show (4:3)</PresentationFormat>
  <Paragraphs>177</Paragraphs>
  <Slides>10</Slides>
  <Notes>7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Slide 1</vt:lpstr>
      <vt:lpstr>What is OpenNebula?</vt:lpstr>
      <vt:lpstr>What is OpenNebula?</vt:lpstr>
      <vt:lpstr>What is the OpenNebula Open-Source Project?</vt:lpstr>
      <vt:lpstr>The Benefits of OpenNebula</vt:lpstr>
      <vt:lpstr>Interoperability From the Cloud Consumer Perspective</vt:lpstr>
      <vt:lpstr>Interoperability from the Cloud Provider perspective</vt:lpstr>
      <vt:lpstr>The Benefits for System Integrators</vt:lpstr>
      <vt:lpstr>The main features of OpenNebula</vt:lpstr>
      <vt:lpstr>Comparison with Similar Technologies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43</cp:revision>
  <dcterms:modified xsi:type="dcterms:W3CDTF">2016-01-11T10:02:55Z</dcterms:modified>
</cp:coreProperties>
</file>