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5" r:id="rId34"/>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41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xmlns="" val="1026712227"/>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RL 6.4</a:t>
            </a:r>
            <a:endParaRPr lang="en-US" dirty="0"/>
          </a:p>
        </p:txBody>
      </p:sp>
    </p:spTree>
    <p:extLst>
      <p:ext uri="{BB962C8B-B14F-4D97-AF65-F5344CB8AC3E}">
        <p14:creationId xmlns:p14="http://schemas.microsoft.com/office/powerpoint/2010/main" xmlns="" val="2715534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p:nvPr>
        </p:nvSpPr>
        <p:spPr>
          <a:xfrm>
            <a:off x="3884613" y="8685213"/>
            <a:ext cx="2971800" cy="457200"/>
          </a:xfrm>
          <a:prstGeom prst="rect">
            <a:avLst/>
          </a:prstGeom>
          <a:ln/>
        </p:spPr>
        <p:txBody>
          <a:bodyPr/>
          <a:lstStyle/>
          <a:p>
            <a:fld id="{3EE514D5-7A5B-FD42-B8C7-577F7FB3130B}" type="slidenum">
              <a:rPr lang="en-US"/>
              <a:pPr/>
              <a:t>32</a:t>
            </a:fld>
            <a:endParaRPr lang="en-US"/>
          </a:p>
        </p:txBody>
      </p:sp>
      <p:sp>
        <p:nvSpPr>
          <p:cNvPr id="15257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52578"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xmlns="" val="2318525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xfrm>
            <a:off x="3884613" y="8685213"/>
            <a:ext cx="2971800" cy="457200"/>
          </a:xfrm>
          <a:prstGeom prst="rect">
            <a:avLst/>
          </a:prstGeom>
          <a:noFill/>
        </p:spPr>
        <p:txBody>
          <a:bodyPr/>
          <a:lstStyle/>
          <a:p>
            <a:fld id="{E5C37B7C-0924-6F40-AE45-DA78500F5DAC}" type="slidenum">
              <a:rPr lang="es-ES">
                <a:latin typeface="Times New Roman" pitchFamily="-107" charset="0"/>
                <a:ea typeface="Arial" pitchFamily="-107" charset="0"/>
                <a:cs typeface="Arial" pitchFamily="-107" charset="0"/>
              </a:rPr>
              <a:pPr/>
              <a:t>33</a:t>
            </a:fld>
            <a:endParaRPr lang="es-ES">
              <a:latin typeface="Times New Roman" pitchFamily="-107" charset="0"/>
              <a:ea typeface="Arial" pitchFamily="-107" charset="0"/>
              <a:cs typeface="Arial" pitchFamily="-107"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marL="209556" indent="-209556"/>
            <a:r>
              <a:rPr lang="en-US" dirty="0" smtClean="0">
                <a:latin typeface="Arial" pitchFamily="-107" charset="0"/>
                <a:ea typeface="Arial" pitchFamily="-107" charset="0"/>
                <a:cs typeface="Arial" pitchFamily="-107" charset="0"/>
              </a:rPr>
              <a:t>In order to illustrate the functionality provided by OpenNebula, we have developed some use cases. For example:</a:t>
            </a:r>
          </a:p>
          <a:p>
            <a:pPr marL="209556" indent="-209556"/>
            <a:endParaRPr lang="en-US" dirty="0" smtClean="0">
              <a:latin typeface="Arial" pitchFamily="-107" charset="0"/>
              <a:ea typeface="Arial" pitchFamily="-107" charset="0"/>
              <a:cs typeface="Arial" pitchFamily="-107" charset="0"/>
            </a:endParaRPr>
          </a:p>
          <a:p>
            <a:pPr marL="209556" indent="-209556">
              <a:buFontTx/>
              <a:buChar char="-"/>
            </a:pPr>
            <a:r>
              <a:rPr lang="en-US" dirty="0" smtClean="0">
                <a:latin typeface="Arial" pitchFamily="-107" charset="0"/>
                <a:ea typeface="Arial" pitchFamily="-107" charset="0"/>
                <a:cs typeface="Arial" pitchFamily="-107" charset="0"/>
              </a:rPr>
              <a:t>On-demand…. That is the …This use case demonstrates the dynamic,,,</a:t>
            </a:r>
          </a:p>
          <a:p>
            <a:pPr marL="209556" indent="-209556">
              <a:buFontTx/>
              <a:buChar char="-"/>
            </a:pPr>
            <a:r>
              <a:rPr lang="en-US" dirty="0" smtClean="0">
                <a:latin typeface="Arial" pitchFamily="-107" charset="0"/>
                <a:ea typeface="Arial" pitchFamily="-107" charset="0"/>
                <a:cs typeface="Arial" pitchFamily="-107" charset="0"/>
              </a:rPr>
              <a:t>On-demand… That is the … This use case illustrates how   </a:t>
            </a:r>
          </a:p>
        </p:txBody>
      </p:sp>
    </p:spTree>
    <p:extLst>
      <p:ext uri="{BB962C8B-B14F-4D97-AF65-F5344CB8AC3E}">
        <p14:creationId xmlns:p14="http://schemas.microsoft.com/office/powerpoint/2010/main" xmlns="" val="127611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xfrm>
            <a:off x="3884613" y="8685213"/>
            <a:ext cx="2971800" cy="457200"/>
          </a:xfrm>
          <a:prstGeom prst="rect">
            <a:avLst/>
          </a:prstGeom>
          <a:noFill/>
        </p:spPr>
        <p:txBody>
          <a:bodyPr/>
          <a:lstStyle/>
          <a:p>
            <a:fld id="{E871CCF3-8D9B-3440-A680-FF537AE01106}" type="slidenum">
              <a:rPr lang="en-US"/>
              <a:pPr/>
              <a:t>9</a:t>
            </a:fld>
            <a:endParaRPr lang="en-US"/>
          </a:p>
        </p:txBody>
      </p:sp>
      <p:sp>
        <p:nvSpPr>
          <p:cNvPr id="38915"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38916" name="Text Box 2"/>
          <p:cNvSpPr>
            <a:spLocks noGrp="1" noChangeArrowheads="1"/>
          </p:cNvSpPr>
          <p:nvPr>
            <p:ph type="body" idx="1"/>
          </p:nvPr>
        </p:nvSpPr>
        <p:spPr>
          <a:xfrm>
            <a:off x="686360" y="4342535"/>
            <a:ext cx="5486681" cy="4114511"/>
          </a:xfrm>
          <a:noFill/>
          <a:ln/>
        </p:spPr>
        <p:txBody>
          <a:bodyPr wrap="none" anchor="ctr"/>
          <a:lstStyle/>
          <a:p>
            <a:endParaRPr lang="en-US"/>
          </a:p>
        </p:txBody>
      </p:sp>
    </p:spTree>
    <p:extLst>
      <p:ext uri="{BB962C8B-B14F-4D97-AF65-F5344CB8AC3E}">
        <p14:creationId xmlns:p14="http://schemas.microsoft.com/office/powerpoint/2010/main" xmlns="" val="395710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p:nvPr>
        </p:nvSpPr>
        <p:spPr>
          <a:xfrm>
            <a:off x="3884613" y="8685213"/>
            <a:ext cx="2971800" cy="457200"/>
          </a:xfrm>
          <a:prstGeom prst="rect">
            <a:avLst/>
          </a:prstGeom>
          <a:ln/>
        </p:spPr>
        <p:txBody>
          <a:bodyPr/>
          <a:lstStyle/>
          <a:p>
            <a:fld id="{A1F3C396-401D-024C-BB0E-FDC9746107B8}" type="slidenum">
              <a:rPr lang="en-US"/>
              <a:pPr/>
              <a:t>12</a:t>
            </a:fld>
            <a:endParaRPr lang="en-US"/>
          </a:p>
        </p:txBody>
      </p:sp>
      <p:sp>
        <p:nvSpPr>
          <p:cNvPr id="10547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05474"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xmlns="" val="88983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p:nvPr>
        </p:nvSpPr>
        <p:spPr>
          <a:xfrm>
            <a:off x="3884613" y="8685213"/>
            <a:ext cx="2971800" cy="457200"/>
          </a:xfrm>
          <a:prstGeom prst="rect">
            <a:avLst/>
          </a:prstGeom>
          <a:ln/>
        </p:spPr>
        <p:txBody>
          <a:bodyPr/>
          <a:lstStyle/>
          <a:p>
            <a:fld id="{A1F3C396-401D-024C-BB0E-FDC9746107B8}" type="slidenum">
              <a:rPr lang="en-US"/>
              <a:pPr/>
              <a:t>13</a:t>
            </a:fld>
            <a:endParaRPr lang="en-US"/>
          </a:p>
        </p:txBody>
      </p:sp>
      <p:sp>
        <p:nvSpPr>
          <p:cNvPr id="10547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05474"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xmlns="" val="1266949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p:nvPr>
        </p:nvSpPr>
        <p:spPr>
          <a:xfrm>
            <a:off x="3884613" y="8685213"/>
            <a:ext cx="2971800" cy="457200"/>
          </a:xfrm>
          <a:prstGeom prst="rect">
            <a:avLst/>
          </a:prstGeom>
          <a:ln/>
        </p:spPr>
        <p:txBody>
          <a:bodyPr/>
          <a:lstStyle/>
          <a:p>
            <a:fld id="{0E1835EE-402A-1E49-8174-08625A78415F}" type="slidenum">
              <a:rPr lang="en-US"/>
              <a:pPr/>
              <a:t>15</a:t>
            </a:fld>
            <a:endParaRPr lang="en-US"/>
          </a:p>
        </p:txBody>
      </p:sp>
      <p:sp>
        <p:nvSpPr>
          <p:cNvPr id="12902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29026"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xmlns="" val="2719026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p:nvPr>
        </p:nvSpPr>
        <p:spPr>
          <a:xfrm>
            <a:off x="3884613" y="8685213"/>
            <a:ext cx="2971800" cy="457200"/>
          </a:xfrm>
          <a:prstGeom prst="rect">
            <a:avLst/>
          </a:prstGeom>
          <a:ln/>
        </p:spPr>
        <p:txBody>
          <a:bodyPr/>
          <a:lstStyle/>
          <a:p>
            <a:fld id="{0E1835EE-402A-1E49-8174-08625A78415F}" type="slidenum">
              <a:rPr lang="en-US"/>
              <a:pPr/>
              <a:t>16</a:t>
            </a:fld>
            <a:endParaRPr lang="en-US"/>
          </a:p>
        </p:txBody>
      </p:sp>
      <p:sp>
        <p:nvSpPr>
          <p:cNvPr id="12902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29026"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xmlns="" val="3588148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p:nvPr>
        </p:nvSpPr>
        <p:spPr>
          <a:xfrm>
            <a:off x="3884613" y="8685213"/>
            <a:ext cx="2971800" cy="457200"/>
          </a:xfrm>
          <a:prstGeom prst="rect">
            <a:avLst/>
          </a:prstGeom>
          <a:ln/>
        </p:spPr>
        <p:txBody>
          <a:bodyPr/>
          <a:lstStyle/>
          <a:p>
            <a:fld id="{A1F3C396-401D-024C-BB0E-FDC9746107B8}" type="slidenum">
              <a:rPr lang="en-US"/>
              <a:pPr/>
              <a:t>17</a:t>
            </a:fld>
            <a:endParaRPr lang="en-US"/>
          </a:p>
        </p:txBody>
      </p:sp>
      <p:sp>
        <p:nvSpPr>
          <p:cNvPr id="10547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05474"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xmlns="" val="688507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p:nvPr>
        </p:nvSpPr>
        <p:spPr>
          <a:xfrm>
            <a:off x="3884613" y="8685213"/>
            <a:ext cx="2971800" cy="457200"/>
          </a:xfrm>
          <a:prstGeom prst="rect">
            <a:avLst/>
          </a:prstGeom>
          <a:ln/>
        </p:spPr>
        <p:txBody>
          <a:bodyPr/>
          <a:lstStyle/>
          <a:p>
            <a:fld id="{10D06395-8377-8646-9EE5-4DC63311F240}" type="slidenum">
              <a:rPr lang="en-US"/>
              <a:pPr/>
              <a:t>20</a:t>
            </a:fld>
            <a:endParaRPr lang="en-US"/>
          </a:p>
        </p:txBody>
      </p:sp>
      <p:sp>
        <p:nvSpPr>
          <p:cNvPr id="13209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32098"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xmlns="" val="1044809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p:nvPr>
        </p:nvSpPr>
        <p:spPr>
          <a:xfrm>
            <a:off x="3884613" y="8685213"/>
            <a:ext cx="2971800" cy="457200"/>
          </a:xfrm>
          <a:prstGeom prst="rect">
            <a:avLst/>
          </a:prstGeom>
          <a:ln/>
        </p:spPr>
        <p:txBody>
          <a:bodyPr/>
          <a:lstStyle/>
          <a:p>
            <a:fld id="{38DADB8C-B906-BF4C-9993-FFF79A8B722F}" type="slidenum">
              <a:rPr lang="en-US"/>
              <a:pPr/>
              <a:t>31</a:t>
            </a:fld>
            <a:endParaRPr lang="en-US"/>
          </a:p>
        </p:txBody>
      </p:sp>
      <p:sp>
        <p:nvSpPr>
          <p:cNvPr id="15155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51554"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1200" dirty="0" smtClean="0">
                <a:solidFill>
                  <a:srgbClr val="333333"/>
                </a:solidFill>
                <a:ea typeface="Bitstream Vera Sans" charset="0"/>
                <a:cs typeface="Bitstream Vera Sans" charset="0"/>
              </a:rPr>
              <a:t>Create your EC2 hybrid cloud by adding a new host</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dirty="0" smtClean="0">
              <a:solidFill>
                <a:srgbClr val="FFFFFF"/>
              </a:solidFill>
              <a:latin typeface="Courier New" charset="0"/>
              <a:ea typeface="Bitstream Vera Sans" charset="0"/>
              <a:cs typeface="Bitstream Vera Sans" charset="0"/>
            </a:endParaRP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smtClean="0">
                <a:solidFill>
                  <a:srgbClr val="FFFFFF"/>
                </a:solidFill>
                <a:latin typeface="Courier New" charset="0"/>
                <a:ea typeface="Bitstream Vera Sans" charset="0"/>
                <a:cs typeface="Bitstream Vera Sans" charset="0"/>
              </a:rPr>
              <a:t>$ </a:t>
            </a:r>
            <a:r>
              <a:rPr lang="en-US" dirty="0" err="1" smtClean="0">
                <a:solidFill>
                  <a:srgbClr val="FFFFFF"/>
                </a:solidFill>
                <a:latin typeface="Courier New" charset="0"/>
                <a:ea typeface="Bitstream Vera Sans" charset="0"/>
                <a:cs typeface="Bitstream Vera Sans" charset="0"/>
              </a:rPr>
              <a:t>onehost</a:t>
            </a:r>
            <a:r>
              <a:rPr lang="en-US" dirty="0" smtClean="0">
                <a:solidFill>
                  <a:srgbClr val="FFFFFF"/>
                </a:solidFill>
                <a:latin typeface="Courier New" charset="0"/>
                <a:ea typeface="Bitstream Vera Sans" charset="0"/>
                <a:cs typeface="Bitstream Vera Sans" charset="0"/>
              </a:rPr>
              <a:t> create ec2 im_ec2 vmm_ec2 </a:t>
            </a:r>
            <a:r>
              <a:rPr lang="en-US" dirty="0" err="1" smtClean="0">
                <a:solidFill>
                  <a:srgbClr val="FFFFFF"/>
                </a:solidFill>
                <a:latin typeface="Courier New" charset="0"/>
                <a:ea typeface="Bitstream Vera Sans" charset="0"/>
                <a:cs typeface="Bitstream Vera Sans" charset="0"/>
              </a:rPr>
              <a:t>tm_dummy</a:t>
            </a:r>
            <a:endParaRPr lang="en-US" dirty="0" smtClean="0">
              <a:solidFill>
                <a:srgbClr val="FFFFFF"/>
              </a:solidFill>
              <a:latin typeface="Courier New" charset="0"/>
              <a:ea typeface="Bitstream Vera Sans" charset="0"/>
              <a:cs typeface="Bitstream Vera Sans" charset="0"/>
            </a:endParaRP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dirty="0" smtClean="0">
              <a:solidFill>
                <a:srgbClr val="FFFFFF"/>
              </a:solidFill>
              <a:latin typeface="Courier New" charset="0"/>
              <a:ea typeface="Bitstream Vera Sans" charset="0"/>
              <a:cs typeface="Bitstream Vera Sans" charset="0"/>
            </a:endParaRP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smtClean="0">
                <a:solidFill>
                  <a:srgbClr val="FFFFFF"/>
                </a:solidFill>
                <a:latin typeface="Courier New" charset="0"/>
                <a:ea typeface="Bitstream Vera Sans" charset="0"/>
                <a:cs typeface="Bitstream Vera Sans" charset="0"/>
              </a:rPr>
              <a:t>$ </a:t>
            </a:r>
            <a:r>
              <a:rPr lang="en-US" dirty="0" err="1" smtClean="0">
                <a:solidFill>
                  <a:srgbClr val="FFFFFF"/>
                </a:solidFill>
                <a:latin typeface="Courier New" charset="0"/>
                <a:ea typeface="Bitstream Vera Sans" charset="0"/>
                <a:cs typeface="Bitstream Vera Sans" charset="0"/>
              </a:rPr>
              <a:t>onehost</a:t>
            </a:r>
            <a:r>
              <a:rPr lang="en-US" dirty="0" smtClean="0">
                <a:solidFill>
                  <a:srgbClr val="FFFFFF"/>
                </a:solidFill>
                <a:latin typeface="Courier New" charset="0"/>
                <a:ea typeface="Bitstream Vera Sans" charset="0"/>
                <a:cs typeface="Bitstream Vera Sans" charset="0"/>
              </a:rPr>
              <a:t> list</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smtClean="0">
                <a:solidFill>
                  <a:srgbClr val="FFFFFF"/>
                </a:solidFill>
                <a:latin typeface="Courier New" charset="0"/>
                <a:ea typeface="Bitstream Vera Sans" charset="0"/>
                <a:cs typeface="Bitstream Vera Sans" charset="0"/>
              </a:rPr>
              <a:t>  ID NAME                RVM   TCPU   FCPU   ACPU    TMEM    FMEM STAT</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smtClean="0">
                <a:solidFill>
                  <a:srgbClr val="FFFFFF"/>
                </a:solidFill>
                <a:latin typeface="Courier New" charset="0"/>
                <a:ea typeface="Bitstream Vera Sans" charset="0"/>
                <a:cs typeface="Bitstream Vera Sans" charset="0"/>
              </a:rPr>
              <a:t>   0 84.21.x.y             0    200    200    200 2017004 1667080   on</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smtClean="0">
                <a:solidFill>
                  <a:srgbClr val="FFFFFF"/>
                </a:solidFill>
                <a:latin typeface="Courier New" charset="0"/>
                <a:ea typeface="Bitstream Vera Sans" charset="0"/>
                <a:cs typeface="Bitstream Vera Sans" charset="0"/>
              </a:rPr>
              <a:t>   1 84.21.x.z             1    200    200    200 2017004 1681676   on</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b="1" dirty="0" smtClean="0">
                <a:solidFill>
                  <a:srgbClr val="FFFF00"/>
                </a:solidFill>
                <a:latin typeface="Courier New" charset="0"/>
                <a:ea typeface="Bitstream Vera Sans" charset="0"/>
                <a:cs typeface="Bitstream Vera Sans" charset="0"/>
              </a:rPr>
              <a:t>   2 ec2                   0    500    500    500 8912896 8912896   on</a:t>
            </a:r>
          </a:p>
          <a:p>
            <a:pPr>
              <a:lnSpc>
                <a:spcPct val="9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smtClean="0">
                <a:solidFill>
                  <a:srgbClr val="FFFFFF"/>
                </a:solidFill>
                <a:latin typeface="Courier New" charset="0"/>
                <a:ea typeface="Bitstream Vera Sans" charset="0"/>
                <a:cs typeface="Bitstream Vera Sans" charset="0"/>
              </a:rPr>
              <a:t> </a:t>
            </a:r>
          </a:p>
          <a:p>
            <a:endParaRPr lang="en-US" dirty="0"/>
          </a:p>
        </p:txBody>
      </p:sp>
    </p:spTree>
    <p:extLst>
      <p:ext uri="{BB962C8B-B14F-4D97-AF65-F5344CB8AC3E}">
        <p14:creationId xmlns:p14="http://schemas.microsoft.com/office/powerpoint/2010/main" xmlns="" val="2059600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Id3">
            <a:extLst/>
          </a:blip>
          <a:srcRect t="1" b="28591"/>
          <a:stretch>
            <a:fillRect/>
          </a:stretch>
        </p:blipFill>
        <p:spPr>
          <a:xfrm>
            <a:off x="76200" y="3352800"/>
            <a:ext cx="2057400" cy="1979615"/>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8" indent="-205738" algn="r">
              <a:lnSpc>
                <a:spcPts val="1800"/>
              </a:lnSpc>
              <a:spcBef>
                <a:spcPts val="0"/>
              </a:spcBef>
              <a:buFontTx/>
              <a:defRPr sz="1800">
                <a:solidFill>
                  <a:srgbClr val="FFFFFF"/>
                </a:solidFill>
              </a:defRPr>
            </a:lvl4pPr>
            <a:lvl5pPr marL="2034538" indent="-205738"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221730"/>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8" y="6550024"/>
            <a:ext cx="7059613" cy="49215"/>
            <a:chOff x="0" y="0"/>
            <a:chExt cx="7059612" cy="49214"/>
          </a:xfrm>
        </p:grpSpPr>
        <p:sp>
          <p:nvSpPr>
            <p:cNvPr id="58" name="Shape 58"/>
            <p:cNvSpPr/>
            <p:nvPr/>
          </p:nvSpPr>
          <p:spPr>
            <a:xfrm>
              <a:off x="2546349" y="-1"/>
              <a:ext cx="2328864" cy="49215"/>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2" y="0"/>
              <a:ext cx="2235201"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1" y="-1"/>
              <a:ext cx="2581277" cy="49215"/>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6" name="Group 66"/>
          <p:cNvGrpSpPr/>
          <p:nvPr/>
        </p:nvGrpSpPr>
        <p:grpSpPr>
          <a:xfrm>
            <a:off x="2133598" y="6553199"/>
            <a:ext cx="7010402" cy="46040"/>
            <a:chOff x="0" y="0"/>
            <a:chExt cx="7010401" cy="46039"/>
          </a:xfrm>
        </p:grpSpPr>
        <p:sp>
          <p:nvSpPr>
            <p:cNvPr id="63" name="Shape 63"/>
            <p:cNvSpPr/>
            <p:nvPr/>
          </p:nvSpPr>
          <p:spPr>
            <a:xfrm>
              <a:off x="2362200" y="-1"/>
              <a:ext cx="2328865" cy="46040"/>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1" y="-1"/>
              <a:ext cx="2362201" cy="46040"/>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7" y="-1"/>
              <a:ext cx="2328864" cy="46040"/>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2" y="1295399"/>
            <a:ext cx="7010402" cy="46040"/>
            <a:chOff x="0" y="0"/>
            <a:chExt cx="7010401" cy="46039"/>
          </a:xfrm>
        </p:grpSpPr>
        <p:sp>
          <p:nvSpPr>
            <p:cNvPr id="67" name="Shape 67"/>
            <p:cNvSpPr/>
            <p:nvPr/>
          </p:nvSpPr>
          <p:spPr>
            <a:xfrm>
              <a:off x="2362200" y="-1"/>
              <a:ext cx="2328865" cy="46040"/>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1" y="-1"/>
              <a:ext cx="2362201" cy="46040"/>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7" y="-1"/>
              <a:ext cx="2328864" cy="46040"/>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19">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221730"/>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70B794E-742D-4744-8B4B-F241A2DC8911}" type="datetimeFigureOut">
              <a:rPr lang="en-US" smtClean="0"/>
              <a:pPr/>
              <a:t>1/11/2016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371C379-C52A-4F44-8EE5-3B910F604BB6}" type="slidenum">
              <a:rPr lang="en-US" smtClean="0"/>
              <a:pPr/>
              <a:t>‹#›</a:t>
            </a:fld>
            <a:endParaRPr lang="en-US"/>
          </a:p>
        </p:txBody>
      </p:sp>
    </p:spTree>
    <p:extLst>
      <p:ext uri="{BB962C8B-B14F-4D97-AF65-F5344CB8AC3E}">
        <p14:creationId xmlns:p14="http://schemas.microsoft.com/office/powerpoint/2010/main" xmlns="" val="847732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70B794E-742D-4744-8B4B-F241A2DC8911}" type="datetimeFigureOut">
              <a:rPr lang="en-US" smtClean="0"/>
              <a:pPr/>
              <a:t>1/11/2016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371C379-C52A-4F44-8EE5-3B910F604BB6}" type="slidenum">
              <a:rPr lang="en-US" smtClean="0"/>
              <a:pPr/>
              <a:t>‹#›</a:t>
            </a:fld>
            <a:endParaRPr lang="en-US"/>
          </a:p>
        </p:txBody>
      </p:sp>
    </p:spTree>
    <p:extLst>
      <p:ext uri="{BB962C8B-B14F-4D97-AF65-F5344CB8AC3E}">
        <p14:creationId xmlns:p14="http://schemas.microsoft.com/office/powerpoint/2010/main" xmlns="" val="330986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C70B794E-742D-4744-8B4B-F241A2DC8911}" type="datetimeFigureOut">
              <a:rPr lang="en-US" smtClean="0"/>
              <a:pPr/>
              <a:t>1/11/2016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371C379-C52A-4F44-8EE5-3B910F604BB6}" type="slidenum">
              <a:rPr lang="en-US" smtClean="0"/>
              <a:pPr/>
              <a:t>‹#›</a:t>
            </a:fld>
            <a:endParaRPr lang="en-US"/>
          </a:p>
        </p:txBody>
      </p:sp>
    </p:spTree>
    <p:extLst>
      <p:ext uri="{BB962C8B-B14F-4D97-AF65-F5344CB8AC3E}">
        <p14:creationId xmlns:p14="http://schemas.microsoft.com/office/powerpoint/2010/main" xmlns="" val="172817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71144"/>
            <a:ext cx="6019800" cy="10033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a:solidFill>
                  <a:srgbClr val="FFFFFF"/>
                </a:solidFill>
              </a:rPr>
              <a:t>SEWP ZG527</a:t>
            </a:r>
          </a:p>
        </p:txBody>
      </p:sp>
      <p:sp>
        <p:nvSpPr>
          <p:cNvPr id="77" name="Shape 77"/>
          <p:cNvSpPr/>
          <p:nvPr/>
        </p:nvSpPr>
        <p:spPr>
          <a:xfrm>
            <a:off x="-228600" y="6096000"/>
            <a:ext cx="4267200"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endParaRPr sz="2800" b="1">
              <a:solidFill>
                <a:srgbClr val="FFFF00"/>
              </a:solidFill>
            </a:endParaRPr>
          </a:p>
        </p:txBody>
      </p:sp>
      <p:sp>
        <p:nvSpPr>
          <p:cNvPr id="79" name="Shape 79"/>
          <p:cNvSpPr>
            <a:spLocks noGrp="1"/>
          </p:cNvSpPr>
          <p:nvPr>
            <p:ph type="sldNum" sz="quarter" idx="2"/>
          </p:nvPr>
        </p:nvSpPr>
        <p:spPr>
          <a:xfrm>
            <a:off x="6553200" y="6037580"/>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p:txBody>
          <a:bodyPr/>
          <a:lstStyle/>
          <a:p>
            <a:endParaRPr lang="en-IN" dirty="0"/>
          </a:p>
        </p:txBody>
      </p:sp>
      <p:sp>
        <p:nvSpPr>
          <p:cNvPr id="2" name="Title 1"/>
          <p:cNvSpPr>
            <a:spLocks noGrp="1"/>
          </p:cNvSpPr>
          <p:nvPr>
            <p:ph type="title" idx="4294967295"/>
          </p:nvPr>
        </p:nvSpPr>
        <p:spPr>
          <a:xfrm>
            <a:off x="0" y="857232"/>
            <a:ext cx="9166225" cy="388938"/>
          </a:xfrm>
        </p:spPr>
        <p:txBody>
          <a:bodyPr>
            <a:normAutofit fontScale="90000"/>
          </a:bodyPr>
          <a:lstStyle/>
          <a:p>
            <a:r>
              <a:rPr lang="en-US" dirty="0" smtClean="0">
                <a:solidFill>
                  <a:schemeClr val="tx1"/>
                </a:solidFill>
              </a:rPr>
              <a:t>Complex Storage behind OpenNebula</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71406" y="1332695"/>
            <a:ext cx="5041634" cy="3096437"/>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xmlns="" val="2424247626"/>
              </p:ext>
            </p:extLst>
          </p:nvPr>
        </p:nvGraphicFramePr>
        <p:xfrm>
          <a:off x="357158" y="4572008"/>
          <a:ext cx="5053723" cy="2023007"/>
        </p:xfrm>
        <a:graphic>
          <a:graphicData uri="http://schemas.openxmlformats.org/drawingml/2006/table">
            <a:tbl>
              <a:tblPr firstRow="1" bandRow="1">
                <a:tableStyleId>{5C22544A-7EE6-4342-B048-85BDC9FD1C3A}</a:tableStyleId>
              </a:tblPr>
              <a:tblGrid>
                <a:gridCol w="1366344"/>
                <a:gridCol w="832068"/>
                <a:gridCol w="578069"/>
                <a:gridCol w="630621"/>
                <a:gridCol w="691931"/>
                <a:gridCol w="954690"/>
              </a:tblGrid>
              <a:tr h="317723">
                <a:tc rowSpan="2">
                  <a:txBody>
                    <a:bodyPr/>
                    <a:lstStyle/>
                    <a:p>
                      <a:r>
                        <a:rPr lang="en-US" sz="1600" dirty="0" err="1"/>
                        <a:t>Datastore</a:t>
                      </a:r>
                      <a:r>
                        <a:rPr lang="en-US" sz="1600" dirty="0"/>
                        <a:t> </a:t>
                      </a:r>
                    </a:p>
                  </a:txBody>
                  <a:tcPr anchor="ctr"/>
                </a:tc>
                <a:tc gridSpan="5">
                  <a:txBody>
                    <a:bodyPr/>
                    <a:lstStyle/>
                    <a:p>
                      <a:r>
                        <a:rPr lang="en-US" sz="1600" dirty="0"/>
                        <a:t>Transfer Manager Drivers </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6607">
                <a:tc vMerge="1">
                  <a:txBody>
                    <a:bodyPr/>
                    <a:lstStyle/>
                    <a:p>
                      <a:endParaRPr lang="en-US"/>
                    </a:p>
                  </a:txBody>
                  <a:tcPr/>
                </a:tc>
                <a:tc>
                  <a:txBody>
                    <a:bodyPr/>
                    <a:lstStyle/>
                    <a:p>
                      <a:r>
                        <a:rPr lang="en-US" sz="1600"/>
                        <a:t>shared </a:t>
                      </a:r>
                    </a:p>
                  </a:txBody>
                  <a:tcPr anchor="ctr"/>
                </a:tc>
                <a:tc>
                  <a:txBody>
                    <a:bodyPr/>
                    <a:lstStyle/>
                    <a:p>
                      <a:r>
                        <a:rPr lang="en-US" sz="1600"/>
                        <a:t>ssh </a:t>
                      </a:r>
                    </a:p>
                  </a:txBody>
                  <a:tcPr anchor="ctr"/>
                </a:tc>
                <a:tc>
                  <a:txBody>
                    <a:bodyPr/>
                    <a:lstStyle/>
                    <a:p>
                      <a:r>
                        <a:rPr lang="en-US" sz="1600" dirty="0" err="1"/>
                        <a:t>iscsi</a:t>
                      </a:r>
                      <a:r>
                        <a:rPr lang="en-US" sz="1600" dirty="0"/>
                        <a:t> </a:t>
                      </a:r>
                    </a:p>
                  </a:txBody>
                  <a:tcPr anchor="ctr"/>
                </a:tc>
                <a:tc>
                  <a:txBody>
                    <a:bodyPr/>
                    <a:lstStyle/>
                    <a:p>
                      <a:r>
                        <a:rPr lang="en-US" sz="1600" dirty="0" err="1"/>
                        <a:t>qcow</a:t>
                      </a:r>
                      <a:r>
                        <a:rPr lang="en-US" sz="1600" dirty="0"/>
                        <a:t> </a:t>
                      </a:r>
                    </a:p>
                  </a:txBody>
                  <a:tcPr anchor="ctr"/>
                </a:tc>
                <a:tc>
                  <a:txBody>
                    <a:bodyPr/>
                    <a:lstStyle/>
                    <a:p>
                      <a:r>
                        <a:rPr lang="en-US" sz="1600" dirty="0" err="1"/>
                        <a:t>vmware</a:t>
                      </a:r>
                      <a:r>
                        <a:rPr lang="en-US" sz="1600" dirty="0"/>
                        <a:t> </a:t>
                      </a:r>
                    </a:p>
                  </a:txBody>
                  <a:tcPr anchor="ctr"/>
                </a:tc>
              </a:tr>
              <a:tr h="317723">
                <a:tc>
                  <a:txBody>
                    <a:bodyPr/>
                    <a:lstStyle/>
                    <a:p>
                      <a:r>
                        <a:rPr lang="en-US" sz="1600"/>
                        <a:t>System </a:t>
                      </a:r>
                    </a:p>
                  </a:txBody>
                  <a:tcPr anchor="ctr"/>
                </a:tc>
                <a:tc>
                  <a:txBody>
                    <a:bodyPr/>
                    <a:lstStyle/>
                    <a:p>
                      <a:r>
                        <a:rPr lang="en-US" sz="1600" dirty="0" smtClean="0"/>
                        <a:t>OK</a:t>
                      </a:r>
                      <a:endParaRPr lang="en-US" sz="1600" dirty="0"/>
                    </a:p>
                  </a:txBody>
                  <a:tcPr anchor="ctr"/>
                </a:tc>
                <a:tc>
                  <a:txBody>
                    <a:bodyPr/>
                    <a:lstStyle/>
                    <a:p>
                      <a:r>
                        <a:rPr lang="en-US" sz="1600" dirty="0" smtClean="0"/>
                        <a:t>OK</a:t>
                      </a:r>
                      <a:endParaRPr lang="en-US" sz="1600" dirty="0"/>
                    </a:p>
                  </a:txBody>
                  <a:tcPr anchor="ctr"/>
                </a:tc>
                <a:tc>
                  <a:txBody>
                    <a:bodyPr/>
                    <a:lstStyle/>
                    <a:p>
                      <a:endParaRPr lang="en-US" sz="1600"/>
                    </a:p>
                  </a:txBody>
                  <a:tcPr anchor="ctr"/>
                </a:tc>
                <a:tc>
                  <a:txBody>
                    <a:bodyPr/>
                    <a:lstStyle/>
                    <a:p>
                      <a:endParaRPr lang="en-US" sz="1600"/>
                    </a:p>
                  </a:txBody>
                  <a:tcPr anchor="ctr"/>
                </a:tc>
                <a:tc>
                  <a:txBody>
                    <a:bodyPr/>
                    <a:lstStyle/>
                    <a:p>
                      <a:endParaRPr lang="en-US" sz="1600"/>
                    </a:p>
                  </a:txBody>
                  <a:tcPr anchor="ctr"/>
                </a:tc>
              </a:tr>
              <a:tr h="317723">
                <a:tc>
                  <a:txBody>
                    <a:bodyPr/>
                    <a:lstStyle/>
                    <a:p>
                      <a:r>
                        <a:rPr lang="en-US" sz="1600"/>
                        <a:t>File-System </a:t>
                      </a:r>
                    </a:p>
                  </a:txBody>
                  <a:tcPr anchor="ctr"/>
                </a:tc>
                <a:tc>
                  <a:txBody>
                    <a:bodyPr/>
                    <a:lstStyle/>
                    <a:p>
                      <a:r>
                        <a:rPr lang="en-US" sz="1600" dirty="0" smtClean="0"/>
                        <a:t>OK</a:t>
                      </a:r>
                      <a:endParaRPr lang="en-US" sz="1600" dirty="0"/>
                    </a:p>
                  </a:txBody>
                  <a:tcPr anchor="ctr"/>
                </a:tc>
                <a:tc>
                  <a:txBody>
                    <a:bodyPr/>
                    <a:lstStyle/>
                    <a:p>
                      <a:r>
                        <a:rPr lang="en-US" sz="1600" dirty="0" smtClean="0"/>
                        <a:t>OK</a:t>
                      </a:r>
                      <a:endParaRPr lang="en-US" sz="1600" dirty="0"/>
                    </a:p>
                  </a:txBody>
                  <a:tcPr anchor="ctr"/>
                </a:tc>
                <a:tc>
                  <a:txBody>
                    <a:bodyPr/>
                    <a:lstStyle/>
                    <a:p>
                      <a:endParaRPr lang="en-US" sz="1600"/>
                    </a:p>
                  </a:txBody>
                  <a:tcPr anchor="ctr"/>
                </a:tc>
                <a:tc>
                  <a:txBody>
                    <a:bodyPr/>
                    <a:lstStyle/>
                    <a:p>
                      <a:r>
                        <a:rPr lang="en-US" sz="1600" dirty="0" smtClean="0"/>
                        <a:t>OK</a:t>
                      </a:r>
                      <a:endParaRPr lang="en-US" sz="1600" dirty="0"/>
                    </a:p>
                  </a:txBody>
                  <a:tcPr anchor="ctr"/>
                </a:tc>
                <a:tc>
                  <a:txBody>
                    <a:bodyPr/>
                    <a:lstStyle/>
                    <a:p>
                      <a:endParaRPr lang="en-US" sz="1600" dirty="0"/>
                    </a:p>
                  </a:txBody>
                  <a:tcPr anchor="ctr"/>
                </a:tc>
              </a:tr>
              <a:tr h="317723">
                <a:tc>
                  <a:txBody>
                    <a:bodyPr/>
                    <a:lstStyle/>
                    <a:p>
                      <a:r>
                        <a:rPr lang="en-US" sz="1600"/>
                        <a:t>iSCSI </a:t>
                      </a:r>
                    </a:p>
                  </a:txBody>
                  <a:tcPr anchor="ctr"/>
                </a:tc>
                <a:tc>
                  <a:txBody>
                    <a:bodyPr/>
                    <a:lstStyle/>
                    <a:p>
                      <a:endParaRPr lang="en-US" sz="1600" dirty="0"/>
                    </a:p>
                  </a:txBody>
                  <a:tcPr anchor="ctr"/>
                </a:tc>
                <a:tc>
                  <a:txBody>
                    <a:bodyPr/>
                    <a:lstStyle/>
                    <a:p>
                      <a:endParaRPr lang="en-US" sz="1600" dirty="0"/>
                    </a:p>
                  </a:txBody>
                  <a:tcPr anchor="ctr"/>
                </a:tc>
                <a:tc>
                  <a:txBody>
                    <a:bodyPr/>
                    <a:lstStyle/>
                    <a:p>
                      <a:r>
                        <a:rPr lang="en-US" sz="1600" dirty="0" smtClean="0"/>
                        <a:t>OK</a:t>
                      </a:r>
                      <a:endParaRPr lang="en-US" sz="1600" dirty="0"/>
                    </a:p>
                  </a:txBody>
                  <a:tcPr anchor="ctr"/>
                </a:tc>
                <a:tc>
                  <a:txBody>
                    <a:bodyPr/>
                    <a:lstStyle/>
                    <a:p>
                      <a:endParaRPr lang="en-US" sz="1600" dirty="0"/>
                    </a:p>
                  </a:txBody>
                  <a:tcPr anchor="ctr"/>
                </a:tc>
                <a:tc>
                  <a:txBody>
                    <a:bodyPr/>
                    <a:lstStyle/>
                    <a:p>
                      <a:endParaRPr lang="en-US" sz="1600" dirty="0"/>
                    </a:p>
                  </a:txBody>
                  <a:tcPr anchor="ctr"/>
                </a:tc>
              </a:tr>
              <a:tr h="317723">
                <a:tc>
                  <a:txBody>
                    <a:bodyPr/>
                    <a:lstStyle/>
                    <a:p>
                      <a:r>
                        <a:rPr lang="en-US" sz="1600" dirty="0"/>
                        <a:t>VMware </a:t>
                      </a:r>
                    </a:p>
                  </a:txBody>
                  <a:tcPr anchor="ctr"/>
                </a:tc>
                <a:tc>
                  <a:txBody>
                    <a:bodyPr/>
                    <a:lstStyle/>
                    <a:p>
                      <a:r>
                        <a:rPr lang="en-US" sz="1600" dirty="0" smtClean="0"/>
                        <a:t>OK</a:t>
                      </a:r>
                      <a:endParaRPr lang="en-US" sz="1600" dirty="0"/>
                    </a:p>
                  </a:txBody>
                  <a:tcPr anchor="ctr"/>
                </a:tc>
                <a:tc>
                  <a:txBody>
                    <a:bodyPr/>
                    <a:lstStyle/>
                    <a:p>
                      <a:r>
                        <a:rPr lang="en-US" sz="1600" dirty="0" smtClean="0"/>
                        <a:t>OK</a:t>
                      </a:r>
                      <a:endParaRPr lang="en-US" sz="1600" dirty="0"/>
                    </a:p>
                  </a:txBody>
                  <a:tcPr anchor="ctr"/>
                </a:tc>
                <a:tc>
                  <a:txBody>
                    <a:bodyPr/>
                    <a:lstStyle/>
                    <a:p>
                      <a:endParaRPr lang="en-US" sz="1600"/>
                    </a:p>
                  </a:txBody>
                  <a:tcPr anchor="ctr"/>
                </a:tc>
                <a:tc>
                  <a:txBody>
                    <a:bodyPr/>
                    <a:lstStyle/>
                    <a:p>
                      <a:endParaRPr lang="en-US" sz="1600"/>
                    </a:p>
                  </a:txBody>
                  <a:tcPr anchor="ctr"/>
                </a:tc>
                <a:tc>
                  <a:txBody>
                    <a:bodyPr/>
                    <a:lstStyle/>
                    <a:p>
                      <a:r>
                        <a:rPr lang="en-US" sz="1600" dirty="0" smtClean="0"/>
                        <a:t>OK</a:t>
                      </a:r>
                      <a:endParaRPr lang="en-US" sz="1600" dirty="0"/>
                    </a:p>
                  </a:txBody>
                  <a:tcPr anchor="ctr"/>
                </a:tc>
              </a:tr>
            </a:tbl>
          </a:graphicData>
        </a:graphic>
      </p:graphicFrame>
      <p:grpSp>
        <p:nvGrpSpPr>
          <p:cNvPr id="6" name="Group 24"/>
          <p:cNvGrpSpPr/>
          <p:nvPr/>
        </p:nvGrpSpPr>
        <p:grpSpPr>
          <a:xfrm>
            <a:off x="5505071" y="4747921"/>
            <a:ext cx="1112345" cy="1541518"/>
            <a:chOff x="5631793" y="4992414"/>
            <a:chExt cx="1112345" cy="1541518"/>
          </a:xfrm>
        </p:grpSpPr>
        <p:cxnSp>
          <p:nvCxnSpPr>
            <p:cNvPr id="11" name="Elbow Connector 10"/>
            <p:cNvCxnSpPr/>
            <p:nvPr/>
          </p:nvCxnSpPr>
          <p:spPr>
            <a:xfrm flipV="1">
              <a:off x="5631793" y="4992414"/>
              <a:ext cx="1112345" cy="385379"/>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Elbow Connector 11"/>
            <p:cNvCxnSpPr/>
            <p:nvPr/>
          </p:nvCxnSpPr>
          <p:spPr>
            <a:xfrm flipV="1">
              <a:off x="5631793" y="4992414"/>
              <a:ext cx="1112345" cy="78827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p:nvPr/>
          </p:nvCxnSpPr>
          <p:spPr>
            <a:xfrm rot="5400000" flipH="1" flipV="1">
              <a:off x="5531070" y="5881414"/>
              <a:ext cx="753241" cy="551796"/>
            </a:xfrm>
            <a:prstGeom prst="bentConnector3">
              <a:avLst>
                <a:gd name="adj1" fmla="val -1163"/>
              </a:avLst>
            </a:prstGeom>
          </p:spPr>
          <p:style>
            <a:lnRef idx="2">
              <a:schemeClr val="accent1"/>
            </a:lnRef>
            <a:fillRef idx="0">
              <a:schemeClr val="accent1"/>
            </a:fillRef>
            <a:effectRef idx="1">
              <a:schemeClr val="accent1"/>
            </a:effectRef>
            <a:fontRef idx="minor">
              <a:schemeClr val="tx1"/>
            </a:fontRef>
          </p:style>
        </p:cxnSp>
      </p:grpSp>
      <p:cxnSp>
        <p:nvCxnSpPr>
          <p:cNvPr id="27" name="Straight Arrow Connector 26"/>
          <p:cNvCxnSpPr/>
          <p:nvPr/>
        </p:nvCxnSpPr>
        <p:spPr>
          <a:xfrm>
            <a:off x="5500694" y="5904303"/>
            <a:ext cx="1112346" cy="8759"/>
          </a:xfrm>
          <a:prstGeom prst="straightConnector1">
            <a:avLst/>
          </a:prstGeom>
          <a:ln>
            <a:prstDash val="dash"/>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6613040" y="4286256"/>
            <a:ext cx="2399862" cy="923330"/>
          </a:xfrm>
          <a:prstGeom prst="rect">
            <a:avLst/>
          </a:prstGeom>
          <a:noFill/>
        </p:spPr>
        <p:txBody>
          <a:bodyPr wrap="square" rtlCol="0">
            <a:spAutoFit/>
          </a:bodyPr>
          <a:lstStyle/>
          <a:p>
            <a:r>
              <a:rPr lang="en-US" dirty="0" smtClean="0">
                <a:solidFill>
                  <a:schemeClr val="tx2"/>
                </a:solidFill>
              </a:rPr>
              <a:t>Virtual machines and their images are represented as files</a:t>
            </a:r>
            <a:endParaRPr lang="en-US" dirty="0">
              <a:solidFill>
                <a:schemeClr val="tx2"/>
              </a:solidFill>
            </a:endParaRPr>
          </a:p>
        </p:txBody>
      </p:sp>
      <p:sp>
        <p:nvSpPr>
          <p:cNvPr id="29" name="TextBox 28"/>
          <p:cNvSpPr txBox="1"/>
          <p:nvPr/>
        </p:nvSpPr>
        <p:spPr>
          <a:xfrm>
            <a:off x="6617416" y="5201719"/>
            <a:ext cx="2399862" cy="1200329"/>
          </a:xfrm>
          <a:prstGeom prst="rect">
            <a:avLst/>
          </a:prstGeom>
          <a:noFill/>
        </p:spPr>
        <p:txBody>
          <a:bodyPr wrap="square" rtlCol="0">
            <a:spAutoFit/>
          </a:bodyPr>
          <a:lstStyle/>
          <a:p>
            <a:r>
              <a:rPr lang="en-US" dirty="0" smtClean="0">
                <a:solidFill>
                  <a:schemeClr val="accent2"/>
                </a:solidFill>
              </a:rPr>
              <a:t>Virtual machines and their images are represented as block devices (just like a disk)</a:t>
            </a:r>
            <a:endParaRPr lang="en-US" dirty="0">
              <a:solidFill>
                <a:schemeClr val="accent2"/>
              </a:solidFill>
            </a:endParaRPr>
          </a:p>
        </p:txBody>
      </p:sp>
      <p:sp>
        <p:nvSpPr>
          <p:cNvPr id="3" name="TextBox 2"/>
          <p:cNvSpPr txBox="1"/>
          <p:nvPr/>
        </p:nvSpPr>
        <p:spPr>
          <a:xfrm>
            <a:off x="0" y="-26988"/>
            <a:ext cx="968021" cy="369332"/>
          </a:xfrm>
          <a:prstGeom prst="rect">
            <a:avLst/>
          </a:prstGeom>
          <a:noFill/>
        </p:spPr>
        <p:txBody>
          <a:bodyPr wrap="none" rtlCol="0">
            <a:spAutoFit/>
          </a:bodyPr>
          <a:lstStyle/>
          <a:p>
            <a:r>
              <a:rPr lang="en-US" i="1" dirty="0" smtClean="0">
                <a:solidFill>
                  <a:srgbClr val="1F497D"/>
                </a:solidFill>
              </a:rPr>
              <a:t>Storage</a:t>
            </a:r>
            <a:endParaRPr lang="en-US" i="1" dirty="0">
              <a:solidFill>
                <a:srgbClr val="1F497D"/>
              </a:solidFill>
            </a:endParaRPr>
          </a:p>
        </p:txBody>
      </p:sp>
    </p:spTree>
    <p:extLst>
      <p:ext uri="{BB962C8B-B14F-4D97-AF65-F5344CB8AC3E}">
        <p14:creationId xmlns:p14="http://schemas.microsoft.com/office/powerpoint/2010/main" xmlns="" val="130194079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IN" dirty="0"/>
          </a:p>
        </p:txBody>
      </p:sp>
      <p:sp>
        <p:nvSpPr>
          <p:cNvPr id="2" name="Title 1"/>
          <p:cNvSpPr>
            <a:spLocks noGrp="1"/>
          </p:cNvSpPr>
          <p:nvPr>
            <p:ph type="title" idx="4294967295"/>
          </p:nvPr>
        </p:nvSpPr>
        <p:spPr>
          <a:xfrm>
            <a:off x="-14288" y="642918"/>
            <a:ext cx="9158288" cy="836613"/>
          </a:xfrm>
        </p:spPr>
        <p:txBody>
          <a:bodyPr>
            <a:noAutofit/>
          </a:bodyPr>
          <a:lstStyle/>
          <a:p>
            <a:pPr marL="342900" indent="-342900"/>
            <a:r>
              <a:rPr lang="en-US" sz="2800" dirty="0" smtClean="0">
                <a:solidFill>
                  <a:srgbClr val="32425D"/>
                </a:solidFill>
              </a:rPr>
              <a:t>System </a:t>
            </a:r>
            <a:r>
              <a:rPr lang="en-US" sz="2800" dirty="0" err="1" smtClean="0">
                <a:solidFill>
                  <a:srgbClr val="32425D"/>
                </a:solidFill>
              </a:rPr>
              <a:t>Datastore</a:t>
            </a:r>
            <a:r>
              <a:rPr lang="en-US" sz="2800" dirty="0" smtClean="0">
                <a:solidFill>
                  <a:srgbClr val="32425D"/>
                </a:solidFill>
              </a:rPr>
              <a:t> with Shared Transfer Manager Driver</a:t>
            </a:r>
            <a:endParaRPr lang="en-US" sz="2800" b="0" dirty="0">
              <a:solidFill>
                <a:srgbClr val="32425D"/>
              </a:solidFill>
            </a:endParaRPr>
          </a:p>
        </p:txBody>
      </p:sp>
      <p:grpSp>
        <p:nvGrpSpPr>
          <p:cNvPr id="3" name="Group 2"/>
          <p:cNvGrpSpPr/>
          <p:nvPr/>
        </p:nvGrpSpPr>
        <p:grpSpPr>
          <a:xfrm>
            <a:off x="1158109" y="2060850"/>
            <a:ext cx="6819900" cy="4292600"/>
            <a:chOff x="1158109" y="2338121"/>
            <a:chExt cx="6819900" cy="4292600"/>
          </a:xfrm>
        </p:grpSpPr>
        <p:pic>
          <p:nvPicPr>
            <p:cNvPr id="4" name="Picture 3"/>
            <p:cNvPicPr>
              <a:picLocks noChangeAspect="1"/>
            </p:cNvPicPr>
            <p:nvPr/>
          </p:nvPicPr>
          <p:blipFill>
            <a:blip r:embed="rId2"/>
            <a:stretch>
              <a:fillRect/>
            </a:stretch>
          </p:blipFill>
          <p:spPr>
            <a:xfrm>
              <a:off x="1158109" y="2338121"/>
              <a:ext cx="6819900" cy="4292600"/>
            </a:xfrm>
            <a:prstGeom prst="rect">
              <a:avLst/>
            </a:prstGeom>
          </p:spPr>
        </p:pic>
        <p:sp>
          <p:nvSpPr>
            <p:cNvPr id="8" name="TextBox 7"/>
            <p:cNvSpPr txBox="1"/>
            <p:nvPr/>
          </p:nvSpPr>
          <p:spPr>
            <a:xfrm>
              <a:off x="2320001" y="2405871"/>
              <a:ext cx="1031051" cy="584776"/>
            </a:xfrm>
            <a:prstGeom prst="rect">
              <a:avLst/>
            </a:prstGeom>
            <a:noFill/>
          </p:spPr>
          <p:txBody>
            <a:bodyPr wrap="none" rtlCol="0">
              <a:spAutoFit/>
            </a:bodyPr>
            <a:lstStyle/>
            <a:p>
              <a:pPr algn="ctr"/>
              <a:r>
                <a:rPr lang="en-US" sz="1600" b="1" dirty="0" smtClean="0">
                  <a:solidFill>
                    <a:srgbClr val="FF0000"/>
                  </a:solidFill>
                </a:rPr>
                <a:t>System</a:t>
              </a:r>
            </a:p>
            <a:p>
              <a:r>
                <a:rPr lang="en-US" sz="1600" b="1" dirty="0" err="1" smtClean="0">
                  <a:solidFill>
                    <a:srgbClr val="FF0000"/>
                  </a:solidFill>
                </a:rPr>
                <a:t>Datastore</a:t>
              </a:r>
              <a:endParaRPr lang="en-US" sz="1600" b="1" dirty="0">
                <a:solidFill>
                  <a:srgbClr val="FF0000"/>
                </a:solidFill>
              </a:endParaRPr>
            </a:p>
          </p:txBody>
        </p:sp>
      </p:grpSp>
      <p:sp>
        <p:nvSpPr>
          <p:cNvPr id="9" name="TextBox 8"/>
          <p:cNvSpPr txBox="1"/>
          <p:nvPr/>
        </p:nvSpPr>
        <p:spPr>
          <a:xfrm>
            <a:off x="0" y="-26988"/>
            <a:ext cx="968021" cy="369332"/>
          </a:xfrm>
          <a:prstGeom prst="rect">
            <a:avLst/>
          </a:prstGeom>
          <a:noFill/>
        </p:spPr>
        <p:txBody>
          <a:bodyPr wrap="none" rtlCol="0">
            <a:spAutoFit/>
          </a:bodyPr>
          <a:lstStyle/>
          <a:p>
            <a:r>
              <a:rPr lang="en-US" i="1" dirty="0" smtClean="0">
                <a:solidFill>
                  <a:srgbClr val="1F497D"/>
                </a:solidFill>
              </a:rPr>
              <a:t>Storage</a:t>
            </a:r>
            <a:endParaRPr lang="en-US" i="1" dirty="0">
              <a:solidFill>
                <a:srgbClr val="1F497D"/>
              </a:solidFill>
            </a:endParaRPr>
          </a:p>
        </p:txBody>
      </p:sp>
    </p:spTree>
    <p:extLst>
      <p:ext uri="{BB962C8B-B14F-4D97-AF65-F5344CB8AC3E}">
        <p14:creationId xmlns:p14="http://schemas.microsoft.com/office/powerpoint/2010/main" xmlns="" val="402260335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4290" y="1720850"/>
            <a:ext cx="9158289" cy="3421412"/>
          </a:xfrm>
          <a:prstGeom prst="rect">
            <a:avLst/>
          </a:prstGeom>
          <a:noFill/>
          <a:ln w="9525">
            <a:noFill/>
            <a:round/>
            <a:headEnd/>
            <a:tailEnd/>
          </a:ln>
          <a:effectLst/>
        </p:spPr>
        <p:txBody>
          <a:bodyPr lIns="0" tIns="19201" rIns="0" bIns="0">
            <a:prstTxWarp prst="textNoShape">
              <a:avLst/>
            </a:prstTxWarp>
          </a:bodyPr>
          <a:lstStyle/>
          <a:p>
            <a:pPr marL="326172" indent="-293764">
              <a:spcAft>
                <a:spcPts val="103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000" b="1" i="1" dirty="0" smtClean="0">
                <a:solidFill>
                  <a:srgbClr val="333333"/>
                </a:solidFill>
                <a:ea typeface="Bitstream Vera Sans" charset="0"/>
                <a:cs typeface="Bitstream Vera Sans" charset="0"/>
              </a:rPr>
              <a:t>Image Repository (system </a:t>
            </a:r>
            <a:r>
              <a:rPr lang="en-US" sz="2000" b="1" i="1" dirty="0" err="1" smtClean="0">
                <a:solidFill>
                  <a:srgbClr val="333333"/>
                </a:solidFill>
                <a:ea typeface="Bitstream Vera Sans" charset="0"/>
                <a:cs typeface="Bitstream Vera Sans" charset="0"/>
              </a:rPr>
              <a:t>datastore</a:t>
            </a:r>
            <a:r>
              <a:rPr lang="en-US" sz="2000" b="1" i="1" dirty="0" smtClean="0">
                <a:solidFill>
                  <a:srgbClr val="333333"/>
                </a:solidFill>
                <a:ea typeface="Bitstream Vera Sans" charset="0"/>
                <a:cs typeface="Bitstream Vera Sans" charset="0"/>
              </a:rPr>
              <a:t>): </a:t>
            </a:r>
            <a:r>
              <a:rPr lang="en-US" sz="2000" dirty="0">
                <a:solidFill>
                  <a:srgbClr val="333333"/>
                </a:solidFill>
                <a:ea typeface="Bitstream Vera Sans" charset="0"/>
                <a:cs typeface="Bitstream Vera Sans" charset="0"/>
              </a:rPr>
              <a:t>Any storage medium for the VM images (usually a high performing SAN)</a:t>
            </a:r>
          </a:p>
          <a:p>
            <a:pPr marL="717857" lvl="1" indent="-260644">
              <a:spcAft>
                <a:spcPts val="771"/>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solidFill>
                  <a:srgbClr val="333333"/>
                </a:solidFill>
                <a:ea typeface="Bitstream Vera Sans" charset="0"/>
                <a:cs typeface="Bitstream Vera Sans" charset="0"/>
              </a:rPr>
              <a:t>OpenNebula supports multiple back-ends (e.g. LVM for fast cloning)</a:t>
            </a:r>
          </a:p>
          <a:p>
            <a:pPr marL="717857" lvl="1" indent="-260644">
              <a:spcAft>
                <a:spcPts val="771"/>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solidFill>
                  <a:srgbClr val="333333"/>
                </a:solidFill>
                <a:ea typeface="Bitstream Vera Sans" charset="0"/>
                <a:cs typeface="Bitstream Vera Sans" charset="0"/>
              </a:rPr>
              <a:t>The front-end must have access to the repository</a:t>
            </a:r>
          </a:p>
          <a:p>
            <a:pPr marL="326172" indent="-293764">
              <a:spcAft>
                <a:spcPts val="103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000" b="1" i="1" dirty="0">
                <a:solidFill>
                  <a:srgbClr val="333333"/>
                </a:solidFill>
                <a:ea typeface="Bitstream Vera Sans" charset="0"/>
                <a:cs typeface="Bitstream Vera Sans" charset="0"/>
              </a:rPr>
              <a:t>VM Directory: </a:t>
            </a:r>
            <a:r>
              <a:rPr lang="en-US" sz="2000" dirty="0">
                <a:solidFill>
                  <a:srgbClr val="333333"/>
                </a:solidFill>
                <a:ea typeface="Bitstream Vera Sans" charset="0"/>
                <a:cs typeface="Bitstream Vera Sans" charset="0"/>
              </a:rPr>
              <a:t>The home of the VM in the cluster node</a:t>
            </a:r>
          </a:p>
          <a:p>
            <a:pPr marL="717857" lvl="1" indent="-260644">
              <a:spcAft>
                <a:spcPts val="771"/>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solidFill>
                  <a:srgbClr val="333333"/>
                </a:solidFill>
                <a:ea typeface="Bitstream Vera Sans" charset="0"/>
                <a:cs typeface="Bitstream Vera Sans" charset="0"/>
              </a:rPr>
              <a:t>Stores checkpoints, description files and VM disks</a:t>
            </a:r>
          </a:p>
          <a:p>
            <a:pPr marL="717857" lvl="1" indent="-260644">
              <a:spcAft>
                <a:spcPts val="771"/>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solidFill>
                  <a:srgbClr val="333333"/>
                </a:solidFill>
                <a:ea typeface="Bitstream Vera Sans" charset="0"/>
                <a:cs typeface="Bitstream Vera Sans" charset="0"/>
              </a:rPr>
              <a:t>Actual operations over the VM directory depends on the storage medium </a:t>
            </a:r>
          </a:p>
          <a:p>
            <a:pPr marL="717857" lvl="1" indent="-260644">
              <a:spcAft>
                <a:spcPts val="771"/>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solidFill>
                  <a:srgbClr val="333333"/>
                </a:solidFill>
                <a:ea typeface="Bitstream Vera Sans" charset="0"/>
                <a:cs typeface="Bitstream Vera Sans" charset="0"/>
              </a:rPr>
              <a:t>Should be shared for live-migrations</a:t>
            </a:r>
          </a:p>
          <a:p>
            <a:pPr marL="717857" lvl="1" indent="-260644">
              <a:spcAft>
                <a:spcPts val="771"/>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solidFill>
                  <a:srgbClr val="333333"/>
                </a:solidFill>
                <a:ea typeface="Bitstream Vera Sans" charset="0"/>
                <a:cs typeface="Bitstream Vera Sans" charset="0"/>
              </a:rPr>
              <a:t>You can go on without a shared FS and use the SSH back-end</a:t>
            </a:r>
          </a:p>
          <a:p>
            <a:pPr marL="717857" lvl="1" indent="-260644">
              <a:spcAft>
                <a:spcPts val="771"/>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solidFill>
                  <a:srgbClr val="333333"/>
                </a:solidFill>
                <a:ea typeface="Bitstream Vera Sans" charset="0"/>
                <a:cs typeface="Bitstream Vera Sans" charset="0"/>
              </a:rPr>
              <a:t>Defaults to $ONE_LOCATION/</a:t>
            </a:r>
            <a:r>
              <a:rPr lang="en-US" dirty="0" err="1">
                <a:solidFill>
                  <a:srgbClr val="333333"/>
                </a:solidFill>
                <a:ea typeface="Bitstream Vera Sans" charset="0"/>
                <a:cs typeface="Bitstream Vera Sans" charset="0"/>
              </a:rPr>
              <a:t>var</a:t>
            </a:r>
            <a:r>
              <a:rPr lang="en-US" dirty="0">
                <a:solidFill>
                  <a:srgbClr val="333333"/>
                </a:solidFill>
                <a:ea typeface="Bitstream Vera Sans" charset="0"/>
                <a:cs typeface="Bitstream Vera Sans" charset="0"/>
              </a:rPr>
              <a:t>/$VM_ID</a:t>
            </a:r>
          </a:p>
        </p:txBody>
      </p:sp>
      <p:sp>
        <p:nvSpPr>
          <p:cNvPr id="16387" name="Rectangle 3"/>
          <p:cNvSpPr>
            <a:spLocks noChangeArrowheads="1"/>
          </p:cNvSpPr>
          <p:nvPr/>
        </p:nvSpPr>
        <p:spPr bwMode="auto">
          <a:xfrm>
            <a:off x="-14288" y="5570504"/>
            <a:ext cx="9158288" cy="1262095"/>
          </a:xfrm>
          <a:prstGeom prst="rect">
            <a:avLst/>
          </a:prstGeom>
          <a:solidFill>
            <a:srgbClr val="E6E6FF"/>
          </a:solidFill>
          <a:ln w="9525">
            <a:solidFill>
              <a:srgbClr val="000000"/>
            </a:solidFill>
            <a:prstDash val="sysDot"/>
            <a:round/>
            <a:headEnd/>
            <a:tailEnd/>
          </a:ln>
          <a:effectLst/>
        </p:spPr>
        <p:txBody>
          <a:bodyPr lIns="81639" tIns="105510" rIns="81639" bIns="91109">
            <a:prstTxWarp prst="textNoShape">
              <a:avLst/>
            </a:prstTxWarp>
          </a:bodyPr>
          <a:lstStyle/>
          <a:p>
            <a:pPr algn="jus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solidFill>
                  <a:srgbClr val="000000"/>
                </a:solidFill>
                <a:ea typeface="Bitstream Vera Sans" charset="0"/>
                <a:cs typeface="Bitstream Vera Sans" charset="0"/>
              </a:rPr>
              <a:t>    </a:t>
            </a:r>
            <a:r>
              <a:rPr lang="en-US" b="1" i="1" dirty="0">
                <a:solidFill>
                  <a:srgbClr val="000000"/>
                </a:solidFill>
                <a:ea typeface="Bitstream Vera Sans" charset="0"/>
                <a:cs typeface="Bitstream Vera Sans" charset="0"/>
              </a:rPr>
              <a:t>Dimensioning the Storage... </a:t>
            </a:r>
            <a:r>
              <a:rPr lang="en-US" dirty="0">
                <a:solidFill>
                  <a:srgbClr val="000000"/>
                </a:solidFill>
                <a:ea typeface="Bitstream Vera Sans" charset="0"/>
                <a:cs typeface="Bitstream Vera Sans" charset="0"/>
              </a:rPr>
              <a:t>Example: A 64 core cluster will typically run around 80VMs, each VM will require an average of 10GB of disk space. So you will need ~800GB for /</a:t>
            </a:r>
            <a:r>
              <a:rPr lang="en-US" dirty="0" err="1">
                <a:solidFill>
                  <a:srgbClr val="000000"/>
                </a:solidFill>
                <a:ea typeface="Bitstream Vera Sans" charset="0"/>
                <a:cs typeface="Bitstream Vera Sans" charset="0"/>
              </a:rPr>
              <a:t>srv</a:t>
            </a:r>
            <a:r>
              <a:rPr lang="en-US" dirty="0">
                <a:solidFill>
                  <a:srgbClr val="000000"/>
                </a:solidFill>
                <a:ea typeface="Bitstream Vera Sans" charset="0"/>
                <a:cs typeface="Bitstream Vera Sans" charset="0"/>
              </a:rPr>
              <a:t>/cloud/one, you will also want to store 10-15 master images so ~200GB for /</a:t>
            </a:r>
            <a:r>
              <a:rPr lang="en-US" dirty="0" err="1">
                <a:solidFill>
                  <a:srgbClr val="000000"/>
                </a:solidFill>
                <a:ea typeface="Bitstream Vera Sans" charset="0"/>
                <a:cs typeface="Bitstream Vera Sans" charset="0"/>
              </a:rPr>
              <a:t>srv</a:t>
            </a:r>
            <a:r>
              <a:rPr lang="en-US" dirty="0">
                <a:solidFill>
                  <a:srgbClr val="000000"/>
                </a:solidFill>
                <a:ea typeface="Bitstream Vera Sans" charset="0"/>
                <a:cs typeface="Bitstream Vera Sans" charset="0"/>
              </a:rPr>
              <a:t>/cloud/images. A 1TB /</a:t>
            </a:r>
            <a:r>
              <a:rPr lang="en-US" dirty="0" err="1">
                <a:solidFill>
                  <a:srgbClr val="000000"/>
                </a:solidFill>
                <a:ea typeface="Bitstream Vera Sans" charset="0"/>
                <a:cs typeface="Bitstream Vera Sans" charset="0"/>
              </a:rPr>
              <a:t>srv</a:t>
            </a:r>
            <a:r>
              <a:rPr lang="en-US" dirty="0">
                <a:solidFill>
                  <a:srgbClr val="000000"/>
                </a:solidFill>
                <a:ea typeface="Bitstream Vera Sans" charset="0"/>
                <a:cs typeface="Bitstream Vera Sans" charset="0"/>
              </a:rPr>
              <a:t>/cloud will be enough for this example setup. </a:t>
            </a:r>
          </a:p>
        </p:txBody>
      </p:sp>
      <p:pic>
        <p:nvPicPr>
          <p:cNvPr id="16388" name="Picture 4"/>
          <p:cNvPicPr>
            <a:picLocks noChangeAspect="1" noChangeArrowheads="1"/>
          </p:cNvPicPr>
          <p:nvPr/>
        </p:nvPicPr>
        <p:blipFill>
          <a:blip r:embed="rId3"/>
          <a:srcRect/>
          <a:stretch>
            <a:fillRect/>
          </a:stretch>
        </p:blipFill>
        <p:spPr bwMode="auto">
          <a:xfrm>
            <a:off x="17215" y="5721196"/>
            <a:ext cx="216000" cy="216023"/>
          </a:xfrm>
          <a:prstGeom prst="rect">
            <a:avLst/>
          </a:prstGeom>
          <a:noFill/>
          <a:ln w="9525">
            <a:noFill/>
            <a:round/>
            <a:headEnd/>
            <a:tailEnd/>
          </a:ln>
          <a:effectLst/>
        </p:spPr>
      </p:pic>
      <p:sp>
        <p:nvSpPr>
          <p:cNvPr id="8" name="Text Placeholder 7"/>
          <p:cNvSpPr>
            <a:spLocks noGrp="1"/>
          </p:cNvSpPr>
          <p:nvPr>
            <p:ph type="body" idx="1"/>
          </p:nvPr>
        </p:nvSpPr>
        <p:spPr/>
        <p:txBody>
          <a:bodyPr/>
          <a:lstStyle/>
          <a:p>
            <a:endParaRPr lang="en-IN"/>
          </a:p>
        </p:txBody>
      </p:sp>
      <p:sp>
        <p:nvSpPr>
          <p:cNvPr id="7" name="Title 1"/>
          <p:cNvSpPr>
            <a:spLocks noGrp="1"/>
          </p:cNvSpPr>
          <p:nvPr>
            <p:ph type="title" idx="4294967295"/>
          </p:nvPr>
        </p:nvSpPr>
        <p:spPr>
          <a:xfrm>
            <a:off x="-36513" y="714356"/>
            <a:ext cx="9180513" cy="503237"/>
          </a:xfrm>
        </p:spPr>
        <p:txBody>
          <a:bodyPr>
            <a:noAutofit/>
          </a:bodyPr>
          <a:lstStyle/>
          <a:p>
            <a:r>
              <a:rPr lang="en-US" sz="3200" dirty="0" smtClean="0">
                <a:solidFill>
                  <a:srgbClr val="1F497D"/>
                </a:solidFill>
                <a:ea typeface="Bitstream Vera Sans" charset="0"/>
                <a:cs typeface="Bitstream Vera Sans" charset="0"/>
              </a:rPr>
              <a:t>Preparing the storage for a simple private cloud</a:t>
            </a:r>
            <a:endParaRPr lang="en-US" sz="3200" dirty="0" smtClean="0">
              <a:solidFill>
                <a:srgbClr val="1F497D"/>
              </a:solidFill>
            </a:endParaRPr>
          </a:p>
        </p:txBody>
      </p:sp>
      <p:sp>
        <p:nvSpPr>
          <p:cNvPr id="10" name="TextBox 9"/>
          <p:cNvSpPr txBox="1"/>
          <p:nvPr/>
        </p:nvSpPr>
        <p:spPr>
          <a:xfrm>
            <a:off x="0" y="-26988"/>
            <a:ext cx="968021" cy="369332"/>
          </a:xfrm>
          <a:prstGeom prst="rect">
            <a:avLst/>
          </a:prstGeom>
          <a:noFill/>
        </p:spPr>
        <p:txBody>
          <a:bodyPr wrap="none" rtlCol="0">
            <a:spAutoFit/>
          </a:bodyPr>
          <a:lstStyle/>
          <a:p>
            <a:r>
              <a:rPr lang="en-US" i="1" dirty="0" smtClean="0">
                <a:solidFill>
                  <a:srgbClr val="1F497D"/>
                </a:solidFill>
              </a:rPr>
              <a:t>Storage</a:t>
            </a:r>
            <a:endParaRPr lang="en-US" i="1" dirty="0">
              <a:solidFill>
                <a:srgbClr val="1F497D"/>
              </a:solidFill>
            </a:endParaRPr>
          </a:p>
        </p:txBody>
      </p:sp>
    </p:spTree>
    <p:extLst>
      <p:ext uri="{BB962C8B-B14F-4D97-AF65-F5344CB8AC3E}">
        <p14:creationId xmlns:p14="http://schemas.microsoft.com/office/powerpoint/2010/main" xmlns="" val="42226847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srcRect/>
          <a:stretch>
            <a:fillRect/>
          </a:stretch>
        </p:blipFill>
        <p:spPr bwMode="auto">
          <a:xfrm>
            <a:off x="6503097" y="1720850"/>
            <a:ext cx="2663128" cy="5137150"/>
          </a:xfrm>
          <a:prstGeom prst="rect">
            <a:avLst/>
          </a:prstGeom>
          <a:noFill/>
          <a:ln w="9525">
            <a:noFill/>
            <a:round/>
            <a:headEnd/>
            <a:tailEnd/>
          </a:ln>
          <a:effectLst/>
        </p:spPr>
      </p:pic>
      <p:sp>
        <p:nvSpPr>
          <p:cNvPr id="6" name="Text Placeholder 5"/>
          <p:cNvSpPr>
            <a:spLocks noGrp="1"/>
          </p:cNvSpPr>
          <p:nvPr>
            <p:ph type="body" idx="1"/>
          </p:nvPr>
        </p:nvSpPr>
        <p:spPr/>
        <p:txBody>
          <a:bodyPr/>
          <a:lstStyle/>
          <a:p>
            <a:endParaRPr lang="en-IN"/>
          </a:p>
        </p:txBody>
      </p:sp>
      <p:sp>
        <p:nvSpPr>
          <p:cNvPr id="7" name="Title 1"/>
          <p:cNvSpPr>
            <a:spLocks noGrp="1"/>
          </p:cNvSpPr>
          <p:nvPr>
            <p:ph type="title" idx="4294967295"/>
          </p:nvPr>
        </p:nvSpPr>
        <p:spPr>
          <a:xfrm>
            <a:off x="0" y="714356"/>
            <a:ext cx="9158288" cy="503237"/>
          </a:xfrm>
        </p:spPr>
        <p:txBody>
          <a:bodyPr>
            <a:normAutofit fontScale="90000"/>
          </a:bodyPr>
          <a:lstStyle/>
          <a:p>
            <a:r>
              <a:rPr lang="en-US" dirty="0" smtClean="0">
                <a:solidFill>
                  <a:schemeClr val="tx1"/>
                </a:solidFill>
              </a:rPr>
              <a:t>Networking for private clouds</a:t>
            </a:r>
          </a:p>
        </p:txBody>
      </p:sp>
      <p:sp>
        <p:nvSpPr>
          <p:cNvPr id="9" name="Text Box 3"/>
          <p:cNvSpPr txBox="1">
            <a:spLocks noChangeArrowheads="1"/>
          </p:cNvSpPr>
          <p:nvPr/>
        </p:nvSpPr>
        <p:spPr bwMode="auto">
          <a:xfrm>
            <a:off x="-14288" y="1815682"/>
            <a:ext cx="6517386" cy="5042318"/>
          </a:xfrm>
          <a:prstGeom prst="rect">
            <a:avLst/>
          </a:prstGeom>
          <a:noFill/>
          <a:ln w="9525">
            <a:noFill/>
            <a:round/>
            <a:headEnd/>
            <a:tailEnd/>
          </a:ln>
          <a:effectLst/>
        </p:spPr>
        <p:txBody>
          <a:bodyPr lIns="0" tIns="21168" rIns="0" bIns="0">
            <a:prstTxWarp prst="textNoShape">
              <a:avLst/>
            </a:prstTxWarp>
          </a:bodyPr>
          <a:lstStyle/>
          <a:p>
            <a:pPr marL="406400" indent="-323850" algn="just">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200" dirty="0" smtClean="0">
                <a:solidFill>
                  <a:srgbClr val="333333"/>
                </a:solidFill>
                <a:ea typeface="Bitstream Vera Sans" charset="0"/>
                <a:cs typeface="Bitstream Vera Sans" charset="0"/>
              </a:rPr>
              <a:t>OpenNebula </a:t>
            </a:r>
            <a:r>
              <a:rPr lang="en-US" sz="2200" dirty="0">
                <a:solidFill>
                  <a:srgbClr val="333333"/>
                </a:solidFill>
                <a:ea typeface="Bitstream Vera Sans" charset="0"/>
                <a:cs typeface="Bitstream Vera Sans" charset="0"/>
              </a:rPr>
              <a:t>management operations </a:t>
            </a:r>
            <a:r>
              <a:rPr lang="en-US" sz="2200" dirty="0" smtClean="0">
                <a:solidFill>
                  <a:srgbClr val="333333"/>
                </a:solidFill>
                <a:ea typeface="Bitstream Vera Sans" charset="0"/>
                <a:cs typeface="Bitstream Vera Sans" charset="0"/>
              </a:rPr>
              <a:t>use </a:t>
            </a:r>
            <a:r>
              <a:rPr lang="en-US" sz="2200" dirty="0" err="1" smtClean="0">
                <a:solidFill>
                  <a:srgbClr val="333333"/>
                </a:solidFill>
                <a:ea typeface="Bitstream Vera Sans" charset="0"/>
                <a:cs typeface="Bitstream Vera Sans" charset="0"/>
              </a:rPr>
              <a:t>ssh</a:t>
            </a:r>
            <a:r>
              <a:rPr lang="en-US" sz="2200" dirty="0" smtClean="0">
                <a:solidFill>
                  <a:srgbClr val="333333"/>
                </a:solidFill>
                <a:ea typeface="Bitstream Vera Sans" charset="0"/>
                <a:cs typeface="Bitstream Vera Sans" charset="0"/>
              </a:rPr>
              <a:t> connections</a:t>
            </a:r>
            <a:endParaRPr lang="en-US" sz="2200" dirty="0">
              <a:solidFill>
                <a:srgbClr val="333333"/>
              </a:solidFill>
              <a:ea typeface="Bitstream Vera Sans" charset="0"/>
              <a:cs typeface="Bitstream Vera Sans" charset="0"/>
            </a:endParaRPr>
          </a:p>
          <a:p>
            <a:pPr marL="406400" indent="-323850" algn="just">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200" b="1" i="1" dirty="0">
                <a:solidFill>
                  <a:srgbClr val="333333"/>
                </a:solidFill>
                <a:ea typeface="Bitstream Vera Sans" charset="0"/>
                <a:cs typeface="Bitstream Vera Sans" charset="0"/>
              </a:rPr>
              <a:t>Image traffic, </a:t>
            </a:r>
            <a:r>
              <a:rPr lang="en-US" sz="2200" dirty="0">
                <a:solidFill>
                  <a:srgbClr val="333333"/>
                </a:solidFill>
                <a:ea typeface="Bitstream Vera Sans" charset="0"/>
                <a:cs typeface="Bitstream Vera Sans" charset="0"/>
              </a:rPr>
              <a:t>may require the movement of heavy files (VM images, checkpoints). Dedicated storage links may be a good idea</a:t>
            </a:r>
          </a:p>
          <a:p>
            <a:pPr marL="406400" indent="-323850" algn="just">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200" b="1" i="1" dirty="0">
                <a:solidFill>
                  <a:srgbClr val="333333"/>
                </a:solidFill>
                <a:ea typeface="Bitstream Vera Sans" charset="0"/>
                <a:cs typeface="Bitstream Vera Sans" charset="0"/>
              </a:rPr>
              <a:t>VM demands, </a:t>
            </a:r>
            <a:r>
              <a:rPr lang="en-US" sz="2200" dirty="0">
                <a:solidFill>
                  <a:srgbClr val="333333"/>
                </a:solidFill>
                <a:ea typeface="Bitstream Vera Sans" charset="0"/>
                <a:cs typeface="Bitstream Vera Sans" charset="0"/>
              </a:rPr>
              <a:t>consider the typical requirements of your </a:t>
            </a:r>
            <a:r>
              <a:rPr lang="en-US" sz="2200" dirty="0" err="1">
                <a:solidFill>
                  <a:srgbClr val="333333"/>
                </a:solidFill>
                <a:ea typeface="Bitstream Vera Sans" charset="0"/>
                <a:cs typeface="Bitstream Vera Sans" charset="0"/>
              </a:rPr>
              <a:t>VMs</a:t>
            </a:r>
            <a:r>
              <a:rPr lang="en-US" sz="2200" dirty="0">
                <a:solidFill>
                  <a:srgbClr val="333333"/>
                </a:solidFill>
                <a:ea typeface="Bitstream Vera Sans" charset="0"/>
                <a:cs typeface="Bitstream Vera Sans" charset="0"/>
              </a:rPr>
              <a:t>. Several </a:t>
            </a:r>
            <a:r>
              <a:rPr lang="en-US" sz="2200" dirty="0" err="1">
                <a:solidFill>
                  <a:srgbClr val="333333"/>
                </a:solidFill>
                <a:ea typeface="Bitstream Vera Sans" charset="0"/>
                <a:cs typeface="Bitstream Vera Sans" charset="0"/>
              </a:rPr>
              <a:t>NICs</a:t>
            </a:r>
            <a:r>
              <a:rPr lang="en-US" sz="2200" dirty="0">
                <a:solidFill>
                  <a:srgbClr val="333333"/>
                </a:solidFill>
                <a:ea typeface="Bitstream Vera Sans" charset="0"/>
                <a:cs typeface="Bitstream Vera Sans" charset="0"/>
              </a:rPr>
              <a:t> to support the VM traffic may be a good idea</a:t>
            </a:r>
          </a:p>
          <a:p>
            <a:pPr marL="406400" indent="-323850" algn="just">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2200" dirty="0">
                <a:solidFill>
                  <a:srgbClr val="333333"/>
                </a:solidFill>
                <a:ea typeface="Bitstream Vera Sans" charset="0"/>
                <a:cs typeface="Bitstream Vera Sans" charset="0"/>
              </a:rPr>
              <a:t>OpenNebula relies on bridge networking for the </a:t>
            </a:r>
            <a:r>
              <a:rPr lang="en-US" sz="2200" dirty="0" err="1">
                <a:solidFill>
                  <a:srgbClr val="333333"/>
                </a:solidFill>
                <a:ea typeface="Bitstream Vera Sans" charset="0"/>
                <a:cs typeface="Bitstream Vera Sans" charset="0"/>
              </a:rPr>
              <a:t>VMs</a:t>
            </a:r>
            <a:endParaRPr lang="en-US" sz="2200" dirty="0">
              <a:solidFill>
                <a:srgbClr val="333333"/>
              </a:solidFill>
              <a:ea typeface="Bitstream Vera Sans" charset="0"/>
              <a:cs typeface="Bitstream Vera Sans" charset="0"/>
            </a:endParaRPr>
          </a:p>
        </p:txBody>
      </p:sp>
      <p:sp>
        <p:nvSpPr>
          <p:cNvPr id="11" name="TextBox 10"/>
          <p:cNvSpPr txBox="1"/>
          <p:nvPr/>
        </p:nvSpPr>
        <p:spPr>
          <a:xfrm>
            <a:off x="0" y="-26988"/>
            <a:ext cx="1045003" cy="369332"/>
          </a:xfrm>
          <a:prstGeom prst="rect">
            <a:avLst/>
          </a:prstGeom>
          <a:noFill/>
        </p:spPr>
        <p:txBody>
          <a:bodyPr wrap="none" rtlCol="0">
            <a:spAutoFit/>
          </a:bodyPr>
          <a:lstStyle/>
          <a:p>
            <a:r>
              <a:rPr lang="en-US" i="1" dirty="0" smtClean="0">
                <a:solidFill>
                  <a:srgbClr val="1F497D"/>
                </a:solidFill>
              </a:rPr>
              <a:t>Network</a:t>
            </a:r>
            <a:endParaRPr lang="en-US" i="1" dirty="0">
              <a:solidFill>
                <a:srgbClr val="1F497D"/>
              </a:solidFill>
            </a:endParaRPr>
          </a:p>
        </p:txBody>
      </p:sp>
    </p:spTree>
    <p:extLst>
      <p:ext uri="{BB962C8B-B14F-4D97-AF65-F5344CB8AC3E}">
        <p14:creationId xmlns:p14="http://schemas.microsoft.com/office/powerpoint/2010/main" xmlns="" val="1384875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IN"/>
          </a:p>
        </p:txBody>
      </p:sp>
      <p:sp>
        <p:nvSpPr>
          <p:cNvPr id="2" name="Title 1"/>
          <p:cNvSpPr>
            <a:spLocks noGrp="1"/>
          </p:cNvSpPr>
          <p:nvPr>
            <p:ph type="title" idx="4294967295"/>
          </p:nvPr>
        </p:nvSpPr>
        <p:spPr>
          <a:xfrm>
            <a:off x="-22225" y="571480"/>
            <a:ext cx="9166225" cy="774700"/>
          </a:xfrm>
        </p:spPr>
        <p:txBody>
          <a:bodyPr>
            <a:normAutofit fontScale="90000"/>
          </a:bodyPr>
          <a:lstStyle/>
          <a:p>
            <a:r>
              <a:rPr lang="en-US" dirty="0" smtClean="0">
                <a:solidFill>
                  <a:schemeClr val="tx1"/>
                </a:solidFill>
              </a:rPr>
              <a:t>Example network setup in a private cloud</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244406" y="1801347"/>
            <a:ext cx="8663306" cy="5056654"/>
          </a:xfrm>
          <a:prstGeom prst="rect">
            <a:avLst/>
          </a:prstGeom>
        </p:spPr>
      </p:pic>
      <p:sp>
        <p:nvSpPr>
          <p:cNvPr id="8" name="TextBox 7"/>
          <p:cNvSpPr txBox="1"/>
          <p:nvPr/>
        </p:nvSpPr>
        <p:spPr>
          <a:xfrm>
            <a:off x="0" y="-26988"/>
            <a:ext cx="1045003" cy="369332"/>
          </a:xfrm>
          <a:prstGeom prst="rect">
            <a:avLst/>
          </a:prstGeom>
          <a:noFill/>
        </p:spPr>
        <p:txBody>
          <a:bodyPr wrap="none" rtlCol="0">
            <a:spAutoFit/>
          </a:bodyPr>
          <a:lstStyle/>
          <a:p>
            <a:r>
              <a:rPr lang="en-US" i="1" dirty="0" smtClean="0">
                <a:solidFill>
                  <a:srgbClr val="1F497D"/>
                </a:solidFill>
              </a:rPr>
              <a:t>Network</a:t>
            </a:r>
            <a:endParaRPr lang="en-US" i="1" dirty="0">
              <a:solidFill>
                <a:srgbClr val="1F497D"/>
              </a:solidFill>
            </a:endParaRPr>
          </a:p>
        </p:txBody>
      </p:sp>
    </p:spTree>
    <p:extLst>
      <p:ext uri="{BB962C8B-B14F-4D97-AF65-F5344CB8AC3E}">
        <p14:creationId xmlns:p14="http://schemas.microsoft.com/office/powerpoint/2010/main" xmlns="" val="263451229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IN"/>
          </a:p>
        </p:txBody>
      </p:sp>
      <p:sp>
        <p:nvSpPr>
          <p:cNvPr id="39937" name="Rectangle 1"/>
          <p:cNvSpPr>
            <a:spLocks noGrp="1" noChangeArrowheads="1"/>
          </p:cNvSpPr>
          <p:nvPr>
            <p:ph type="title" idx="4294967295"/>
          </p:nvPr>
        </p:nvSpPr>
        <p:spPr>
          <a:xfrm>
            <a:off x="-28575" y="785794"/>
            <a:ext cx="9172575" cy="431800"/>
          </a:xfrm>
          <a:ln/>
        </p:spPr>
        <p:txBody>
          <a:bodyPr tIns="22401">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smtClean="0">
                <a:solidFill>
                  <a:srgbClr val="1F497D"/>
                </a:solidFill>
              </a:rPr>
              <a:t>Virtual Networks</a:t>
            </a:r>
          </a:p>
        </p:txBody>
      </p:sp>
      <p:sp>
        <p:nvSpPr>
          <p:cNvPr id="39938" name="Text Box 2"/>
          <p:cNvSpPr txBox="1">
            <a:spLocks noChangeArrowheads="1"/>
          </p:cNvSpPr>
          <p:nvPr/>
        </p:nvSpPr>
        <p:spPr bwMode="auto">
          <a:xfrm>
            <a:off x="1" y="1720850"/>
            <a:ext cx="9166224" cy="4451350"/>
          </a:xfrm>
          <a:prstGeom prst="rect">
            <a:avLst/>
          </a:prstGeom>
          <a:noFill/>
          <a:ln w="9525">
            <a:noFill/>
            <a:round/>
            <a:headEnd/>
            <a:tailEnd/>
          </a:ln>
          <a:effectLst/>
        </p:spPr>
        <p:txBody>
          <a:bodyPr lIns="0" tIns="19201" rIns="0" bIns="0">
            <a:prstTxWarp prst="textNoShape">
              <a:avLst/>
            </a:prstTxWarp>
          </a:bodyPr>
          <a:lstStyle/>
          <a:p>
            <a:pPr marL="391686" indent="-293764">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dirty="0">
                <a:solidFill>
                  <a:srgbClr val="333333"/>
                </a:solidFill>
                <a:ea typeface="Bitstream Vera Sans" charset="0"/>
                <a:cs typeface="Bitstream Vera Sans" charset="0"/>
              </a:rPr>
              <a:t>A Virtual Network in OpenNebula</a:t>
            </a:r>
          </a:p>
          <a:p>
            <a:pPr marL="783372" lvl="1" indent="-293764">
              <a:spcAft>
                <a:spcPts val="103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solidFill>
                  <a:srgbClr val="333333"/>
                </a:solidFill>
                <a:ea typeface="Bitstream Vera Sans" charset="0"/>
                <a:cs typeface="Bitstream Vera Sans" charset="0"/>
              </a:rPr>
              <a:t>Defines a separated MAC/IP address space to be used by </a:t>
            </a:r>
            <a:r>
              <a:rPr lang="en-US" sz="2000" dirty="0" err="1">
                <a:solidFill>
                  <a:srgbClr val="333333"/>
                </a:solidFill>
                <a:ea typeface="Bitstream Vera Sans" charset="0"/>
                <a:cs typeface="Bitstream Vera Sans" charset="0"/>
              </a:rPr>
              <a:t>VMs</a:t>
            </a:r>
            <a:endParaRPr lang="en-US" sz="2000" dirty="0">
              <a:solidFill>
                <a:srgbClr val="333333"/>
              </a:solidFill>
              <a:ea typeface="Bitstream Vera Sans" charset="0"/>
              <a:cs typeface="Bitstream Vera Sans" charset="0"/>
            </a:endParaRPr>
          </a:p>
          <a:p>
            <a:pPr marL="783372" lvl="1" indent="-293764">
              <a:spcAft>
                <a:spcPts val="103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solidFill>
                  <a:srgbClr val="333333"/>
                </a:solidFill>
                <a:ea typeface="Bitstream Vera Sans" charset="0"/>
                <a:cs typeface="Bitstream Vera Sans" charset="0"/>
              </a:rPr>
              <a:t>Each virtual network is associated with a physical network through a bridge</a:t>
            </a:r>
          </a:p>
          <a:p>
            <a:pPr marL="783372" lvl="1" indent="-293764">
              <a:spcAft>
                <a:spcPts val="103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a:solidFill>
                  <a:srgbClr val="333333"/>
                </a:solidFill>
                <a:ea typeface="Bitstream Vera Sans" charset="0"/>
                <a:cs typeface="Bitstream Vera Sans" charset="0"/>
              </a:rPr>
              <a:t>Virtual Networks can be isolated (at layer 2 level) with </a:t>
            </a:r>
            <a:r>
              <a:rPr lang="en-US" sz="2000" dirty="0" err="1">
                <a:solidFill>
                  <a:srgbClr val="333333"/>
                </a:solidFill>
                <a:ea typeface="Bitstream Vera Sans" charset="0"/>
                <a:cs typeface="Bitstream Vera Sans" charset="0"/>
              </a:rPr>
              <a:t>ebtables</a:t>
            </a:r>
            <a:r>
              <a:rPr lang="en-US" sz="2000" dirty="0">
                <a:solidFill>
                  <a:srgbClr val="333333"/>
                </a:solidFill>
                <a:ea typeface="Bitstream Vera Sans" charset="0"/>
                <a:cs typeface="Bitstream Vera Sans" charset="0"/>
              </a:rPr>
              <a:t> and </a:t>
            </a:r>
            <a:r>
              <a:rPr lang="en-US" sz="2000" dirty="0" smtClean="0">
                <a:solidFill>
                  <a:srgbClr val="333333"/>
                </a:solidFill>
                <a:ea typeface="Bitstream Vera Sans" charset="0"/>
                <a:cs typeface="Bitstream Vera Sans" charset="0"/>
              </a:rPr>
              <a:t>hooks</a:t>
            </a:r>
            <a:r>
              <a:rPr lang="en-US" dirty="0" smtClean="0">
                <a:solidFill>
                  <a:srgbClr val="333333"/>
                </a:solidFill>
                <a:ea typeface="Bitstream Vera Sans" charset="0"/>
                <a:cs typeface="Bitstream Vera Sans" charset="0"/>
              </a:rPr>
              <a:t> </a:t>
            </a:r>
            <a:endParaRPr lang="en-US" dirty="0">
              <a:solidFill>
                <a:srgbClr val="333333"/>
              </a:solidFill>
              <a:ea typeface="Bitstream Vera Sans" charset="0"/>
              <a:cs typeface="Bitstream Vera Sans" charset="0"/>
            </a:endParaRPr>
          </a:p>
          <a:p>
            <a:pPr marL="391686" indent="-293764">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dirty="0">
                <a:solidFill>
                  <a:srgbClr val="333333"/>
                </a:solidFill>
                <a:ea typeface="Bitstream Vera Sans" charset="0"/>
                <a:cs typeface="Bitstream Vera Sans" charset="0"/>
              </a:rPr>
              <a:t>Virtual Networks are managed with the </a:t>
            </a:r>
            <a:r>
              <a:rPr lang="en-US" sz="2200" dirty="0" err="1">
                <a:solidFill>
                  <a:srgbClr val="333333"/>
                </a:solidFill>
                <a:latin typeface="Courier New" charset="0"/>
                <a:ea typeface="Bitstream Vera Sans" charset="0"/>
                <a:cs typeface="Bitstream Vera Sans" charset="0"/>
              </a:rPr>
              <a:t>onevnet</a:t>
            </a:r>
            <a:r>
              <a:rPr lang="en-US" sz="2200" dirty="0">
                <a:solidFill>
                  <a:srgbClr val="333333"/>
                </a:solidFill>
                <a:ea typeface="Bitstream Vera Sans" charset="0"/>
                <a:cs typeface="Bitstream Vera Sans" charset="0"/>
              </a:rPr>
              <a:t> utility</a:t>
            </a:r>
          </a:p>
        </p:txBody>
      </p:sp>
      <p:sp>
        <p:nvSpPr>
          <p:cNvPr id="8" name="TextBox 7"/>
          <p:cNvSpPr txBox="1"/>
          <p:nvPr/>
        </p:nvSpPr>
        <p:spPr>
          <a:xfrm>
            <a:off x="0" y="-26988"/>
            <a:ext cx="1045003" cy="369332"/>
          </a:xfrm>
          <a:prstGeom prst="rect">
            <a:avLst/>
          </a:prstGeom>
          <a:noFill/>
        </p:spPr>
        <p:txBody>
          <a:bodyPr wrap="none" rtlCol="0">
            <a:spAutoFit/>
          </a:bodyPr>
          <a:lstStyle/>
          <a:p>
            <a:r>
              <a:rPr lang="en-US" i="1" dirty="0" smtClean="0">
                <a:solidFill>
                  <a:srgbClr val="1F497D"/>
                </a:solidFill>
              </a:rPr>
              <a:t>Network</a:t>
            </a:r>
            <a:endParaRPr lang="en-US" i="1" dirty="0">
              <a:solidFill>
                <a:srgbClr val="1F497D"/>
              </a:solidFill>
            </a:endParaRPr>
          </a:p>
        </p:txBody>
      </p:sp>
    </p:spTree>
    <p:extLst>
      <p:ext uri="{BB962C8B-B14F-4D97-AF65-F5344CB8AC3E}">
        <p14:creationId xmlns:p14="http://schemas.microsoft.com/office/powerpoint/2010/main" xmlns="" val="8498170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type="body" idx="1"/>
          </p:nvPr>
        </p:nvSpPr>
        <p:spPr/>
        <p:txBody>
          <a:bodyPr/>
          <a:lstStyle/>
          <a:p>
            <a:r>
              <a:rPr lang="en-US" dirty="0" smtClean="0"/>
              <a:t>A User in OpenNebula</a:t>
            </a:r>
          </a:p>
          <a:p>
            <a:pPr lvl="1"/>
            <a:r>
              <a:rPr lang="en-US" dirty="0" smtClean="0"/>
              <a:t>Is a pair of </a:t>
            </a:r>
            <a:r>
              <a:rPr lang="en-US" dirty="0" err="1" smtClean="0"/>
              <a:t>username:password</a:t>
            </a:r>
            <a:endParaRPr lang="en-US" dirty="0" smtClean="0"/>
          </a:p>
          <a:p>
            <a:r>
              <a:rPr lang="en-US" dirty="0" smtClean="0"/>
              <a:t>Only </a:t>
            </a:r>
            <a:r>
              <a:rPr lang="en-US" dirty="0" err="1" smtClean="0"/>
              <a:t>oneadmin</a:t>
            </a:r>
            <a:r>
              <a:rPr lang="en-US" dirty="0" smtClean="0"/>
              <a:t> can add/delete users</a:t>
            </a:r>
          </a:p>
          <a:p>
            <a:r>
              <a:rPr lang="en-US" dirty="0" smtClean="0"/>
              <a:t>Users are managed with the </a:t>
            </a:r>
            <a:r>
              <a:rPr lang="en-US" dirty="0" err="1" smtClean="0"/>
              <a:t>oneuser</a:t>
            </a:r>
            <a:r>
              <a:rPr lang="en-US" dirty="0" smtClean="0"/>
              <a:t> utility</a:t>
            </a:r>
          </a:p>
        </p:txBody>
      </p:sp>
      <p:sp>
        <p:nvSpPr>
          <p:cNvPr id="7" name="Rectangle 1"/>
          <p:cNvSpPr>
            <a:spLocks noGrp="1" noChangeArrowheads="1"/>
          </p:cNvSpPr>
          <p:nvPr>
            <p:ph type="title" idx="4294967295"/>
          </p:nvPr>
        </p:nvSpPr>
        <p:spPr>
          <a:xfrm>
            <a:off x="0" y="214290"/>
            <a:ext cx="8229600" cy="1143000"/>
          </a:xfrm>
          <a:ln/>
        </p:spPr>
        <p:txBody>
          <a:bodyPr tIns="22401">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smtClean="0">
                <a:solidFill>
                  <a:srgbClr val="1F497D"/>
                </a:solidFill>
              </a:rPr>
              <a:t>Users</a:t>
            </a:r>
            <a:endParaRPr lang="en-US" dirty="0">
              <a:solidFill>
                <a:srgbClr val="1F497D"/>
              </a:solidFill>
            </a:endParaRPr>
          </a:p>
        </p:txBody>
      </p:sp>
      <p:sp>
        <p:nvSpPr>
          <p:cNvPr id="6" name="TextBox 5"/>
          <p:cNvSpPr txBox="1"/>
          <p:nvPr/>
        </p:nvSpPr>
        <p:spPr>
          <a:xfrm>
            <a:off x="0" y="-26988"/>
            <a:ext cx="758265" cy="369332"/>
          </a:xfrm>
          <a:prstGeom prst="rect">
            <a:avLst/>
          </a:prstGeom>
          <a:noFill/>
        </p:spPr>
        <p:txBody>
          <a:bodyPr wrap="none" rtlCol="0">
            <a:spAutoFit/>
          </a:bodyPr>
          <a:lstStyle/>
          <a:p>
            <a:r>
              <a:rPr lang="en-US" i="1" dirty="0" smtClean="0">
                <a:solidFill>
                  <a:srgbClr val="1F497D"/>
                </a:solidFill>
              </a:rPr>
              <a:t>Users</a:t>
            </a:r>
            <a:endParaRPr lang="en-US" i="1" dirty="0">
              <a:solidFill>
                <a:srgbClr val="1F497D"/>
              </a:solidFill>
            </a:endParaRPr>
          </a:p>
        </p:txBody>
      </p:sp>
    </p:spTree>
    <p:extLst>
      <p:ext uri="{BB962C8B-B14F-4D97-AF65-F5344CB8AC3E}">
        <p14:creationId xmlns:p14="http://schemas.microsoft.com/office/powerpoint/2010/main" xmlns="" val="22881344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ormAutofit/>
          </a:bodyPr>
          <a:lstStyle/>
          <a:p>
            <a:r>
              <a:rPr lang="en-US" dirty="0" smtClean="0"/>
              <a:t>Native user support since v1.4 </a:t>
            </a:r>
          </a:p>
          <a:p>
            <a:pPr lvl="1"/>
            <a:r>
              <a:rPr lang="en-US" dirty="0" err="1" smtClean="0"/>
              <a:t>oneadmin</a:t>
            </a:r>
            <a:r>
              <a:rPr lang="en-US" dirty="0" smtClean="0"/>
              <a:t>: privileged account</a:t>
            </a:r>
          </a:p>
          <a:p>
            <a:r>
              <a:rPr lang="en-US" dirty="0" smtClean="0"/>
              <a:t>Usage, management, administrative rights for:</a:t>
            </a:r>
          </a:p>
          <a:p>
            <a:pPr lvl="1"/>
            <a:r>
              <a:rPr lang="en-US" dirty="0" smtClean="0"/>
              <a:t>Templates, VMs, Images, Virtual Networks</a:t>
            </a:r>
          </a:p>
          <a:p>
            <a:r>
              <a:rPr lang="en-US" dirty="0" smtClean="0"/>
              <a:t>Through ACLs further operations/rights are available:</a:t>
            </a:r>
          </a:p>
          <a:p>
            <a:pPr lvl="1"/>
            <a:r>
              <a:rPr lang="en-US" dirty="0" smtClean="0"/>
              <a:t>Rights for users, groups, </a:t>
            </a:r>
            <a:r>
              <a:rPr lang="en-US" dirty="0" err="1" smtClean="0"/>
              <a:t>datastores</a:t>
            </a:r>
            <a:r>
              <a:rPr lang="en-US" dirty="0" smtClean="0"/>
              <a:t> and clusters</a:t>
            </a:r>
          </a:p>
          <a:p>
            <a:pPr lvl="1"/>
            <a:r>
              <a:rPr lang="en-US" dirty="0" smtClean="0"/>
              <a:t>Creation operation</a:t>
            </a:r>
          </a:p>
          <a:p>
            <a:r>
              <a:rPr lang="en-US" dirty="0" smtClean="0"/>
              <a:t>SHA1 passwords (+AA module)</a:t>
            </a:r>
          </a:p>
          <a:p>
            <a:pPr lvl="1"/>
            <a:r>
              <a:rPr lang="en-US" dirty="0" smtClean="0"/>
              <a:t>Stored in FS</a:t>
            </a:r>
          </a:p>
          <a:p>
            <a:pPr lvl="1"/>
            <a:r>
              <a:rPr lang="en-US" dirty="0" smtClean="0"/>
              <a:t>Alternatively in environment</a:t>
            </a:r>
          </a:p>
        </p:txBody>
      </p:sp>
      <p:sp>
        <p:nvSpPr>
          <p:cNvPr id="2" name="Title 1"/>
          <p:cNvSpPr>
            <a:spLocks noGrp="1"/>
          </p:cNvSpPr>
          <p:nvPr>
            <p:ph type="title" idx="4294967295"/>
          </p:nvPr>
        </p:nvSpPr>
        <p:spPr>
          <a:xfrm>
            <a:off x="0" y="428604"/>
            <a:ext cx="8229600" cy="828675"/>
          </a:xfrm>
        </p:spPr>
        <p:txBody>
          <a:bodyPr>
            <a:normAutofit/>
          </a:bodyPr>
          <a:lstStyle/>
          <a:p>
            <a:r>
              <a:rPr lang="en-US" dirty="0" smtClean="0">
                <a:solidFill>
                  <a:srgbClr val="1F497D"/>
                </a:solidFill>
              </a:rPr>
              <a:t>User Management</a:t>
            </a:r>
            <a:endParaRPr lang="en-US" dirty="0">
              <a:solidFill>
                <a:srgbClr val="1F497D"/>
              </a:solidFill>
            </a:endParaRPr>
          </a:p>
        </p:txBody>
      </p:sp>
      <p:sp>
        <p:nvSpPr>
          <p:cNvPr id="10" name="TextBox 9"/>
          <p:cNvSpPr txBox="1"/>
          <p:nvPr/>
        </p:nvSpPr>
        <p:spPr>
          <a:xfrm>
            <a:off x="0" y="-26988"/>
            <a:ext cx="758265" cy="369332"/>
          </a:xfrm>
          <a:prstGeom prst="rect">
            <a:avLst/>
          </a:prstGeom>
          <a:noFill/>
        </p:spPr>
        <p:txBody>
          <a:bodyPr wrap="none" rtlCol="0">
            <a:spAutoFit/>
          </a:bodyPr>
          <a:lstStyle/>
          <a:p>
            <a:r>
              <a:rPr lang="en-US" i="1" dirty="0" smtClean="0">
                <a:solidFill>
                  <a:srgbClr val="1F497D"/>
                </a:solidFill>
              </a:rPr>
              <a:t>Users</a:t>
            </a:r>
            <a:endParaRPr lang="en-US" i="1" dirty="0">
              <a:solidFill>
                <a:srgbClr val="1F497D"/>
              </a:solidFill>
            </a:endParaRPr>
          </a:p>
        </p:txBody>
      </p:sp>
    </p:spTree>
    <p:extLst>
      <p:ext uri="{BB962C8B-B14F-4D97-AF65-F5344CB8AC3E}">
        <p14:creationId xmlns:p14="http://schemas.microsoft.com/office/powerpoint/2010/main" xmlns="" val="7918794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IN"/>
          </a:p>
        </p:txBody>
      </p:sp>
      <p:pic>
        <p:nvPicPr>
          <p:cNvPr id="4" name="Content Placeholder 3" descr="Screen shot 2010-03-12 at 19.47.55.png"/>
          <p:cNvPicPr>
            <a:picLocks noGrp="1" noChangeAspect="1"/>
          </p:cNvPicPr>
          <p:nvPr>
            <p:ph idx="4294967295"/>
          </p:nvPr>
        </p:nvPicPr>
        <p:blipFill>
          <a:blip r:embed="rId2"/>
          <a:srcRect l="-2953" r="-2953"/>
          <a:stretch>
            <a:fillRect/>
          </a:stretch>
        </p:blipFill>
        <p:spPr>
          <a:xfrm>
            <a:off x="0" y="1863725"/>
            <a:ext cx="7753350" cy="4994275"/>
          </a:xfrm>
        </p:spPr>
      </p:pic>
      <p:sp>
        <p:nvSpPr>
          <p:cNvPr id="3" name="Title 2"/>
          <p:cNvSpPr>
            <a:spLocks noGrp="1"/>
          </p:cNvSpPr>
          <p:nvPr>
            <p:ph type="title" idx="4294967295"/>
          </p:nvPr>
        </p:nvSpPr>
        <p:spPr>
          <a:xfrm>
            <a:off x="0" y="285728"/>
            <a:ext cx="8229600" cy="890587"/>
          </a:xfrm>
        </p:spPr>
        <p:txBody>
          <a:bodyPr/>
          <a:lstStyle/>
          <a:p>
            <a:r>
              <a:rPr lang="en-US" dirty="0" smtClean="0">
                <a:solidFill>
                  <a:srgbClr val="1F497D"/>
                </a:solidFill>
              </a:rPr>
              <a:t>Configuration</a:t>
            </a:r>
            <a:endParaRPr lang="en-US" dirty="0">
              <a:solidFill>
                <a:srgbClr val="1F497D"/>
              </a:solidFill>
            </a:endParaRPr>
          </a:p>
        </p:txBody>
      </p:sp>
    </p:spTree>
    <p:extLst>
      <p:ext uri="{BB962C8B-B14F-4D97-AF65-F5344CB8AC3E}">
        <p14:creationId xmlns:p14="http://schemas.microsoft.com/office/powerpoint/2010/main" xmlns="" val="226444199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IN"/>
          </a:p>
        </p:txBody>
      </p:sp>
      <p:sp>
        <p:nvSpPr>
          <p:cNvPr id="2" name="Title 1"/>
          <p:cNvSpPr>
            <a:spLocks noGrp="1"/>
          </p:cNvSpPr>
          <p:nvPr>
            <p:ph type="title" idx="4294967295"/>
          </p:nvPr>
        </p:nvSpPr>
        <p:spPr>
          <a:xfrm>
            <a:off x="642910" y="3214686"/>
            <a:ext cx="7772400" cy="1362075"/>
          </a:xfrm>
        </p:spPr>
        <p:txBody>
          <a:bodyPr/>
          <a:lstStyle/>
          <a:p>
            <a:r>
              <a:rPr lang="en-US" dirty="0" smtClean="0"/>
              <a:t>Virtual machines</a:t>
            </a:r>
            <a:endParaRPr lang="en-US" dirty="0"/>
          </a:p>
        </p:txBody>
      </p:sp>
    </p:spTree>
    <p:extLst>
      <p:ext uri="{BB962C8B-B14F-4D97-AF65-F5344CB8AC3E}">
        <p14:creationId xmlns:p14="http://schemas.microsoft.com/office/powerpoint/2010/main" xmlns="" val="391802944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IN"/>
          </a:p>
        </p:txBody>
      </p:sp>
      <p:sp>
        <p:nvSpPr>
          <p:cNvPr id="2" name="Title 1"/>
          <p:cNvSpPr>
            <a:spLocks noGrp="1"/>
          </p:cNvSpPr>
          <p:nvPr>
            <p:ph type="title" idx="4294967295"/>
          </p:nvPr>
        </p:nvSpPr>
        <p:spPr>
          <a:xfrm>
            <a:off x="785786" y="3143248"/>
            <a:ext cx="7772400" cy="1362075"/>
          </a:xfrm>
        </p:spPr>
        <p:txBody>
          <a:bodyPr/>
          <a:lstStyle/>
          <a:p>
            <a:r>
              <a:rPr lang="en-US" dirty="0" smtClean="0"/>
              <a:t>Inside </a:t>
            </a:r>
            <a:r>
              <a:rPr lang="en-US" dirty="0" err="1" smtClean="0"/>
              <a:t>OpenNebula</a:t>
            </a:r>
            <a:endParaRPr lang="en-US" dirty="0"/>
          </a:p>
        </p:txBody>
      </p:sp>
    </p:spTree>
    <p:extLst>
      <p:ext uri="{BB962C8B-B14F-4D97-AF65-F5344CB8AC3E}">
        <p14:creationId xmlns:p14="http://schemas.microsoft.com/office/powerpoint/2010/main" xmlns="" val="1877835919"/>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type="body" idx="1"/>
          </p:nvPr>
        </p:nvSpPr>
        <p:spPr/>
        <p:txBody>
          <a:bodyPr>
            <a:normAutofit fontScale="92500"/>
          </a:bodyPr>
          <a:lstStyle/>
          <a:p>
            <a:r>
              <a:rPr lang="en-US" dirty="0" smtClean="0"/>
              <a:t>Virtual Machines are managed with the </a:t>
            </a:r>
            <a:r>
              <a:rPr lang="en-US" dirty="0" err="1" smtClean="0"/>
              <a:t>oneuser</a:t>
            </a:r>
            <a:r>
              <a:rPr lang="en-US" dirty="0" smtClean="0"/>
              <a:t> utility</a:t>
            </a:r>
          </a:p>
          <a:p>
            <a:r>
              <a:rPr lang="en-US" dirty="0" smtClean="0"/>
              <a:t>You can use any VM prepared for the target hypervisor</a:t>
            </a:r>
          </a:p>
          <a:p>
            <a:r>
              <a:rPr lang="en-US" b="1" dirty="0" smtClean="0"/>
              <a:t>Hint I:</a:t>
            </a:r>
            <a:r>
              <a:rPr lang="en-US" i="1" dirty="0" smtClean="0"/>
              <a:t> </a:t>
            </a:r>
            <a:r>
              <a:rPr lang="en-US" dirty="0" smtClean="0"/>
              <a:t>Place the </a:t>
            </a:r>
            <a:r>
              <a:rPr lang="en-US" dirty="0" err="1" smtClean="0"/>
              <a:t>vmcontext.sh</a:t>
            </a:r>
            <a:r>
              <a:rPr lang="en-US" dirty="0" smtClean="0"/>
              <a:t> script in the boot process to make better use of </a:t>
            </a:r>
            <a:r>
              <a:rPr lang="en-US" dirty="0" err="1" smtClean="0"/>
              <a:t>vlans</a:t>
            </a:r>
            <a:endParaRPr lang="en-US" dirty="0" smtClean="0"/>
          </a:p>
          <a:p>
            <a:r>
              <a:rPr lang="en-US" b="1" dirty="0" smtClean="0"/>
              <a:t>Hint II: </a:t>
            </a:r>
            <a:r>
              <a:rPr lang="en-US" dirty="0" smtClean="0"/>
              <a:t>Do not pack useless information in the VM images:</a:t>
            </a:r>
          </a:p>
          <a:p>
            <a:pPr lvl="1"/>
            <a:r>
              <a:rPr lang="en-US" dirty="0" smtClean="0"/>
              <a:t>swap. OpenNebula can create swap partitions on-the-fly in the target host </a:t>
            </a:r>
          </a:p>
          <a:p>
            <a:pPr lvl="1"/>
            <a:r>
              <a:rPr lang="en-US" dirty="0" smtClean="0"/>
              <a:t>Scratch or volatile storage. OpenNebula can create plain FS on-the-fly in the target host</a:t>
            </a:r>
          </a:p>
          <a:p>
            <a:r>
              <a:rPr lang="en-US" b="1" dirty="0" smtClean="0"/>
              <a:t>Hint III:</a:t>
            </a:r>
            <a:r>
              <a:rPr lang="en-US" dirty="0" smtClean="0"/>
              <a:t> Install once and deploy many; prepare master images</a:t>
            </a:r>
          </a:p>
          <a:p>
            <a:r>
              <a:rPr lang="en-US" b="1" dirty="0" smtClean="0"/>
              <a:t>Hint IV:</a:t>
            </a:r>
            <a:r>
              <a:rPr lang="en-US" dirty="0" smtClean="0"/>
              <a:t> Do not put private information (e.g. </a:t>
            </a:r>
            <a:r>
              <a:rPr lang="en-US" dirty="0" err="1" smtClean="0"/>
              <a:t>ssh</a:t>
            </a:r>
            <a:r>
              <a:rPr lang="en-US" dirty="0" smtClean="0"/>
              <a:t> keys) in the master images, use the CONTEXT </a:t>
            </a:r>
          </a:p>
          <a:p>
            <a:r>
              <a:rPr lang="en-US" b="1" dirty="0" smtClean="0"/>
              <a:t>Hint V:</a:t>
            </a:r>
            <a:r>
              <a:rPr lang="en-US" dirty="0" smtClean="0"/>
              <a:t> Pass arbitrary data to a master image using CONTEXT</a:t>
            </a:r>
          </a:p>
        </p:txBody>
      </p:sp>
      <p:sp>
        <p:nvSpPr>
          <p:cNvPr id="6" name="Rectangle 1"/>
          <p:cNvSpPr>
            <a:spLocks noGrp="1" noChangeArrowheads="1"/>
          </p:cNvSpPr>
          <p:nvPr>
            <p:ph type="title" idx="4294967295"/>
          </p:nvPr>
        </p:nvSpPr>
        <p:spPr>
          <a:xfrm>
            <a:off x="0" y="500042"/>
            <a:ext cx="8229600" cy="771525"/>
          </a:xfrm>
          <a:ln/>
        </p:spPr>
        <p:txBody>
          <a:bodyPr tIns="22401">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smtClean="0">
                <a:solidFill>
                  <a:schemeClr val="tx1"/>
                </a:solidFill>
              </a:rPr>
              <a:t>Preparing VMs for OpenNebula</a:t>
            </a:r>
            <a:endParaRPr lang="en-US" dirty="0">
              <a:solidFill>
                <a:schemeClr val="tx1"/>
              </a:solidFill>
            </a:endParaRPr>
          </a:p>
        </p:txBody>
      </p:sp>
      <p:sp>
        <p:nvSpPr>
          <p:cNvPr id="8" name="TextBox 7"/>
          <p:cNvSpPr txBox="1"/>
          <p:nvPr/>
        </p:nvSpPr>
        <p:spPr>
          <a:xfrm>
            <a:off x="0" y="-26988"/>
            <a:ext cx="659305" cy="369332"/>
          </a:xfrm>
          <a:prstGeom prst="rect">
            <a:avLst/>
          </a:prstGeom>
          <a:noFill/>
        </p:spPr>
        <p:txBody>
          <a:bodyPr wrap="none" rtlCol="0">
            <a:spAutoFit/>
          </a:bodyPr>
          <a:lstStyle/>
          <a:p>
            <a:r>
              <a:rPr lang="en-US" i="1" dirty="0" smtClean="0">
                <a:solidFill>
                  <a:srgbClr val="1F497D"/>
                </a:solidFill>
              </a:rPr>
              <a:t>VMs</a:t>
            </a:r>
            <a:endParaRPr lang="en-US" i="1" dirty="0">
              <a:solidFill>
                <a:srgbClr val="1F497D"/>
              </a:solidFill>
            </a:endParaRPr>
          </a:p>
        </p:txBody>
      </p:sp>
    </p:spTree>
    <p:extLst>
      <p:ext uri="{BB962C8B-B14F-4D97-AF65-F5344CB8AC3E}">
        <p14:creationId xmlns:p14="http://schemas.microsoft.com/office/powerpoint/2010/main" xmlns="" val="36344368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581624651"/>
              </p:ext>
            </p:extLst>
          </p:nvPr>
        </p:nvGraphicFramePr>
        <p:xfrm>
          <a:off x="357158" y="1357298"/>
          <a:ext cx="8229600" cy="2664267"/>
        </p:xfrm>
        <a:graphic>
          <a:graphicData uri="http://schemas.openxmlformats.org/drawingml/2006/table">
            <a:tbl>
              <a:tblPr/>
              <a:tblGrid>
                <a:gridCol w="2538292"/>
                <a:gridCol w="5691308"/>
              </a:tblGrid>
              <a:tr h="3138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08" charset="0"/>
                          <a:ea typeface="Arial" pitchFamily="-108" charset="0"/>
                          <a:cs typeface="Arial" pitchFamily="-108" charset="0"/>
                        </a:rPr>
                        <a:t>Option</a:t>
                      </a:r>
                    </a:p>
                  </a:txBody>
                  <a:tcPr horzOverflow="overflow">
                    <a:lnL w="9525" cap="flat" cmpd="sng" algn="ctr">
                      <a:solidFill>
                        <a:srgbClr val="292989"/>
                      </a:solidFill>
                      <a:prstDash val="solid"/>
                      <a:round/>
                      <a:headEnd type="none" w="med" len="med"/>
                      <a:tailEnd type="none" w="med" len="med"/>
                    </a:lnL>
                    <a:lnR>
                      <a:noFill/>
                    </a:lnR>
                    <a:lnT w="9525" cap="flat" cmpd="sng" algn="ctr">
                      <a:solidFill>
                        <a:srgbClr val="292989"/>
                      </a:solidFill>
                      <a:prstDash val="solid"/>
                      <a:round/>
                      <a:headEnd type="none" w="med" len="med"/>
                      <a:tailEnd type="none" w="med" len="med"/>
                    </a:lnT>
                    <a:lnB w="9525" cap="flat" cmpd="sng" algn="ctr">
                      <a:solidFill>
                        <a:srgbClr val="292989"/>
                      </a:solidFill>
                      <a:prstDash val="solid"/>
                      <a:round/>
                      <a:headEnd type="none" w="med" len="med"/>
                      <a:tailEnd type="none" w="med" len="med"/>
                    </a:lnB>
                    <a:lnTlToBr>
                      <a:noFill/>
                    </a:lnTlToBr>
                    <a:lnBlToTr>
                      <a:noFill/>
                    </a:lnBlToTr>
                    <a:solidFill>
                      <a:srgbClr val="32425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08" charset="0"/>
                          <a:ea typeface="Arial" pitchFamily="-108" charset="0"/>
                          <a:cs typeface="Arial" pitchFamily="-108" charset="0"/>
                        </a:rPr>
                        <a:t>Description</a:t>
                      </a:r>
                    </a:p>
                  </a:txBody>
                  <a:tcPr horzOverflow="overflow">
                    <a:lnL>
                      <a:noFill/>
                    </a:lnL>
                    <a:lnR w="9525" cap="flat" cmpd="sng" algn="ctr">
                      <a:solidFill>
                        <a:srgbClr val="292989"/>
                      </a:solidFill>
                      <a:prstDash val="solid"/>
                      <a:round/>
                      <a:headEnd type="none" w="med" len="med"/>
                      <a:tailEnd type="none" w="med" len="med"/>
                    </a:lnR>
                    <a:lnT w="9525" cap="flat" cmpd="sng" algn="ctr">
                      <a:solidFill>
                        <a:srgbClr val="292989"/>
                      </a:solidFill>
                      <a:prstDash val="solid"/>
                      <a:round/>
                      <a:headEnd type="none" w="med" len="med"/>
                      <a:tailEnd type="none" w="med" len="med"/>
                    </a:lnT>
                    <a:lnB w="9525" cap="flat" cmpd="sng" algn="ctr">
                      <a:solidFill>
                        <a:srgbClr val="292989"/>
                      </a:solidFill>
                      <a:prstDash val="solid"/>
                      <a:round/>
                      <a:headEnd type="none" w="med" len="med"/>
                      <a:tailEnd type="none" w="med" len="med"/>
                    </a:lnB>
                    <a:lnTlToBr>
                      <a:noFill/>
                    </a:lnTlToBr>
                    <a:lnBlToTr>
                      <a:noFill/>
                    </a:lnBlToTr>
                    <a:solidFill>
                      <a:srgbClr val="32425D"/>
                    </a:solidFill>
                  </a:tcPr>
                </a:tc>
              </a:tr>
              <a:tr h="3138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US" sz="1600" b="1" kern="1200" dirty="0" smtClean="0">
                          <a:solidFill>
                            <a:srgbClr val="32425D"/>
                          </a:solidFill>
                          <a:latin typeface="Arial" pitchFamily="-108" charset="0"/>
                          <a:ea typeface="Arial" pitchFamily="-108" charset="0"/>
                          <a:cs typeface="Arial" pitchFamily="-108" charset="0"/>
                        </a:rPr>
                        <a:t>NAME</a:t>
                      </a:r>
                    </a:p>
                  </a:txBody>
                  <a:tcPr horzOverflow="overflow">
                    <a:lnL w="9525" cap="flat" cmpd="sng" algn="ctr">
                      <a:solidFill>
                        <a:srgbClr val="292989"/>
                      </a:solidFill>
                      <a:prstDash val="solid"/>
                      <a:round/>
                      <a:headEnd type="none" w="med" len="med"/>
                      <a:tailEnd type="none" w="med" len="med"/>
                    </a:lnL>
                    <a:lnR>
                      <a:noFill/>
                    </a:lnR>
                    <a:lnT w="9525" cap="flat" cmpd="sng" algn="ctr">
                      <a:solidFill>
                        <a:srgbClr val="292989"/>
                      </a:solidFill>
                      <a:prstDash val="solid"/>
                      <a:round/>
                      <a:headEnd type="none" w="med" len="med"/>
                      <a:tailEnd type="none" w="med" len="med"/>
                    </a:lnT>
                    <a:lnB w="9525" cap="flat" cmpd="sng" algn="ctr">
                      <a:solidFill>
                        <a:srgbClr val="292989"/>
                      </a:solidFill>
                      <a:prstDash val="solid"/>
                      <a:round/>
                      <a:headEnd type="none" w="med" len="med"/>
                      <a:tailEnd type="none" w="med" len="med"/>
                    </a:lnB>
                    <a:lnTlToBr>
                      <a:noFill/>
                    </a:lnTlToBr>
                    <a:lnBlToTr>
                      <a:noFill/>
                    </a:lnBlToTr>
                    <a:noFill/>
                  </a:tcPr>
                </a:tc>
                <a:tc>
                  <a:txBody>
                    <a:bodyPr/>
                    <a:lstStyle/>
                    <a:p>
                      <a:pPr marL="185738" indent="-185738" algn="l" eaLnBrk="0" hangingPunct="0">
                        <a:lnSpc>
                          <a:spcPct val="100000"/>
                        </a:lnSpc>
                        <a:spcBef>
                          <a:spcPts val="600"/>
                        </a:spcBef>
                        <a:spcAft>
                          <a:spcPts val="0"/>
                        </a:spcAft>
                        <a:buFont typeface="Arial" pitchFamily="-106" charset="0"/>
                        <a:buChar char="•"/>
                        <a:tabLst>
                          <a:tab pos="185738" algn="l"/>
                        </a:tabLst>
                        <a:defRPr/>
                      </a:pPr>
                      <a:r>
                        <a:rPr lang="en-US" sz="1600" b="0" dirty="0" smtClean="0">
                          <a:solidFill>
                            <a:srgbClr val="000000"/>
                          </a:solidFill>
                          <a:latin typeface="Arial" pitchFamily="-65" charset="0"/>
                          <a:ea typeface="Arial" pitchFamily="-65" charset="0"/>
                          <a:cs typeface="Arial" pitchFamily="-65" charset="0"/>
                        </a:rPr>
                        <a:t>Name that the VM will get for description purposes.</a:t>
                      </a:r>
                    </a:p>
                  </a:txBody>
                  <a:tcPr horzOverflow="overflow">
                    <a:lnL>
                      <a:noFill/>
                    </a:lnL>
                    <a:lnR w="9525" cap="flat" cmpd="sng" algn="ctr">
                      <a:solidFill>
                        <a:srgbClr val="292989"/>
                      </a:solidFill>
                      <a:prstDash val="solid"/>
                      <a:round/>
                      <a:headEnd type="none" w="med" len="med"/>
                      <a:tailEnd type="none" w="med" len="med"/>
                    </a:lnR>
                    <a:lnT w="9525" cap="flat" cmpd="sng" algn="ctr">
                      <a:solidFill>
                        <a:srgbClr val="292989"/>
                      </a:solidFill>
                      <a:prstDash val="solid"/>
                      <a:round/>
                      <a:headEnd type="none" w="med" len="med"/>
                      <a:tailEnd type="none" w="med" len="med"/>
                    </a:lnT>
                    <a:lnB w="9525" cap="flat" cmpd="sng" algn="ctr">
                      <a:solidFill>
                        <a:srgbClr val="292989"/>
                      </a:solidFill>
                      <a:prstDash val="solid"/>
                      <a:round/>
                      <a:headEnd type="none" w="med" len="med"/>
                      <a:tailEnd type="none" w="med" len="med"/>
                    </a:lnB>
                    <a:lnTlToBr>
                      <a:noFill/>
                    </a:lnTlToBr>
                    <a:lnBlToTr>
                      <a:noFill/>
                    </a:lnBlToTr>
                    <a:noFill/>
                  </a:tcPr>
                </a:tc>
              </a:tr>
              <a:tr h="54800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US" sz="1600" b="1" kern="1200" dirty="0" smtClean="0">
                          <a:solidFill>
                            <a:srgbClr val="32425D"/>
                          </a:solidFill>
                          <a:latin typeface="Arial" pitchFamily="-108" charset="0"/>
                          <a:ea typeface="Arial" pitchFamily="-108" charset="0"/>
                          <a:cs typeface="Arial" pitchFamily="-108" charset="0"/>
                        </a:rPr>
                        <a:t>CPU</a:t>
                      </a:r>
                    </a:p>
                  </a:txBody>
                  <a:tcPr horzOverflow="overflow">
                    <a:lnL w="9525" cap="flat" cmpd="sng" algn="ctr">
                      <a:solidFill>
                        <a:srgbClr val="292989"/>
                      </a:solidFill>
                      <a:prstDash val="solid"/>
                      <a:round/>
                      <a:headEnd type="none" w="med" len="med"/>
                      <a:tailEnd type="none" w="med" len="med"/>
                    </a:lnL>
                    <a:lnR>
                      <a:noFill/>
                    </a:lnR>
                    <a:lnT w="9525" cap="flat" cmpd="sng" algn="ctr">
                      <a:solidFill>
                        <a:srgbClr val="292989"/>
                      </a:solidFill>
                      <a:prstDash val="solid"/>
                      <a:round/>
                      <a:headEnd type="none" w="med" len="med"/>
                      <a:tailEnd type="none" w="med" len="med"/>
                    </a:lnT>
                    <a:lnB w="9525" cap="flat" cmpd="sng" algn="ctr">
                      <a:solidFill>
                        <a:srgbClr val="292989"/>
                      </a:solidFill>
                      <a:prstDash val="solid"/>
                      <a:round/>
                      <a:headEnd type="none" w="med" len="med"/>
                      <a:tailEnd type="none" w="med" len="med"/>
                    </a:lnB>
                    <a:lnTlToBr>
                      <a:noFill/>
                    </a:lnTlToBr>
                    <a:lnBlToTr>
                      <a:noFill/>
                    </a:lnBlToTr>
                    <a:noFill/>
                  </a:tcPr>
                </a:tc>
                <a:tc>
                  <a:txBody>
                    <a:bodyPr/>
                    <a:lstStyle/>
                    <a:p>
                      <a:pPr marL="185738" indent="-185738" algn="l" eaLnBrk="0" hangingPunct="0">
                        <a:lnSpc>
                          <a:spcPct val="100000"/>
                        </a:lnSpc>
                        <a:spcBef>
                          <a:spcPts val="600"/>
                        </a:spcBef>
                        <a:spcAft>
                          <a:spcPts val="0"/>
                        </a:spcAft>
                        <a:buFont typeface="Arial" pitchFamily="-108" charset="0"/>
                        <a:buChar char="•"/>
                        <a:tabLst>
                          <a:tab pos="185738" algn="l"/>
                        </a:tabLst>
                      </a:pPr>
                      <a:r>
                        <a:rPr lang="en-US" sz="1600" b="0" kern="1200" dirty="0" smtClean="0">
                          <a:solidFill>
                            <a:srgbClr val="000000"/>
                          </a:solidFill>
                          <a:latin typeface="+mn-lt"/>
                          <a:ea typeface="+mn-ea"/>
                          <a:cs typeface="+mn-cs"/>
                        </a:rPr>
                        <a:t>Percentage of CPU divided by 100 required for the Virtual Machine.</a:t>
                      </a:r>
                      <a:endParaRPr kumimoji="0" lang="en-US" sz="1600" b="0" i="0" u="none" strike="noStrike" cap="none" normalizeH="0" baseline="0" dirty="0" smtClean="0">
                        <a:ln>
                          <a:noFill/>
                        </a:ln>
                        <a:solidFill>
                          <a:schemeClr val="tx1"/>
                        </a:solidFill>
                        <a:effectLst/>
                        <a:latin typeface="Arial" pitchFamily="-108" charset="0"/>
                        <a:ea typeface="Arial" pitchFamily="-108" charset="0"/>
                        <a:cs typeface="Arial" pitchFamily="-108" charset="0"/>
                      </a:endParaRPr>
                    </a:p>
                  </a:txBody>
                  <a:tcPr horzOverflow="overflow">
                    <a:lnL>
                      <a:noFill/>
                    </a:lnL>
                    <a:lnR w="9525" cap="flat" cmpd="sng" algn="ctr">
                      <a:solidFill>
                        <a:srgbClr val="292989"/>
                      </a:solidFill>
                      <a:prstDash val="solid"/>
                      <a:round/>
                      <a:headEnd type="none" w="med" len="med"/>
                      <a:tailEnd type="none" w="med" len="med"/>
                    </a:lnR>
                    <a:lnT w="9525" cap="flat" cmpd="sng" algn="ctr">
                      <a:solidFill>
                        <a:srgbClr val="292989"/>
                      </a:solidFill>
                      <a:prstDash val="solid"/>
                      <a:round/>
                      <a:headEnd type="none" w="med" len="med"/>
                      <a:tailEnd type="none" w="med" len="med"/>
                    </a:lnT>
                    <a:lnB w="9525" cap="flat" cmpd="sng" algn="ctr">
                      <a:solidFill>
                        <a:srgbClr val="292989"/>
                      </a:solidFill>
                      <a:prstDash val="solid"/>
                      <a:round/>
                      <a:headEnd type="none" w="med" len="med"/>
                      <a:tailEnd type="none" w="med" len="med"/>
                    </a:lnB>
                    <a:lnTlToBr>
                      <a:noFill/>
                    </a:lnTlToBr>
                    <a:lnBlToTr>
                      <a:noFill/>
                    </a:lnBlToTr>
                    <a:noFill/>
                  </a:tcPr>
                </a:tc>
              </a:tr>
              <a:tr h="33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1600" b="1" kern="1200" dirty="0" smtClean="0">
                          <a:solidFill>
                            <a:srgbClr val="32425D"/>
                          </a:solidFill>
                          <a:latin typeface="Arial" pitchFamily="-108" charset="0"/>
                          <a:ea typeface="Arial" pitchFamily="-108" charset="0"/>
                          <a:cs typeface="Arial" pitchFamily="-108" charset="0"/>
                        </a:rPr>
                        <a:t>OS (KERNEL,</a:t>
                      </a:r>
                      <a:r>
                        <a:rPr lang="en-US" sz="1600" b="1" kern="1200" baseline="0" dirty="0" smtClean="0">
                          <a:solidFill>
                            <a:srgbClr val="32425D"/>
                          </a:solidFill>
                          <a:latin typeface="Arial" pitchFamily="-108" charset="0"/>
                          <a:ea typeface="Arial" pitchFamily="-108" charset="0"/>
                          <a:cs typeface="Arial" pitchFamily="-108" charset="0"/>
                        </a:rPr>
                        <a:t> </a:t>
                      </a:r>
                      <a:r>
                        <a:rPr lang="en-US" sz="1600" b="1" kern="1200" dirty="0" smtClean="0">
                          <a:solidFill>
                            <a:srgbClr val="32425D"/>
                          </a:solidFill>
                          <a:latin typeface="Arial" pitchFamily="-108" charset="0"/>
                          <a:ea typeface="Arial" pitchFamily="-108" charset="0"/>
                          <a:cs typeface="Arial" pitchFamily="-108" charset="0"/>
                        </a:rPr>
                        <a:t>INITRD)</a:t>
                      </a:r>
                    </a:p>
                  </a:txBody>
                  <a:tcPr horzOverflow="overflow">
                    <a:lnL w="9525" cap="flat" cmpd="sng" algn="ctr">
                      <a:solidFill>
                        <a:srgbClr val="292989"/>
                      </a:solidFill>
                      <a:prstDash val="solid"/>
                      <a:round/>
                      <a:headEnd type="none" w="med" len="med"/>
                      <a:tailEnd type="none" w="med" len="med"/>
                    </a:lnL>
                    <a:lnR>
                      <a:noFill/>
                    </a:lnR>
                    <a:lnT w="9525" cap="flat" cmpd="sng" algn="ctr">
                      <a:solidFill>
                        <a:srgbClr val="292989"/>
                      </a:solidFill>
                      <a:prstDash val="solid"/>
                      <a:round/>
                      <a:headEnd type="none" w="med" len="med"/>
                      <a:tailEnd type="none" w="med" len="med"/>
                    </a:lnT>
                    <a:lnB w="9525" cap="flat" cmpd="sng" algn="ctr">
                      <a:solidFill>
                        <a:srgbClr val="292989"/>
                      </a:solidFill>
                      <a:prstDash val="solid"/>
                      <a:round/>
                      <a:headEnd type="none" w="med" len="med"/>
                      <a:tailEnd type="none" w="med" len="med"/>
                    </a:lnB>
                    <a:lnTlToBr>
                      <a:noFill/>
                    </a:lnTlToBr>
                    <a:lnBlToTr>
                      <a:noFill/>
                    </a:lnBlToTr>
                    <a:noFill/>
                  </a:tcPr>
                </a:tc>
                <a:tc>
                  <a:txBody>
                    <a:bodyPr/>
                    <a:lstStyle/>
                    <a:p>
                      <a:pPr marL="185738" marR="0" lvl="0" indent="-185738" algn="l" defTabSz="457200" rtl="0" eaLnBrk="1" fontAlgn="base" latinLnBrk="0" hangingPunct="1">
                        <a:lnSpc>
                          <a:spcPct val="100000"/>
                        </a:lnSpc>
                        <a:spcBef>
                          <a:spcPts val="600"/>
                        </a:spcBef>
                        <a:spcAft>
                          <a:spcPts val="0"/>
                        </a:spcAft>
                        <a:buClrTx/>
                        <a:buSzTx/>
                        <a:buFont typeface="Arial"/>
                        <a:buChar char="•"/>
                        <a:tabLst/>
                        <a:defRPr/>
                      </a:pPr>
                      <a:r>
                        <a:rPr lang="en-US" sz="1600" b="0" dirty="0" smtClean="0">
                          <a:solidFill>
                            <a:srgbClr val="000000"/>
                          </a:solidFill>
                        </a:rPr>
                        <a:t>Path of the kernel and </a:t>
                      </a:r>
                      <a:r>
                        <a:rPr lang="en-US" sz="1600" b="0" dirty="0" err="1" smtClean="0">
                          <a:solidFill>
                            <a:srgbClr val="000000"/>
                          </a:solidFill>
                        </a:rPr>
                        <a:t>initrd</a:t>
                      </a:r>
                      <a:r>
                        <a:rPr lang="en-US" sz="1600" b="0" dirty="0" smtClean="0">
                          <a:solidFill>
                            <a:srgbClr val="000000"/>
                          </a:solidFill>
                        </a:rPr>
                        <a:t> files to boot from.</a:t>
                      </a:r>
                      <a:endParaRPr kumimoji="0" lang="en-US" sz="1600" b="0" i="0" u="none" strike="noStrike" cap="none" normalizeH="0" baseline="0" dirty="0" smtClean="0">
                        <a:ln>
                          <a:noFill/>
                        </a:ln>
                        <a:solidFill>
                          <a:schemeClr val="tx1"/>
                        </a:solidFill>
                        <a:effectLst/>
                        <a:latin typeface="Arial" pitchFamily="-108" charset="0"/>
                        <a:ea typeface="Arial" pitchFamily="-108" charset="0"/>
                        <a:cs typeface="Arial" pitchFamily="-108" charset="0"/>
                      </a:endParaRPr>
                    </a:p>
                  </a:txBody>
                  <a:tcPr horzOverflow="overflow">
                    <a:lnL>
                      <a:noFill/>
                    </a:lnL>
                    <a:lnR w="9525" cap="flat" cmpd="sng" algn="ctr">
                      <a:solidFill>
                        <a:srgbClr val="292989"/>
                      </a:solidFill>
                      <a:prstDash val="solid"/>
                      <a:round/>
                      <a:headEnd type="none" w="med" len="med"/>
                      <a:tailEnd type="none" w="med" len="med"/>
                    </a:lnR>
                    <a:lnT w="9525" cap="flat" cmpd="sng" algn="ctr">
                      <a:solidFill>
                        <a:srgbClr val="292989"/>
                      </a:solidFill>
                      <a:prstDash val="solid"/>
                      <a:round/>
                      <a:headEnd type="none" w="med" len="med"/>
                      <a:tailEnd type="none" w="med" len="med"/>
                    </a:lnT>
                    <a:lnB w="9525" cap="flat" cmpd="sng" algn="ctr">
                      <a:solidFill>
                        <a:srgbClr val="292989"/>
                      </a:solidFill>
                      <a:prstDash val="solid"/>
                      <a:round/>
                      <a:headEnd type="none" w="med" len="med"/>
                      <a:tailEnd type="none" w="med" len="med"/>
                    </a:lnB>
                    <a:lnTlToBr>
                      <a:noFill/>
                    </a:lnTlToBr>
                    <a:lnBlToTr>
                      <a:noFill/>
                    </a:lnBlToTr>
                    <a:noFill/>
                  </a:tcPr>
                </a:tc>
              </a:tr>
              <a:tr h="61341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US" sz="1600" b="1" kern="1200" dirty="0" smtClean="0">
                          <a:solidFill>
                            <a:srgbClr val="32425D"/>
                          </a:solidFill>
                          <a:latin typeface="Arial" pitchFamily="-108" charset="0"/>
                          <a:ea typeface="Arial" pitchFamily="-108" charset="0"/>
                          <a:cs typeface="Arial" pitchFamily="-108" charset="0"/>
                        </a:rPr>
                        <a:t>DISK (SOURCE,</a:t>
                      </a:r>
                      <a:r>
                        <a:rPr lang="en-US" sz="1600" b="1" kern="1200" baseline="0" dirty="0" smtClean="0">
                          <a:solidFill>
                            <a:srgbClr val="32425D"/>
                          </a:solidFill>
                          <a:latin typeface="Arial" pitchFamily="-108" charset="0"/>
                          <a:ea typeface="Arial" pitchFamily="-108" charset="0"/>
                          <a:cs typeface="Arial" pitchFamily="-108" charset="0"/>
                        </a:rPr>
                        <a:t> </a:t>
                      </a:r>
                      <a:r>
                        <a:rPr lang="en-US" sz="1600" b="1" kern="1200" dirty="0" smtClean="0">
                          <a:solidFill>
                            <a:srgbClr val="32425D"/>
                          </a:solidFill>
                          <a:latin typeface="Arial" pitchFamily="-108" charset="0"/>
                          <a:ea typeface="Arial" pitchFamily="-108" charset="0"/>
                          <a:cs typeface="Arial" pitchFamily="-108" charset="0"/>
                        </a:rPr>
                        <a:t>TARGET,</a:t>
                      </a:r>
                      <a:r>
                        <a:rPr lang="en-US" sz="1600" b="1" kern="1200" baseline="0" dirty="0" smtClean="0">
                          <a:solidFill>
                            <a:srgbClr val="32425D"/>
                          </a:solidFill>
                          <a:latin typeface="Arial" pitchFamily="-108" charset="0"/>
                          <a:ea typeface="Arial" pitchFamily="-108" charset="0"/>
                          <a:cs typeface="Arial" pitchFamily="-108" charset="0"/>
                        </a:rPr>
                        <a:t> </a:t>
                      </a:r>
                      <a:r>
                        <a:rPr lang="en-US" sz="1600" b="1" kern="1200" dirty="0" smtClean="0">
                          <a:solidFill>
                            <a:srgbClr val="32425D"/>
                          </a:solidFill>
                          <a:latin typeface="Arial" pitchFamily="-108" charset="0"/>
                          <a:ea typeface="Arial" pitchFamily="-108" charset="0"/>
                          <a:cs typeface="Arial" pitchFamily="-108" charset="0"/>
                        </a:rPr>
                        <a:t>CLONE, TYPE)</a:t>
                      </a:r>
                    </a:p>
                  </a:txBody>
                  <a:tcPr horzOverflow="overflow">
                    <a:lnL w="9525" cap="flat" cmpd="sng" algn="ctr">
                      <a:solidFill>
                        <a:srgbClr val="292989"/>
                      </a:solidFill>
                      <a:prstDash val="solid"/>
                      <a:round/>
                      <a:headEnd type="none" w="med" len="med"/>
                      <a:tailEnd type="none" w="med" len="med"/>
                    </a:lnL>
                    <a:lnR>
                      <a:noFill/>
                    </a:lnR>
                    <a:lnT w="9525" cap="flat" cmpd="sng" algn="ctr">
                      <a:solidFill>
                        <a:srgbClr val="292989"/>
                      </a:solidFill>
                      <a:prstDash val="solid"/>
                      <a:round/>
                      <a:headEnd type="none" w="med" len="med"/>
                      <a:tailEnd type="none" w="med" len="med"/>
                    </a:lnT>
                    <a:lnB w="9525" cap="flat" cmpd="sng" algn="ctr">
                      <a:solidFill>
                        <a:srgbClr val="292989"/>
                      </a:solidFill>
                      <a:prstDash val="solid"/>
                      <a:round/>
                      <a:headEnd type="none" w="med" len="med"/>
                      <a:tailEnd type="none" w="med" len="med"/>
                    </a:lnB>
                    <a:lnTlToBr>
                      <a:noFill/>
                    </a:lnTlToBr>
                    <a:lnBlToTr>
                      <a:noFill/>
                    </a:lnBlToTr>
                    <a:noFill/>
                  </a:tcPr>
                </a:tc>
                <a:tc>
                  <a:txBody>
                    <a:bodyPr/>
                    <a:lstStyle/>
                    <a:p>
                      <a:pPr marL="185738" marR="0" lvl="0" indent="-185738" algn="l" defTabSz="457200" rtl="0" eaLnBrk="1" fontAlgn="base" latinLnBrk="0" hangingPunct="1">
                        <a:lnSpc>
                          <a:spcPct val="100000"/>
                        </a:lnSpc>
                        <a:spcBef>
                          <a:spcPts val="600"/>
                        </a:spcBef>
                        <a:spcAft>
                          <a:spcPts val="0"/>
                        </a:spcAft>
                        <a:buClrTx/>
                        <a:buSzTx/>
                        <a:buFont typeface="Arial"/>
                        <a:buChar char="•"/>
                        <a:tabLst/>
                        <a:defRPr/>
                      </a:pPr>
                      <a:r>
                        <a:rPr lang="en-US" sz="1600" b="0" kern="1200" dirty="0" smtClean="0">
                          <a:solidFill>
                            <a:srgbClr val="000000"/>
                          </a:solidFill>
                          <a:latin typeface="+mn-lt"/>
                          <a:ea typeface="+mn-ea"/>
                          <a:cs typeface="+mn-cs"/>
                        </a:rPr>
                        <a:t>Description of a disk image to attach to the VM.</a:t>
                      </a:r>
                      <a:endParaRPr kumimoji="0" lang="en-US" sz="1600" b="0" i="0" u="none" strike="noStrike" cap="none" normalizeH="0" baseline="0" dirty="0" smtClean="0">
                        <a:ln>
                          <a:noFill/>
                        </a:ln>
                        <a:solidFill>
                          <a:schemeClr val="tx1"/>
                        </a:solidFill>
                        <a:effectLst/>
                        <a:latin typeface="Arial" pitchFamily="-108" charset="0"/>
                        <a:ea typeface="Arial" pitchFamily="-108" charset="0"/>
                        <a:cs typeface="Arial" pitchFamily="-108" charset="0"/>
                      </a:endParaRPr>
                    </a:p>
                    <a:p>
                      <a:pPr marL="0" marR="0" lvl="0" indent="0" algn="l" defTabSz="457200" rtl="0" eaLnBrk="1" fontAlgn="base" latinLnBrk="0" hangingPunct="1">
                        <a:lnSpc>
                          <a:spcPct val="100000"/>
                        </a:lnSpc>
                        <a:spcBef>
                          <a:spcPts val="600"/>
                        </a:spcBef>
                        <a:spcAft>
                          <a:spcPts val="0"/>
                        </a:spcAft>
                        <a:buClrTx/>
                        <a:buSzTx/>
                        <a:buFont typeface="Arial"/>
                        <a:buNone/>
                        <a:tabLst/>
                      </a:pPr>
                      <a:endParaRPr kumimoji="0" lang="en-US" sz="1600" b="0" i="0" u="none" strike="noStrike" cap="none" normalizeH="0" baseline="0" dirty="0" smtClean="0">
                        <a:ln>
                          <a:noFill/>
                        </a:ln>
                        <a:solidFill>
                          <a:schemeClr val="tx1"/>
                        </a:solidFill>
                        <a:effectLst/>
                        <a:latin typeface="Arial" pitchFamily="-108" charset="0"/>
                        <a:ea typeface="Arial" pitchFamily="-108" charset="0"/>
                        <a:cs typeface="Arial" pitchFamily="-108" charset="0"/>
                      </a:endParaRPr>
                    </a:p>
                  </a:txBody>
                  <a:tcPr horzOverflow="overflow">
                    <a:lnL>
                      <a:noFill/>
                    </a:lnL>
                    <a:lnR w="9525" cap="flat" cmpd="sng" algn="ctr">
                      <a:solidFill>
                        <a:srgbClr val="292989"/>
                      </a:solidFill>
                      <a:prstDash val="solid"/>
                      <a:round/>
                      <a:headEnd type="none" w="med" len="med"/>
                      <a:tailEnd type="none" w="med" len="med"/>
                    </a:lnR>
                    <a:lnT w="9525" cap="flat" cmpd="sng" algn="ctr">
                      <a:solidFill>
                        <a:srgbClr val="292989"/>
                      </a:solidFill>
                      <a:prstDash val="solid"/>
                      <a:round/>
                      <a:headEnd type="none" w="med" len="med"/>
                      <a:tailEnd type="none" w="med" len="med"/>
                    </a:lnT>
                    <a:lnB w="9525" cap="flat" cmpd="sng" algn="ctr">
                      <a:solidFill>
                        <a:srgbClr val="292989"/>
                      </a:solidFill>
                      <a:prstDash val="solid"/>
                      <a:round/>
                      <a:headEnd type="none" w="med" len="med"/>
                      <a:tailEnd type="none" w="med" len="med"/>
                    </a:lnB>
                    <a:lnTlToBr>
                      <a:noFill/>
                    </a:lnTlToBr>
                    <a:lnBlToTr>
                      <a:noFill/>
                    </a:lnBlToTr>
                    <a:noFill/>
                  </a:tcPr>
                </a:tc>
              </a:tr>
              <a:tr h="42398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US" sz="1600" b="1" kern="1200" dirty="0" smtClean="0">
                          <a:solidFill>
                            <a:srgbClr val="32425D"/>
                          </a:solidFill>
                          <a:latin typeface="Arial" pitchFamily="-108" charset="0"/>
                          <a:ea typeface="Arial" pitchFamily="-108" charset="0"/>
                          <a:cs typeface="Arial" pitchFamily="-108" charset="0"/>
                        </a:rPr>
                        <a:t>NIC (NETWORK)</a:t>
                      </a:r>
                    </a:p>
                  </a:txBody>
                  <a:tcPr horzOverflow="overflow">
                    <a:lnL w="9525" cap="flat" cmpd="sng" algn="ctr">
                      <a:solidFill>
                        <a:srgbClr val="292989"/>
                      </a:solidFill>
                      <a:prstDash val="solid"/>
                      <a:round/>
                      <a:headEnd type="none" w="med" len="med"/>
                      <a:tailEnd type="none" w="med" len="med"/>
                    </a:lnL>
                    <a:lnR>
                      <a:noFill/>
                    </a:lnR>
                    <a:lnT w="9525" cap="flat" cmpd="sng" algn="ctr">
                      <a:solidFill>
                        <a:srgbClr val="292989"/>
                      </a:solidFill>
                      <a:prstDash val="solid"/>
                      <a:round/>
                      <a:headEnd type="none" w="med" len="med"/>
                      <a:tailEnd type="none" w="med" len="med"/>
                    </a:lnT>
                    <a:lnB w="9525" cap="flat" cmpd="sng" algn="ctr">
                      <a:solidFill>
                        <a:srgbClr val="292989"/>
                      </a:solidFill>
                      <a:prstDash val="solid"/>
                      <a:round/>
                      <a:headEnd type="none" w="med" len="med"/>
                      <a:tailEnd type="none" w="med" len="med"/>
                    </a:lnB>
                    <a:lnTlToBr>
                      <a:noFill/>
                    </a:lnTlToBr>
                    <a:lnBlToTr>
                      <a:noFill/>
                    </a:lnBlToTr>
                    <a:noFill/>
                  </a:tcPr>
                </a:tc>
                <a:tc>
                  <a:txBody>
                    <a:bodyPr/>
                    <a:lstStyle/>
                    <a:p>
                      <a:pPr marL="185738" marR="0" lvl="0" indent="-185738" algn="l" defTabSz="457200" rtl="0" eaLnBrk="1" fontAlgn="base" latinLnBrk="0" hangingPunct="1">
                        <a:lnSpc>
                          <a:spcPct val="100000"/>
                        </a:lnSpc>
                        <a:spcBef>
                          <a:spcPts val="600"/>
                        </a:spcBef>
                        <a:spcAft>
                          <a:spcPts val="0"/>
                        </a:spcAft>
                        <a:buClrTx/>
                        <a:buSzTx/>
                        <a:buFont typeface="Arial"/>
                        <a:buChar char="•"/>
                        <a:tabLst/>
                      </a:pPr>
                      <a:r>
                        <a:rPr kumimoji="0" lang="en-US" sz="1600" b="0" i="0" u="none" strike="noStrike" cap="none" normalizeH="0" baseline="0" dirty="0" smtClean="0">
                          <a:ln>
                            <a:noFill/>
                          </a:ln>
                          <a:solidFill>
                            <a:schemeClr val="tx1"/>
                          </a:solidFill>
                          <a:effectLst/>
                          <a:latin typeface="Arial" pitchFamily="-108" charset="0"/>
                          <a:ea typeface="Arial" pitchFamily="-108" charset="0"/>
                          <a:cs typeface="Arial" pitchFamily="-108" charset="0"/>
                        </a:rPr>
                        <a:t>Definition of a virtual network the VM will be attached to.</a:t>
                      </a:r>
                    </a:p>
                  </a:txBody>
                  <a:tcPr horzOverflow="overflow">
                    <a:lnL>
                      <a:noFill/>
                    </a:lnL>
                    <a:lnR w="9525" cap="flat" cmpd="sng" algn="ctr">
                      <a:solidFill>
                        <a:srgbClr val="292989"/>
                      </a:solidFill>
                      <a:prstDash val="solid"/>
                      <a:round/>
                      <a:headEnd type="none" w="med" len="med"/>
                      <a:tailEnd type="none" w="med" len="med"/>
                    </a:lnR>
                    <a:lnT w="9525" cap="flat" cmpd="sng" algn="ctr">
                      <a:solidFill>
                        <a:srgbClr val="292989"/>
                      </a:solidFill>
                      <a:prstDash val="solid"/>
                      <a:round/>
                      <a:headEnd type="none" w="med" len="med"/>
                      <a:tailEnd type="none" w="med" len="med"/>
                    </a:lnT>
                    <a:lnB w="9525" cap="flat" cmpd="sng" algn="ctr">
                      <a:solidFill>
                        <a:srgbClr val="292989"/>
                      </a:solidFill>
                      <a:prstDash val="solid"/>
                      <a:round/>
                      <a:headEnd type="none" w="med" len="med"/>
                      <a:tailEnd type="none" w="med" len="med"/>
                    </a:lnB>
                    <a:lnTlToBr>
                      <a:noFill/>
                    </a:lnTlToBr>
                    <a:lnBlToTr>
                      <a:noFill/>
                    </a:lnBlToTr>
                    <a:noFill/>
                  </a:tcPr>
                </a:tc>
              </a:tr>
            </a:tbl>
          </a:graphicData>
        </a:graphic>
      </p:graphicFrame>
      <p:sp>
        <p:nvSpPr>
          <p:cNvPr id="6" name="Content Placeholder 2"/>
          <p:cNvSpPr>
            <a:spLocks noGrp="1"/>
          </p:cNvSpPr>
          <p:nvPr>
            <p:ph type="body" idx="1"/>
          </p:nvPr>
        </p:nvSpPr>
        <p:spPr>
          <a:xfrm>
            <a:off x="357158" y="4143380"/>
            <a:ext cx="8229600" cy="2149453"/>
          </a:xfrm>
        </p:spPr>
        <p:txBody>
          <a:bodyPr>
            <a:normAutofit fontScale="92500" lnSpcReduction="20000"/>
          </a:bodyPr>
          <a:lstStyle/>
          <a:p>
            <a:r>
              <a:rPr lang="en-US" b="0" dirty="0" smtClean="0">
                <a:solidFill>
                  <a:schemeClr val="tx1">
                    <a:lumMod val="95000"/>
                    <a:lumOff val="5000"/>
                  </a:schemeClr>
                </a:solidFill>
              </a:rPr>
              <a:t>Multiple disk an network interfaces can be specified just adding more disk/</a:t>
            </a:r>
            <a:r>
              <a:rPr lang="en-US" b="0" dirty="0" err="1" smtClean="0">
                <a:solidFill>
                  <a:schemeClr val="tx1">
                    <a:lumMod val="95000"/>
                    <a:lumOff val="5000"/>
                  </a:schemeClr>
                </a:solidFill>
              </a:rPr>
              <a:t>nic</a:t>
            </a:r>
            <a:r>
              <a:rPr lang="en-US" b="0" dirty="0" smtClean="0">
                <a:solidFill>
                  <a:schemeClr val="tx1">
                    <a:lumMod val="95000"/>
                    <a:lumOff val="5000"/>
                  </a:schemeClr>
                </a:solidFill>
              </a:rPr>
              <a:t> statements.</a:t>
            </a:r>
          </a:p>
          <a:p>
            <a:r>
              <a:rPr lang="en-US" b="0" dirty="0" smtClean="0">
                <a:solidFill>
                  <a:schemeClr val="tx1">
                    <a:lumMod val="95000"/>
                    <a:lumOff val="5000"/>
                  </a:schemeClr>
                </a:solidFill>
              </a:rPr>
              <a:t>To create swap images you can specify </a:t>
            </a:r>
            <a:r>
              <a:rPr lang="en-US" b="0" dirty="0" smtClean="0"/>
              <a:t>TYPE=swap, SIZE=</a:t>
            </a:r>
            <a:r>
              <a:rPr lang="en-US" b="0" i="1" dirty="0" smtClean="0"/>
              <a:t>&lt;size in MB&gt;.</a:t>
            </a:r>
          </a:p>
          <a:p>
            <a:r>
              <a:rPr lang="en-US" b="0" dirty="0" smtClean="0">
                <a:solidFill>
                  <a:srgbClr val="0D0D0D"/>
                </a:solidFill>
              </a:rPr>
              <a:t>By default disk images are cloned, if you do not want that to happen </a:t>
            </a:r>
            <a:r>
              <a:rPr lang="en-US" b="0" dirty="0" smtClean="0"/>
              <a:t>CLONE=no</a:t>
            </a:r>
            <a:r>
              <a:rPr lang="en-US" b="0" dirty="0" smtClean="0">
                <a:solidFill>
                  <a:srgbClr val="0D0D0D"/>
                </a:solidFill>
              </a:rPr>
              <a:t> can be specified and the VM will attach the original image.</a:t>
            </a:r>
            <a:endParaRPr lang="en-US" b="0" dirty="0">
              <a:solidFill>
                <a:srgbClr val="0D0D0D"/>
              </a:solidFill>
            </a:endParaRPr>
          </a:p>
        </p:txBody>
      </p:sp>
      <p:sp>
        <p:nvSpPr>
          <p:cNvPr id="10" name="Rectangle 1"/>
          <p:cNvSpPr>
            <a:spLocks noGrp="1" noChangeArrowheads="1"/>
          </p:cNvSpPr>
          <p:nvPr>
            <p:ph type="title" idx="4294967295"/>
          </p:nvPr>
        </p:nvSpPr>
        <p:spPr>
          <a:xfrm>
            <a:off x="0" y="214290"/>
            <a:ext cx="8229600" cy="1143000"/>
          </a:xfrm>
          <a:ln/>
        </p:spPr>
        <p:txBody>
          <a:bodyPr tIns="22401">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smtClean="0">
                <a:solidFill>
                  <a:schemeClr val="tx1"/>
                </a:solidFill>
              </a:rPr>
              <a:t>VM Description</a:t>
            </a:r>
            <a:endParaRPr lang="en-US" dirty="0">
              <a:solidFill>
                <a:schemeClr val="tx1"/>
              </a:solidFill>
            </a:endParaRPr>
          </a:p>
        </p:txBody>
      </p:sp>
      <p:sp>
        <p:nvSpPr>
          <p:cNvPr id="8" name="TextBox 7"/>
          <p:cNvSpPr txBox="1"/>
          <p:nvPr/>
        </p:nvSpPr>
        <p:spPr>
          <a:xfrm>
            <a:off x="0" y="-26988"/>
            <a:ext cx="659305" cy="369332"/>
          </a:xfrm>
          <a:prstGeom prst="rect">
            <a:avLst/>
          </a:prstGeom>
          <a:noFill/>
        </p:spPr>
        <p:txBody>
          <a:bodyPr wrap="none" rtlCol="0">
            <a:spAutoFit/>
          </a:bodyPr>
          <a:lstStyle/>
          <a:p>
            <a:r>
              <a:rPr lang="en-US" i="1" dirty="0" smtClean="0">
                <a:solidFill>
                  <a:srgbClr val="1F497D"/>
                </a:solidFill>
              </a:rPr>
              <a:t>VMs</a:t>
            </a:r>
            <a:endParaRPr lang="en-US" i="1" dirty="0">
              <a:solidFill>
                <a:srgbClr val="1F497D"/>
              </a:solidFill>
            </a:endParaRPr>
          </a:p>
        </p:txBody>
      </p:sp>
    </p:spTree>
    <p:extLst>
      <p:ext uri="{BB962C8B-B14F-4D97-AF65-F5344CB8AC3E}">
        <p14:creationId xmlns:p14="http://schemas.microsoft.com/office/powerpoint/2010/main" xmlns="" val="375659132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21551" y="2160346"/>
            <a:ext cx="8286750" cy="4697654"/>
          </a:xfrm>
          <a:prstGeom prst="rect">
            <a:avLst/>
          </a:prstGeom>
        </p:spPr>
      </p:pic>
      <p:sp>
        <p:nvSpPr>
          <p:cNvPr id="5" name="Text Placeholder 4"/>
          <p:cNvSpPr>
            <a:spLocks noGrp="1"/>
          </p:cNvSpPr>
          <p:nvPr>
            <p:ph type="body" idx="1"/>
          </p:nvPr>
        </p:nvSpPr>
        <p:spPr/>
        <p:txBody>
          <a:bodyPr/>
          <a:lstStyle/>
          <a:p>
            <a:endParaRPr lang="en-IN"/>
          </a:p>
        </p:txBody>
      </p:sp>
      <p:sp>
        <p:nvSpPr>
          <p:cNvPr id="7" name="Rectangle 1"/>
          <p:cNvSpPr>
            <a:spLocks noGrp="1" noChangeArrowheads="1"/>
          </p:cNvSpPr>
          <p:nvPr>
            <p:ph type="title" idx="4294967295"/>
          </p:nvPr>
        </p:nvSpPr>
        <p:spPr>
          <a:xfrm>
            <a:off x="-28575" y="714356"/>
            <a:ext cx="9172575" cy="431800"/>
          </a:xfrm>
          <a:ln/>
        </p:spPr>
        <p:txBody>
          <a:bodyPr tIns="22401">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smtClean="0">
                <a:solidFill>
                  <a:schemeClr val="tx1"/>
                </a:solidFill>
              </a:rPr>
              <a:t>VM States overview</a:t>
            </a:r>
            <a:endParaRPr lang="en-US" dirty="0">
              <a:solidFill>
                <a:schemeClr val="tx1"/>
              </a:solidFill>
            </a:endParaRPr>
          </a:p>
        </p:txBody>
      </p:sp>
      <p:sp>
        <p:nvSpPr>
          <p:cNvPr id="9" name="TextBox 8"/>
          <p:cNvSpPr txBox="1"/>
          <p:nvPr/>
        </p:nvSpPr>
        <p:spPr>
          <a:xfrm>
            <a:off x="0" y="-26988"/>
            <a:ext cx="659305" cy="369332"/>
          </a:xfrm>
          <a:prstGeom prst="rect">
            <a:avLst/>
          </a:prstGeom>
          <a:noFill/>
        </p:spPr>
        <p:txBody>
          <a:bodyPr wrap="none" rtlCol="0">
            <a:spAutoFit/>
          </a:bodyPr>
          <a:lstStyle/>
          <a:p>
            <a:r>
              <a:rPr lang="en-US" i="1" dirty="0" smtClean="0">
                <a:solidFill>
                  <a:srgbClr val="1F497D"/>
                </a:solidFill>
              </a:rPr>
              <a:t>VMs</a:t>
            </a:r>
            <a:endParaRPr lang="en-US" i="1" dirty="0">
              <a:solidFill>
                <a:srgbClr val="1F497D"/>
              </a:solidFill>
            </a:endParaRPr>
          </a:p>
        </p:txBody>
      </p:sp>
    </p:spTree>
    <p:extLst>
      <p:ext uri="{BB962C8B-B14F-4D97-AF65-F5344CB8AC3E}">
        <p14:creationId xmlns:p14="http://schemas.microsoft.com/office/powerpoint/2010/main" xmlns="" val="217029682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304800" y="1279547"/>
            <a:ext cx="8229600" cy="5364163"/>
          </a:xfrm>
        </p:spPr>
        <p:txBody>
          <a:bodyPr>
            <a:normAutofit/>
          </a:bodyPr>
          <a:lstStyle/>
          <a:p>
            <a:r>
              <a:rPr lang="en-US" b="0" dirty="0" smtClean="0">
                <a:solidFill>
                  <a:schemeClr val="tx1">
                    <a:lumMod val="95000"/>
                    <a:lumOff val="5000"/>
                  </a:schemeClr>
                </a:solidFill>
              </a:rPr>
              <a:t>After submitting a VM description to ONE it is added to the database and its state is set to </a:t>
            </a:r>
            <a:r>
              <a:rPr lang="en-US" b="0" dirty="0" smtClean="0"/>
              <a:t>PENDING</a:t>
            </a:r>
            <a:r>
              <a:rPr lang="en-US" dirty="0" smtClean="0"/>
              <a:t>.</a:t>
            </a:r>
          </a:p>
          <a:p>
            <a:r>
              <a:rPr lang="en-US" b="0" dirty="0" smtClean="0">
                <a:solidFill>
                  <a:srgbClr val="0D0D0D"/>
                </a:solidFill>
              </a:rPr>
              <a:t>In this state IP and MAC addresses are also chosen if they are not explicitly defined.</a:t>
            </a:r>
          </a:p>
          <a:p>
            <a:r>
              <a:rPr lang="en-US" b="0" dirty="0" smtClean="0">
                <a:solidFill>
                  <a:srgbClr val="0D0D0D"/>
                </a:solidFill>
              </a:rPr>
              <a:t>The scheduler awakes every 30 seconds and looks for VM descriptions in </a:t>
            </a:r>
            <a:r>
              <a:rPr lang="en-US" b="0" dirty="0" smtClean="0"/>
              <a:t>PENDING </a:t>
            </a:r>
            <a:r>
              <a:rPr lang="en-US" b="0" dirty="0" smtClean="0">
                <a:solidFill>
                  <a:srgbClr val="0D0D0D"/>
                </a:solidFill>
              </a:rPr>
              <a:t>state and searches for a physical node that meets its requirements. Then a deploy XML-RPC message is sent to </a:t>
            </a:r>
            <a:r>
              <a:rPr lang="en-US" b="0" i="1" dirty="0" err="1" smtClean="0">
                <a:solidFill>
                  <a:srgbClr val="0D0D0D"/>
                </a:solidFill>
              </a:rPr>
              <a:t>oned</a:t>
            </a:r>
            <a:r>
              <a:rPr lang="en-US" b="0" i="1" dirty="0" smtClean="0">
                <a:solidFill>
                  <a:srgbClr val="0D0D0D"/>
                </a:solidFill>
              </a:rPr>
              <a:t> </a:t>
            </a:r>
            <a:r>
              <a:rPr lang="en-US" b="0" dirty="0" smtClean="0">
                <a:solidFill>
                  <a:srgbClr val="0D0D0D"/>
                </a:solidFill>
              </a:rPr>
              <a:t>to make it run in the selected node.</a:t>
            </a:r>
          </a:p>
          <a:p>
            <a:r>
              <a:rPr lang="en-US" b="0" dirty="0" smtClean="0">
                <a:solidFill>
                  <a:srgbClr val="0D0D0D"/>
                </a:solidFill>
              </a:rPr>
              <a:t>Deployment can be also made manually using the Command Line Interface:</a:t>
            </a:r>
          </a:p>
          <a:p>
            <a:pPr lvl="1">
              <a:buFont typeface="Lucida Grande"/>
              <a:buChar char="⇒"/>
            </a:pPr>
            <a:r>
              <a:rPr lang="en-US" sz="1600" dirty="0" err="1" smtClean="0">
                <a:solidFill>
                  <a:srgbClr val="0D0D0D"/>
                </a:solidFill>
                <a:latin typeface="Monaco"/>
                <a:cs typeface="Monaco"/>
              </a:rPr>
              <a:t>onevm</a:t>
            </a:r>
            <a:r>
              <a:rPr lang="en-US" sz="1600" dirty="0" smtClean="0">
                <a:solidFill>
                  <a:srgbClr val="0D0D0D"/>
                </a:solidFill>
                <a:latin typeface="Monaco"/>
                <a:cs typeface="Monaco"/>
              </a:rPr>
              <a:t> deploy &lt;</a:t>
            </a:r>
            <a:r>
              <a:rPr lang="en-US" sz="1600" dirty="0" err="1" smtClean="0">
                <a:solidFill>
                  <a:srgbClr val="0D0D0D"/>
                </a:solidFill>
                <a:latin typeface="Monaco"/>
                <a:cs typeface="Monaco"/>
              </a:rPr>
              <a:t>vmid</a:t>
            </a:r>
            <a:r>
              <a:rPr lang="en-US" sz="1600" dirty="0" smtClean="0">
                <a:solidFill>
                  <a:srgbClr val="0D0D0D"/>
                </a:solidFill>
                <a:latin typeface="Monaco"/>
                <a:cs typeface="Monaco"/>
              </a:rPr>
              <a:t>&gt; &lt;</a:t>
            </a:r>
            <a:r>
              <a:rPr lang="en-US" sz="1600" dirty="0" err="1" smtClean="0">
                <a:solidFill>
                  <a:srgbClr val="0D0D0D"/>
                </a:solidFill>
                <a:latin typeface="Monaco"/>
                <a:cs typeface="Monaco"/>
              </a:rPr>
              <a:t>hostid</a:t>
            </a:r>
            <a:r>
              <a:rPr lang="en-US" sz="1600" dirty="0" smtClean="0">
                <a:solidFill>
                  <a:srgbClr val="0D0D0D"/>
                </a:solidFill>
                <a:latin typeface="Monaco"/>
                <a:cs typeface="Monaco"/>
              </a:rPr>
              <a:t>&gt;</a:t>
            </a:r>
            <a:endParaRPr lang="en-US" sz="1600" b="0" dirty="0">
              <a:solidFill>
                <a:srgbClr val="0D0D0D"/>
              </a:solidFill>
              <a:latin typeface="Monaco"/>
              <a:cs typeface="Monaco"/>
            </a:endParaRPr>
          </a:p>
        </p:txBody>
      </p:sp>
      <p:sp>
        <p:nvSpPr>
          <p:cNvPr id="2" name="Title 1"/>
          <p:cNvSpPr>
            <a:spLocks noGrp="1"/>
          </p:cNvSpPr>
          <p:nvPr>
            <p:ph type="title" idx="4294967295"/>
          </p:nvPr>
        </p:nvSpPr>
        <p:spPr>
          <a:xfrm>
            <a:off x="0" y="214290"/>
            <a:ext cx="8229600" cy="1143000"/>
          </a:xfrm>
        </p:spPr>
        <p:txBody>
          <a:bodyPr/>
          <a:lstStyle/>
          <a:p>
            <a:r>
              <a:rPr lang="en-US" dirty="0" smtClean="0">
                <a:solidFill>
                  <a:schemeClr val="tx1"/>
                </a:solidFill>
              </a:rPr>
              <a:t>Pending state</a:t>
            </a:r>
            <a:endParaRPr lang="en-US" dirty="0">
              <a:solidFill>
                <a:schemeClr val="tx1"/>
              </a:solidFill>
            </a:endParaRPr>
          </a:p>
        </p:txBody>
      </p:sp>
      <p:pic>
        <p:nvPicPr>
          <p:cNvPr id="7" name="Picture 6"/>
          <p:cNvPicPr>
            <a:picLocks noChangeAspect="1"/>
          </p:cNvPicPr>
          <p:nvPr/>
        </p:nvPicPr>
        <p:blipFill>
          <a:blip r:embed="rId2"/>
          <a:stretch>
            <a:fillRect/>
          </a:stretch>
        </p:blipFill>
        <p:spPr>
          <a:xfrm>
            <a:off x="369888" y="5724386"/>
            <a:ext cx="8316912" cy="1133614"/>
          </a:xfrm>
          <a:prstGeom prst="rect">
            <a:avLst/>
          </a:prstGeom>
        </p:spPr>
      </p:pic>
      <p:sp>
        <p:nvSpPr>
          <p:cNvPr id="5" name="Oval 4"/>
          <p:cNvSpPr>
            <a:spLocks noChangeAspect="1"/>
          </p:cNvSpPr>
          <p:nvPr/>
        </p:nvSpPr>
        <p:spPr bwMode="auto">
          <a:xfrm>
            <a:off x="378832" y="5714622"/>
            <a:ext cx="1080000" cy="1080000"/>
          </a:xfrm>
          <a:prstGeom prst="ellipse">
            <a:avLst/>
          </a:prstGeom>
          <a:noFill/>
          <a:ln>
            <a:solidFill>
              <a:srgbClr val="FF0000"/>
            </a:solidFill>
            <a:headEnd type="none" w="med" len="med"/>
            <a:tailEnd type="none" w="med" len="med"/>
          </a:ln>
          <a:effectLst>
            <a:glow rad="63500">
              <a:srgbClr val="FF0000">
                <a:alpha val="22000"/>
              </a:srgbClr>
            </a:glow>
          </a:effectLst>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9" name="TextBox 8"/>
          <p:cNvSpPr txBox="1"/>
          <p:nvPr/>
        </p:nvSpPr>
        <p:spPr>
          <a:xfrm>
            <a:off x="0" y="-26988"/>
            <a:ext cx="659305" cy="369332"/>
          </a:xfrm>
          <a:prstGeom prst="rect">
            <a:avLst/>
          </a:prstGeom>
          <a:noFill/>
        </p:spPr>
        <p:txBody>
          <a:bodyPr wrap="none" rtlCol="0">
            <a:spAutoFit/>
          </a:bodyPr>
          <a:lstStyle/>
          <a:p>
            <a:r>
              <a:rPr lang="en-US" i="1" dirty="0" smtClean="0">
                <a:solidFill>
                  <a:srgbClr val="1F497D"/>
                </a:solidFill>
              </a:rPr>
              <a:t>VMs</a:t>
            </a:r>
            <a:endParaRPr lang="en-US" i="1" dirty="0">
              <a:solidFill>
                <a:srgbClr val="1F497D"/>
              </a:solidFill>
            </a:endParaRPr>
          </a:p>
        </p:txBody>
      </p:sp>
    </p:spTree>
    <p:extLst>
      <p:ext uri="{BB962C8B-B14F-4D97-AF65-F5344CB8AC3E}">
        <p14:creationId xmlns:p14="http://schemas.microsoft.com/office/powerpoint/2010/main" xmlns="" val="129740434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ormAutofit/>
          </a:bodyPr>
          <a:lstStyle/>
          <a:p>
            <a:r>
              <a:rPr lang="en-US" b="0" dirty="0" smtClean="0">
                <a:solidFill>
                  <a:srgbClr val="0D0D0D"/>
                </a:solidFill>
              </a:rPr>
              <a:t>In </a:t>
            </a:r>
            <a:r>
              <a:rPr lang="en-US" b="0" dirty="0" smtClean="0"/>
              <a:t>PROLOG </a:t>
            </a:r>
            <a:r>
              <a:rPr lang="en-US" b="0" dirty="0" smtClean="0">
                <a:solidFill>
                  <a:srgbClr val="0D0D0D"/>
                </a:solidFill>
              </a:rPr>
              <a:t>state the Transfer Driver prepares the images to be used by the VM.</a:t>
            </a:r>
          </a:p>
          <a:p>
            <a:r>
              <a:rPr lang="en-US" b="0" dirty="0" smtClean="0">
                <a:solidFill>
                  <a:srgbClr val="0D0D0D"/>
                </a:solidFill>
              </a:rPr>
              <a:t>Transfer actions:</a:t>
            </a:r>
          </a:p>
          <a:p>
            <a:pPr lvl="1"/>
            <a:r>
              <a:rPr lang="en-US" sz="2000" b="1" dirty="0" smtClean="0">
                <a:solidFill>
                  <a:srgbClr val="0D0D0D"/>
                </a:solidFill>
              </a:rPr>
              <a:t>CLONE</a:t>
            </a:r>
            <a:r>
              <a:rPr lang="en-US" sz="2000" dirty="0" smtClean="0">
                <a:solidFill>
                  <a:srgbClr val="0D0D0D"/>
                </a:solidFill>
              </a:rPr>
              <a:t>: Makes a copy of a disk image file to be used by the VM. If Clone option for that file is set to false and the Transfer Driver is configured for NFS then a symbolic link is created.</a:t>
            </a:r>
          </a:p>
          <a:p>
            <a:pPr lvl="1"/>
            <a:r>
              <a:rPr lang="en-US" sz="2000" b="1" dirty="0" smtClean="0">
                <a:solidFill>
                  <a:srgbClr val="0D0D0D"/>
                </a:solidFill>
              </a:rPr>
              <a:t>MKSWAP</a:t>
            </a:r>
            <a:r>
              <a:rPr lang="en-US" sz="2000" b="0" dirty="0" smtClean="0">
                <a:solidFill>
                  <a:srgbClr val="0D0D0D"/>
                </a:solidFill>
              </a:rPr>
              <a:t>: Creates a swap </a:t>
            </a:r>
            <a:r>
              <a:rPr lang="en-US" sz="2000" dirty="0" smtClean="0">
                <a:solidFill>
                  <a:srgbClr val="0D0D0D"/>
                </a:solidFill>
              </a:rPr>
              <a:t>disk image on the fly to be used by the VM if it is specified in the VM description.</a:t>
            </a:r>
            <a:endParaRPr lang="en-US" sz="2400" b="0" dirty="0">
              <a:solidFill>
                <a:srgbClr val="0D0D0D"/>
              </a:solidFill>
              <a:latin typeface="Monaco"/>
              <a:cs typeface="Monaco"/>
            </a:endParaRPr>
          </a:p>
        </p:txBody>
      </p:sp>
      <p:sp>
        <p:nvSpPr>
          <p:cNvPr id="2" name="Title 1"/>
          <p:cNvSpPr>
            <a:spLocks noGrp="1"/>
          </p:cNvSpPr>
          <p:nvPr>
            <p:ph type="title" idx="4294967295"/>
          </p:nvPr>
        </p:nvSpPr>
        <p:spPr>
          <a:xfrm>
            <a:off x="0" y="441309"/>
            <a:ext cx="9144000" cy="773113"/>
          </a:xfrm>
        </p:spPr>
        <p:txBody>
          <a:bodyPr>
            <a:normAutofit/>
          </a:bodyPr>
          <a:lstStyle/>
          <a:p>
            <a:r>
              <a:rPr lang="en-US" dirty="0" smtClean="0">
                <a:solidFill>
                  <a:schemeClr val="tx1"/>
                </a:solidFill>
              </a:rPr>
              <a:t>Prolog state</a:t>
            </a:r>
            <a:endParaRPr lang="en-US" dirty="0">
              <a:solidFill>
                <a:schemeClr val="tx1"/>
              </a:solidFill>
            </a:endParaRPr>
          </a:p>
        </p:txBody>
      </p:sp>
      <p:pic>
        <p:nvPicPr>
          <p:cNvPr id="7" name="Picture 6"/>
          <p:cNvPicPr>
            <a:picLocks noChangeAspect="1"/>
          </p:cNvPicPr>
          <p:nvPr/>
        </p:nvPicPr>
        <p:blipFill>
          <a:blip r:embed="rId2"/>
          <a:stretch>
            <a:fillRect/>
          </a:stretch>
        </p:blipFill>
        <p:spPr>
          <a:xfrm>
            <a:off x="454026" y="5730736"/>
            <a:ext cx="8316912" cy="1133614"/>
          </a:xfrm>
          <a:prstGeom prst="rect">
            <a:avLst/>
          </a:prstGeom>
        </p:spPr>
      </p:pic>
      <p:sp>
        <p:nvSpPr>
          <p:cNvPr id="5" name="Oval 4"/>
          <p:cNvSpPr>
            <a:spLocks noChangeAspect="1"/>
          </p:cNvSpPr>
          <p:nvPr/>
        </p:nvSpPr>
        <p:spPr bwMode="auto">
          <a:xfrm>
            <a:off x="1681163" y="5724386"/>
            <a:ext cx="1080000" cy="1080000"/>
          </a:xfrm>
          <a:prstGeom prst="ellipse">
            <a:avLst/>
          </a:prstGeom>
          <a:noFill/>
          <a:ln>
            <a:solidFill>
              <a:srgbClr val="FF0000"/>
            </a:solidFill>
            <a:headEnd type="none" w="med" len="med"/>
            <a:tailEnd type="none" w="med" len="med"/>
          </a:ln>
          <a:effectLst>
            <a:glow rad="63500">
              <a:srgbClr val="FF0000">
                <a:alpha val="22000"/>
              </a:srgbClr>
            </a:glow>
          </a:effectLst>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9" name="TextBox 8"/>
          <p:cNvSpPr txBox="1"/>
          <p:nvPr/>
        </p:nvSpPr>
        <p:spPr>
          <a:xfrm>
            <a:off x="0" y="-26988"/>
            <a:ext cx="659305" cy="369332"/>
          </a:xfrm>
          <a:prstGeom prst="rect">
            <a:avLst/>
          </a:prstGeom>
          <a:noFill/>
        </p:spPr>
        <p:txBody>
          <a:bodyPr wrap="none" rtlCol="0">
            <a:spAutoFit/>
          </a:bodyPr>
          <a:lstStyle/>
          <a:p>
            <a:r>
              <a:rPr lang="en-US" i="1" dirty="0" smtClean="0">
                <a:solidFill>
                  <a:srgbClr val="1F497D"/>
                </a:solidFill>
              </a:rPr>
              <a:t>VMs</a:t>
            </a:r>
            <a:endParaRPr lang="en-US" i="1" dirty="0">
              <a:solidFill>
                <a:srgbClr val="1F497D"/>
              </a:solidFill>
            </a:endParaRPr>
          </a:p>
        </p:txBody>
      </p:sp>
    </p:spTree>
    <p:extLst>
      <p:ext uri="{BB962C8B-B14F-4D97-AF65-F5344CB8AC3E}">
        <p14:creationId xmlns:p14="http://schemas.microsoft.com/office/powerpoint/2010/main" xmlns="" val="222693389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ormAutofit/>
          </a:bodyPr>
          <a:lstStyle/>
          <a:p>
            <a:r>
              <a:rPr lang="en-US" b="0" dirty="0" smtClean="0">
                <a:solidFill>
                  <a:schemeClr val="tx1">
                    <a:lumMod val="95000"/>
                    <a:lumOff val="5000"/>
                  </a:schemeClr>
                </a:solidFill>
              </a:rPr>
              <a:t>In this state a deployment file specific for the virtualization technology configured for the physical host is generated using the information provided in the VM description file. Then Virtual Machine Driver sends deploy command to the virtual host to start the VM.</a:t>
            </a:r>
            <a:endParaRPr lang="en-US" dirty="0" smtClean="0"/>
          </a:p>
          <a:p>
            <a:r>
              <a:rPr lang="en-US" b="0" dirty="0" smtClean="0">
                <a:solidFill>
                  <a:srgbClr val="0D0D0D"/>
                </a:solidFill>
              </a:rPr>
              <a:t>The VM will be in this state until deployment finishes or fails.</a:t>
            </a:r>
            <a:endParaRPr lang="en-US" sz="1600" b="0" dirty="0">
              <a:solidFill>
                <a:srgbClr val="0D0D0D"/>
              </a:solidFill>
              <a:latin typeface="Monaco"/>
              <a:cs typeface="Monaco"/>
            </a:endParaRPr>
          </a:p>
        </p:txBody>
      </p:sp>
      <p:sp>
        <p:nvSpPr>
          <p:cNvPr id="2" name="Title 1"/>
          <p:cNvSpPr>
            <a:spLocks noGrp="1"/>
          </p:cNvSpPr>
          <p:nvPr>
            <p:ph type="title" idx="4294967295"/>
          </p:nvPr>
        </p:nvSpPr>
        <p:spPr>
          <a:xfrm>
            <a:off x="0" y="142852"/>
            <a:ext cx="9144000" cy="1143000"/>
          </a:xfrm>
        </p:spPr>
        <p:txBody>
          <a:bodyPr/>
          <a:lstStyle/>
          <a:p>
            <a:r>
              <a:rPr lang="en-US" dirty="0" smtClean="0">
                <a:solidFill>
                  <a:schemeClr val="tx1"/>
                </a:solidFill>
              </a:rPr>
              <a:t>Boot state</a:t>
            </a:r>
            <a:endParaRPr lang="en-US" dirty="0">
              <a:solidFill>
                <a:schemeClr val="tx1"/>
              </a:solidFill>
            </a:endParaRPr>
          </a:p>
        </p:txBody>
      </p:sp>
      <p:pic>
        <p:nvPicPr>
          <p:cNvPr id="7" name="Picture 6"/>
          <p:cNvPicPr>
            <a:picLocks noChangeAspect="1"/>
          </p:cNvPicPr>
          <p:nvPr/>
        </p:nvPicPr>
        <p:blipFill>
          <a:blip r:embed="rId2"/>
          <a:stretch>
            <a:fillRect/>
          </a:stretch>
        </p:blipFill>
        <p:spPr>
          <a:xfrm>
            <a:off x="548623" y="5696187"/>
            <a:ext cx="8316912" cy="1133614"/>
          </a:xfrm>
          <a:prstGeom prst="rect">
            <a:avLst/>
          </a:prstGeom>
        </p:spPr>
      </p:pic>
      <p:sp>
        <p:nvSpPr>
          <p:cNvPr id="5" name="Oval 4"/>
          <p:cNvSpPr>
            <a:spLocks noChangeAspect="1"/>
          </p:cNvSpPr>
          <p:nvPr/>
        </p:nvSpPr>
        <p:spPr bwMode="auto">
          <a:xfrm>
            <a:off x="2969560" y="5689837"/>
            <a:ext cx="1080000" cy="1080000"/>
          </a:xfrm>
          <a:prstGeom prst="ellipse">
            <a:avLst/>
          </a:prstGeom>
          <a:noFill/>
          <a:ln>
            <a:solidFill>
              <a:srgbClr val="FF0000"/>
            </a:solidFill>
            <a:headEnd type="none" w="med" len="med"/>
            <a:tailEnd type="none" w="med" len="med"/>
          </a:ln>
          <a:effectLst>
            <a:glow rad="63500">
              <a:srgbClr val="FF0000">
                <a:alpha val="22000"/>
              </a:srgbClr>
            </a:glow>
          </a:effectLst>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9" name="TextBox 8"/>
          <p:cNvSpPr txBox="1"/>
          <p:nvPr/>
        </p:nvSpPr>
        <p:spPr>
          <a:xfrm>
            <a:off x="0" y="-26988"/>
            <a:ext cx="659305" cy="369332"/>
          </a:xfrm>
          <a:prstGeom prst="rect">
            <a:avLst/>
          </a:prstGeom>
          <a:noFill/>
        </p:spPr>
        <p:txBody>
          <a:bodyPr wrap="none" rtlCol="0">
            <a:spAutoFit/>
          </a:bodyPr>
          <a:lstStyle/>
          <a:p>
            <a:r>
              <a:rPr lang="en-US" i="1" dirty="0" smtClean="0">
                <a:solidFill>
                  <a:srgbClr val="1F497D"/>
                </a:solidFill>
              </a:rPr>
              <a:t>VMs</a:t>
            </a:r>
            <a:endParaRPr lang="en-US" i="1" dirty="0">
              <a:solidFill>
                <a:srgbClr val="1F497D"/>
              </a:solidFill>
            </a:endParaRPr>
          </a:p>
        </p:txBody>
      </p:sp>
    </p:spTree>
    <p:extLst>
      <p:ext uri="{BB962C8B-B14F-4D97-AF65-F5344CB8AC3E}">
        <p14:creationId xmlns:p14="http://schemas.microsoft.com/office/powerpoint/2010/main" xmlns="" val="368368627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idx="1"/>
          </p:nvPr>
        </p:nvSpPr>
        <p:spPr/>
        <p:txBody>
          <a:bodyPr>
            <a:normAutofit/>
          </a:bodyPr>
          <a:lstStyle/>
          <a:p>
            <a:r>
              <a:rPr lang="en-US" dirty="0" smtClean="0"/>
              <a:t>The ISO image has the contextualization for that VM:</a:t>
            </a:r>
          </a:p>
          <a:p>
            <a:pPr lvl="1"/>
            <a:r>
              <a:rPr lang="en-US" b="1" dirty="0" err="1" smtClean="0">
                <a:solidFill>
                  <a:schemeClr val="accent6"/>
                </a:solidFill>
              </a:rPr>
              <a:t>context.sh</a:t>
            </a:r>
            <a:r>
              <a:rPr lang="en-US" dirty="0" smtClean="0"/>
              <a:t>: contains configuration variables</a:t>
            </a:r>
          </a:p>
          <a:p>
            <a:pPr lvl="1"/>
            <a:r>
              <a:rPr lang="en-US" b="1" dirty="0" err="1" smtClean="0">
                <a:solidFill>
                  <a:schemeClr val="accent3"/>
                </a:solidFill>
              </a:rPr>
              <a:t>init.sh</a:t>
            </a:r>
            <a:r>
              <a:rPr lang="en-US" dirty="0" smtClean="0"/>
              <a:t>: script called by VM at start to configure specific services</a:t>
            </a:r>
          </a:p>
          <a:p>
            <a:pPr lvl="1"/>
            <a:r>
              <a:rPr lang="en-US" b="1" dirty="0" smtClean="0">
                <a:solidFill>
                  <a:srgbClr val="9BBB59"/>
                </a:solidFill>
              </a:rPr>
              <a:t>certificates</a:t>
            </a:r>
            <a:r>
              <a:rPr lang="en-US" dirty="0" smtClean="0"/>
              <a:t>: directory that contains certificates for some service</a:t>
            </a:r>
          </a:p>
          <a:p>
            <a:pPr lvl="1"/>
            <a:r>
              <a:rPr lang="en-US" b="1" dirty="0" err="1" smtClean="0">
                <a:solidFill>
                  <a:srgbClr val="9BBB59"/>
                </a:solidFill>
              </a:rPr>
              <a:t>service.conf</a:t>
            </a:r>
            <a:r>
              <a:rPr lang="en-US" dirty="0" smtClean="0"/>
              <a:t>: service configuration</a:t>
            </a:r>
          </a:p>
          <a:p>
            <a:endParaRPr lang="en-US" dirty="0"/>
          </a:p>
        </p:txBody>
      </p:sp>
      <p:sp>
        <p:nvSpPr>
          <p:cNvPr id="2" name="Title 1"/>
          <p:cNvSpPr>
            <a:spLocks noGrp="1"/>
          </p:cNvSpPr>
          <p:nvPr>
            <p:ph type="title" idx="4294967295"/>
          </p:nvPr>
        </p:nvSpPr>
        <p:spPr>
          <a:xfrm>
            <a:off x="0" y="142852"/>
            <a:ext cx="8229600" cy="1143000"/>
          </a:xfrm>
        </p:spPr>
        <p:txBody>
          <a:bodyPr/>
          <a:lstStyle/>
          <a:p>
            <a:r>
              <a:rPr lang="en-US" dirty="0" smtClean="0">
                <a:solidFill>
                  <a:schemeClr val="tx1"/>
                </a:solidFill>
              </a:rPr>
              <a:t>Contextualization</a:t>
            </a:r>
            <a:endParaRPr lang="en-US" dirty="0">
              <a:solidFill>
                <a:schemeClr val="tx1"/>
              </a:solidFill>
            </a:endParaRPr>
          </a:p>
        </p:txBody>
      </p:sp>
      <p:pic>
        <p:nvPicPr>
          <p:cNvPr id="11" name="Picture 10" descr="contextualization.png"/>
          <p:cNvPicPr>
            <a:picLocks noChangeAspect="1"/>
          </p:cNvPicPr>
          <p:nvPr/>
        </p:nvPicPr>
        <p:blipFill>
          <a:blip r:embed="rId2"/>
          <a:stretch>
            <a:fillRect/>
          </a:stretch>
        </p:blipFill>
        <p:spPr>
          <a:xfrm>
            <a:off x="301900" y="4383706"/>
            <a:ext cx="4484414" cy="2188566"/>
          </a:xfrm>
          <a:prstGeom prst="rect">
            <a:avLst/>
          </a:prstGeom>
        </p:spPr>
      </p:pic>
      <p:sp>
        <p:nvSpPr>
          <p:cNvPr id="12" name="TextBox 11"/>
          <p:cNvSpPr txBox="1"/>
          <p:nvPr/>
        </p:nvSpPr>
        <p:spPr>
          <a:xfrm>
            <a:off x="3390727" y="4714884"/>
            <a:ext cx="5753273" cy="369332"/>
          </a:xfrm>
          <a:prstGeom prst="rect">
            <a:avLst/>
          </a:prstGeom>
          <a:noFill/>
        </p:spPr>
        <p:txBody>
          <a:bodyPr wrap="none" rtlCol="0">
            <a:spAutoFit/>
          </a:bodyPr>
          <a:lstStyle/>
          <a:p>
            <a:r>
              <a:rPr lang="en-US" dirty="0" smtClean="0">
                <a:solidFill>
                  <a:srgbClr val="9BBB59"/>
                </a:solidFill>
              </a:rPr>
              <a:t>User provided</a:t>
            </a:r>
            <a:r>
              <a:rPr lang="en-US" dirty="0" smtClean="0"/>
              <a:t>, </a:t>
            </a:r>
            <a:r>
              <a:rPr lang="en-US" dirty="0" smtClean="0">
                <a:solidFill>
                  <a:srgbClr val="F79646"/>
                </a:solidFill>
              </a:rPr>
              <a:t>OpenNebula provided</a:t>
            </a:r>
            <a:r>
              <a:rPr lang="en-US" dirty="0" smtClean="0"/>
              <a:t> contextualization info</a:t>
            </a:r>
            <a:endParaRPr lang="en-US" dirty="0"/>
          </a:p>
        </p:txBody>
      </p:sp>
      <p:sp>
        <p:nvSpPr>
          <p:cNvPr id="14" name="TextBox 13"/>
          <p:cNvSpPr txBox="1"/>
          <p:nvPr/>
        </p:nvSpPr>
        <p:spPr>
          <a:xfrm>
            <a:off x="0" y="-26988"/>
            <a:ext cx="659305" cy="369332"/>
          </a:xfrm>
          <a:prstGeom prst="rect">
            <a:avLst/>
          </a:prstGeom>
          <a:noFill/>
        </p:spPr>
        <p:txBody>
          <a:bodyPr wrap="none" rtlCol="0">
            <a:spAutoFit/>
          </a:bodyPr>
          <a:lstStyle/>
          <a:p>
            <a:r>
              <a:rPr lang="en-US" i="1" dirty="0" smtClean="0">
                <a:solidFill>
                  <a:srgbClr val="1F497D"/>
                </a:solidFill>
              </a:rPr>
              <a:t>VMs</a:t>
            </a:r>
            <a:endParaRPr lang="en-US" i="1" dirty="0">
              <a:solidFill>
                <a:srgbClr val="1F497D"/>
              </a:solidFill>
            </a:endParaRPr>
          </a:p>
        </p:txBody>
      </p:sp>
    </p:spTree>
    <p:extLst>
      <p:ext uri="{BB962C8B-B14F-4D97-AF65-F5344CB8AC3E}">
        <p14:creationId xmlns:p14="http://schemas.microsoft.com/office/powerpoint/2010/main" xmlns="" val="203936716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ormAutofit/>
          </a:bodyPr>
          <a:lstStyle/>
          <a:p>
            <a:r>
              <a:rPr lang="en-US" b="0" dirty="0" smtClean="0">
                <a:solidFill>
                  <a:srgbClr val="0D0D0D"/>
                </a:solidFill>
              </a:rPr>
              <a:t>While the VM is in </a:t>
            </a:r>
            <a:r>
              <a:rPr lang="en-US" b="0" dirty="0" smtClean="0"/>
              <a:t>RUNNING </a:t>
            </a:r>
            <a:r>
              <a:rPr lang="en-US" b="0" dirty="0" smtClean="0">
                <a:solidFill>
                  <a:srgbClr val="0D0D0D"/>
                </a:solidFill>
              </a:rPr>
              <a:t>state it will be periodically polled to get its consumption and state.</a:t>
            </a:r>
          </a:p>
          <a:p>
            <a:r>
              <a:rPr lang="en-US" b="0" dirty="0" smtClean="0">
                <a:solidFill>
                  <a:srgbClr val="0D0D0D"/>
                </a:solidFill>
              </a:rPr>
              <a:t>In</a:t>
            </a:r>
            <a:r>
              <a:rPr lang="en-US" dirty="0" smtClean="0"/>
              <a:t> </a:t>
            </a:r>
            <a:r>
              <a:rPr lang="en-US" b="0" dirty="0" smtClean="0"/>
              <a:t>SHUTDOWN </a:t>
            </a:r>
            <a:r>
              <a:rPr lang="en-US" b="0" dirty="0" smtClean="0">
                <a:solidFill>
                  <a:srgbClr val="0D0D0D"/>
                </a:solidFill>
              </a:rPr>
              <a:t>state Virtual Machine Driver will send the shutdown command to the underlying virtual infrastructure.</a:t>
            </a:r>
          </a:p>
        </p:txBody>
      </p:sp>
      <p:sp>
        <p:nvSpPr>
          <p:cNvPr id="2" name="Title 1"/>
          <p:cNvSpPr>
            <a:spLocks noGrp="1"/>
          </p:cNvSpPr>
          <p:nvPr>
            <p:ph type="title" idx="4294967295"/>
          </p:nvPr>
        </p:nvSpPr>
        <p:spPr>
          <a:xfrm>
            <a:off x="-36513" y="142852"/>
            <a:ext cx="9180513" cy="1143000"/>
          </a:xfrm>
        </p:spPr>
        <p:txBody>
          <a:bodyPr>
            <a:normAutofit/>
          </a:bodyPr>
          <a:lstStyle/>
          <a:p>
            <a:r>
              <a:rPr lang="en-US" dirty="0" smtClean="0">
                <a:solidFill>
                  <a:schemeClr val="tx1"/>
                </a:solidFill>
              </a:rPr>
              <a:t>Running and Shutdown states</a:t>
            </a:r>
            <a:endParaRPr lang="en-US" dirty="0">
              <a:solidFill>
                <a:schemeClr val="tx1"/>
              </a:solidFill>
            </a:endParaRPr>
          </a:p>
        </p:txBody>
      </p:sp>
      <p:pic>
        <p:nvPicPr>
          <p:cNvPr id="7" name="Picture 6"/>
          <p:cNvPicPr>
            <a:picLocks noChangeAspect="1"/>
          </p:cNvPicPr>
          <p:nvPr/>
        </p:nvPicPr>
        <p:blipFill>
          <a:blip r:embed="rId2"/>
          <a:stretch>
            <a:fillRect/>
          </a:stretch>
        </p:blipFill>
        <p:spPr>
          <a:xfrm>
            <a:off x="436138" y="5724386"/>
            <a:ext cx="8316912" cy="1133614"/>
          </a:xfrm>
          <a:prstGeom prst="rect">
            <a:avLst/>
          </a:prstGeom>
        </p:spPr>
      </p:pic>
      <p:sp>
        <p:nvSpPr>
          <p:cNvPr id="5" name="Oval 4"/>
          <p:cNvSpPr>
            <a:spLocks noChangeAspect="1"/>
          </p:cNvSpPr>
          <p:nvPr/>
        </p:nvSpPr>
        <p:spPr bwMode="auto">
          <a:xfrm>
            <a:off x="4063575" y="5718036"/>
            <a:ext cx="1080000" cy="1080000"/>
          </a:xfrm>
          <a:prstGeom prst="ellipse">
            <a:avLst/>
          </a:prstGeom>
          <a:noFill/>
          <a:ln>
            <a:solidFill>
              <a:srgbClr val="FF0000"/>
            </a:solidFill>
            <a:headEnd type="none" w="med" len="med"/>
            <a:tailEnd type="none" w="med" len="med"/>
          </a:ln>
          <a:effectLst>
            <a:glow rad="63500">
              <a:srgbClr val="FF0000">
                <a:alpha val="22000"/>
              </a:srgbClr>
            </a:glow>
          </a:effectLst>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6" name="Oval 5"/>
          <p:cNvSpPr>
            <a:spLocks noChangeAspect="1"/>
          </p:cNvSpPr>
          <p:nvPr/>
        </p:nvSpPr>
        <p:spPr bwMode="auto">
          <a:xfrm>
            <a:off x="5257375" y="5718036"/>
            <a:ext cx="1080000" cy="1080000"/>
          </a:xfrm>
          <a:prstGeom prst="ellipse">
            <a:avLst/>
          </a:prstGeom>
          <a:noFill/>
          <a:ln>
            <a:solidFill>
              <a:srgbClr val="FF0000"/>
            </a:solidFill>
            <a:headEnd type="none" w="med" len="med"/>
            <a:tailEnd type="none" w="med" len="med"/>
          </a:ln>
          <a:effectLst>
            <a:glow rad="63500">
              <a:srgbClr val="FF0000">
                <a:alpha val="22000"/>
              </a:srgbClr>
            </a:glow>
          </a:effectLst>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10" name="TextBox 9"/>
          <p:cNvSpPr txBox="1"/>
          <p:nvPr/>
        </p:nvSpPr>
        <p:spPr>
          <a:xfrm>
            <a:off x="0" y="-26988"/>
            <a:ext cx="659305" cy="369332"/>
          </a:xfrm>
          <a:prstGeom prst="rect">
            <a:avLst/>
          </a:prstGeom>
          <a:noFill/>
        </p:spPr>
        <p:txBody>
          <a:bodyPr wrap="none" rtlCol="0">
            <a:spAutoFit/>
          </a:bodyPr>
          <a:lstStyle/>
          <a:p>
            <a:r>
              <a:rPr lang="en-US" i="1" dirty="0" smtClean="0">
                <a:solidFill>
                  <a:srgbClr val="1F497D"/>
                </a:solidFill>
              </a:rPr>
              <a:t>VMs</a:t>
            </a:r>
            <a:endParaRPr lang="en-US" i="1" dirty="0">
              <a:solidFill>
                <a:srgbClr val="1F497D"/>
              </a:solidFill>
            </a:endParaRPr>
          </a:p>
        </p:txBody>
      </p:sp>
    </p:spTree>
    <p:extLst>
      <p:ext uri="{BB962C8B-B14F-4D97-AF65-F5344CB8AC3E}">
        <p14:creationId xmlns:p14="http://schemas.microsoft.com/office/powerpoint/2010/main" xmlns="" val="3786981199"/>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ormAutofit/>
          </a:bodyPr>
          <a:lstStyle/>
          <a:p>
            <a:r>
              <a:rPr lang="en-US" b="0" dirty="0" smtClean="0">
                <a:solidFill>
                  <a:srgbClr val="0D0D0D"/>
                </a:solidFill>
              </a:rPr>
              <a:t>In </a:t>
            </a:r>
            <a:r>
              <a:rPr lang="en-US" b="0" dirty="0" smtClean="0"/>
              <a:t>EPILOG </a:t>
            </a:r>
            <a:r>
              <a:rPr lang="en-US" b="0" dirty="0" smtClean="0">
                <a:solidFill>
                  <a:srgbClr val="0D0D0D"/>
                </a:solidFill>
              </a:rPr>
              <a:t>state the Transfer Manager Driver is called again to perform this  actions:</a:t>
            </a:r>
          </a:p>
          <a:p>
            <a:pPr lvl="1"/>
            <a:r>
              <a:rPr lang="en-US" sz="1800" dirty="0" smtClean="0">
                <a:solidFill>
                  <a:srgbClr val="0D0D0D"/>
                </a:solidFill>
              </a:rPr>
              <a:t>Copy back the images that have </a:t>
            </a:r>
            <a:r>
              <a:rPr lang="en-US" sz="1800" b="1" i="1" dirty="0" smtClean="0">
                <a:solidFill>
                  <a:srgbClr val="0D0D0D"/>
                </a:solidFill>
              </a:rPr>
              <a:t>SAVE</a:t>
            </a:r>
            <a:r>
              <a:rPr lang="en-US" sz="1800" i="1" dirty="0" smtClean="0">
                <a:solidFill>
                  <a:srgbClr val="0D0D0D"/>
                </a:solidFill>
              </a:rPr>
              <a:t>=yes </a:t>
            </a:r>
            <a:r>
              <a:rPr lang="en-US" sz="1800" dirty="0" smtClean="0">
                <a:solidFill>
                  <a:srgbClr val="0D0D0D"/>
                </a:solidFill>
              </a:rPr>
              <a:t>option.</a:t>
            </a:r>
          </a:p>
          <a:p>
            <a:pPr lvl="1"/>
            <a:r>
              <a:rPr lang="en-US" sz="1800" dirty="0" smtClean="0">
                <a:solidFill>
                  <a:srgbClr val="0D0D0D"/>
                </a:solidFill>
              </a:rPr>
              <a:t>Delete images that were cloned or generated by </a:t>
            </a:r>
            <a:r>
              <a:rPr lang="en-US" sz="1800" b="1" dirty="0" smtClean="0">
                <a:solidFill>
                  <a:srgbClr val="0D0D0D"/>
                </a:solidFill>
              </a:rPr>
              <a:t>MKSWAP</a:t>
            </a:r>
            <a:r>
              <a:rPr lang="en-US" sz="1800" dirty="0" smtClean="0">
                <a:solidFill>
                  <a:srgbClr val="0D0D0D"/>
                </a:solidFill>
              </a:rPr>
              <a:t>.</a:t>
            </a:r>
            <a:endParaRPr lang="en-US" sz="1800" dirty="0" smtClean="0">
              <a:solidFill>
                <a:srgbClr val="0D0D0D"/>
              </a:solidFill>
              <a:latin typeface="Monaco"/>
              <a:cs typeface="Monaco"/>
            </a:endParaRPr>
          </a:p>
        </p:txBody>
      </p:sp>
      <p:sp>
        <p:nvSpPr>
          <p:cNvPr id="2" name="Title 1"/>
          <p:cNvSpPr>
            <a:spLocks noGrp="1"/>
          </p:cNvSpPr>
          <p:nvPr>
            <p:ph type="title" idx="4294967295"/>
          </p:nvPr>
        </p:nvSpPr>
        <p:spPr>
          <a:xfrm>
            <a:off x="0" y="285728"/>
            <a:ext cx="8229600" cy="1143000"/>
          </a:xfrm>
        </p:spPr>
        <p:txBody>
          <a:bodyPr/>
          <a:lstStyle/>
          <a:p>
            <a:r>
              <a:rPr lang="en-US" dirty="0" smtClean="0">
                <a:solidFill>
                  <a:schemeClr val="tx1"/>
                </a:solidFill>
              </a:rPr>
              <a:t>Epilog state</a:t>
            </a:r>
            <a:endParaRPr lang="en-US" dirty="0">
              <a:solidFill>
                <a:schemeClr val="tx1"/>
              </a:solidFill>
            </a:endParaRPr>
          </a:p>
        </p:txBody>
      </p:sp>
      <p:pic>
        <p:nvPicPr>
          <p:cNvPr id="7" name="Picture 6"/>
          <p:cNvPicPr>
            <a:picLocks noChangeAspect="1"/>
          </p:cNvPicPr>
          <p:nvPr/>
        </p:nvPicPr>
        <p:blipFill>
          <a:blip r:embed="rId2"/>
          <a:stretch>
            <a:fillRect/>
          </a:stretch>
        </p:blipFill>
        <p:spPr>
          <a:xfrm>
            <a:off x="399012" y="5724386"/>
            <a:ext cx="8316912" cy="1133614"/>
          </a:xfrm>
          <a:prstGeom prst="rect">
            <a:avLst/>
          </a:prstGeom>
        </p:spPr>
      </p:pic>
      <p:sp>
        <p:nvSpPr>
          <p:cNvPr id="6" name="Oval 5"/>
          <p:cNvSpPr>
            <a:spLocks noChangeAspect="1"/>
          </p:cNvSpPr>
          <p:nvPr/>
        </p:nvSpPr>
        <p:spPr bwMode="auto">
          <a:xfrm>
            <a:off x="6426749" y="5718036"/>
            <a:ext cx="1080000" cy="1080000"/>
          </a:xfrm>
          <a:prstGeom prst="ellipse">
            <a:avLst/>
          </a:prstGeom>
          <a:noFill/>
          <a:ln>
            <a:solidFill>
              <a:srgbClr val="FF0000"/>
            </a:solidFill>
            <a:headEnd type="none" w="med" len="med"/>
            <a:tailEnd type="none" w="med" len="med"/>
          </a:ln>
          <a:effectLst>
            <a:glow rad="63500">
              <a:srgbClr val="FF0000">
                <a:alpha val="22000"/>
              </a:srgbClr>
            </a:glow>
          </a:effectLst>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10" name="TextBox 9"/>
          <p:cNvSpPr txBox="1"/>
          <p:nvPr/>
        </p:nvSpPr>
        <p:spPr>
          <a:xfrm>
            <a:off x="0" y="-26988"/>
            <a:ext cx="659305" cy="369332"/>
          </a:xfrm>
          <a:prstGeom prst="rect">
            <a:avLst/>
          </a:prstGeom>
          <a:noFill/>
        </p:spPr>
        <p:txBody>
          <a:bodyPr wrap="none" rtlCol="0">
            <a:spAutoFit/>
          </a:bodyPr>
          <a:lstStyle/>
          <a:p>
            <a:r>
              <a:rPr lang="en-US" i="1" dirty="0" smtClean="0">
                <a:solidFill>
                  <a:srgbClr val="1F497D"/>
                </a:solidFill>
              </a:rPr>
              <a:t>VMs</a:t>
            </a:r>
            <a:endParaRPr lang="en-US" i="1" dirty="0">
              <a:solidFill>
                <a:srgbClr val="1F497D"/>
              </a:solidFill>
            </a:endParaRPr>
          </a:p>
        </p:txBody>
      </p:sp>
    </p:spTree>
    <p:extLst>
      <p:ext uri="{BB962C8B-B14F-4D97-AF65-F5344CB8AC3E}">
        <p14:creationId xmlns:p14="http://schemas.microsoft.com/office/powerpoint/2010/main" xmlns="" val="309624074"/>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IN"/>
          </a:p>
        </p:txBody>
      </p:sp>
      <p:sp>
        <p:nvSpPr>
          <p:cNvPr id="2" name="Title 1"/>
          <p:cNvSpPr>
            <a:spLocks noGrp="1"/>
          </p:cNvSpPr>
          <p:nvPr>
            <p:ph type="title" idx="4294967295"/>
          </p:nvPr>
        </p:nvSpPr>
        <p:spPr>
          <a:xfrm>
            <a:off x="428596" y="3143248"/>
            <a:ext cx="7772400" cy="1362075"/>
          </a:xfrm>
        </p:spPr>
        <p:txBody>
          <a:bodyPr/>
          <a:lstStyle/>
          <a:p>
            <a:r>
              <a:rPr lang="en-US" dirty="0" smtClean="0"/>
              <a:t>Hybrid cloud</a:t>
            </a:r>
            <a:endParaRPr lang="en-US" dirty="0"/>
          </a:p>
        </p:txBody>
      </p:sp>
    </p:spTree>
    <p:extLst>
      <p:ext uri="{BB962C8B-B14F-4D97-AF65-F5344CB8AC3E}">
        <p14:creationId xmlns:p14="http://schemas.microsoft.com/office/powerpoint/2010/main" xmlns="" val="279778680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IN"/>
          </a:p>
        </p:txBody>
      </p:sp>
      <p:sp>
        <p:nvSpPr>
          <p:cNvPr id="2" name="Title 1"/>
          <p:cNvSpPr>
            <a:spLocks noGrp="1"/>
          </p:cNvSpPr>
          <p:nvPr>
            <p:ph type="title" idx="4294967295"/>
          </p:nvPr>
        </p:nvSpPr>
        <p:spPr>
          <a:xfrm>
            <a:off x="0" y="357166"/>
            <a:ext cx="8229600" cy="1143000"/>
          </a:xfrm>
        </p:spPr>
        <p:txBody>
          <a:bodyPr/>
          <a:lstStyle/>
          <a:p>
            <a:r>
              <a:rPr lang="en-US" dirty="0" smtClean="0">
                <a:solidFill>
                  <a:schemeClr val="tx1"/>
                </a:solidFill>
                <a:latin typeface="Arial" pitchFamily="34" charset="0"/>
                <a:cs typeface="Arial" pitchFamily="34" charset="0"/>
              </a:rPr>
              <a:t>OpenNebula Architecture</a:t>
            </a:r>
            <a:endParaRPr lang="en-US" dirty="0">
              <a:solidFill>
                <a:schemeClr val="tx1"/>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455774" y="1557358"/>
            <a:ext cx="7973878" cy="4800600"/>
          </a:xfrm>
          <a:prstGeom prst="rect">
            <a:avLst/>
          </a:prstGeom>
        </p:spPr>
      </p:pic>
    </p:spTree>
    <p:extLst>
      <p:ext uri="{BB962C8B-B14F-4D97-AF65-F5344CB8AC3E}">
        <p14:creationId xmlns:p14="http://schemas.microsoft.com/office/powerpoint/2010/main" xmlns="" val="1773255149"/>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IN"/>
          </a:p>
        </p:txBody>
      </p:sp>
      <p:sp>
        <p:nvSpPr>
          <p:cNvPr id="2" name="Title 1"/>
          <p:cNvSpPr>
            <a:spLocks noGrp="1"/>
          </p:cNvSpPr>
          <p:nvPr>
            <p:ph type="title" idx="4294967295"/>
          </p:nvPr>
        </p:nvSpPr>
        <p:spPr>
          <a:xfrm>
            <a:off x="0" y="214290"/>
            <a:ext cx="8229600" cy="1143000"/>
          </a:xfrm>
        </p:spPr>
        <p:txBody>
          <a:bodyPr/>
          <a:lstStyle/>
          <a:p>
            <a:r>
              <a:rPr lang="en-US" dirty="0" smtClean="0">
                <a:solidFill>
                  <a:schemeClr val="tx1"/>
                </a:solidFill>
              </a:rPr>
              <a:t>Overview</a:t>
            </a:r>
            <a:endParaRPr lang="en-US" dirty="0">
              <a:solidFill>
                <a:schemeClr val="tx1"/>
              </a:solidFill>
            </a:endParaRPr>
          </a:p>
        </p:txBody>
      </p:sp>
      <p:pic>
        <p:nvPicPr>
          <p:cNvPr id="6" name="Content Placeholder 5" descr="Screen shot 2010-03-12 at 19.58.58.png"/>
          <p:cNvPicPr>
            <a:picLocks noGrp="1" noChangeAspect="1"/>
          </p:cNvPicPr>
          <p:nvPr>
            <p:ph idx="4294967295"/>
          </p:nvPr>
        </p:nvPicPr>
        <p:blipFill>
          <a:blip r:embed="rId2"/>
          <a:srcRect l="-6234" r="-6234"/>
          <a:stretch>
            <a:fillRect/>
          </a:stretch>
        </p:blipFill>
        <p:spPr>
          <a:xfrm>
            <a:off x="0" y="1714488"/>
            <a:ext cx="8229600" cy="4525962"/>
          </a:xfrm>
        </p:spPr>
      </p:pic>
    </p:spTree>
    <p:extLst>
      <p:ext uri="{BB962C8B-B14F-4D97-AF65-F5344CB8AC3E}">
        <p14:creationId xmlns:p14="http://schemas.microsoft.com/office/powerpoint/2010/main" xmlns="" val="3655344048"/>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idx="1"/>
          </p:nvPr>
        </p:nvSpPr>
        <p:spPr/>
        <p:txBody>
          <a:bodyPr>
            <a:normAutofit/>
          </a:bodyPr>
          <a:lstStyle/>
          <a:p>
            <a:r>
              <a:rPr lang="en-US" dirty="0" smtClean="0"/>
              <a:t>Amazon EC2 cloud is managed by OpenNebula as any other cluster node</a:t>
            </a:r>
          </a:p>
          <a:p>
            <a:pPr lvl="1"/>
            <a:r>
              <a:rPr lang="en-US" dirty="0" smtClean="0"/>
              <a:t>You can use several accounts by adding a driver for each account (use the arguments attribute, -k and -c options). Then create a host that uses the driver</a:t>
            </a:r>
          </a:p>
          <a:p>
            <a:pPr lvl="1"/>
            <a:r>
              <a:rPr lang="en-US" dirty="0" smtClean="0"/>
              <a:t>You can use multiple EC2 zones, add a driver for each zone (use the arguments attribute, -u option), and a host that uses that driver</a:t>
            </a:r>
          </a:p>
          <a:p>
            <a:pPr lvl="1"/>
            <a:r>
              <a:rPr lang="en-US" dirty="0" smtClean="0"/>
              <a:t>You can limit the use of EC2 instances by modifying the IM file</a:t>
            </a:r>
          </a:p>
          <a:p>
            <a:endParaRPr lang="en-US" dirty="0" smtClean="0"/>
          </a:p>
          <a:p>
            <a:endParaRPr lang="en-US" dirty="0"/>
          </a:p>
        </p:txBody>
      </p:sp>
      <p:sp>
        <p:nvSpPr>
          <p:cNvPr id="5" name="Title 1"/>
          <p:cNvSpPr>
            <a:spLocks noGrp="1"/>
          </p:cNvSpPr>
          <p:nvPr>
            <p:ph type="title" idx="4294967295"/>
          </p:nvPr>
        </p:nvSpPr>
        <p:spPr>
          <a:xfrm>
            <a:off x="0" y="142852"/>
            <a:ext cx="8229600" cy="1143000"/>
          </a:xfrm>
        </p:spPr>
        <p:txBody>
          <a:bodyPr>
            <a:normAutofit/>
          </a:bodyPr>
          <a:lstStyle/>
          <a:p>
            <a:r>
              <a:rPr lang="en-US" dirty="0" smtClean="0">
                <a:solidFill>
                  <a:schemeClr val="tx1"/>
                </a:solidFill>
              </a:rPr>
              <a:t>Making an Amazon EC2 hybrid</a:t>
            </a:r>
            <a:endParaRPr lang="en-US" dirty="0">
              <a:solidFill>
                <a:schemeClr val="tx1"/>
              </a:solidFill>
            </a:endParaRPr>
          </a:p>
        </p:txBody>
      </p:sp>
    </p:spTree>
    <p:extLst>
      <p:ext uri="{BB962C8B-B14F-4D97-AF65-F5344CB8AC3E}">
        <p14:creationId xmlns:p14="http://schemas.microsoft.com/office/powerpoint/2010/main" xmlns="" val="26290302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idx="1"/>
          </p:nvPr>
        </p:nvSpPr>
        <p:spPr/>
        <p:txBody>
          <a:bodyPr>
            <a:normAutofit/>
          </a:bodyPr>
          <a:lstStyle/>
          <a:p>
            <a:r>
              <a:rPr lang="en-US" dirty="0" smtClean="0"/>
              <a:t>Virtual Machines can be instantiated locally or in EC2</a:t>
            </a:r>
          </a:p>
          <a:p>
            <a:r>
              <a:rPr lang="en-US" dirty="0" smtClean="0"/>
              <a:t>The VM template must provide a description for both instantiation methods.</a:t>
            </a:r>
          </a:p>
          <a:p>
            <a:r>
              <a:rPr lang="en-US" dirty="0" smtClean="0"/>
              <a:t>The EC2 counterpart of your VM (AMI_ID) must be available for the driver account</a:t>
            </a:r>
          </a:p>
          <a:p>
            <a:r>
              <a:rPr lang="en-US" dirty="0" smtClean="0"/>
              <a:t>The EC2 VM template attribute should describe not only the VM’s properties but the contact details of the external cloud provider </a:t>
            </a:r>
          </a:p>
          <a:p>
            <a:endParaRPr lang="en-US" dirty="0" smtClean="0"/>
          </a:p>
          <a:p>
            <a:endParaRPr lang="en-US" dirty="0"/>
          </a:p>
        </p:txBody>
      </p:sp>
      <p:sp>
        <p:nvSpPr>
          <p:cNvPr id="6" name="Title 1"/>
          <p:cNvSpPr>
            <a:spLocks noGrp="1"/>
          </p:cNvSpPr>
          <p:nvPr>
            <p:ph type="title" idx="4294967295"/>
          </p:nvPr>
        </p:nvSpPr>
        <p:spPr>
          <a:xfrm>
            <a:off x="0" y="142852"/>
            <a:ext cx="8229600" cy="1143000"/>
          </a:xfrm>
        </p:spPr>
        <p:txBody>
          <a:bodyPr>
            <a:normAutofit/>
          </a:bodyPr>
          <a:lstStyle/>
          <a:p>
            <a:r>
              <a:rPr lang="en-US" dirty="0" smtClean="0">
                <a:solidFill>
                  <a:schemeClr val="tx1"/>
                </a:solidFill>
              </a:rPr>
              <a:t>Using an EC2 hybrid cloud</a:t>
            </a:r>
            <a:endParaRPr lang="en-US" dirty="0">
              <a:solidFill>
                <a:schemeClr val="tx1"/>
              </a:solidFill>
            </a:endParaRPr>
          </a:p>
        </p:txBody>
      </p:sp>
    </p:spTree>
    <p:extLst>
      <p:ext uri="{BB962C8B-B14F-4D97-AF65-F5344CB8AC3E}">
        <p14:creationId xmlns:p14="http://schemas.microsoft.com/office/powerpoint/2010/main" xmlns="" val="10330111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Line 32"/>
          <p:cNvSpPr>
            <a:spLocks noChangeShapeType="1"/>
          </p:cNvSpPr>
          <p:nvPr/>
        </p:nvSpPr>
        <p:spPr bwMode="auto">
          <a:xfrm>
            <a:off x="620713" y="1168400"/>
            <a:ext cx="8035925" cy="0"/>
          </a:xfrm>
          <a:prstGeom prst="line">
            <a:avLst/>
          </a:prstGeom>
          <a:noFill/>
          <a:ln w="9525">
            <a:solidFill>
              <a:srgbClr val="32425D"/>
            </a:solidFill>
            <a:round/>
            <a:headEnd/>
            <a:tailEnd/>
          </a:ln>
        </p:spPr>
        <p:txBody>
          <a:bodyPr lIns="0">
            <a:prstTxWarp prst="textNoShape">
              <a:avLst/>
            </a:prstTxWarp>
          </a:bodyPr>
          <a:lstStyle/>
          <a:p>
            <a:endParaRPr lang="en-US"/>
          </a:p>
        </p:txBody>
      </p:sp>
      <p:pic>
        <p:nvPicPr>
          <p:cNvPr id="29706" name="Picture 12" descr="fetch.png"/>
          <p:cNvPicPr>
            <a:picLocks noChangeAspect="1"/>
          </p:cNvPicPr>
          <p:nvPr/>
        </p:nvPicPr>
        <p:blipFill>
          <a:blip r:embed="rId3"/>
          <a:srcRect/>
          <a:stretch>
            <a:fillRect/>
          </a:stretch>
        </p:blipFill>
        <p:spPr bwMode="auto">
          <a:xfrm>
            <a:off x="4572000" y="1905007"/>
            <a:ext cx="4357718" cy="4452951"/>
          </a:xfrm>
          <a:prstGeom prst="rect">
            <a:avLst/>
          </a:prstGeom>
          <a:noFill/>
          <a:ln w="9525">
            <a:noFill/>
            <a:miter lim="800000"/>
            <a:headEnd/>
            <a:tailEnd/>
          </a:ln>
        </p:spPr>
      </p:pic>
      <p:sp>
        <p:nvSpPr>
          <p:cNvPr id="4" name="Text Placeholder 3"/>
          <p:cNvSpPr>
            <a:spLocks noGrp="1"/>
          </p:cNvSpPr>
          <p:nvPr>
            <p:ph type="body" idx="1"/>
          </p:nvPr>
        </p:nvSpPr>
        <p:spPr>
          <a:xfrm>
            <a:off x="285720" y="1493837"/>
            <a:ext cx="8229600" cy="5364163"/>
          </a:xfrm>
        </p:spPr>
        <p:txBody>
          <a:bodyPr>
            <a:normAutofit/>
          </a:bodyPr>
          <a:lstStyle/>
          <a:p>
            <a:r>
              <a:rPr lang="en-US" dirty="0" smtClean="0"/>
              <a:t>On-demand Scaling of Computing Clusters</a:t>
            </a:r>
          </a:p>
        </p:txBody>
      </p:sp>
      <p:sp>
        <p:nvSpPr>
          <p:cNvPr id="12" name="Title 1"/>
          <p:cNvSpPr>
            <a:spLocks noGrp="1"/>
          </p:cNvSpPr>
          <p:nvPr>
            <p:ph type="title" idx="4294967295"/>
          </p:nvPr>
        </p:nvSpPr>
        <p:spPr>
          <a:xfrm>
            <a:off x="0" y="142852"/>
            <a:ext cx="9158288" cy="1143000"/>
          </a:xfrm>
        </p:spPr>
        <p:txBody>
          <a:bodyPr>
            <a:normAutofit/>
          </a:bodyPr>
          <a:lstStyle/>
          <a:p>
            <a:r>
              <a:rPr lang="en-US" dirty="0" smtClean="0">
                <a:solidFill>
                  <a:schemeClr val="tx1"/>
                </a:solidFill>
              </a:rPr>
              <a:t>Hybrid cloud </a:t>
            </a:r>
            <a:r>
              <a:rPr lang="en-US" smtClean="0">
                <a:solidFill>
                  <a:schemeClr val="tx1"/>
                </a:solidFill>
              </a:rPr>
              <a:t>Use Case</a:t>
            </a:r>
            <a:endParaRPr lang="en-US" dirty="0">
              <a:solidFill>
                <a:schemeClr val="tx1"/>
              </a:solidFill>
            </a:endParaRPr>
          </a:p>
        </p:txBody>
      </p:sp>
      <p:sp>
        <p:nvSpPr>
          <p:cNvPr id="6" name="Text Placeholder 5"/>
          <p:cNvSpPr>
            <a:spLocks noGrp="1"/>
          </p:cNvSpPr>
          <p:nvPr>
            <p:ph type="body" sz="quarter" idx="4294967295"/>
          </p:nvPr>
        </p:nvSpPr>
        <p:spPr>
          <a:xfrm>
            <a:off x="142844" y="2000240"/>
            <a:ext cx="4498975" cy="454025"/>
          </a:xfrm>
        </p:spPr>
        <p:txBody>
          <a:bodyPr>
            <a:normAutofit/>
          </a:bodyPr>
          <a:lstStyle/>
          <a:p>
            <a:r>
              <a:rPr lang="en-US" sz="1900" dirty="0" smtClean="0"/>
              <a:t>On-demand Scaling of Web Servers</a:t>
            </a:r>
          </a:p>
        </p:txBody>
      </p:sp>
      <p:sp>
        <p:nvSpPr>
          <p:cNvPr id="7" name="Content Placeholder 6"/>
          <p:cNvSpPr>
            <a:spLocks noGrp="1"/>
          </p:cNvSpPr>
          <p:nvPr>
            <p:ph sz="quarter" idx="4294967295"/>
          </p:nvPr>
        </p:nvSpPr>
        <p:spPr>
          <a:xfrm>
            <a:off x="142844" y="2454265"/>
            <a:ext cx="4498975" cy="2011363"/>
          </a:xfrm>
        </p:spPr>
        <p:txBody>
          <a:bodyPr>
            <a:normAutofit fontScale="70000" lnSpcReduction="20000"/>
          </a:bodyPr>
          <a:lstStyle/>
          <a:p>
            <a:r>
              <a:rPr lang="en-US" dirty="0" smtClean="0"/>
              <a:t>Elastic execution of the </a:t>
            </a:r>
            <a:r>
              <a:rPr lang="en-US" dirty="0" err="1" smtClean="0"/>
              <a:t>NGinx</a:t>
            </a:r>
            <a:r>
              <a:rPr lang="en-US" dirty="0" smtClean="0"/>
              <a:t> web server</a:t>
            </a:r>
          </a:p>
          <a:p>
            <a:r>
              <a:rPr lang="en-US" dirty="0" smtClean="0"/>
              <a:t>The capacity of the elastic web application can be dynamically increased or decreased by adding or removing </a:t>
            </a:r>
            <a:r>
              <a:rPr lang="en-US" dirty="0" err="1" smtClean="0"/>
              <a:t>NGinx</a:t>
            </a:r>
            <a:r>
              <a:rPr lang="en-US" dirty="0" smtClean="0"/>
              <a:t> instances</a:t>
            </a:r>
          </a:p>
        </p:txBody>
      </p:sp>
    </p:spTree>
    <p:extLst>
      <p:ext uri="{BB962C8B-B14F-4D97-AF65-F5344CB8AC3E}">
        <p14:creationId xmlns:p14="http://schemas.microsoft.com/office/powerpoint/2010/main" xmlns="" val="20791412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0" y="1493837"/>
            <a:ext cx="9144000" cy="5364163"/>
          </a:xfrm>
        </p:spPr>
        <p:txBody>
          <a:bodyPr wrap="square">
            <a:noAutofit/>
          </a:bodyPr>
          <a:lstStyle/>
          <a:p>
            <a:pPr>
              <a:buClr>
                <a:schemeClr val="tx1"/>
              </a:buClr>
              <a:buFont typeface="Arial" pitchFamily="34" charset="0"/>
              <a:buChar char="•"/>
            </a:pPr>
            <a:r>
              <a:rPr lang="en-US" b="0" dirty="0" smtClean="0"/>
              <a:t>Request manager: </a:t>
            </a:r>
            <a:r>
              <a:rPr lang="en-US" b="0" dirty="0" smtClean="0">
                <a:solidFill>
                  <a:srgbClr val="0D0D0D"/>
                </a:solidFill>
              </a:rPr>
              <a:t>Provides a XML-RPC interface to manage and get information about ONE entities.</a:t>
            </a:r>
          </a:p>
          <a:p>
            <a:pPr>
              <a:buClr>
                <a:schemeClr val="tx1"/>
              </a:buClr>
              <a:buFont typeface="Arial" pitchFamily="34" charset="0"/>
              <a:buChar char="•"/>
            </a:pPr>
            <a:r>
              <a:rPr lang="en-US" b="0" dirty="0" smtClean="0">
                <a:solidFill>
                  <a:srgbClr val="0D0D0D"/>
                </a:solidFill>
              </a:rPr>
              <a:t>SQL Pool: Database that holds the state of ONE entities.</a:t>
            </a:r>
          </a:p>
          <a:p>
            <a:pPr>
              <a:buClr>
                <a:schemeClr val="tx1"/>
              </a:buClr>
              <a:buFont typeface="Arial" pitchFamily="34" charset="0"/>
              <a:buChar char="•"/>
            </a:pPr>
            <a:r>
              <a:rPr lang="en-US" b="0" dirty="0" smtClean="0">
                <a:solidFill>
                  <a:srgbClr val="0D0D0D"/>
                </a:solidFill>
              </a:rPr>
              <a:t>VM Manager (virtual machine): Takes care of the VM life cycle.</a:t>
            </a:r>
          </a:p>
          <a:p>
            <a:pPr>
              <a:buClr>
                <a:schemeClr val="tx1"/>
              </a:buClr>
              <a:buFont typeface="Arial" pitchFamily="34" charset="0"/>
              <a:buChar char="•"/>
            </a:pPr>
            <a:r>
              <a:rPr lang="en-US" b="0" dirty="0" smtClean="0">
                <a:solidFill>
                  <a:srgbClr val="0D0D0D"/>
                </a:solidFill>
              </a:rPr>
              <a:t>Host Manager: Holds handling information about hosts.</a:t>
            </a:r>
          </a:p>
          <a:p>
            <a:pPr>
              <a:buClr>
                <a:schemeClr val="tx1"/>
              </a:buClr>
              <a:buFont typeface="Arial" pitchFamily="34" charset="0"/>
              <a:buChar char="•"/>
            </a:pPr>
            <a:r>
              <a:rPr lang="en-US" b="0" dirty="0" smtClean="0">
                <a:solidFill>
                  <a:srgbClr val="0D0D0D"/>
                </a:solidFill>
              </a:rPr>
              <a:t>VN Manager (virtual network): This component is in charge of generating MAC and IP addresses.</a:t>
            </a:r>
          </a:p>
        </p:txBody>
      </p:sp>
      <p:sp>
        <p:nvSpPr>
          <p:cNvPr id="2" name="Title 1"/>
          <p:cNvSpPr>
            <a:spLocks noGrp="1"/>
          </p:cNvSpPr>
          <p:nvPr>
            <p:ph type="title" idx="4294967295"/>
          </p:nvPr>
        </p:nvSpPr>
        <p:spPr>
          <a:xfrm>
            <a:off x="0" y="357166"/>
            <a:ext cx="2868613" cy="1143000"/>
          </a:xfrm>
        </p:spPr>
        <p:txBody>
          <a:bodyPr/>
          <a:lstStyle/>
          <a:p>
            <a:r>
              <a:rPr lang="en-US" dirty="0" smtClean="0">
                <a:solidFill>
                  <a:schemeClr val="tx1"/>
                </a:solidFill>
                <a:latin typeface="Arial" pitchFamily="34" charset="0"/>
                <a:cs typeface="Arial" pitchFamily="34" charset="0"/>
              </a:rPr>
              <a:t>The Core</a:t>
            </a:r>
            <a:endParaRPr lang="en-US" dirty="0">
              <a:solidFill>
                <a:schemeClr val="tx1"/>
              </a:solidFill>
              <a:latin typeface="Arial" pitchFamily="34" charset="0"/>
              <a:cs typeface="Arial" pitchFamily="34" charset="0"/>
            </a:endParaRPr>
          </a:p>
        </p:txBody>
      </p:sp>
      <p:grpSp>
        <p:nvGrpSpPr>
          <p:cNvPr id="7" name="Group 6"/>
          <p:cNvGrpSpPr/>
          <p:nvPr/>
        </p:nvGrpSpPr>
        <p:grpSpPr>
          <a:xfrm>
            <a:off x="0" y="4429132"/>
            <a:ext cx="8143900" cy="2428869"/>
            <a:chOff x="0" y="5131059"/>
            <a:chExt cx="2868478" cy="1726941"/>
          </a:xfrm>
        </p:grpSpPr>
        <p:pic>
          <p:nvPicPr>
            <p:cNvPr id="4" name="Picture 3"/>
            <p:cNvPicPr>
              <a:picLocks noChangeAspect="1"/>
            </p:cNvPicPr>
            <p:nvPr/>
          </p:nvPicPr>
          <p:blipFill>
            <a:blip r:embed="rId2"/>
            <a:stretch>
              <a:fillRect/>
            </a:stretch>
          </p:blipFill>
          <p:spPr>
            <a:xfrm>
              <a:off x="0" y="5131059"/>
              <a:ext cx="2868478" cy="1726941"/>
            </a:xfrm>
            <a:prstGeom prst="rect">
              <a:avLst/>
            </a:prstGeom>
          </p:spPr>
        </p:pic>
        <p:sp>
          <p:nvSpPr>
            <p:cNvPr id="5" name="Rectangle 4"/>
            <p:cNvSpPr/>
            <p:nvPr/>
          </p:nvSpPr>
          <p:spPr bwMode="auto">
            <a:xfrm>
              <a:off x="77653" y="5191148"/>
              <a:ext cx="2667000" cy="381000"/>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
          <p:nvSpPr>
            <p:cNvPr id="6" name="Rectangle 5"/>
            <p:cNvSpPr/>
            <p:nvPr/>
          </p:nvSpPr>
          <p:spPr bwMode="auto">
            <a:xfrm>
              <a:off x="77653" y="6372248"/>
              <a:ext cx="2667000" cy="342900"/>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grpSp>
    </p:spTree>
    <p:extLst>
      <p:ext uri="{BB962C8B-B14F-4D97-AF65-F5344CB8AC3E}">
        <p14:creationId xmlns:p14="http://schemas.microsoft.com/office/powerpoint/2010/main" xmlns="" val="223209486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0" y="1285860"/>
            <a:ext cx="8534400" cy="5078435"/>
          </a:xfrm>
        </p:spPr>
        <p:txBody>
          <a:bodyPr wrap="square">
            <a:noAutofit/>
          </a:bodyPr>
          <a:lstStyle/>
          <a:p>
            <a:pPr>
              <a:buClr>
                <a:schemeClr val="tx1"/>
              </a:buClr>
            </a:pPr>
            <a:r>
              <a:rPr lang="en-US" b="0" dirty="0" smtClean="0"/>
              <a:t>Scheduler: </a:t>
            </a:r>
          </a:p>
          <a:p>
            <a:pPr lvl="1">
              <a:buClr>
                <a:schemeClr val="tx1"/>
              </a:buClr>
            </a:pPr>
            <a:r>
              <a:rPr lang="en-US" b="0" dirty="0" smtClean="0">
                <a:solidFill>
                  <a:srgbClr val="0D0D0D"/>
                </a:solidFill>
              </a:rPr>
              <a:t>Searches for physical hosts to deploy newly defined VMs</a:t>
            </a:r>
            <a:endParaRPr lang="en-US" dirty="0">
              <a:solidFill>
                <a:srgbClr val="0D0D0D"/>
              </a:solidFill>
            </a:endParaRPr>
          </a:p>
          <a:p>
            <a:pPr>
              <a:buClr>
                <a:schemeClr val="tx1"/>
              </a:buClr>
            </a:pPr>
            <a:r>
              <a:rPr lang="en-US" b="0" dirty="0" smtClean="0">
                <a:solidFill>
                  <a:srgbClr val="0D0D0D"/>
                </a:solidFill>
              </a:rPr>
              <a:t>Command Line Interface:</a:t>
            </a:r>
          </a:p>
          <a:p>
            <a:pPr lvl="1">
              <a:buClr>
                <a:schemeClr val="tx1"/>
              </a:buClr>
            </a:pPr>
            <a:r>
              <a:rPr lang="en-US" b="0" dirty="0" smtClean="0">
                <a:solidFill>
                  <a:srgbClr val="0D0D0D"/>
                </a:solidFill>
              </a:rPr>
              <a:t>Commands to manage OpenNebula.</a:t>
            </a:r>
          </a:p>
          <a:p>
            <a:pPr lvl="1">
              <a:buClr>
                <a:schemeClr val="tx1"/>
              </a:buClr>
            </a:pPr>
            <a:r>
              <a:rPr lang="en-US" b="0" dirty="0" err="1" smtClean="0">
                <a:solidFill>
                  <a:srgbClr val="0D0D0D"/>
                </a:solidFill>
              </a:rPr>
              <a:t>onevm</a:t>
            </a:r>
            <a:r>
              <a:rPr lang="en-US" b="0" dirty="0" smtClean="0">
                <a:solidFill>
                  <a:srgbClr val="0D0D0D"/>
                </a:solidFill>
              </a:rPr>
              <a:t>: Virtual Machines</a:t>
            </a:r>
          </a:p>
          <a:p>
            <a:pPr lvl="2">
              <a:buClr>
                <a:schemeClr val="tx1"/>
              </a:buClr>
            </a:pPr>
            <a:r>
              <a:rPr lang="en-US" b="0" dirty="0" smtClean="0">
                <a:solidFill>
                  <a:srgbClr val="0D0D0D"/>
                </a:solidFill>
              </a:rPr>
              <a:t>create, list, migrate…</a:t>
            </a:r>
          </a:p>
          <a:p>
            <a:pPr lvl="1">
              <a:buClr>
                <a:schemeClr val="tx1"/>
              </a:buClr>
            </a:pPr>
            <a:r>
              <a:rPr lang="en-US" b="0" dirty="0" err="1" smtClean="0">
                <a:solidFill>
                  <a:srgbClr val="0D0D0D"/>
                </a:solidFill>
              </a:rPr>
              <a:t>onehost</a:t>
            </a:r>
            <a:r>
              <a:rPr lang="en-US" b="0" dirty="0" smtClean="0">
                <a:solidFill>
                  <a:srgbClr val="0D0D0D"/>
                </a:solidFill>
              </a:rPr>
              <a:t>: Hosts</a:t>
            </a:r>
          </a:p>
          <a:p>
            <a:pPr lvl="2">
              <a:buClr>
                <a:schemeClr val="tx1"/>
              </a:buClr>
            </a:pPr>
            <a:r>
              <a:rPr lang="en-US" b="0" dirty="0" smtClean="0">
                <a:solidFill>
                  <a:srgbClr val="0D0D0D"/>
                </a:solidFill>
              </a:rPr>
              <a:t>create, list, disable…</a:t>
            </a:r>
          </a:p>
          <a:p>
            <a:pPr lvl="1">
              <a:buClr>
                <a:schemeClr val="tx1"/>
              </a:buClr>
            </a:pPr>
            <a:r>
              <a:rPr lang="en-US" b="0" dirty="0" err="1" smtClean="0">
                <a:solidFill>
                  <a:srgbClr val="0D0D0D"/>
                </a:solidFill>
              </a:rPr>
              <a:t>onevnet</a:t>
            </a:r>
            <a:r>
              <a:rPr lang="en-US" b="0" dirty="0" smtClean="0">
                <a:solidFill>
                  <a:srgbClr val="0D0D0D"/>
                </a:solidFill>
              </a:rPr>
              <a:t>: Virtual Networks</a:t>
            </a:r>
          </a:p>
          <a:p>
            <a:pPr lvl="2">
              <a:buClr>
                <a:schemeClr val="tx1"/>
              </a:buClr>
            </a:pPr>
            <a:r>
              <a:rPr lang="en-US" b="0" dirty="0" smtClean="0">
                <a:solidFill>
                  <a:srgbClr val="0D0D0D"/>
                </a:solidFill>
              </a:rPr>
              <a:t>create, list, delete…</a:t>
            </a:r>
          </a:p>
        </p:txBody>
      </p:sp>
      <p:sp>
        <p:nvSpPr>
          <p:cNvPr id="2" name="Title 1"/>
          <p:cNvSpPr>
            <a:spLocks noGrp="1"/>
          </p:cNvSpPr>
          <p:nvPr>
            <p:ph type="title" idx="4294967295"/>
          </p:nvPr>
        </p:nvSpPr>
        <p:spPr>
          <a:xfrm>
            <a:off x="0" y="357166"/>
            <a:ext cx="2868613" cy="911225"/>
          </a:xfrm>
        </p:spPr>
        <p:txBody>
          <a:bodyPr>
            <a:noAutofit/>
          </a:bodyPr>
          <a:lstStyle/>
          <a:p>
            <a:r>
              <a:rPr lang="en-US" sz="3200" dirty="0" smtClean="0">
                <a:solidFill>
                  <a:schemeClr val="tx1"/>
                </a:solidFill>
                <a:latin typeface="Arial" pitchFamily="34" charset="0"/>
                <a:cs typeface="Arial" pitchFamily="34" charset="0"/>
              </a:rPr>
              <a:t>The tools layer</a:t>
            </a:r>
            <a:endParaRPr lang="en-US" sz="3200" dirty="0">
              <a:solidFill>
                <a:schemeClr val="tx1"/>
              </a:solidFill>
              <a:latin typeface="Arial" pitchFamily="34" charset="0"/>
              <a:cs typeface="Arial" pitchFamily="34" charset="0"/>
            </a:endParaRPr>
          </a:p>
        </p:txBody>
      </p:sp>
      <p:grpSp>
        <p:nvGrpSpPr>
          <p:cNvPr id="7" name="Group 6"/>
          <p:cNvGrpSpPr/>
          <p:nvPr/>
        </p:nvGrpSpPr>
        <p:grpSpPr>
          <a:xfrm>
            <a:off x="4572000" y="4143380"/>
            <a:ext cx="4572000" cy="2406457"/>
            <a:chOff x="0" y="1951237"/>
            <a:chExt cx="2868478" cy="1726941"/>
          </a:xfrm>
        </p:grpSpPr>
        <p:pic>
          <p:nvPicPr>
            <p:cNvPr id="4" name="Picture 3"/>
            <p:cNvPicPr>
              <a:picLocks noChangeAspect="1"/>
            </p:cNvPicPr>
            <p:nvPr/>
          </p:nvPicPr>
          <p:blipFill>
            <a:blip r:embed="rId2"/>
            <a:stretch>
              <a:fillRect/>
            </a:stretch>
          </p:blipFill>
          <p:spPr>
            <a:xfrm>
              <a:off x="0" y="1951237"/>
              <a:ext cx="2868478" cy="1726941"/>
            </a:xfrm>
            <a:prstGeom prst="rect">
              <a:avLst/>
            </a:prstGeom>
          </p:spPr>
        </p:pic>
        <p:sp>
          <p:nvSpPr>
            <p:cNvPr id="6" name="Rectangle 5"/>
            <p:cNvSpPr/>
            <p:nvPr/>
          </p:nvSpPr>
          <p:spPr bwMode="auto">
            <a:xfrm>
              <a:off x="77653" y="2383037"/>
              <a:ext cx="2667000" cy="1168400"/>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grpSp>
    </p:spTree>
    <p:extLst>
      <p:ext uri="{BB962C8B-B14F-4D97-AF65-F5344CB8AC3E}">
        <p14:creationId xmlns:p14="http://schemas.microsoft.com/office/powerpoint/2010/main" xmlns="" val="244939705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142844" y="1350985"/>
            <a:ext cx="8229600" cy="5364163"/>
          </a:xfrm>
        </p:spPr>
        <p:txBody>
          <a:bodyPr>
            <a:normAutofit/>
          </a:bodyPr>
          <a:lstStyle/>
          <a:p>
            <a:r>
              <a:rPr lang="en-US" dirty="0" smtClean="0"/>
              <a:t>Transfer Driver: Takes care of the images.</a:t>
            </a:r>
          </a:p>
          <a:p>
            <a:pPr lvl="1"/>
            <a:r>
              <a:rPr lang="en-US" dirty="0" smtClean="0"/>
              <a:t>cloning, deleting, creating swap image…</a:t>
            </a:r>
          </a:p>
          <a:p>
            <a:r>
              <a:rPr lang="en-US" dirty="0" smtClean="0"/>
              <a:t>Virtual Machine Driver: Manager of the lifecycle of a virtual machine</a:t>
            </a:r>
          </a:p>
          <a:p>
            <a:pPr lvl="1"/>
            <a:r>
              <a:rPr lang="en-US" dirty="0" smtClean="0"/>
              <a:t>deploy, shutdown, poll, migrate…</a:t>
            </a:r>
          </a:p>
          <a:p>
            <a:r>
              <a:rPr lang="en-US" dirty="0" smtClean="0"/>
              <a:t>Information Driver: Executes scripts in physical hosts to gather information about them</a:t>
            </a:r>
          </a:p>
          <a:p>
            <a:pPr lvl="1"/>
            <a:r>
              <a:rPr lang="en-US" dirty="0" smtClean="0"/>
              <a:t>total memory, free memory, </a:t>
            </a:r>
          </a:p>
          <a:p>
            <a:pPr lvl="1">
              <a:buNone/>
            </a:pPr>
            <a:r>
              <a:rPr lang="en-US" dirty="0" smtClean="0"/>
              <a:t>total #</a:t>
            </a:r>
            <a:r>
              <a:rPr lang="en-US" dirty="0" err="1" smtClean="0"/>
              <a:t>cpus</a:t>
            </a:r>
            <a:r>
              <a:rPr lang="en-US" dirty="0" smtClean="0"/>
              <a:t>, </a:t>
            </a:r>
            <a:r>
              <a:rPr lang="en-US" dirty="0" err="1" smtClean="0"/>
              <a:t>cpu</a:t>
            </a:r>
            <a:r>
              <a:rPr lang="en-US" dirty="0" smtClean="0"/>
              <a:t> consumed…</a:t>
            </a:r>
          </a:p>
          <a:p>
            <a:endParaRPr lang="en-US" dirty="0" smtClean="0"/>
          </a:p>
          <a:p>
            <a:endParaRPr lang="en-US" dirty="0" smtClean="0"/>
          </a:p>
          <a:p>
            <a:endParaRPr lang="en-US" dirty="0" smtClean="0"/>
          </a:p>
          <a:p>
            <a:endParaRPr lang="en-US" dirty="0"/>
          </a:p>
        </p:txBody>
      </p:sp>
      <p:sp>
        <p:nvSpPr>
          <p:cNvPr id="2" name="Title 1"/>
          <p:cNvSpPr>
            <a:spLocks noGrp="1"/>
          </p:cNvSpPr>
          <p:nvPr>
            <p:ph type="title" idx="4294967295"/>
          </p:nvPr>
        </p:nvSpPr>
        <p:spPr>
          <a:xfrm>
            <a:off x="0" y="500042"/>
            <a:ext cx="3014663" cy="647700"/>
          </a:xfrm>
        </p:spPr>
        <p:txBody>
          <a:bodyPr>
            <a:normAutofit fontScale="90000"/>
          </a:bodyPr>
          <a:lstStyle/>
          <a:p>
            <a:r>
              <a:rPr lang="en-US" sz="3200" dirty="0" smtClean="0">
                <a:solidFill>
                  <a:schemeClr val="tx1"/>
                </a:solidFill>
                <a:latin typeface="Arial" pitchFamily="34" charset="0"/>
                <a:cs typeface="Arial" pitchFamily="34" charset="0"/>
              </a:rPr>
              <a:t>The drivers layer</a:t>
            </a:r>
            <a:endParaRPr lang="en-US" sz="3200" dirty="0">
              <a:solidFill>
                <a:schemeClr val="tx1"/>
              </a:solidFill>
              <a:latin typeface="Arial" pitchFamily="34" charset="0"/>
              <a:cs typeface="Arial" pitchFamily="34" charset="0"/>
            </a:endParaRPr>
          </a:p>
        </p:txBody>
      </p:sp>
      <p:grpSp>
        <p:nvGrpSpPr>
          <p:cNvPr id="7" name="Group 6"/>
          <p:cNvGrpSpPr/>
          <p:nvPr/>
        </p:nvGrpSpPr>
        <p:grpSpPr>
          <a:xfrm>
            <a:off x="4929190" y="4071966"/>
            <a:ext cx="4214810" cy="2428868"/>
            <a:chOff x="65115" y="1737025"/>
            <a:chExt cx="2868478" cy="1726941"/>
          </a:xfrm>
        </p:grpSpPr>
        <p:pic>
          <p:nvPicPr>
            <p:cNvPr id="4" name="Picture 3"/>
            <p:cNvPicPr>
              <a:picLocks noChangeAspect="1"/>
            </p:cNvPicPr>
            <p:nvPr/>
          </p:nvPicPr>
          <p:blipFill>
            <a:blip r:embed="rId2"/>
            <a:stretch>
              <a:fillRect/>
            </a:stretch>
          </p:blipFill>
          <p:spPr>
            <a:xfrm>
              <a:off x="65115" y="1737025"/>
              <a:ext cx="2868478" cy="1726941"/>
            </a:xfrm>
            <a:prstGeom prst="rect">
              <a:avLst/>
            </a:prstGeom>
          </p:spPr>
        </p:pic>
        <p:sp>
          <p:nvSpPr>
            <p:cNvPr id="6" name="Rectangle 5"/>
            <p:cNvSpPr/>
            <p:nvPr/>
          </p:nvSpPr>
          <p:spPr bwMode="auto">
            <a:xfrm>
              <a:off x="142768" y="1819575"/>
              <a:ext cx="2667000" cy="1168400"/>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12" charset="0"/>
                <a:ea typeface="Arial" pitchFamily="-112" charset="0"/>
                <a:cs typeface="Arial" pitchFamily="-112" charset="0"/>
              </a:endParaRPr>
            </a:p>
          </p:txBody>
        </p:sp>
      </p:grpSp>
    </p:spTree>
    <p:extLst>
      <p:ext uri="{BB962C8B-B14F-4D97-AF65-F5344CB8AC3E}">
        <p14:creationId xmlns:p14="http://schemas.microsoft.com/office/powerpoint/2010/main" xmlns="" val="187052466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IN" dirty="0"/>
          </a:p>
        </p:txBody>
      </p:sp>
      <p:sp>
        <p:nvSpPr>
          <p:cNvPr id="2" name="Title 1"/>
          <p:cNvSpPr>
            <a:spLocks noGrp="1"/>
          </p:cNvSpPr>
          <p:nvPr>
            <p:ph type="title" idx="4294967295"/>
          </p:nvPr>
        </p:nvSpPr>
        <p:spPr>
          <a:xfrm>
            <a:off x="0" y="500042"/>
            <a:ext cx="8229600" cy="785812"/>
          </a:xfrm>
        </p:spPr>
        <p:txBody>
          <a:bodyPr/>
          <a:lstStyle/>
          <a:p>
            <a:r>
              <a:rPr lang="en-US" b="0" dirty="0" smtClean="0">
                <a:solidFill>
                  <a:schemeClr val="tx1"/>
                </a:solidFill>
                <a:latin typeface="Arial" pitchFamily="34" charset="0"/>
                <a:cs typeface="Arial" pitchFamily="34" charset="0"/>
              </a:rPr>
              <a:t>Process separation</a:t>
            </a:r>
            <a:endParaRPr lang="en-US" dirty="0">
              <a:solidFill>
                <a:schemeClr val="tx1"/>
              </a:solidFill>
              <a:latin typeface="Arial" pitchFamily="34" charset="0"/>
              <a:cs typeface="Arial" pitchFamily="34" charset="0"/>
            </a:endParaRPr>
          </a:p>
        </p:txBody>
      </p:sp>
      <p:sp>
        <p:nvSpPr>
          <p:cNvPr id="5" name="TextBox 4"/>
          <p:cNvSpPr txBox="1"/>
          <p:nvPr/>
        </p:nvSpPr>
        <p:spPr>
          <a:xfrm>
            <a:off x="357158" y="5429264"/>
            <a:ext cx="8786842" cy="1015663"/>
          </a:xfrm>
          <a:prstGeom prst="rect">
            <a:avLst/>
          </a:prstGeom>
          <a:noFill/>
        </p:spPr>
        <p:txBody>
          <a:bodyPr wrap="square" rtlCol="0">
            <a:spAutoFit/>
          </a:bodyPr>
          <a:lstStyle/>
          <a:p>
            <a:pPr marL="266700" indent="-266700">
              <a:buFont typeface="Arial"/>
              <a:buChar char="•"/>
            </a:pPr>
            <a:r>
              <a:rPr lang="en-US" sz="2000" dirty="0" smtClean="0"/>
              <a:t>Scheduler is a separated process, just like command line interface.</a:t>
            </a:r>
          </a:p>
          <a:p>
            <a:pPr marL="266700" indent="-266700">
              <a:buFont typeface="Arial"/>
              <a:buChar char="•"/>
            </a:pPr>
            <a:r>
              <a:rPr lang="en-US" sz="2000" dirty="0" smtClean="0"/>
              <a:t>Drivers are also separated processes using a simple text messaging protocol to communicate with </a:t>
            </a:r>
            <a:r>
              <a:rPr lang="en-US" sz="2000" dirty="0" err="1" smtClean="0"/>
              <a:t>OpenNebula</a:t>
            </a:r>
            <a:r>
              <a:rPr lang="en-US" sz="2000" dirty="0" smtClean="0"/>
              <a:t> Core Daemon (</a:t>
            </a:r>
            <a:r>
              <a:rPr lang="en-US" sz="2000" dirty="0" err="1" smtClean="0"/>
              <a:t>oned</a:t>
            </a:r>
            <a:r>
              <a:rPr lang="en-US" sz="2000" dirty="0" smtClean="0"/>
              <a:t>)</a:t>
            </a:r>
            <a:endParaRPr lang="en-US" sz="2000" dirty="0"/>
          </a:p>
        </p:txBody>
      </p:sp>
      <p:pic>
        <p:nvPicPr>
          <p:cNvPr id="6" name="Picture 5"/>
          <p:cNvPicPr>
            <a:picLocks noChangeAspect="1"/>
          </p:cNvPicPr>
          <p:nvPr/>
        </p:nvPicPr>
        <p:blipFill>
          <a:blip r:embed="rId2"/>
          <a:stretch>
            <a:fillRect/>
          </a:stretch>
        </p:blipFill>
        <p:spPr>
          <a:xfrm>
            <a:off x="1785918" y="1500174"/>
            <a:ext cx="5737823" cy="3786963"/>
          </a:xfrm>
          <a:prstGeom prst="rect">
            <a:avLst/>
          </a:prstGeom>
        </p:spPr>
      </p:pic>
    </p:spTree>
    <p:extLst>
      <p:ext uri="{BB962C8B-B14F-4D97-AF65-F5344CB8AC3E}">
        <p14:creationId xmlns:p14="http://schemas.microsoft.com/office/powerpoint/2010/main" xmlns="" val="57161490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IN"/>
          </a:p>
        </p:txBody>
      </p:sp>
      <p:sp>
        <p:nvSpPr>
          <p:cNvPr id="2" name="Title 1"/>
          <p:cNvSpPr>
            <a:spLocks noGrp="1"/>
          </p:cNvSpPr>
          <p:nvPr>
            <p:ph type="title" idx="4294967295"/>
          </p:nvPr>
        </p:nvSpPr>
        <p:spPr>
          <a:xfrm>
            <a:off x="642910" y="2928934"/>
            <a:ext cx="7772400" cy="1362075"/>
          </a:xfrm>
        </p:spPr>
        <p:txBody>
          <a:bodyPr/>
          <a:lstStyle/>
          <a:p>
            <a:r>
              <a:rPr lang="en-US" dirty="0" smtClean="0"/>
              <a:t>Constructing a private cloud</a:t>
            </a:r>
            <a:endParaRPr lang="en-US" dirty="0"/>
          </a:p>
        </p:txBody>
      </p:sp>
    </p:spTree>
    <p:extLst>
      <p:ext uri="{BB962C8B-B14F-4D97-AF65-F5344CB8AC3E}">
        <p14:creationId xmlns:p14="http://schemas.microsoft.com/office/powerpoint/2010/main" xmlns="" val="75504709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0" y="214290"/>
            <a:ext cx="8229600" cy="1143000"/>
          </a:xfrm>
        </p:spPr>
        <p:txBody>
          <a:bodyPr tIns="22401">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US" dirty="0" smtClean="0">
                <a:solidFill>
                  <a:schemeClr val="tx1"/>
                </a:solidFill>
                <a:latin typeface="Arial" pitchFamily="34" charset="0"/>
                <a:cs typeface="Arial" pitchFamily="34" charset="0"/>
              </a:rPr>
              <a:t>System </a:t>
            </a:r>
            <a:r>
              <a:rPr lang="en-US" dirty="0">
                <a:solidFill>
                  <a:schemeClr val="tx1"/>
                </a:solidFill>
                <a:latin typeface="Arial" pitchFamily="34" charset="0"/>
                <a:cs typeface="Arial" pitchFamily="34" charset="0"/>
              </a:rPr>
              <a:t>Overview</a:t>
            </a:r>
          </a:p>
        </p:txBody>
      </p:sp>
      <p:grpSp>
        <p:nvGrpSpPr>
          <p:cNvPr id="11" name="Group 10"/>
          <p:cNvGrpSpPr/>
          <p:nvPr/>
        </p:nvGrpSpPr>
        <p:grpSpPr>
          <a:xfrm>
            <a:off x="153244" y="1357298"/>
            <a:ext cx="8919350" cy="4929222"/>
            <a:chOff x="47520" y="1659942"/>
            <a:chExt cx="9086112" cy="5218221"/>
          </a:xfrm>
        </p:grpSpPr>
        <p:pic>
          <p:nvPicPr>
            <p:cNvPr id="37891" name="Picture 2"/>
            <p:cNvPicPr>
              <a:picLocks noChangeAspect="1" noChangeArrowheads="1"/>
            </p:cNvPicPr>
            <p:nvPr/>
          </p:nvPicPr>
          <p:blipFill>
            <a:blip r:embed="rId3"/>
            <a:srcRect/>
            <a:stretch>
              <a:fillRect/>
            </a:stretch>
          </p:blipFill>
          <p:spPr bwMode="auto">
            <a:xfrm>
              <a:off x="2953152" y="2216239"/>
              <a:ext cx="5375520" cy="4095790"/>
            </a:xfrm>
            <a:prstGeom prst="rect">
              <a:avLst/>
            </a:prstGeom>
            <a:noFill/>
            <a:ln w="9525">
              <a:noFill/>
              <a:round/>
              <a:headEnd/>
              <a:tailEnd/>
            </a:ln>
          </p:spPr>
        </p:pic>
        <p:sp>
          <p:nvSpPr>
            <p:cNvPr id="37892" name="AutoShape 3"/>
            <p:cNvSpPr>
              <a:spLocks/>
            </p:cNvSpPr>
            <p:nvPr/>
          </p:nvSpPr>
          <p:spPr bwMode="auto">
            <a:xfrm>
              <a:off x="4264807" y="1659942"/>
              <a:ext cx="4868825" cy="727276"/>
            </a:xfrm>
            <a:prstGeom prst="borderCallout2">
              <a:avLst>
                <a:gd name="adj1" fmla="val 29116"/>
                <a:gd name="adj2" fmla="val -213"/>
                <a:gd name="adj3" fmla="val 45763"/>
                <a:gd name="adj4" fmla="val -10756"/>
                <a:gd name="adj5" fmla="val 126755"/>
                <a:gd name="adj6" fmla="val -20051"/>
              </a:avLst>
            </a:prstGeom>
            <a:noFill/>
            <a:ln w="9525">
              <a:solidFill>
                <a:srgbClr val="000000"/>
              </a:solidFill>
              <a:round/>
              <a:headEnd/>
              <a:tailEnd/>
            </a:ln>
          </p:spPr>
          <p:txBody>
            <a:bodyPr lIns="81639" tIns="58127" rIns="81639" bIns="58127">
              <a:prstTxWarp prst="textNoShape">
                <a:avLst/>
              </a:prstTxWarp>
            </a:bodyPr>
            <a:lstStyle/>
            <a:p>
              <a:pPr algn="just">
                <a:spcBef>
                  <a:spcPts val="261"/>
                </a:spcBef>
                <a:spcAft>
                  <a:spcPts val="261"/>
                </a:spcAft>
                <a:buSzPct val="45000"/>
                <a:buFont typeface="Wingdings" charset="2"/>
                <a:buChar char=""/>
                <a:tabLst>
                  <a:tab pos="-178563" algn="l"/>
                  <a:tab pos="89281" algn="l"/>
                  <a:tab pos="656650" algn="l"/>
                  <a:tab pos="1313299" algn="l"/>
                  <a:tab pos="1969949" algn="l"/>
                  <a:tab pos="2626599" algn="l"/>
                  <a:tab pos="3283248" algn="l"/>
                  <a:tab pos="3939898" algn="l"/>
                </a:tabLst>
              </a:pPr>
              <a:r>
                <a:rPr lang="en-US" dirty="0" smtClean="0">
                  <a:solidFill>
                    <a:srgbClr val="000000"/>
                  </a:solidFill>
                  <a:latin typeface="Arial"/>
                  <a:cs typeface="Arial"/>
                </a:rPr>
                <a:t> Executes the OpenNebula Services</a:t>
              </a:r>
            </a:p>
            <a:p>
              <a:pPr algn="just">
                <a:spcBef>
                  <a:spcPts val="261"/>
                </a:spcBef>
                <a:spcAft>
                  <a:spcPts val="261"/>
                </a:spcAft>
                <a:buSzPct val="45000"/>
                <a:buFont typeface="Wingdings" charset="2"/>
                <a:buChar char=""/>
                <a:tabLst>
                  <a:tab pos="-178563" algn="l"/>
                  <a:tab pos="89281" algn="l"/>
                  <a:tab pos="656650" algn="l"/>
                  <a:tab pos="1313299" algn="l"/>
                  <a:tab pos="1969949" algn="l"/>
                  <a:tab pos="2626599" algn="l"/>
                  <a:tab pos="3283248" algn="l"/>
                  <a:tab pos="3939898" algn="l"/>
                </a:tabLst>
              </a:pPr>
              <a:r>
                <a:rPr lang="en-US" i="1" dirty="0" smtClean="0">
                  <a:solidFill>
                    <a:srgbClr val="000000"/>
                  </a:solidFill>
                  <a:latin typeface="Arial"/>
                  <a:cs typeface="Arial"/>
                </a:rPr>
                <a:t> Usually </a:t>
              </a:r>
              <a:r>
                <a:rPr lang="en-US" dirty="0" smtClean="0">
                  <a:solidFill>
                    <a:srgbClr val="000000"/>
                  </a:solidFill>
                  <a:latin typeface="Arial"/>
                  <a:cs typeface="Arial"/>
                </a:rPr>
                <a:t>acts as a classical cluster front-end</a:t>
              </a:r>
              <a:endParaRPr lang="en-US" dirty="0">
                <a:solidFill>
                  <a:srgbClr val="000000"/>
                </a:solidFill>
                <a:latin typeface="Arial"/>
                <a:cs typeface="Arial"/>
              </a:endParaRPr>
            </a:p>
          </p:txBody>
        </p:sp>
        <p:sp>
          <p:nvSpPr>
            <p:cNvPr id="37893" name="AutoShape 4"/>
            <p:cNvSpPr>
              <a:spLocks/>
            </p:cNvSpPr>
            <p:nvPr/>
          </p:nvSpPr>
          <p:spPr bwMode="auto">
            <a:xfrm>
              <a:off x="4492800" y="6169609"/>
              <a:ext cx="4354560" cy="708554"/>
            </a:xfrm>
            <a:prstGeom prst="borderCallout2">
              <a:avLst>
                <a:gd name="adj1" fmla="val 29116"/>
                <a:gd name="adj2" fmla="val -1866"/>
                <a:gd name="adj3" fmla="val 31005"/>
                <a:gd name="adj4" fmla="val -11491"/>
                <a:gd name="adj5" fmla="val -16611"/>
                <a:gd name="adj6" fmla="val -17117"/>
              </a:avLst>
            </a:prstGeom>
            <a:noFill/>
            <a:ln w="9525">
              <a:solidFill>
                <a:srgbClr val="000000"/>
              </a:solidFill>
              <a:round/>
              <a:headEnd/>
              <a:tailEnd/>
            </a:ln>
          </p:spPr>
          <p:txBody>
            <a:bodyPr lIns="81639" tIns="58127" rIns="81639" bIns="58127">
              <a:prstTxWarp prst="textNoShape">
                <a:avLst/>
              </a:prstTxWarp>
            </a:bodyPr>
            <a:lstStyle/>
            <a:p>
              <a:pPr algn="just">
                <a:spcBef>
                  <a:spcPts val="261"/>
                </a:spcBef>
                <a:spcAft>
                  <a:spcPts val="261"/>
                </a:spcAft>
                <a:buSzPct val="45000"/>
                <a:buFont typeface="Wingdings" charset="2"/>
                <a:buChar char=""/>
                <a:tabLst>
                  <a:tab pos="-178563" algn="l"/>
                  <a:tab pos="89281" algn="l"/>
                  <a:tab pos="656650" algn="l"/>
                  <a:tab pos="1313299" algn="l"/>
                  <a:tab pos="1969949" algn="l"/>
                  <a:tab pos="2626599" algn="l"/>
                  <a:tab pos="3283248" algn="l"/>
                  <a:tab pos="3939898" algn="l"/>
                </a:tabLst>
              </a:pPr>
              <a:r>
                <a:rPr lang="en-US" dirty="0">
                  <a:solidFill>
                    <a:srgbClr val="000000"/>
                  </a:solidFill>
                </a:rPr>
                <a:t> Provides physical resources to VMs</a:t>
              </a:r>
            </a:p>
            <a:p>
              <a:pPr algn="just">
                <a:spcBef>
                  <a:spcPts val="261"/>
                </a:spcBef>
                <a:spcAft>
                  <a:spcPts val="261"/>
                </a:spcAft>
                <a:buSzPct val="45000"/>
                <a:buFont typeface="Wingdings" charset="2"/>
                <a:buChar char=""/>
                <a:tabLst>
                  <a:tab pos="-178563" algn="l"/>
                  <a:tab pos="89281" algn="l"/>
                  <a:tab pos="656650" algn="l"/>
                  <a:tab pos="1313299" algn="l"/>
                  <a:tab pos="1969949" algn="l"/>
                  <a:tab pos="2626599" algn="l"/>
                  <a:tab pos="3283248" algn="l"/>
                  <a:tab pos="3939898" algn="l"/>
                </a:tabLst>
              </a:pPr>
              <a:r>
                <a:rPr lang="en-US" i="1" dirty="0">
                  <a:solidFill>
                    <a:srgbClr val="000000"/>
                  </a:solidFill>
                </a:rPr>
                <a:t> Must have </a:t>
              </a:r>
              <a:r>
                <a:rPr lang="en-US" dirty="0">
                  <a:solidFill>
                    <a:srgbClr val="000000"/>
                  </a:solidFill>
                </a:rPr>
                <a:t>a hypervisor installed</a:t>
              </a:r>
            </a:p>
          </p:txBody>
        </p:sp>
        <p:sp>
          <p:nvSpPr>
            <p:cNvPr id="37894" name="AutoShape 5"/>
            <p:cNvSpPr>
              <a:spLocks/>
            </p:cNvSpPr>
            <p:nvPr/>
          </p:nvSpPr>
          <p:spPr bwMode="auto">
            <a:xfrm flipH="1">
              <a:off x="47520" y="3456364"/>
              <a:ext cx="2886073" cy="1498748"/>
            </a:xfrm>
            <a:prstGeom prst="borderCallout2">
              <a:avLst>
                <a:gd name="adj1" fmla="val 18929"/>
                <a:gd name="adj2" fmla="val -280"/>
                <a:gd name="adj3" fmla="val 6454"/>
                <a:gd name="adj4" fmla="val -6384"/>
                <a:gd name="adj5" fmla="val -1960"/>
                <a:gd name="adj6" fmla="val -13391"/>
              </a:avLst>
            </a:prstGeom>
            <a:noFill/>
            <a:ln w="9525">
              <a:solidFill>
                <a:srgbClr val="000000"/>
              </a:solidFill>
              <a:round/>
              <a:headEnd/>
              <a:tailEnd/>
            </a:ln>
          </p:spPr>
          <p:txBody>
            <a:bodyPr lIns="81639" tIns="72528" rIns="81639" bIns="58127">
              <a:prstTxWarp prst="textNoShape">
                <a:avLst/>
              </a:prstTxWarp>
            </a:bodyPr>
            <a:lstStyle/>
            <a:p>
              <a:pPr marL="116642" indent="-115202">
                <a:spcBef>
                  <a:spcPts val="261"/>
                </a:spcBef>
                <a:spcAft>
                  <a:spcPts val="261"/>
                </a:spcAft>
                <a:buSzPct val="45000"/>
                <a:buFont typeface="Wingdings" charset="2"/>
                <a:buChar char=""/>
                <a:tabLst>
                  <a:tab pos="205923" algn="l"/>
                  <a:tab pos="218883" algn="l"/>
                  <a:tab pos="717131" algn="l"/>
                  <a:tab pos="3805977" algn="l"/>
                </a:tabLst>
              </a:pPr>
              <a:r>
                <a:rPr lang="en-US" dirty="0">
                  <a:solidFill>
                    <a:srgbClr val="000000"/>
                  </a:solidFill>
                </a:rPr>
                <a:t> Modular components to interact with the cluster services</a:t>
              </a:r>
            </a:p>
            <a:p>
              <a:pPr marL="116642" indent="-115202">
                <a:spcBef>
                  <a:spcPts val="261"/>
                </a:spcBef>
                <a:spcAft>
                  <a:spcPts val="261"/>
                </a:spcAft>
                <a:buSzPct val="45000"/>
                <a:buFont typeface="Wingdings" charset="2"/>
                <a:buChar char=""/>
                <a:tabLst>
                  <a:tab pos="205923" algn="l"/>
                  <a:tab pos="218883" algn="l"/>
                  <a:tab pos="717131" algn="l"/>
                  <a:tab pos="3805977" algn="l"/>
                </a:tabLst>
              </a:pPr>
              <a:r>
                <a:rPr lang="en-US" i="1" dirty="0">
                  <a:solidFill>
                    <a:srgbClr val="000000"/>
                  </a:solidFill>
                </a:rPr>
                <a:t> Types: </a:t>
              </a:r>
              <a:r>
                <a:rPr lang="en-US" dirty="0">
                  <a:solidFill>
                    <a:srgbClr val="000000"/>
                  </a:solidFill>
                </a:rPr>
                <a:t>storage, monitoring, virtualization and network  </a:t>
              </a:r>
              <a:r>
                <a:rPr lang="en-US" i="1" dirty="0">
                  <a:solidFill>
                    <a:srgbClr val="000000"/>
                  </a:solidFill>
                </a:rPr>
                <a:t> </a:t>
              </a:r>
            </a:p>
          </p:txBody>
        </p:sp>
        <p:sp>
          <p:nvSpPr>
            <p:cNvPr id="37895" name="AutoShape 6"/>
            <p:cNvSpPr>
              <a:spLocks/>
            </p:cNvSpPr>
            <p:nvPr/>
          </p:nvSpPr>
          <p:spPr bwMode="auto">
            <a:xfrm>
              <a:off x="5764032" y="2468266"/>
              <a:ext cx="3369600" cy="715878"/>
            </a:xfrm>
            <a:prstGeom prst="borderCallout2">
              <a:avLst>
                <a:gd name="adj1" fmla="val 100332"/>
                <a:gd name="adj2" fmla="val 20946"/>
                <a:gd name="adj3" fmla="val 128459"/>
                <a:gd name="adj4" fmla="val 188"/>
                <a:gd name="adj5" fmla="val 134252"/>
                <a:gd name="adj6" fmla="val -17427"/>
              </a:avLst>
            </a:prstGeom>
            <a:noFill/>
            <a:ln w="9525">
              <a:solidFill>
                <a:srgbClr val="000000"/>
              </a:solidFill>
              <a:round/>
              <a:headEnd/>
              <a:tailEnd/>
            </a:ln>
          </p:spPr>
          <p:txBody>
            <a:bodyPr lIns="81639" tIns="58127" rIns="81639" bIns="58127">
              <a:prstTxWarp prst="textNoShape">
                <a:avLst/>
              </a:prstTxWarp>
            </a:bodyPr>
            <a:lstStyle/>
            <a:p>
              <a:pPr algn="just">
                <a:spcBef>
                  <a:spcPts val="261"/>
                </a:spcBef>
                <a:spcAft>
                  <a:spcPts val="261"/>
                </a:spcAft>
                <a:buSzPct val="45000"/>
                <a:buFont typeface="Wingdings" charset="2"/>
                <a:buChar char=""/>
                <a:tabLst>
                  <a:tab pos="-178563" algn="l"/>
                  <a:tab pos="89281" algn="l"/>
                  <a:tab pos="656650" algn="l"/>
                  <a:tab pos="1313299" algn="l"/>
                  <a:tab pos="1969949" algn="l"/>
                  <a:tab pos="2626599" algn="l"/>
                  <a:tab pos="3283248" algn="l"/>
                </a:tabLst>
              </a:pPr>
              <a:r>
                <a:rPr lang="en-US" dirty="0">
                  <a:solidFill>
                    <a:srgbClr val="000000"/>
                  </a:solidFill>
                </a:rPr>
                <a:t> Repository of VM images</a:t>
              </a:r>
            </a:p>
            <a:p>
              <a:pPr algn="just">
                <a:spcBef>
                  <a:spcPts val="261"/>
                </a:spcBef>
                <a:spcAft>
                  <a:spcPts val="261"/>
                </a:spcAft>
                <a:buSzPct val="45000"/>
                <a:buFont typeface="Wingdings" charset="2"/>
                <a:buChar char=""/>
                <a:tabLst>
                  <a:tab pos="-178563" algn="l"/>
                  <a:tab pos="89281" algn="l"/>
                  <a:tab pos="656650" algn="l"/>
                  <a:tab pos="1313299" algn="l"/>
                  <a:tab pos="1969949" algn="l"/>
                  <a:tab pos="2626599" algn="l"/>
                  <a:tab pos="3283248" algn="l"/>
                </a:tabLst>
              </a:pPr>
              <a:r>
                <a:rPr lang="en-US" i="1" dirty="0">
                  <a:solidFill>
                    <a:srgbClr val="000000"/>
                  </a:solidFill>
                </a:rPr>
                <a:t> </a:t>
              </a:r>
              <a:r>
                <a:rPr lang="en-US" dirty="0">
                  <a:solidFill>
                    <a:srgbClr val="000000"/>
                  </a:solidFill>
                </a:rPr>
                <a:t>Multiple </a:t>
              </a:r>
              <a:r>
                <a:rPr lang="en-US" dirty="0" err="1">
                  <a:solidFill>
                    <a:srgbClr val="000000"/>
                  </a:solidFill>
                </a:rPr>
                <a:t>backends</a:t>
              </a:r>
              <a:r>
                <a:rPr lang="en-US" dirty="0">
                  <a:solidFill>
                    <a:srgbClr val="000000"/>
                  </a:solidFill>
                </a:rPr>
                <a:t> (LVM, </a:t>
              </a:r>
              <a:r>
                <a:rPr lang="en-US" dirty="0" err="1">
                  <a:solidFill>
                    <a:srgbClr val="000000"/>
                  </a:solidFill>
                </a:rPr>
                <a:t>iSCSI</a:t>
              </a:r>
              <a:r>
                <a:rPr lang="en-US" dirty="0">
                  <a:solidFill>
                    <a:srgbClr val="000000"/>
                  </a:solidFill>
                </a:rPr>
                <a:t>..)</a:t>
              </a:r>
            </a:p>
          </p:txBody>
        </p:sp>
        <p:sp>
          <p:nvSpPr>
            <p:cNvPr id="37896" name="Rectangle 7"/>
            <p:cNvSpPr>
              <a:spLocks noChangeArrowheads="1"/>
            </p:cNvSpPr>
            <p:nvPr/>
          </p:nvSpPr>
          <p:spPr bwMode="auto">
            <a:xfrm>
              <a:off x="181440" y="6256018"/>
              <a:ext cx="3546720" cy="622145"/>
            </a:xfrm>
            <a:prstGeom prst="rect">
              <a:avLst/>
            </a:prstGeom>
            <a:solidFill>
              <a:srgbClr val="E6E6FF"/>
            </a:solidFill>
            <a:ln w="9525">
              <a:solidFill>
                <a:srgbClr val="000000"/>
              </a:solidFill>
              <a:prstDash val="sysDot"/>
              <a:round/>
              <a:headEnd/>
              <a:tailEnd/>
            </a:ln>
          </p:spPr>
          <p:txBody>
            <a:bodyPr lIns="81639" tIns="105510" rIns="81639" bIns="91109">
              <a:prstTxWarp prst="textNoShape">
                <a:avLst/>
              </a:prstTxWarp>
            </a:bodyPr>
            <a:lstStyle/>
            <a:p>
              <a:pPr>
                <a:tabLst>
                  <a:tab pos="656650" algn="l"/>
                  <a:tab pos="1313299" algn="l"/>
                  <a:tab pos="1969949" algn="l"/>
                  <a:tab pos="2626599" algn="l"/>
                  <a:tab pos="3283248" algn="l"/>
                </a:tabLst>
              </a:pPr>
              <a:r>
                <a:rPr lang="en-US">
                  <a:solidFill>
                    <a:srgbClr val="000000"/>
                  </a:solidFill>
                </a:rPr>
                <a:t>    The same host can be can be a the front-end and a node</a:t>
              </a:r>
            </a:p>
          </p:txBody>
        </p:sp>
        <p:pic>
          <p:nvPicPr>
            <p:cNvPr id="37897" name="Picture 8"/>
            <p:cNvPicPr>
              <a:picLocks noChangeAspect="1" noChangeArrowheads="1"/>
            </p:cNvPicPr>
            <p:nvPr/>
          </p:nvPicPr>
          <p:blipFill>
            <a:blip r:embed="rId4"/>
            <a:srcRect/>
            <a:stretch>
              <a:fillRect/>
            </a:stretch>
          </p:blipFill>
          <p:spPr bwMode="auto">
            <a:xfrm>
              <a:off x="236161" y="6339547"/>
              <a:ext cx="216000" cy="216023"/>
            </a:xfrm>
            <a:prstGeom prst="rect">
              <a:avLst/>
            </a:prstGeom>
            <a:noFill/>
            <a:ln w="9525">
              <a:noFill/>
              <a:round/>
              <a:headEnd/>
              <a:tailEnd/>
            </a:ln>
          </p:spPr>
        </p:pic>
      </p:grpSp>
    </p:spTree>
    <p:extLst>
      <p:ext uri="{BB962C8B-B14F-4D97-AF65-F5344CB8AC3E}">
        <p14:creationId xmlns:p14="http://schemas.microsoft.com/office/powerpoint/2010/main" xmlns="" val="2987418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598</TotalTime>
  <Words>1720</Words>
  <Application>Microsoft Office PowerPoint</Application>
  <PresentationFormat>On-screen Show (4:3)</PresentationFormat>
  <Paragraphs>227</Paragraphs>
  <Slides>33</Slides>
  <Notes>11</Notes>
  <HiddenSlides>7</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Default</vt:lpstr>
      <vt:lpstr>Slide 1</vt:lpstr>
      <vt:lpstr>Inside OpenNebula</vt:lpstr>
      <vt:lpstr>OpenNebula Architecture</vt:lpstr>
      <vt:lpstr>The Core</vt:lpstr>
      <vt:lpstr>The tools layer</vt:lpstr>
      <vt:lpstr>The drivers layer</vt:lpstr>
      <vt:lpstr>Process separation</vt:lpstr>
      <vt:lpstr>Constructing a private cloud</vt:lpstr>
      <vt:lpstr>System Overview</vt:lpstr>
      <vt:lpstr>Complex Storage behind OpenNebula</vt:lpstr>
      <vt:lpstr>System Datastore with Shared Transfer Manager Driver</vt:lpstr>
      <vt:lpstr>Preparing the storage for a simple private cloud</vt:lpstr>
      <vt:lpstr>Networking for private clouds</vt:lpstr>
      <vt:lpstr>Example network setup in a private cloud</vt:lpstr>
      <vt:lpstr>Virtual Networks</vt:lpstr>
      <vt:lpstr>Users</vt:lpstr>
      <vt:lpstr>User Management</vt:lpstr>
      <vt:lpstr>Configuration</vt:lpstr>
      <vt:lpstr>Virtual machines</vt:lpstr>
      <vt:lpstr>Preparing VMs for OpenNebula</vt:lpstr>
      <vt:lpstr>VM Description</vt:lpstr>
      <vt:lpstr>VM States overview</vt:lpstr>
      <vt:lpstr>Pending state</vt:lpstr>
      <vt:lpstr>Prolog state</vt:lpstr>
      <vt:lpstr>Boot state</vt:lpstr>
      <vt:lpstr>Contextualization</vt:lpstr>
      <vt:lpstr>Running and Shutdown states</vt:lpstr>
      <vt:lpstr>Epilog state</vt:lpstr>
      <vt:lpstr>Hybrid cloud</vt:lpstr>
      <vt:lpstr>Overview</vt:lpstr>
      <vt:lpstr>Making an Amazon EC2 hybrid</vt:lpstr>
      <vt:lpstr>Using an EC2 hybrid cloud</vt:lpstr>
      <vt:lpstr>Hybrid cloud Use Case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Chandra</dc:creator>
  <cp:lastModifiedBy>BITS9</cp:lastModifiedBy>
  <cp:revision>43</cp:revision>
  <dcterms:modified xsi:type="dcterms:W3CDTF">2016-01-11T10:04:00Z</dcterms:modified>
</cp:coreProperties>
</file>