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91" r:id="rId3"/>
    <p:sldId id="293" r:id="rId4"/>
    <p:sldId id="294" r:id="rId5"/>
    <p:sldId id="258" r:id="rId6"/>
    <p:sldId id="292" r:id="rId7"/>
    <p:sldId id="259" r:id="rId8"/>
    <p:sldId id="260" r:id="rId9"/>
    <p:sldId id="261" r:id="rId10"/>
    <p:sldId id="262" r:id="rId11"/>
    <p:sldId id="263" r:id="rId12"/>
    <p:sldId id="264" r:id="rId13"/>
    <p:sldId id="265" r:id="rId14"/>
    <p:sldId id="266" r:id="rId15"/>
    <p:sldId id="267" r:id="rId16"/>
    <p:sldId id="268" r:id="rId17"/>
    <p:sldId id="269" r:id="rId18"/>
    <p:sldId id="277" r:id="rId19"/>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1" d="100"/>
          <a:sy n="91" d="100"/>
        </p:scale>
        <p:origin x="-666" y="45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161416774"/>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RL 7.1</a:t>
            </a:r>
            <a:endParaRPr lang="en-US" dirty="0"/>
          </a:p>
        </p:txBody>
      </p:sp>
    </p:spTree>
    <p:extLst>
      <p:ext uri="{BB962C8B-B14F-4D97-AF65-F5344CB8AC3E}">
        <p14:creationId xmlns:p14="http://schemas.microsoft.com/office/powerpoint/2010/main" xmlns="" val="139764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http://www.rightscale.com/blog/enterprise-cloud-strategies/four-steps-achieving-high-availability-cloud</a:t>
            </a:r>
            <a:endParaRPr lang="en-IN" dirty="0"/>
          </a:p>
        </p:txBody>
      </p:sp>
    </p:spTree>
    <p:extLst>
      <p:ext uri="{BB962C8B-B14F-4D97-AF65-F5344CB8AC3E}">
        <p14:creationId xmlns:p14="http://schemas.microsoft.com/office/powerpoint/2010/main" xmlns="" val="313662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1" b="28591"/>
          <a:stretch>
            <a:fillRect/>
          </a:stretch>
        </p:blipFill>
        <p:spPr>
          <a:xfrm>
            <a:off x="76200" y="3352800"/>
            <a:ext cx="2057400" cy="1979617"/>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5" y="6550021"/>
            <a:ext cx="7059618" cy="49219"/>
            <a:chOff x="0" y="-1"/>
            <a:chExt cx="7059617" cy="49218"/>
          </a:xfrm>
        </p:grpSpPr>
        <p:sp>
          <p:nvSpPr>
            <p:cNvPr id="58" name="Shape 58"/>
            <p:cNvSpPr/>
            <p:nvPr/>
          </p:nvSpPr>
          <p:spPr>
            <a:xfrm>
              <a:off x="2546350" y="-2"/>
              <a:ext cx="2328866" cy="49219"/>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4" y="-1"/>
              <a:ext cx="2235203" cy="46040"/>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2"/>
              <a:ext cx="2581279" cy="49219"/>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5" y="6553196"/>
            <a:ext cx="7010406" cy="46044"/>
            <a:chOff x="-1" y="-1"/>
            <a:chExt cx="7010405" cy="46043"/>
          </a:xfrm>
        </p:grpSpPr>
        <p:sp>
          <p:nvSpPr>
            <p:cNvPr id="63" name="Shape 63"/>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9" y="-2"/>
              <a:ext cx="2328865"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6" y="1295396"/>
            <a:ext cx="7010407" cy="46044"/>
            <a:chOff x="-1" y="-1"/>
            <a:chExt cx="7010405" cy="46043"/>
          </a:xfrm>
        </p:grpSpPr>
        <p:sp>
          <p:nvSpPr>
            <p:cNvPr id="67" name="Shape 67"/>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9" y="-2"/>
              <a:ext cx="2328866"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8" name="Shape 78"/>
          <p:cNvSpPr>
            <a:spLocks noGrp="1"/>
          </p:cNvSpPr>
          <p:nvPr>
            <p:ph type="sldNum" sz="quarter" idx="2"/>
          </p:nvPr>
        </p:nvSpPr>
        <p:spPr>
          <a:xfrm>
            <a:off x="6553200" y="5859778"/>
            <a:ext cx="2133600" cy="177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nSpc>
                <a:spcPct val="90000"/>
              </a:lnSpc>
            </a:lvl1p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body" idx="1"/>
          </p:nvPr>
        </p:nvSpPr>
        <p:spPr>
          <a:xfrm>
            <a:off x="304800" y="1493837"/>
            <a:ext cx="8229600" cy="5364163"/>
          </a:xfrm>
          <a:prstGeom prst="rect">
            <a:avLst/>
          </a:prstGeom>
        </p:spPr>
        <p:txBody>
          <a:bodyPr/>
          <a:lstStyle/>
          <a:p>
            <a:pPr lvl="0">
              <a:lnSpc>
                <a:spcPct val="90000"/>
              </a:lnSpc>
              <a:defRPr sz="1800"/>
            </a:pPr>
            <a:r>
              <a:rPr sz="2400" dirty="0"/>
              <a:t>However, newer challenges such as application performance isolation and </a:t>
            </a:r>
            <a:r>
              <a:rPr sz="2400" b="1" dirty="0"/>
              <a:t>security guarantees </a:t>
            </a:r>
            <a:r>
              <a:rPr sz="2400" dirty="0"/>
              <a:t>emerged and needed to be addressed. Performance isolation implies that one application should not steal the resources being utilized by other co-located applications.</a:t>
            </a:r>
          </a:p>
          <a:p>
            <a:pPr lvl="0">
              <a:lnSpc>
                <a:spcPct val="90000"/>
              </a:lnSpc>
              <a:defRPr sz="1800"/>
            </a:pPr>
            <a:r>
              <a:rPr sz="2400" dirty="0"/>
              <a:t> Hence, appropriate measures are needed to </a:t>
            </a:r>
            <a:r>
              <a:rPr sz="2400" b="1" dirty="0"/>
              <a:t>guarantee security and performance isolation</a:t>
            </a:r>
            <a:r>
              <a:rPr sz="2400" dirty="0"/>
              <a:t>. These challenges prevented ASPs from fully realizing the beneﬁts of co-hosting.</a:t>
            </a:r>
          </a:p>
          <a:p>
            <a:pPr lvl="0">
              <a:lnSpc>
                <a:spcPct val="90000"/>
              </a:lnSpc>
              <a:defRPr sz="1800"/>
            </a:pPr>
            <a:r>
              <a:rPr sz="2400" dirty="0"/>
              <a:t> </a:t>
            </a:r>
            <a:r>
              <a:rPr sz="2400" b="1" dirty="0"/>
              <a:t>Virtualization technologies </a:t>
            </a:r>
            <a:r>
              <a:rPr sz="2400" dirty="0"/>
              <a:t>have been proposed to overcome the above challenges. The ASPs could exploit the containerization features of virtualization technologies to provide performance isolation and guarantee data security to different co-hosted applications</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body" idx="1"/>
          </p:nvPr>
        </p:nvSpPr>
        <p:spPr>
          <a:xfrm>
            <a:off x="304800" y="1493837"/>
            <a:ext cx="8229600" cy="5364163"/>
          </a:xfrm>
          <a:prstGeom prst="rect">
            <a:avLst/>
          </a:prstGeom>
        </p:spPr>
        <p:txBody>
          <a:bodyPr/>
          <a:lstStyle/>
          <a:p>
            <a:pPr lvl="0">
              <a:defRPr sz="1800"/>
            </a:pPr>
            <a:r>
              <a:rPr sz="2400" dirty="0"/>
              <a:t>Adoption of virtualization technologies required ASPs to get more detailed insight into the application runtime characteristics with high accuracy. Based on these characteristics, </a:t>
            </a:r>
            <a:r>
              <a:rPr sz="2400" b="1" dirty="0"/>
              <a:t>ASPs can allocate system resources more efﬁciently to these applications on-demand</a:t>
            </a:r>
            <a:r>
              <a:rPr sz="2400" dirty="0"/>
              <a:t>, so that application-level metrics can be monitored and met effectively.</a:t>
            </a:r>
          </a:p>
          <a:p>
            <a:pPr lvl="0">
              <a:defRPr sz="1800"/>
            </a:pPr>
            <a:r>
              <a:rPr sz="2400" dirty="0"/>
              <a:t> These metrics are request rates and response times. Therefore, different SLAs than the infrastructure SLAs are required. These SLAs are called application SLAs. These service providers are known as </a:t>
            </a:r>
            <a:r>
              <a:rPr sz="2400" b="1" dirty="0"/>
              <a:t>Managed Service Providers (MSP) </a:t>
            </a:r>
            <a:r>
              <a:rPr sz="2400" dirty="0"/>
              <a:t>because the service providers were responsible for managing the application availability too.</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304800" y="1493837"/>
            <a:ext cx="8229600" cy="5364163"/>
          </a:xfrm>
          <a:prstGeom prst="rect">
            <a:avLst/>
          </a:prstGeom>
        </p:spPr>
        <p:txBody>
          <a:bodyPr/>
          <a:lstStyle/>
          <a:p>
            <a:pPr lvl="0">
              <a:defRPr sz="1800"/>
            </a:pPr>
            <a:r>
              <a:rPr sz="2400" dirty="0"/>
              <a:t>To </a:t>
            </a:r>
            <a:r>
              <a:rPr sz="2400" b="1" dirty="0"/>
              <a:t>fulﬁll the SLOs </a:t>
            </a:r>
            <a:r>
              <a:rPr sz="2400" dirty="0"/>
              <a:t>mentioned in the application SLA and also make their IT infrastructure elastic, an in-depth understanding of the application’s behavior is required for the MSPs. Elasticity implies progressively scaling up the IT infrastructure to take the increasing load of an application. The customer is billed based on their application usage of infrastructure resources for a given period only. The infrastructure can be augmented by procuring resources dynamically from multiple sources, including other MSPs, if resources are scarce at their data centers. This kind of new hosting infrastructure is called cloud platform. </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body" idx="1"/>
          </p:nvPr>
        </p:nvSpPr>
        <p:spPr>
          <a:xfrm>
            <a:off x="304800" y="1493837"/>
            <a:ext cx="8229600" cy="5364163"/>
          </a:xfrm>
          <a:prstGeom prst="rect">
            <a:avLst/>
          </a:prstGeom>
        </p:spPr>
        <p:txBody>
          <a:bodyPr/>
          <a:lstStyle/>
          <a:p>
            <a:pPr lvl="0">
              <a:defRPr sz="1800"/>
            </a:pPr>
            <a:r>
              <a:rPr sz="2400" dirty="0"/>
              <a:t>Traditionally, load balancing techniques and admission control mechanisms have been used to </a:t>
            </a:r>
            <a:r>
              <a:rPr sz="2400" b="1" dirty="0"/>
              <a:t>provide guaranteed quality of service (</a:t>
            </a:r>
            <a:r>
              <a:rPr sz="2400" b="1" dirty="0" err="1"/>
              <a:t>QoS</a:t>
            </a:r>
            <a:r>
              <a:rPr sz="2400" b="1" dirty="0"/>
              <a:t>)</a:t>
            </a:r>
            <a:r>
              <a:rPr sz="2400" dirty="0"/>
              <a:t> for hosted web applications. These mechanisms can be viewed as the ﬁrst attempt towards managing the SLOs. </a:t>
            </a:r>
          </a:p>
          <a:p>
            <a:pPr lvl="0">
              <a:defRPr sz="1800"/>
            </a:pPr>
            <a:r>
              <a:rPr sz="2400" dirty="0"/>
              <a:t>Now it is also possible for a </a:t>
            </a:r>
            <a:r>
              <a:rPr sz="2400" b="1" dirty="0"/>
              <a:t>customer and the service provider to mutually agree upon a set of SLAs </a:t>
            </a:r>
            <a:r>
              <a:rPr sz="2400" dirty="0"/>
              <a:t>with different performance and cost structure rather than a single SLA. The customer has the ﬂexibility to choose any of the agreed SLAs from the available offerings. At runtime, the customer can switch between the different SLAs. </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body" idx="1"/>
          </p:nvPr>
        </p:nvSpPr>
        <p:spPr>
          <a:xfrm>
            <a:off x="304800" y="1493837"/>
            <a:ext cx="8229600" cy="5364163"/>
          </a:xfrm>
          <a:prstGeom prst="rect">
            <a:avLst/>
          </a:prstGeom>
        </p:spPr>
        <p:txBody>
          <a:bodyPr/>
          <a:lstStyle/>
          <a:p>
            <a:pPr lvl="0">
              <a:lnSpc>
                <a:spcPct val="90000"/>
              </a:lnSpc>
              <a:defRPr sz="1800"/>
            </a:pPr>
            <a:r>
              <a:rPr sz="2200" dirty="0"/>
              <a:t> Key Components of a Service-Level Agreement</a:t>
            </a:r>
          </a:p>
          <a:p>
            <a:pPr lvl="0">
              <a:lnSpc>
                <a:spcPct val="90000"/>
              </a:lnSpc>
              <a:defRPr sz="1800"/>
            </a:pPr>
            <a:r>
              <a:rPr sz="2200" dirty="0"/>
              <a:t>Service Level Parameter</a:t>
            </a:r>
          </a:p>
          <a:p>
            <a:pPr lvl="0">
              <a:lnSpc>
                <a:spcPct val="90000"/>
              </a:lnSpc>
              <a:defRPr sz="1800"/>
            </a:pPr>
            <a:r>
              <a:rPr sz="2200" dirty="0"/>
              <a:t>Describes an observable property of a service whose value is measurable. </a:t>
            </a:r>
            <a:r>
              <a:rPr sz="2200" b="1" dirty="0"/>
              <a:t>Metrics</a:t>
            </a:r>
            <a:r>
              <a:rPr sz="2200" dirty="0"/>
              <a:t> These are deﬁnitions of values of service properties that are measured from a service providing system or computed from other metrics and constants.</a:t>
            </a:r>
          </a:p>
          <a:p>
            <a:pPr lvl="0">
              <a:lnSpc>
                <a:spcPct val="90000"/>
              </a:lnSpc>
              <a:defRPr sz="1800"/>
            </a:pPr>
            <a:r>
              <a:rPr sz="2200" dirty="0"/>
              <a:t> Metrics are the key instrument to describe exactly what SLA parameters mean by specifying how to measure or compute the parameter values.</a:t>
            </a:r>
          </a:p>
          <a:p>
            <a:pPr lvl="0">
              <a:lnSpc>
                <a:spcPct val="90000"/>
              </a:lnSpc>
              <a:defRPr sz="1800"/>
            </a:pPr>
            <a:r>
              <a:rPr sz="2200" dirty="0"/>
              <a:t> Function A function speciﬁes how to compute a metric’s value from the values of other metrics and constants. Functions are central to describing exactly how SLA parameters are computed from resource metrics.</a:t>
            </a:r>
          </a:p>
          <a:p>
            <a:pPr lvl="0">
              <a:lnSpc>
                <a:spcPct val="90000"/>
              </a:lnSpc>
              <a:defRPr sz="1800"/>
            </a:pPr>
            <a:r>
              <a:rPr sz="2200" dirty="0"/>
              <a:t> Measurement directives These specify how to measure a metric.</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body" idx="1"/>
          </p:nvPr>
        </p:nvSpPr>
        <p:spPr>
          <a:xfrm>
            <a:off x="304800" y="1493837"/>
            <a:ext cx="8229600" cy="5364163"/>
          </a:xfrm>
          <a:prstGeom prst="rect">
            <a:avLst/>
          </a:prstGeom>
        </p:spPr>
        <p:txBody>
          <a:bodyPr/>
          <a:lstStyle/>
          <a:p>
            <a:pPr lvl="0">
              <a:lnSpc>
                <a:spcPct val="90000"/>
              </a:lnSpc>
              <a:defRPr sz="1800"/>
            </a:pPr>
            <a:r>
              <a:rPr sz="2200"/>
              <a:t> Key Contractual Elements of an Infrastructural SLA Hardware availability  99% uptime in a calendar month Power availability  99.99% of the time in a calendar month</a:t>
            </a:r>
          </a:p>
          <a:p>
            <a:pPr lvl="0">
              <a:lnSpc>
                <a:spcPct val="90000"/>
              </a:lnSpc>
              <a:defRPr sz="1800"/>
            </a:pPr>
            <a:r>
              <a:rPr sz="2200"/>
              <a:t>     Data center network availability  99.99% of the time in a calendar month </a:t>
            </a:r>
          </a:p>
          <a:p>
            <a:pPr lvl="0">
              <a:lnSpc>
                <a:spcPct val="90000"/>
              </a:lnSpc>
              <a:defRPr sz="1800"/>
            </a:pPr>
            <a:r>
              <a:rPr sz="2200"/>
              <a:t>     Backbone network availability  99.999% of the time in a calendar month</a:t>
            </a:r>
          </a:p>
          <a:p>
            <a:pPr lvl="0">
              <a:lnSpc>
                <a:spcPct val="90000"/>
              </a:lnSpc>
              <a:defRPr sz="1800"/>
            </a:pPr>
            <a:r>
              <a:rPr sz="2200"/>
              <a:t>     Service credit for unavailability  Refund of service credit prorated on downtime period </a:t>
            </a:r>
          </a:p>
          <a:p>
            <a:pPr lvl="0">
              <a:lnSpc>
                <a:spcPct val="90000"/>
              </a:lnSpc>
              <a:defRPr sz="1800"/>
            </a:pPr>
            <a:r>
              <a:rPr sz="2200"/>
              <a:t>    Outage notiﬁcation guarantee  Notiﬁcation of customer within 1 hr of complete downtime</a:t>
            </a:r>
          </a:p>
          <a:p>
            <a:pPr lvl="0">
              <a:lnSpc>
                <a:spcPct val="90000"/>
              </a:lnSpc>
              <a:defRPr sz="1800"/>
            </a:pPr>
            <a:r>
              <a:rPr sz="2200"/>
              <a:t>    Internet latency guarantee  When latency is measured at 5 min intervals to an upstream provider, the average doesn’t exceed 60 msec </a:t>
            </a:r>
          </a:p>
          <a:p>
            <a:pPr lvl="0">
              <a:lnSpc>
                <a:spcPct val="90000"/>
              </a:lnSpc>
              <a:defRPr sz="1800"/>
            </a:pPr>
            <a:r>
              <a:rPr sz="2200"/>
              <a:t>    Packet loss guarantee  Shall not exceed 1% in a calendar month</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body" idx="1"/>
          </p:nvPr>
        </p:nvSpPr>
        <p:spPr>
          <a:xfrm>
            <a:off x="304800" y="1493837"/>
            <a:ext cx="8229600" cy="5364163"/>
          </a:xfrm>
          <a:prstGeom prst="rect">
            <a:avLst/>
          </a:prstGeom>
        </p:spPr>
        <p:txBody>
          <a:bodyPr/>
          <a:lstStyle/>
          <a:p>
            <a:pPr lvl="0">
              <a:lnSpc>
                <a:spcPct val="90000"/>
              </a:lnSpc>
              <a:defRPr sz="1800"/>
            </a:pPr>
            <a:r>
              <a:rPr sz="2200"/>
              <a:t> Key contractual components of an application SLA</a:t>
            </a:r>
          </a:p>
          <a:p>
            <a:pPr lvl="0">
              <a:lnSpc>
                <a:spcPct val="90000"/>
              </a:lnSpc>
              <a:defRPr sz="1800"/>
            </a:pPr>
            <a:r>
              <a:rPr sz="2200"/>
              <a:t>Service level parameter metric  Web site response time (e.g., max of 3.5 sec per user request)  </a:t>
            </a:r>
          </a:p>
          <a:p>
            <a:pPr lvl="0">
              <a:lnSpc>
                <a:spcPct val="90000"/>
              </a:lnSpc>
              <a:defRPr sz="1800"/>
            </a:pPr>
            <a:r>
              <a:rPr sz="2200"/>
              <a:t>Latency of web server (WS) (e.g., max of 0.2 sec per request)  </a:t>
            </a:r>
          </a:p>
          <a:p>
            <a:pPr lvl="0">
              <a:lnSpc>
                <a:spcPct val="90000"/>
              </a:lnSpc>
              <a:defRPr sz="1800"/>
            </a:pPr>
            <a:r>
              <a:rPr sz="2200"/>
              <a:t>Latency of DB (e.g., max of 0.5 sec per query)Function</a:t>
            </a:r>
          </a:p>
          <a:p>
            <a:pPr lvl="0">
              <a:lnSpc>
                <a:spcPct val="90000"/>
              </a:lnSpc>
              <a:defRPr sz="1800"/>
            </a:pPr>
            <a:r>
              <a:rPr sz="2200"/>
              <a:t>Average latency of WS (latency of web server 1+latency of web server 2 ) /2 </a:t>
            </a:r>
          </a:p>
          <a:p>
            <a:pPr lvl="0">
              <a:lnSpc>
                <a:spcPct val="90000"/>
              </a:lnSpc>
              <a:defRPr sz="1800"/>
            </a:pPr>
            <a:r>
              <a:rPr sz="2200"/>
              <a:t> Web site response time Average latency of web server+ latency of database Measurement directive  </a:t>
            </a:r>
          </a:p>
          <a:p>
            <a:pPr lvl="0">
              <a:lnSpc>
                <a:spcPct val="90000"/>
              </a:lnSpc>
              <a:defRPr sz="1800"/>
            </a:pPr>
            <a:r>
              <a:rPr sz="2200"/>
              <a:t>DB latency available via http://mgmtserver/em/latency  WS latency available via http://mgmtserver/ws/instanceno/ latency</a:t>
            </a:r>
          </a:p>
          <a:p>
            <a:pPr lvl="0">
              <a:lnSpc>
                <a:spcPct val="90000"/>
              </a:lnSpc>
              <a:defRPr sz="1800"/>
            </a:pPr>
            <a:r>
              <a:rPr sz="2200"/>
              <a:t>Service level objective  Service assurance  </a:t>
            </a:r>
          </a:p>
          <a:p>
            <a:pPr lvl="0">
              <a:lnSpc>
                <a:spcPct val="90000"/>
              </a:lnSpc>
              <a:defRPr sz="1800"/>
            </a:pPr>
            <a:r>
              <a:rPr sz="2200"/>
              <a:t>web site latency , 1 sec when concurrent connection , 1000</a:t>
            </a:r>
          </a:p>
          <a:p>
            <a:pPr lvl="0">
              <a:lnSpc>
                <a:spcPct val="90000"/>
              </a:lnSpc>
              <a:defRPr sz="1800"/>
            </a:pPr>
            <a:r>
              <a:rPr sz="2200"/>
              <a:t>Penalty  1000 USD for every minute while the SLO was breached</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body" idx="1"/>
          </p:nvPr>
        </p:nvSpPr>
        <p:spPr>
          <a:xfrm>
            <a:off x="304800" y="1493837"/>
            <a:ext cx="8229600" cy="5364163"/>
          </a:xfrm>
          <a:prstGeom prst="rect">
            <a:avLst/>
          </a:prstGeom>
        </p:spPr>
        <p:txBody>
          <a:bodyPr/>
          <a:lstStyle/>
          <a:p>
            <a:pPr lvl="0">
              <a:defRPr sz="1800"/>
            </a:pPr>
            <a:r>
              <a:rPr sz="2400"/>
              <a:t>Each SLA goes through a sequence of steps starting from identiﬁcation of terms and conditions, activation and monitoring of the stated terms and conditions, and eventual termination of contract once the hosting relationship ceases to exist.</a:t>
            </a:r>
          </a:p>
          <a:p>
            <a:pPr lvl="0">
              <a:defRPr sz="1800"/>
            </a:pPr>
            <a:r>
              <a:rPr sz="2400"/>
              <a:t> Such a sequence of steps is called </a:t>
            </a:r>
            <a:r>
              <a:rPr sz="2400" b="1"/>
              <a:t>SLA life cycle </a:t>
            </a:r>
            <a:r>
              <a:rPr sz="2400"/>
              <a:t>and consists of the following ﬁve phases:</a:t>
            </a:r>
          </a:p>
          <a:p>
            <a:pPr marL="457200" lvl="0" indent="-457200">
              <a:buSzPct val="100000"/>
              <a:buAutoNum type="arabicPeriod"/>
              <a:defRPr sz="1800"/>
            </a:pPr>
            <a:r>
              <a:rPr sz="2400"/>
              <a:t>Contract deﬁnition </a:t>
            </a:r>
          </a:p>
          <a:p>
            <a:pPr marL="457200" lvl="0" indent="-457200">
              <a:buSzPct val="100000"/>
              <a:buAutoNum type="arabicPeriod"/>
              <a:defRPr sz="1800"/>
            </a:pPr>
            <a:r>
              <a:rPr sz="2400"/>
              <a:t>Publishing and discovery </a:t>
            </a:r>
          </a:p>
          <a:p>
            <a:pPr marL="457200" lvl="0" indent="-457200">
              <a:buSzPct val="100000"/>
              <a:buAutoNum type="arabicPeriod"/>
              <a:defRPr sz="1800"/>
            </a:pPr>
            <a:r>
              <a:rPr sz="2400"/>
              <a:t> Negotiation </a:t>
            </a:r>
          </a:p>
          <a:p>
            <a:pPr marL="457200" lvl="0" indent="-457200">
              <a:buSzPct val="100000"/>
              <a:buAutoNum type="arabicPeriod"/>
              <a:defRPr sz="1800"/>
            </a:pPr>
            <a:r>
              <a:rPr sz="2400"/>
              <a:t> Operationalization</a:t>
            </a:r>
          </a:p>
          <a:p>
            <a:pPr marL="457200" lvl="0" indent="-457200">
              <a:buSzPct val="100000"/>
              <a:buAutoNum type="arabicPeriod"/>
              <a:defRPr sz="1800"/>
            </a:pPr>
            <a:r>
              <a:rPr sz="2400"/>
              <a:t> De-commissioning</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body" idx="1"/>
          </p:nvPr>
        </p:nvSpPr>
        <p:spPr>
          <a:xfrm>
            <a:off x="304800" y="1493837"/>
            <a:ext cx="8229600" cy="5364163"/>
          </a:xfrm>
          <a:prstGeom prst="rect">
            <a:avLst/>
          </a:prstGeom>
        </p:spPr>
        <p:txBody>
          <a:bodyPr/>
          <a:lstStyle/>
          <a:p>
            <a:pPr lvl="0">
              <a:defRPr sz="1800"/>
            </a:pPr>
            <a:r>
              <a:rPr sz="2400" dirty="0"/>
              <a:t>.Some of the parameters</a:t>
            </a:r>
          </a:p>
          <a:p>
            <a:pPr lvl="0">
              <a:defRPr sz="1800"/>
            </a:pPr>
            <a:r>
              <a:rPr sz="2400" dirty="0"/>
              <a:t> The SLA class (Platinum, Gold, Silver, etc.) to which the application belongs to.</a:t>
            </a:r>
          </a:p>
          <a:p>
            <a:pPr lvl="0">
              <a:defRPr sz="1800"/>
            </a:pPr>
            <a:r>
              <a:rPr sz="2400" dirty="0"/>
              <a:t>  The amount of penalty associated with SLA breach.  Whether the application is at the threshold of breaching the SLA.</a:t>
            </a:r>
          </a:p>
          <a:p>
            <a:pPr lvl="0">
              <a:defRPr sz="1800"/>
            </a:pPr>
            <a:r>
              <a:rPr sz="2400" dirty="0"/>
              <a:t>  Whether the application has already breached the SLA.</a:t>
            </a:r>
          </a:p>
          <a:p>
            <a:pPr lvl="0">
              <a:defRPr sz="1800"/>
            </a:pPr>
            <a:r>
              <a:rPr sz="2400" dirty="0"/>
              <a:t>  The number of applications belonging to the same customer that has breached SLA.</a:t>
            </a:r>
          </a:p>
          <a:p>
            <a:pPr lvl="0">
              <a:defRPr sz="1800"/>
            </a:pPr>
            <a:r>
              <a:rPr sz="2400" dirty="0"/>
              <a:t>  The number of applications belonging to the same customer about to breach SLA</a:t>
            </a:r>
          </a:p>
          <a:p>
            <a:pPr lvl="0">
              <a:defRPr sz="1800"/>
            </a:pPr>
            <a:r>
              <a:rPr sz="2400" dirty="0"/>
              <a:t>.  The type of action to be performed to rectify the situation.</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pic>
        <p:nvPicPr>
          <p:cNvPr id="3" name="Picture 2"/>
          <p:cNvPicPr>
            <a:picLocks noChangeAspect="1"/>
          </p:cNvPicPr>
          <p:nvPr/>
        </p:nvPicPr>
        <p:blipFill>
          <a:blip r:embed="rId3"/>
          <a:stretch>
            <a:fillRect/>
          </a:stretch>
        </p:blipFill>
        <p:spPr>
          <a:xfrm>
            <a:off x="1035240" y="1452037"/>
            <a:ext cx="7767566" cy="5170132"/>
          </a:xfrm>
          <a:prstGeom prst="rect">
            <a:avLst/>
          </a:prstGeom>
        </p:spPr>
      </p:pic>
    </p:spTree>
    <p:extLst>
      <p:ext uri="{BB962C8B-B14F-4D97-AF65-F5344CB8AC3E}">
        <p14:creationId xmlns:p14="http://schemas.microsoft.com/office/powerpoint/2010/main" xmlns="" val="96578013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a:t>
            </a:fld>
            <a:endParaRPr sz="1200">
              <a:solidFill>
                <a:srgbClr val="888888"/>
              </a:solidFill>
            </a:endParaRPr>
          </a:p>
        </p:txBody>
      </p:sp>
      <p:pic>
        <p:nvPicPr>
          <p:cNvPr id="2" name="Picture 1"/>
          <p:cNvPicPr>
            <a:picLocks noChangeAspect="1"/>
          </p:cNvPicPr>
          <p:nvPr/>
        </p:nvPicPr>
        <p:blipFill>
          <a:blip r:embed="rId2"/>
          <a:stretch>
            <a:fillRect/>
          </a:stretch>
        </p:blipFill>
        <p:spPr>
          <a:xfrm>
            <a:off x="941696" y="1374798"/>
            <a:ext cx="7745104" cy="5142847"/>
          </a:xfrm>
          <a:prstGeom prst="rect">
            <a:avLst/>
          </a:prstGeom>
        </p:spPr>
      </p:pic>
    </p:spTree>
    <p:extLst>
      <p:ext uri="{BB962C8B-B14F-4D97-AF65-F5344CB8AC3E}">
        <p14:creationId xmlns:p14="http://schemas.microsoft.com/office/powerpoint/2010/main" xmlns="" val="351444803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4</a:t>
            </a:fld>
            <a:endParaRPr sz="1200">
              <a:solidFill>
                <a:srgbClr val="888888"/>
              </a:solidFill>
            </a:endParaRPr>
          </a:p>
        </p:txBody>
      </p:sp>
      <p:sp>
        <p:nvSpPr>
          <p:cNvPr id="5" name="Shape 125"/>
          <p:cNvSpPr>
            <a:spLocks noGrp="1"/>
          </p:cNvSpPr>
          <p:nvPr>
            <p:ph type="body" idx="1"/>
          </p:nvPr>
        </p:nvSpPr>
        <p:spPr>
          <a:xfrm>
            <a:off x="304800" y="1493837"/>
            <a:ext cx="8229600" cy="4129041"/>
          </a:xfrm>
          <a:prstGeom prst="rect">
            <a:avLst/>
          </a:prstGeom>
        </p:spPr>
        <p:txBody>
          <a:bodyPr>
            <a:normAutofit/>
          </a:bodyPr>
          <a:lstStyle/>
          <a:p>
            <a:pPr lvl="0">
              <a:defRPr sz="1800"/>
            </a:pPr>
            <a:r>
              <a:rPr lang="en-IN" sz="3600" u="sng" dirty="0" smtClean="0"/>
              <a:t>Steps to achieve high </a:t>
            </a:r>
            <a:r>
              <a:rPr lang="en-IN" sz="3600" u="sng" dirty="0" err="1" smtClean="0"/>
              <a:t>availabilty</a:t>
            </a:r>
            <a:endParaRPr lang="en-IN" sz="3600" u="sng" dirty="0" smtClean="0"/>
          </a:p>
          <a:p>
            <a:pPr lvl="0">
              <a:defRPr sz="1800"/>
            </a:pPr>
            <a:r>
              <a:rPr lang="en-IN" sz="3600" dirty="0" smtClean="0"/>
              <a:t>Build for server failure</a:t>
            </a:r>
          </a:p>
          <a:p>
            <a:pPr lvl="0">
              <a:defRPr sz="1800"/>
            </a:pPr>
            <a:r>
              <a:rPr lang="en-IN" sz="3600" dirty="0" smtClean="0"/>
              <a:t>Build for zone failure</a:t>
            </a:r>
          </a:p>
          <a:p>
            <a:pPr lvl="0">
              <a:defRPr sz="1800"/>
            </a:pPr>
            <a:r>
              <a:rPr lang="en-IN" sz="3600" dirty="0" smtClean="0"/>
              <a:t>Build for Cloud failure</a:t>
            </a:r>
          </a:p>
          <a:p>
            <a:pPr lvl="0">
              <a:defRPr sz="1800"/>
            </a:pPr>
            <a:r>
              <a:rPr lang="en-IN" sz="3600" dirty="0" smtClean="0"/>
              <a:t>Automating and testing</a:t>
            </a:r>
            <a:endParaRPr sz="3600" dirty="0"/>
          </a:p>
        </p:txBody>
      </p:sp>
    </p:spTree>
    <p:extLst>
      <p:ext uri="{BB962C8B-B14F-4D97-AF65-F5344CB8AC3E}">
        <p14:creationId xmlns:p14="http://schemas.microsoft.com/office/powerpoint/2010/main" xmlns="" val="54319642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304800" y="1316414"/>
            <a:ext cx="8229600" cy="4727893"/>
          </a:xfrm>
          <a:prstGeom prst="rect">
            <a:avLst/>
          </a:prstGeom>
        </p:spPr>
        <p:txBody>
          <a:bodyPr>
            <a:noAutofit/>
          </a:bodyPr>
          <a:lstStyle/>
          <a:p>
            <a:pPr marL="0" lvl="0" indent="0">
              <a:lnSpc>
                <a:spcPct val="72000"/>
              </a:lnSpc>
              <a:buSzPct val="100000"/>
              <a:defRPr sz="1800"/>
            </a:pPr>
            <a:r>
              <a:rPr sz="2800" dirty="0" smtClean="0"/>
              <a:t>In </a:t>
            </a:r>
            <a:r>
              <a:rPr sz="2800" dirty="0"/>
              <a:t>the early days of web-application deployment, </a:t>
            </a:r>
            <a:r>
              <a:rPr sz="2800" b="1" dirty="0"/>
              <a:t>performance of the application</a:t>
            </a:r>
            <a:r>
              <a:rPr sz="2800" dirty="0"/>
              <a:t> at peak load was a single important criterion for provisioning server resources.</a:t>
            </a:r>
          </a:p>
          <a:p>
            <a:pPr marL="0" lvl="0" indent="0">
              <a:lnSpc>
                <a:spcPct val="72000"/>
              </a:lnSpc>
              <a:buSzPct val="100000"/>
              <a:defRPr sz="1800"/>
            </a:pPr>
            <a:endParaRPr lang="en-IN" sz="2800" dirty="0"/>
          </a:p>
          <a:p>
            <a:pPr marL="0" lvl="0" indent="0">
              <a:lnSpc>
                <a:spcPct val="72000"/>
              </a:lnSpc>
              <a:buSzPct val="100000"/>
              <a:defRPr sz="1800"/>
            </a:pPr>
            <a:r>
              <a:rPr sz="2800" b="1" dirty="0" smtClean="0"/>
              <a:t>Provisioning</a:t>
            </a:r>
            <a:r>
              <a:rPr sz="2800" dirty="0" smtClean="0"/>
              <a:t> </a:t>
            </a:r>
            <a:r>
              <a:rPr sz="2800" dirty="0"/>
              <a:t>in those days involved deciding hardware conﬁguration, determining the number of physical machines, and acquiring them upfront so that the overall business objectives could be achieved. </a:t>
            </a:r>
            <a:endParaRPr lang="en-IN" sz="2800" dirty="0"/>
          </a:p>
          <a:p>
            <a:pPr marL="0" lvl="0" indent="0">
              <a:lnSpc>
                <a:spcPct val="72000"/>
              </a:lnSpc>
              <a:buSzPct val="100000"/>
              <a:defRPr sz="1800"/>
            </a:pPr>
            <a:endParaRPr lang="en-IN" sz="2800" dirty="0"/>
          </a:p>
          <a:p>
            <a:pPr marL="0" lvl="0" indent="0">
              <a:lnSpc>
                <a:spcPct val="72000"/>
              </a:lnSpc>
              <a:buSzPct val="100000"/>
              <a:defRPr sz="1800"/>
            </a:pPr>
            <a:r>
              <a:rPr sz="2800" dirty="0" smtClean="0"/>
              <a:t>The </a:t>
            </a:r>
            <a:r>
              <a:rPr sz="2800" dirty="0"/>
              <a:t>web applications were </a:t>
            </a:r>
            <a:r>
              <a:rPr sz="2800" b="1" dirty="0"/>
              <a:t>hosted</a:t>
            </a:r>
            <a:r>
              <a:rPr sz="2800" dirty="0"/>
              <a:t> on these dedicated individual servers within enterprises’ own server rooms. These web applications were used to provide different kinds of e-services to various clients</a:t>
            </a:r>
            <a:r>
              <a:rPr sz="2800" dirty="0" smtClean="0"/>
              <a:t>.</a:t>
            </a:r>
            <a:endParaRPr sz="2800" dirty="0"/>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5</a:t>
            </a:fld>
            <a:endParaRPr sz="1200">
              <a:solidFill>
                <a:srgbClr val="888888"/>
              </a:solidFill>
            </a:endParaRPr>
          </a:p>
        </p:txBody>
      </p:sp>
      <p:sp>
        <p:nvSpPr>
          <p:cNvPr id="5"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304800" y="1493837"/>
            <a:ext cx="8229600" cy="4727893"/>
          </a:xfrm>
          <a:prstGeom prst="rect">
            <a:avLst/>
          </a:prstGeom>
        </p:spPr>
        <p:txBody>
          <a:bodyPr>
            <a:normAutofit/>
          </a:bodyPr>
          <a:lstStyle/>
          <a:p>
            <a:pPr marL="0" lvl="0" indent="0">
              <a:lnSpc>
                <a:spcPct val="72000"/>
              </a:lnSpc>
              <a:buSzPct val="100000"/>
              <a:defRPr sz="1800"/>
            </a:pPr>
            <a:r>
              <a:rPr sz="2800" dirty="0" smtClean="0"/>
              <a:t>Typically</a:t>
            </a:r>
            <a:r>
              <a:rPr sz="2800" dirty="0"/>
              <a:t>, the </a:t>
            </a:r>
            <a:r>
              <a:rPr sz="2800" b="1" dirty="0"/>
              <a:t>service-level objectives </a:t>
            </a:r>
            <a:r>
              <a:rPr sz="2800" dirty="0"/>
              <a:t>(SLOs) for these applications were response time and throughput of the application end-user requests. </a:t>
            </a:r>
          </a:p>
          <a:p>
            <a:pPr marL="0" lvl="0" indent="0">
              <a:lnSpc>
                <a:spcPct val="72000"/>
              </a:lnSpc>
              <a:buSzPct val="100000"/>
              <a:defRPr sz="1800"/>
            </a:pPr>
            <a:endParaRPr lang="en-IN" sz="2800" dirty="0" smtClean="0"/>
          </a:p>
          <a:p>
            <a:pPr marL="0" lvl="0" indent="0">
              <a:lnSpc>
                <a:spcPct val="72000"/>
              </a:lnSpc>
              <a:buSzPct val="100000"/>
              <a:defRPr sz="1800"/>
            </a:pPr>
            <a:r>
              <a:rPr sz="2800" dirty="0" smtClean="0"/>
              <a:t>The </a:t>
            </a:r>
            <a:r>
              <a:rPr sz="2800" dirty="0"/>
              <a:t>capacity buildup was to cater to the estimated peak load experienced by the application. The activity of determining the number of servers and their capacity that could satisfactorily serve the application end-user requests at peak loads is called capacity planning </a:t>
            </a:r>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a:t>
            </a:fld>
            <a:endParaRPr sz="1200">
              <a:solidFill>
                <a:srgbClr val="888888"/>
              </a:solidFill>
            </a:endParaRPr>
          </a:p>
        </p:txBody>
      </p:sp>
      <p:sp>
        <p:nvSpPr>
          <p:cNvPr id="5"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extLst>
      <p:ext uri="{BB962C8B-B14F-4D97-AF65-F5344CB8AC3E}">
        <p14:creationId xmlns:p14="http://schemas.microsoft.com/office/powerpoint/2010/main" xmlns="" val="310029183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body" idx="1"/>
          </p:nvPr>
        </p:nvSpPr>
        <p:spPr>
          <a:xfrm>
            <a:off x="304800" y="1493837"/>
            <a:ext cx="8229600" cy="5364163"/>
          </a:xfrm>
          <a:prstGeom prst="rect">
            <a:avLst/>
          </a:prstGeom>
        </p:spPr>
        <p:txBody>
          <a:bodyPr/>
          <a:lstStyle/>
          <a:p>
            <a:pPr lvl="0">
              <a:defRPr sz="1800"/>
            </a:pPr>
            <a:r>
              <a:rPr sz="2400" dirty="0"/>
              <a:t> Due to the increasing </a:t>
            </a:r>
            <a:r>
              <a:rPr sz="2400" b="1" dirty="0"/>
              <a:t>complexity of managing the </a:t>
            </a:r>
            <a:r>
              <a:rPr sz="2400" b="1" dirty="0" err="1"/>
              <a:t>hugh</a:t>
            </a:r>
            <a:r>
              <a:rPr sz="2400" b="1" dirty="0"/>
              <a:t> Data </a:t>
            </a:r>
            <a:r>
              <a:rPr sz="2400" b="1" dirty="0" err="1"/>
              <a:t>centres</a:t>
            </a:r>
            <a:r>
              <a:rPr sz="2400" dirty="0"/>
              <a:t>, enterprises started outsourcing the application hosting to the infrastructure providers. They would procure the hardware and make it available for application hosting.</a:t>
            </a:r>
          </a:p>
          <a:p>
            <a:pPr lvl="0">
              <a:defRPr sz="1800"/>
            </a:pPr>
            <a:r>
              <a:rPr sz="2400" dirty="0"/>
              <a:t> It necessitated the enterprises to enter into a </a:t>
            </a:r>
            <a:r>
              <a:rPr sz="2400" b="1" dirty="0"/>
              <a:t>legal agreement with the infrastructure service providers </a:t>
            </a:r>
            <a:r>
              <a:rPr sz="2400" dirty="0"/>
              <a:t>to guarantee a minimum quality of service (</a:t>
            </a:r>
            <a:r>
              <a:rPr sz="2400" dirty="0" err="1"/>
              <a:t>QoS</a:t>
            </a:r>
            <a:r>
              <a:rPr sz="2400" dirty="0"/>
              <a:t>). </a:t>
            </a:r>
          </a:p>
          <a:p>
            <a:pPr lvl="0">
              <a:defRPr sz="1800"/>
            </a:pPr>
            <a:r>
              <a:rPr sz="2400" dirty="0"/>
              <a:t>Typically, the </a:t>
            </a:r>
            <a:r>
              <a:rPr sz="2400" b="1" dirty="0" err="1"/>
              <a:t>QoS</a:t>
            </a:r>
            <a:r>
              <a:rPr sz="2400" b="1" dirty="0"/>
              <a:t> parameters </a:t>
            </a:r>
            <a:r>
              <a:rPr sz="2400" dirty="0"/>
              <a:t>are related to the availability of the system CPU, data storage, and network for efﬁcient execution of the application at peak loads.</a:t>
            </a:r>
          </a:p>
          <a:p>
            <a:pPr lvl="0">
              <a:defRPr sz="1800"/>
            </a:pPr>
            <a:r>
              <a:rPr sz="2400" dirty="0"/>
              <a:t> This legal agreement is known as the service-level agreement (</a:t>
            </a:r>
            <a:r>
              <a:rPr sz="2400" dirty="0" smtClean="0"/>
              <a:t>SLA</a:t>
            </a:r>
            <a:r>
              <a:rPr lang="en-IN" sz="2400" dirty="0" smtClean="0"/>
              <a:t>)</a:t>
            </a:r>
            <a:endParaRPr sz="2400" dirty="0"/>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body" idx="1"/>
          </p:nvPr>
        </p:nvSpPr>
        <p:spPr>
          <a:xfrm>
            <a:off x="304800" y="1493837"/>
            <a:ext cx="8229600" cy="5364163"/>
          </a:xfrm>
          <a:prstGeom prst="rect">
            <a:avLst/>
          </a:prstGeom>
        </p:spPr>
        <p:txBody>
          <a:bodyPr/>
          <a:lstStyle/>
          <a:p>
            <a:pPr lvl="0">
              <a:defRPr sz="1800"/>
            </a:pPr>
            <a:r>
              <a:rPr sz="2400" dirty="0"/>
              <a:t> For example, one SLA may state that the application’s server machine will be available for 99.9% of the key business hours of the application’s end users, also called core time, and 85% of the non-core time. </a:t>
            </a:r>
          </a:p>
          <a:p>
            <a:pPr lvl="0">
              <a:defRPr sz="1800"/>
            </a:pPr>
            <a:r>
              <a:rPr sz="2400" dirty="0"/>
              <a:t>  Another SLA may state that the service provider would respond to a reported issue in less than 10 minutes during the core time, but would respond in one hour during non-core time. </a:t>
            </a:r>
          </a:p>
          <a:p>
            <a:pPr lvl="0">
              <a:defRPr sz="1800"/>
            </a:pPr>
            <a:r>
              <a:rPr sz="2400" dirty="0"/>
              <a:t>These SLAs are known as the infrastructure SLAs, and the infrastructure service providers are known as </a:t>
            </a:r>
            <a:r>
              <a:rPr sz="2400" b="1" dirty="0"/>
              <a:t>Application Service Providers (ASPs)</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304800" y="1493837"/>
            <a:ext cx="8229600" cy="5364163"/>
          </a:xfrm>
          <a:prstGeom prst="rect">
            <a:avLst/>
          </a:prstGeom>
        </p:spPr>
        <p:txBody>
          <a:bodyPr/>
          <a:lstStyle/>
          <a:p>
            <a:pPr lvl="0">
              <a:defRPr sz="1800"/>
            </a:pPr>
            <a:r>
              <a:rPr sz="2400" dirty="0"/>
              <a:t>The dedicated hosting practice resulted in </a:t>
            </a:r>
            <a:r>
              <a:rPr sz="2400" b="1" dirty="0"/>
              <a:t>massive redundancies</a:t>
            </a:r>
            <a:r>
              <a:rPr sz="2400" dirty="0"/>
              <a:t> within the ASP’s data centers </a:t>
            </a:r>
            <a:r>
              <a:rPr sz="2400" b="1" dirty="0"/>
              <a:t>due to the underutilization of many of their servers</a:t>
            </a:r>
            <a:r>
              <a:rPr sz="2400" dirty="0"/>
              <a:t>. This is because the applications were not fully utilizing their servers’ capacity at nonpeak loads. </a:t>
            </a:r>
          </a:p>
          <a:p>
            <a:pPr lvl="0">
              <a:defRPr sz="1800"/>
            </a:pPr>
            <a:r>
              <a:rPr sz="2400" dirty="0"/>
              <a:t>To </a:t>
            </a:r>
            <a:r>
              <a:rPr sz="2400" b="1" dirty="0"/>
              <a:t>reduce the redundancies </a:t>
            </a:r>
            <a:r>
              <a:rPr sz="2400" dirty="0"/>
              <a:t>and increase the server utilization in data centers, ASPs started co-hosting applications with complementary workload patterns. </a:t>
            </a:r>
          </a:p>
          <a:p>
            <a:pPr lvl="0">
              <a:defRPr sz="1800"/>
            </a:pPr>
            <a:r>
              <a:rPr sz="2400" dirty="0"/>
              <a:t>Co-hosting of applications means </a:t>
            </a:r>
            <a:r>
              <a:rPr sz="2400" b="1" dirty="0"/>
              <a:t>deploying more than one application on a single server</a:t>
            </a:r>
            <a:r>
              <a:rPr sz="2400" dirty="0"/>
              <a:t>. This led to further cost advantage for both the ASPs and enterprises.</a:t>
            </a:r>
          </a:p>
        </p:txBody>
      </p:sp>
      <p:sp>
        <p:nvSpPr>
          <p:cNvPr id="3"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smtClean="0"/>
              <a:t>Key aspects of SLA</a:t>
            </a:r>
            <a:endParaRPr sz="4400"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TotalTime>
  <Words>1481</Words>
  <Application>Microsoft Office PowerPoint</Application>
  <PresentationFormat>On-screen Show (4:3)</PresentationFormat>
  <Paragraphs>97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BITS9</cp:lastModifiedBy>
  <cp:revision>10</cp:revision>
  <dcterms:modified xsi:type="dcterms:W3CDTF">2016-01-11T10:04:46Z</dcterms:modified>
</cp:coreProperties>
</file>