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305" r:id="rId3"/>
    <p:sldId id="304" r:id="rId4"/>
    <p:sldId id="306" r:id="rId5"/>
    <p:sldId id="307" r:id="rId6"/>
    <p:sldId id="308" r:id="rId7"/>
    <p:sldId id="309" r:id="rId8"/>
    <p:sldId id="311" r:id="rId9"/>
    <p:sldId id="312" r:id="rId10"/>
    <p:sldId id="310" r:id="rId11"/>
    <p:sldId id="313" r:id="rId12"/>
    <p:sldId id="315" r:id="rId13"/>
    <p:sldId id="314" r:id="rId14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-666" y="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141677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RL 7.3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55149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24461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6825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31081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30261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63586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15915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65587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68536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96373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17213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5589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1" name="image2.png" descr="BITS_university_logo_whitevert.png"/>
          <p:cNvPicPr/>
          <p:nvPr/>
        </p:nvPicPr>
        <p:blipFill>
          <a:blip r:embed="rId3">
            <a:extLst/>
          </a:blip>
          <a:srcRect t="1" b="28591"/>
          <a:stretch>
            <a:fillRect/>
          </a:stretch>
        </p:blipFill>
        <p:spPr>
          <a:xfrm>
            <a:off x="76200" y="3352800"/>
            <a:ext cx="2057400" cy="1979617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-76200" y="5257800"/>
            <a:ext cx="2209800" cy="498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sz="2900" b="1" spc="-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sz="2900" spc="-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2514600" y="5359400"/>
            <a:ext cx="6019800" cy="5842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640896" indent="-183696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2pPr>
            <a:lvl3pPr marL="1085850" indent="-171450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3pPr>
            <a:lvl4pPr marL="1577338" indent="-205738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4pPr>
            <a:lvl5pPr marL="2034538" indent="-205738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2514600" y="3784600"/>
            <a:ext cx="6019800" cy="15748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4000"/>
              </a:lnSpc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6553200" y="6221728"/>
            <a:ext cx="2133600" cy="269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3276600" y="6596063"/>
            <a:ext cx="5867400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r"/>
            <a:r>
              <a:rPr sz="11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</a:t>
            </a:r>
          </a:p>
        </p:txBody>
      </p:sp>
      <p:grpSp>
        <p:nvGrpSpPr>
          <p:cNvPr id="61" name="Group 61"/>
          <p:cNvGrpSpPr/>
          <p:nvPr/>
        </p:nvGrpSpPr>
        <p:grpSpPr>
          <a:xfrm>
            <a:off x="2084385" y="6550021"/>
            <a:ext cx="7059618" cy="49219"/>
            <a:chOff x="0" y="-1"/>
            <a:chExt cx="7059617" cy="49218"/>
          </a:xfrm>
        </p:grpSpPr>
        <p:sp>
          <p:nvSpPr>
            <p:cNvPr id="58" name="Shape 58"/>
            <p:cNvSpPr/>
            <p:nvPr/>
          </p:nvSpPr>
          <p:spPr>
            <a:xfrm>
              <a:off x="2546350" y="-2"/>
              <a:ext cx="2328866" cy="4921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4824414" y="-1"/>
              <a:ext cx="2235203" cy="46040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-1" y="-2"/>
              <a:ext cx="2581279" cy="4921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2133595" y="6553196"/>
            <a:ext cx="7010406" cy="46044"/>
            <a:chOff x="-1" y="-1"/>
            <a:chExt cx="7010405" cy="46043"/>
          </a:xfrm>
        </p:grpSpPr>
        <p:sp>
          <p:nvSpPr>
            <p:cNvPr id="63" name="Shape 63"/>
            <p:cNvSpPr/>
            <p:nvPr/>
          </p:nvSpPr>
          <p:spPr>
            <a:xfrm>
              <a:off x="2362201" y="-2"/>
              <a:ext cx="2328867" cy="46044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-2" y="-2"/>
              <a:ext cx="2362203" cy="46044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4681539" y="-2"/>
              <a:ext cx="2328865" cy="4604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-6" y="1295396"/>
            <a:ext cx="7010407" cy="46044"/>
            <a:chOff x="-1" y="-1"/>
            <a:chExt cx="7010405" cy="46043"/>
          </a:xfrm>
        </p:grpSpPr>
        <p:sp>
          <p:nvSpPr>
            <p:cNvPr id="67" name="Shape 67"/>
            <p:cNvSpPr/>
            <p:nvPr/>
          </p:nvSpPr>
          <p:spPr>
            <a:xfrm>
              <a:off x="2362201" y="-2"/>
              <a:ext cx="2328867" cy="46044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-2" y="-2"/>
              <a:ext cx="2362203" cy="46044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681539" y="-2"/>
              <a:ext cx="2328866" cy="4604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304800" y="1493837"/>
            <a:ext cx="8229600" cy="5364163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885825" indent="-428625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143000" indent="-22860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645920" indent="-274319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103120" indent="-27432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6553200" y="6221728"/>
            <a:ext cx="2133600" cy="269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/>
            </a:pPr>
            <a:r>
              <a:rPr sz="2400" b="1"/>
              <a:t>Body Level One</a:t>
            </a:r>
          </a:p>
          <a:p>
            <a:pPr lvl="1">
              <a:defRPr sz="1800" b="0"/>
            </a:pPr>
            <a:r>
              <a:rPr sz="2400" b="1"/>
              <a:t>Body Level Two</a:t>
            </a:r>
          </a:p>
          <a:p>
            <a:pPr lvl="2">
              <a:defRPr sz="1800" b="0"/>
            </a:pPr>
            <a:r>
              <a:rPr sz="2400" b="1"/>
              <a:t>Body Level Three</a:t>
            </a:r>
          </a:p>
          <a:p>
            <a:pPr lvl="3">
              <a:defRPr sz="1800" b="0"/>
            </a:pPr>
            <a:r>
              <a:rPr sz="2400" b="1"/>
              <a:t>Body Level Four</a:t>
            </a:r>
          </a:p>
          <a:p>
            <a:pPr lvl="4">
              <a:defRPr sz="1800" b="0"/>
            </a:pPr>
            <a:r>
              <a:rPr sz="2400" b="1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2514600" y="4071144"/>
            <a:ext cx="6019800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sz="4400" b="1">
                <a:solidFill>
                  <a:srgbClr val="FFFFFF"/>
                </a:solidFill>
              </a:rPr>
              <a:t>Cloud Computing</a:t>
            </a:r>
          </a:p>
          <a:p>
            <a:pPr lvl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sz="2400" b="1">
                <a:solidFill>
                  <a:srgbClr val="FFFFFF"/>
                </a:solidFill>
              </a:rPr>
              <a:t>SEWP ZG527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xfrm>
            <a:off x="6553200" y="5859778"/>
            <a:ext cx="2133600" cy="177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1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xfrm>
            <a:off x="6553200" y="6087109"/>
            <a:ext cx="213360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10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7" name="Shape 120"/>
          <p:cNvSpPr>
            <a:spLocks noGrp="1"/>
          </p:cNvSpPr>
          <p:nvPr>
            <p:ph type="body" idx="1"/>
          </p:nvPr>
        </p:nvSpPr>
        <p:spPr>
          <a:xfrm>
            <a:off x="304800" y="1493842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400" dirty="0"/>
              <a:t>Audit-ability and forensics (out of control of data)</a:t>
            </a:r>
          </a:p>
          <a:p>
            <a:pPr marL="914231" lvl="1" indent="-514350">
              <a:buFont typeface="Arial"/>
              <a:buChar char="•"/>
              <a:defRPr sz="1800"/>
            </a:pPr>
            <a:r>
              <a:rPr sz="2400" dirty="0"/>
              <a:t>Difficult to audit data held outside </a:t>
            </a:r>
            <a:r>
              <a:rPr sz="2400" dirty="0" err="1"/>
              <a:t>organisation</a:t>
            </a:r>
            <a:r>
              <a:rPr sz="2400" dirty="0"/>
              <a:t> in a cloud</a:t>
            </a:r>
            <a:endParaRPr sz="1600" dirty="0"/>
          </a:p>
          <a:p>
            <a:pPr marL="914231" lvl="1" indent="-514350">
              <a:buFont typeface="Arial"/>
              <a:buChar char="•"/>
              <a:defRPr sz="1800"/>
            </a:pPr>
            <a:r>
              <a:rPr sz="2400" dirty="0"/>
              <a:t>Forensics also made difficult since now clients don’t maintain data locally</a:t>
            </a:r>
            <a:endParaRPr sz="1600" dirty="0"/>
          </a:p>
          <a:p>
            <a:pPr marL="342900" lvl="0" indent="-342900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400" dirty="0"/>
              <a:t>Legal quagmire and transitive trust issues</a:t>
            </a:r>
          </a:p>
          <a:p>
            <a:pPr marL="914231" lvl="1" indent="-514350">
              <a:buFont typeface="Arial"/>
              <a:buChar char="•"/>
              <a:defRPr sz="1800"/>
            </a:pPr>
            <a:r>
              <a:rPr sz="2400" dirty="0"/>
              <a:t>Who is responsible for complying with regulations?</a:t>
            </a:r>
            <a:endParaRPr sz="1600" dirty="0"/>
          </a:p>
          <a:p>
            <a:pPr marL="914231" lvl="1" indent="-514350">
              <a:buFont typeface="Arial"/>
              <a:buChar char="•"/>
              <a:defRPr sz="1800"/>
            </a:pPr>
            <a:r>
              <a:rPr sz="2400" dirty="0"/>
              <a:t>e.g., SOX, HIPAA, GLBA ?</a:t>
            </a:r>
            <a:endParaRPr sz="1600" dirty="0"/>
          </a:p>
          <a:p>
            <a:pPr marL="914231" lvl="1" indent="-514350">
              <a:buFont typeface="Arial"/>
              <a:buChar char="•"/>
              <a:defRPr sz="1800"/>
            </a:pPr>
            <a:r>
              <a:rPr sz="2400" dirty="0"/>
              <a:t>If cloud provider subcontracts to third party clouds, will the data still be secure?</a:t>
            </a:r>
          </a:p>
        </p:txBody>
      </p:sp>
      <p:sp>
        <p:nvSpPr>
          <p:cNvPr id="8" name="Shape 121"/>
          <p:cNvSpPr/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marL="342900" lvl="0" indent="-685800">
              <a:lnSpc>
                <a:spcPts val="3600"/>
              </a:lnSpc>
            </a:pPr>
            <a:r>
              <a:rPr sz="3600" b="1" spc="-200" dirty="0">
                <a:solidFill>
                  <a:srgbClr val="1E1C11"/>
                </a:solidFill>
                <a:latin typeface="Arial"/>
                <a:ea typeface="Arial"/>
                <a:cs typeface="Arial"/>
                <a:sym typeface="Arial"/>
              </a:rPr>
              <a:t>Taxonomy of </a:t>
            </a:r>
            <a:r>
              <a:rPr sz="3600" b="1" spc="-200" dirty="0" smtClean="0">
                <a:solidFill>
                  <a:srgbClr val="1E1C11"/>
                </a:solidFill>
                <a:latin typeface="Arial"/>
                <a:ea typeface="Arial"/>
                <a:cs typeface="Arial"/>
                <a:sym typeface="Arial"/>
              </a:rPr>
              <a:t>Fear</a:t>
            </a:r>
            <a:endParaRPr sz="3600" b="1" spc="-15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446240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xfrm>
            <a:off x="6553200" y="6087109"/>
            <a:ext cx="213360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11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3" name="Shape 130"/>
          <p:cNvSpPr>
            <a:spLocks noGrp="1"/>
          </p:cNvSpPr>
          <p:nvPr>
            <p:ph type="body" idx="1"/>
          </p:nvPr>
        </p:nvSpPr>
        <p:spPr>
          <a:xfrm>
            <a:off x="304800" y="1493842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lvl="0" indent="0" defTabSz="914400">
              <a:buClr>
                <a:srgbClr val="1E1C11"/>
              </a:buClr>
              <a:buSzPct val="100000"/>
              <a:buFont typeface="Arial"/>
              <a:buChar char="•"/>
              <a:defRPr sz="1800"/>
            </a:pPr>
            <a:r>
              <a:rPr sz="2400">
                <a:solidFill>
                  <a:srgbClr val="1E1C11"/>
                </a:solidFill>
              </a:rPr>
              <a:t>A threat model helps in analysing a security problem, design mitigation strategies, and evaluate solutions</a:t>
            </a:r>
          </a:p>
          <a:p>
            <a:pPr marL="0" lvl="0" indent="0" defTabSz="914400">
              <a:buClr>
                <a:srgbClr val="1E1C11"/>
              </a:buClr>
              <a:buSzPct val="100000"/>
              <a:buFont typeface="Arial"/>
              <a:buChar char="•"/>
              <a:defRPr sz="1800"/>
            </a:pPr>
            <a:r>
              <a:rPr sz="2400">
                <a:solidFill>
                  <a:srgbClr val="1E1C11"/>
                </a:solidFill>
              </a:rPr>
              <a:t>Steps:</a:t>
            </a:r>
          </a:p>
          <a:p>
            <a:pPr marL="885825" lvl="1" indent="-428625" defTabSz="914400">
              <a:buClr>
                <a:srgbClr val="1E1C11"/>
              </a:buClr>
              <a:buFont typeface="Arial"/>
              <a:defRPr sz="1800"/>
            </a:pPr>
            <a:r>
              <a:rPr sz="2400">
                <a:solidFill>
                  <a:srgbClr val="1E1C11"/>
                </a:solidFill>
              </a:rPr>
              <a:t>Identify attackers, assets, threats and other components</a:t>
            </a:r>
            <a:endParaRPr sz="1600"/>
          </a:p>
          <a:p>
            <a:pPr marL="885825" lvl="1" indent="-428625" defTabSz="914400">
              <a:buClr>
                <a:srgbClr val="1E1C11"/>
              </a:buClr>
              <a:buFont typeface="Arial"/>
              <a:defRPr sz="1800"/>
            </a:pPr>
            <a:r>
              <a:rPr sz="2400">
                <a:solidFill>
                  <a:srgbClr val="1E1C11"/>
                </a:solidFill>
              </a:rPr>
              <a:t>Rank the threats</a:t>
            </a:r>
            <a:endParaRPr sz="1600"/>
          </a:p>
          <a:p>
            <a:pPr marL="885825" lvl="1" indent="-428625" defTabSz="914400">
              <a:buClr>
                <a:srgbClr val="1E1C11"/>
              </a:buClr>
              <a:buFont typeface="Arial"/>
              <a:defRPr sz="1800"/>
            </a:pPr>
            <a:r>
              <a:rPr sz="2400">
                <a:solidFill>
                  <a:srgbClr val="1E1C11"/>
                </a:solidFill>
              </a:rPr>
              <a:t>Choose mitigation strategies</a:t>
            </a:r>
            <a:endParaRPr sz="1600"/>
          </a:p>
          <a:p>
            <a:pPr marL="885825" lvl="1" indent="-428625" defTabSz="914400">
              <a:buClr>
                <a:srgbClr val="1E1C11"/>
              </a:buClr>
              <a:buFont typeface="Arial"/>
              <a:defRPr sz="1800"/>
            </a:pPr>
            <a:r>
              <a:rPr sz="2400">
                <a:solidFill>
                  <a:srgbClr val="1E1C11"/>
                </a:solidFill>
              </a:rPr>
              <a:t>Build solutions based on the strategies</a:t>
            </a:r>
          </a:p>
        </p:txBody>
      </p:sp>
      <p:sp>
        <p:nvSpPr>
          <p:cNvPr id="4" name="Shape 131"/>
          <p:cNvSpPr/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342900" indent="-685800">
              <a:lnSpc>
                <a:spcPts val="3600"/>
              </a:lnSpc>
              <a:defRPr sz="3600" b="1" spc="-200">
                <a:solidFill>
                  <a:srgbClr val="1E1C1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600" b="1" spc="-200">
                <a:solidFill>
                  <a:srgbClr val="1E1C11"/>
                </a:solidFill>
              </a:rPr>
              <a:t>Threat Model</a:t>
            </a:r>
          </a:p>
        </p:txBody>
      </p:sp>
    </p:spTree>
    <p:extLst>
      <p:ext uri="{BB962C8B-B14F-4D97-AF65-F5344CB8AC3E}">
        <p14:creationId xmlns:p14="http://schemas.microsoft.com/office/powerpoint/2010/main" xmlns="" val="230091947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xfrm>
            <a:off x="6553200" y="6087109"/>
            <a:ext cx="213360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12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3" name="Shape 133"/>
          <p:cNvSpPr>
            <a:spLocks noGrp="1"/>
          </p:cNvSpPr>
          <p:nvPr>
            <p:ph type="body" idx="1"/>
          </p:nvPr>
        </p:nvSpPr>
        <p:spPr>
          <a:xfrm>
            <a:off x="304800" y="1493842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lvl="0" indent="-342900" defTabSz="914400">
              <a:buClr>
                <a:srgbClr val="1E1C11"/>
              </a:buClr>
              <a:buSzPct val="100000"/>
              <a:buFont typeface="Arial"/>
              <a:buChar char="•"/>
              <a:defRPr sz="1800"/>
            </a:pPr>
            <a:r>
              <a:rPr sz="2400" dirty="0">
                <a:solidFill>
                  <a:srgbClr val="1E1C11"/>
                </a:solidFill>
              </a:rPr>
              <a:t>Basic components </a:t>
            </a:r>
          </a:p>
          <a:p>
            <a:pPr marL="885825" lvl="1" indent="-428625" defTabSz="914400">
              <a:buClr>
                <a:srgbClr val="1E1C11"/>
              </a:buClr>
              <a:buFont typeface="Arial"/>
              <a:defRPr sz="1800"/>
            </a:pPr>
            <a:r>
              <a:rPr sz="2400" dirty="0">
                <a:solidFill>
                  <a:srgbClr val="1E1C11"/>
                </a:solidFill>
              </a:rPr>
              <a:t>Attacker modelling</a:t>
            </a:r>
            <a:endParaRPr sz="1600" dirty="0"/>
          </a:p>
          <a:p>
            <a:pPr marL="1057275" lvl="2" indent="-142875" defTabSz="914400">
              <a:spcBef>
                <a:spcPts val="400"/>
              </a:spcBef>
              <a:buClr>
                <a:srgbClr val="1E1C11"/>
              </a:buClr>
              <a:buFont typeface="Arial"/>
              <a:defRPr sz="1800"/>
            </a:pPr>
            <a:r>
              <a:rPr sz="2000" dirty="0">
                <a:solidFill>
                  <a:srgbClr val="1E1C11"/>
                </a:solidFill>
              </a:rPr>
              <a:t>Choose what attacker to consider</a:t>
            </a:r>
            <a:endParaRPr sz="3200" dirty="0">
              <a:latin typeface="Calibri"/>
              <a:ea typeface="Calibri"/>
              <a:cs typeface="Calibri"/>
              <a:sym typeface="Calibri"/>
            </a:endParaRPr>
          </a:p>
          <a:p>
            <a:pPr marL="1514475" lvl="3" indent="-142875" defTabSz="914400">
              <a:spcBef>
                <a:spcPts val="400"/>
              </a:spcBef>
              <a:buClr>
                <a:srgbClr val="1E1C11"/>
              </a:buClr>
              <a:buFont typeface="Arial"/>
              <a:defRPr sz="1800"/>
            </a:pPr>
            <a:r>
              <a:rPr sz="2000" dirty="0">
                <a:solidFill>
                  <a:srgbClr val="1E1C11"/>
                </a:solidFill>
              </a:rPr>
              <a:t>insider vs. outsider?</a:t>
            </a:r>
            <a:endParaRPr sz="3200" dirty="0">
              <a:latin typeface="Calibri"/>
              <a:ea typeface="Calibri"/>
              <a:cs typeface="Calibri"/>
              <a:sym typeface="Calibri"/>
            </a:endParaRPr>
          </a:p>
          <a:p>
            <a:pPr marL="1514475" lvl="3" indent="-142875" defTabSz="914400">
              <a:spcBef>
                <a:spcPts val="400"/>
              </a:spcBef>
              <a:buClr>
                <a:srgbClr val="1E1C11"/>
              </a:buClr>
              <a:buFont typeface="Arial"/>
              <a:defRPr sz="1800"/>
            </a:pPr>
            <a:r>
              <a:rPr sz="2000" dirty="0">
                <a:solidFill>
                  <a:srgbClr val="1E1C11"/>
                </a:solidFill>
              </a:rPr>
              <a:t>single vs. collaborator?</a:t>
            </a:r>
            <a:endParaRPr sz="3200" dirty="0">
              <a:latin typeface="Calibri"/>
              <a:ea typeface="Calibri"/>
              <a:cs typeface="Calibri"/>
              <a:sym typeface="Calibri"/>
            </a:endParaRPr>
          </a:p>
          <a:p>
            <a:pPr marL="1057275" lvl="2" indent="-142875" defTabSz="914400">
              <a:spcBef>
                <a:spcPts val="400"/>
              </a:spcBef>
              <a:buClr>
                <a:srgbClr val="1E1C11"/>
              </a:buClr>
              <a:buFont typeface="Arial"/>
              <a:defRPr sz="1800"/>
            </a:pPr>
            <a:r>
              <a:rPr sz="2000" dirty="0">
                <a:solidFill>
                  <a:srgbClr val="1E1C11"/>
                </a:solidFill>
              </a:rPr>
              <a:t>Attacker motivation and capabilities</a:t>
            </a:r>
            <a:endParaRPr sz="3200" dirty="0">
              <a:latin typeface="Calibri"/>
              <a:ea typeface="Calibri"/>
              <a:cs typeface="Calibri"/>
              <a:sym typeface="Calibri"/>
            </a:endParaRPr>
          </a:p>
          <a:p>
            <a:pPr marL="885825" lvl="1" indent="-428625" defTabSz="914400">
              <a:buClr>
                <a:srgbClr val="1E1C11"/>
              </a:buClr>
              <a:buFont typeface="Arial"/>
              <a:defRPr sz="1800"/>
            </a:pPr>
            <a:r>
              <a:rPr sz="2400" dirty="0">
                <a:solidFill>
                  <a:srgbClr val="1E1C11"/>
                </a:solidFill>
              </a:rPr>
              <a:t>Attacker goals</a:t>
            </a:r>
            <a:endParaRPr sz="1600" dirty="0"/>
          </a:p>
          <a:p>
            <a:pPr marL="885825" lvl="1" indent="-428625" defTabSz="914400">
              <a:buClr>
                <a:srgbClr val="1E1C11"/>
              </a:buClr>
              <a:buFont typeface="Arial"/>
              <a:defRPr sz="1800"/>
            </a:pPr>
            <a:r>
              <a:rPr sz="2400" dirty="0">
                <a:solidFill>
                  <a:srgbClr val="1E1C11"/>
                </a:solidFill>
              </a:rPr>
              <a:t>Vulnerabilities / threats</a:t>
            </a:r>
          </a:p>
        </p:txBody>
      </p:sp>
      <p:sp>
        <p:nvSpPr>
          <p:cNvPr id="4" name="Shape 134"/>
          <p:cNvSpPr/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marL="342900" lvl="0" indent="-685800">
              <a:lnSpc>
                <a:spcPts val="3600"/>
              </a:lnSpc>
            </a:pPr>
            <a:r>
              <a:rPr sz="3600" b="1" spc="-200" dirty="0">
                <a:solidFill>
                  <a:srgbClr val="1E1C11"/>
                </a:solidFill>
                <a:latin typeface="Arial"/>
                <a:ea typeface="Arial"/>
                <a:cs typeface="Arial"/>
                <a:sym typeface="Arial"/>
              </a:rPr>
              <a:t>Threat </a:t>
            </a:r>
            <a:r>
              <a:rPr sz="3600" b="1" spc="-200" dirty="0" smtClean="0">
                <a:solidFill>
                  <a:srgbClr val="1E1C1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sz="3600" b="1" spc="-15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769435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xfrm>
            <a:off x="6553200" y="6087109"/>
            <a:ext cx="213360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13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3" name="Shape 134"/>
          <p:cNvSpPr/>
          <p:nvPr/>
        </p:nvSpPr>
        <p:spPr>
          <a:xfrm>
            <a:off x="1874293" y="2841009"/>
            <a:ext cx="6324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marL="342900" lvl="0" indent="-685800">
              <a:lnSpc>
                <a:spcPts val="3600"/>
              </a:lnSpc>
            </a:pPr>
            <a:r>
              <a:rPr lang="en-IN" sz="3600" b="1" spc="-200" dirty="0" smtClean="0">
                <a:solidFill>
                  <a:srgbClr val="1E1C1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3600" b="1" spc="-200" dirty="0">
              <a:solidFill>
                <a:srgbClr val="1E1C1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135166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xfrm>
            <a:off x="6553200" y="6087109"/>
            <a:ext cx="213360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2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4" name="Shape 93"/>
          <p:cNvSpPr>
            <a:spLocks noGrp="1"/>
          </p:cNvSpPr>
          <p:nvPr>
            <p:ph type="body" idx="1"/>
          </p:nvPr>
        </p:nvSpPr>
        <p:spPr>
          <a:xfrm>
            <a:off x="236483" y="1493841"/>
            <a:ext cx="8702565" cy="5017318"/>
          </a:xfrm>
          <a:prstGeom prst="rect">
            <a:avLst/>
          </a:prstGeom>
        </p:spPr>
        <p:txBody>
          <a:bodyPr/>
          <a:lstStyle/>
          <a:p>
            <a:pPr marL="0" lvl="0" indent="0" defTabSz="914400">
              <a:defRPr sz="1800"/>
            </a:pPr>
            <a:r>
              <a:rPr sz="2400" b="1">
                <a:solidFill>
                  <a:srgbClr val="1E1C11"/>
                </a:solidFill>
              </a:rPr>
              <a:t>If cloud computing is so great, why isn’t everyone doing it?</a:t>
            </a:r>
            <a:endParaRPr sz="2400" b="1"/>
          </a:p>
          <a:p>
            <a:pPr marL="0" lvl="0" indent="0" defTabSz="914400">
              <a:defRPr sz="1800"/>
            </a:pPr>
            <a:endParaRPr sz="2400" b="1">
              <a:solidFill>
                <a:srgbClr val="1E1C11"/>
              </a:solidFill>
            </a:endParaRPr>
          </a:p>
          <a:p>
            <a:pPr marL="342900" lvl="0" indent="-342900" defTabSz="914400">
              <a:buClr>
                <a:srgbClr val="1E1C11"/>
              </a:buClr>
              <a:buSzPct val="100000"/>
              <a:buFont typeface="Arial"/>
              <a:buChar char="•"/>
              <a:defRPr sz="1800"/>
            </a:pPr>
            <a:r>
              <a:rPr sz="2400">
                <a:solidFill>
                  <a:srgbClr val="1E1C11"/>
                </a:solidFill>
              </a:rPr>
              <a:t>The cloud acts as a big black box, nothing inside the cloud is visible to the clients</a:t>
            </a:r>
          </a:p>
          <a:p>
            <a:pPr marL="342900" lvl="0" indent="-342900" defTabSz="914400">
              <a:buClr>
                <a:srgbClr val="1E1C11"/>
              </a:buClr>
              <a:buSzPct val="100000"/>
              <a:buFont typeface="Arial"/>
              <a:buChar char="•"/>
              <a:defRPr sz="1800"/>
            </a:pPr>
            <a:r>
              <a:rPr sz="2400">
                <a:solidFill>
                  <a:srgbClr val="1E1C11"/>
                </a:solidFill>
              </a:rPr>
              <a:t>Clients have no idea or control over what happens inside a cloud</a:t>
            </a:r>
          </a:p>
          <a:p>
            <a:pPr marL="342900" lvl="0" indent="-342900" defTabSz="914400">
              <a:buClr>
                <a:srgbClr val="1E1C11"/>
              </a:buClr>
              <a:buSzPct val="100000"/>
              <a:buFont typeface="Arial"/>
              <a:buChar char="•"/>
              <a:defRPr sz="1800"/>
            </a:pPr>
            <a:r>
              <a:rPr sz="2400">
                <a:solidFill>
                  <a:srgbClr val="1E1C11"/>
                </a:solidFill>
              </a:rPr>
              <a:t>Even if the cloud provider is honest, it can have malicious system admins who can tamper with the VMs and violate confidentiality and integrity</a:t>
            </a:r>
          </a:p>
          <a:p>
            <a:pPr marL="342900" lvl="0" indent="-342900" defTabSz="914400">
              <a:buClr>
                <a:srgbClr val="1E1C11"/>
              </a:buClr>
              <a:buSzPct val="100000"/>
              <a:buFont typeface="Arial"/>
              <a:buChar char="•"/>
              <a:defRPr sz="1800"/>
            </a:pPr>
            <a:r>
              <a:rPr sz="2400">
                <a:solidFill>
                  <a:srgbClr val="1E1C11"/>
                </a:solidFill>
              </a:rPr>
              <a:t>Clouds are still subject to traditional data confidentiality, integrity, availability, and privacy issues, plus some additional attacks</a:t>
            </a:r>
          </a:p>
        </p:txBody>
      </p:sp>
      <p:sp>
        <p:nvSpPr>
          <p:cNvPr id="5" name="Shape 94"/>
          <p:cNvSpPr/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342900" indent="-685800">
              <a:lnSpc>
                <a:spcPts val="3600"/>
              </a:lnSpc>
              <a:defRPr sz="3600" b="1" spc="-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 spc="0"/>
            </a:pPr>
            <a:r>
              <a:rPr sz="3600" b="1" spc="-200"/>
              <a:t>Introduction to cloud security </a:t>
            </a:r>
          </a:p>
        </p:txBody>
      </p:sp>
    </p:spTree>
    <p:extLst>
      <p:ext uri="{BB962C8B-B14F-4D97-AF65-F5344CB8AC3E}">
        <p14:creationId xmlns:p14="http://schemas.microsoft.com/office/powerpoint/2010/main" xmlns="" val="28983394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xfrm>
            <a:off x="6553200" y="6087109"/>
            <a:ext cx="213360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3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5" name="Shape 96"/>
          <p:cNvSpPr txBox="1">
            <a:spLocks/>
          </p:cNvSpPr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342900" indent="-685800" defTabSz="914400">
              <a:lnSpc>
                <a:spcPts val="3600"/>
              </a:lnSpc>
              <a:spcBef>
                <a:spcPts val="0"/>
              </a:spcBef>
              <a:buSzTx/>
              <a:buFontTx/>
              <a:buNone/>
              <a:defRPr sz="3600" b="1" spc="-200">
                <a:solidFill>
                  <a:srgbClr val="1E1C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85450" indent="-428444" defTabSz="914012">
              <a:spcBef>
                <a:spcPts val="500"/>
              </a:spcBef>
              <a:buSzPct val="100000"/>
              <a:buFontTx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143000" indent="-228600" defTabSz="914012">
              <a:spcBef>
                <a:spcPts val="500"/>
              </a:spcBef>
              <a:buSzPct val="100000"/>
              <a:buFontTx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645920" indent="-274320" defTabSz="914012">
              <a:spcBef>
                <a:spcPts val="500"/>
              </a:spcBef>
              <a:buSzPct val="100000"/>
              <a:buFontTx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103120" indent="-274320" defTabSz="914012">
              <a:spcBef>
                <a:spcPts val="500"/>
              </a:spcBef>
              <a:buSzPct val="100000"/>
              <a:buFontTx/>
              <a:buChar char="»"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marR="0" lvl="0" indent="-685800" defTabSz="91440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spc="0">
                <a:solidFill>
                  <a:srgbClr val="000000"/>
                </a:solidFill>
              </a:defRPr>
            </a:pPr>
            <a:r>
              <a:rPr kumimoji="0" lang="en-I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Companies are still afraid to use clouds</a:t>
            </a:r>
            <a:endParaRPr kumimoji="0" lang="en-IN" sz="2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600" y="1562233"/>
            <a:ext cx="7813964" cy="498243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31975818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xfrm>
            <a:off x="6553200" y="6087109"/>
            <a:ext cx="213360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4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3" name="Shape 99"/>
          <p:cNvSpPr>
            <a:spLocks noGrp="1"/>
          </p:cNvSpPr>
          <p:nvPr>
            <p:ph type="body" idx="1"/>
          </p:nvPr>
        </p:nvSpPr>
        <p:spPr>
          <a:xfrm>
            <a:off x="145143" y="1363215"/>
            <a:ext cx="8389257" cy="5226272"/>
          </a:xfrm>
          <a:prstGeom prst="rect">
            <a:avLst/>
          </a:prstGeom>
        </p:spPr>
        <p:txBody>
          <a:bodyPr/>
          <a:lstStyle/>
          <a:p>
            <a:pPr marL="381000" lvl="0" indent="-381000" defTabSz="914400">
              <a:lnSpc>
                <a:spcPct val="80000"/>
              </a:lnSpc>
              <a:spcBef>
                <a:spcPts val="400"/>
              </a:spcBef>
              <a:buClr>
                <a:srgbClr val="262626"/>
              </a:buClr>
              <a:buSzPct val="100000"/>
              <a:buFont typeface="Arial"/>
              <a:buChar char="•"/>
              <a:defRPr sz="1800"/>
            </a:pPr>
            <a:r>
              <a:rPr sz="2000">
                <a:solidFill>
                  <a:srgbClr val="262626"/>
                </a:solidFill>
              </a:rPr>
              <a:t>Most security problems stem from:</a:t>
            </a:r>
          </a:p>
          <a:p>
            <a:pPr marL="933056" lvl="1" indent="-476050">
              <a:lnSpc>
                <a:spcPct val="64000"/>
              </a:lnSpc>
              <a:spcBef>
                <a:spcPts val="400"/>
              </a:spcBef>
              <a:buFont typeface="Arial"/>
              <a:defRPr sz="1800"/>
            </a:pPr>
            <a:r>
              <a:rPr sz="2000"/>
              <a:t>Loss of Control</a:t>
            </a:r>
            <a:endParaRPr sz="1200"/>
          </a:p>
          <a:p>
            <a:pPr marL="1168400" lvl="2" indent="-254000" defTabSz="914400">
              <a:lnSpc>
                <a:spcPct val="64000"/>
              </a:lnSpc>
              <a:spcBef>
                <a:spcPts val="700"/>
              </a:spcBef>
              <a:buFont typeface="Arial"/>
              <a:defRPr sz="1800"/>
            </a:pPr>
            <a:r>
              <a:rPr sz="2000"/>
              <a:t>Take back control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1676400" lvl="3" indent="-304800" defTabSz="914400">
              <a:lnSpc>
                <a:spcPct val="64000"/>
              </a:lnSpc>
              <a:spcBef>
                <a:spcPts val="700"/>
              </a:spcBef>
              <a:buFont typeface="Arial"/>
              <a:defRPr sz="1800"/>
            </a:pPr>
            <a:r>
              <a:rPr sz="2000"/>
              <a:t>Data and apps may still need to be on the cloud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1676400" lvl="3" indent="-304800" defTabSz="914400">
              <a:lnSpc>
                <a:spcPct val="64000"/>
              </a:lnSpc>
              <a:spcBef>
                <a:spcPts val="700"/>
              </a:spcBef>
              <a:buFont typeface="Arial"/>
              <a:defRPr sz="1800"/>
            </a:pPr>
            <a:r>
              <a:rPr sz="2000"/>
              <a:t>But can they be managed in some way by the consumer?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933056" lvl="1" indent="-476050">
              <a:lnSpc>
                <a:spcPct val="64000"/>
              </a:lnSpc>
              <a:spcBef>
                <a:spcPts val="400"/>
              </a:spcBef>
              <a:buFont typeface="Arial"/>
              <a:defRPr sz="1800"/>
            </a:pPr>
            <a:r>
              <a:rPr sz="2000"/>
              <a:t>Lack of trust</a:t>
            </a:r>
            <a:endParaRPr sz="1200"/>
          </a:p>
          <a:p>
            <a:pPr marL="1168400" lvl="2" indent="-254000" defTabSz="914400">
              <a:lnSpc>
                <a:spcPct val="64000"/>
              </a:lnSpc>
              <a:spcBef>
                <a:spcPts val="700"/>
              </a:spcBef>
              <a:buFont typeface="Arial"/>
              <a:defRPr sz="1800"/>
            </a:pPr>
            <a:r>
              <a:rPr sz="2000"/>
              <a:t>Increase trust (mechanisms)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1676400" lvl="3" indent="-304800" defTabSz="914400">
              <a:lnSpc>
                <a:spcPct val="64000"/>
              </a:lnSpc>
              <a:spcBef>
                <a:spcPts val="700"/>
              </a:spcBef>
              <a:buFont typeface="Arial"/>
              <a:defRPr sz="1800"/>
            </a:pPr>
            <a:r>
              <a:rPr sz="2000"/>
              <a:t>Technology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1676400" lvl="3" indent="-304800" defTabSz="914400">
              <a:lnSpc>
                <a:spcPct val="64000"/>
              </a:lnSpc>
              <a:spcBef>
                <a:spcPts val="700"/>
              </a:spcBef>
              <a:buFont typeface="Arial"/>
              <a:defRPr sz="1800"/>
            </a:pPr>
            <a:r>
              <a:rPr sz="2000"/>
              <a:t>Policy, regulation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1676400" lvl="3" indent="-304800" defTabSz="914400">
              <a:lnSpc>
                <a:spcPct val="64000"/>
              </a:lnSpc>
              <a:spcBef>
                <a:spcPts val="700"/>
              </a:spcBef>
              <a:buFont typeface="Arial"/>
              <a:defRPr sz="1800"/>
            </a:pPr>
            <a:r>
              <a:rPr sz="2000"/>
              <a:t>Contracts (incentives): topic of a future talk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933056" lvl="1" indent="-476050">
              <a:lnSpc>
                <a:spcPct val="64000"/>
              </a:lnSpc>
              <a:spcBef>
                <a:spcPts val="400"/>
              </a:spcBef>
              <a:buFont typeface="Arial"/>
              <a:defRPr sz="1800"/>
            </a:pPr>
            <a:r>
              <a:rPr sz="2000"/>
              <a:t>Multi-tenancy</a:t>
            </a:r>
            <a:endParaRPr sz="1200"/>
          </a:p>
          <a:p>
            <a:pPr marL="1168400" lvl="2" indent="-254000" defTabSz="914400">
              <a:lnSpc>
                <a:spcPct val="64000"/>
              </a:lnSpc>
              <a:spcBef>
                <a:spcPts val="700"/>
              </a:spcBef>
              <a:buFont typeface="Arial"/>
              <a:defRPr sz="1800"/>
            </a:pPr>
            <a:r>
              <a:rPr sz="2000"/>
              <a:t>Private cloud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1676400" lvl="3" indent="-304800" defTabSz="914400">
              <a:lnSpc>
                <a:spcPct val="64000"/>
              </a:lnSpc>
              <a:spcBef>
                <a:spcPts val="700"/>
              </a:spcBef>
              <a:buFont typeface="Arial"/>
              <a:defRPr sz="1800"/>
            </a:pPr>
            <a:r>
              <a:rPr sz="2000"/>
              <a:t>Takes away the reasons to use a cloud in the first place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1168400" lvl="2" indent="-254000" defTabSz="914400">
              <a:lnSpc>
                <a:spcPct val="64000"/>
              </a:lnSpc>
              <a:spcBef>
                <a:spcPts val="700"/>
              </a:spcBef>
              <a:buFont typeface="Arial"/>
              <a:defRPr sz="1800"/>
            </a:pPr>
            <a:r>
              <a:rPr sz="2000"/>
              <a:t>VPC: its still not a separate system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1168400" lvl="2" indent="-254000" defTabSz="914400">
              <a:lnSpc>
                <a:spcPct val="64000"/>
              </a:lnSpc>
              <a:spcBef>
                <a:spcPts val="700"/>
              </a:spcBef>
              <a:buFont typeface="Arial"/>
              <a:defRPr sz="1800"/>
            </a:pPr>
            <a:r>
              <a:rPr sz="2000"/>
              <a:t>Strong separation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81000" lvl="0" indent="-381000" defTabSz="914400">
              <a:lnSpc>
                <a:spcPct val="80000"/>
              </a:lnSpc>
              <a:spcBef>
                <a:spcPts val="400"/>
              </a:spcBef>
              <a:buClr>
                <a:srgbClr val="262626"/>
              </a:buClr>
              <a:buSzPct val="100000"/>
              <a:buFont typeface="Arial"/>
              <a:buChar char="•"/>
              <a:defRPr sz="1800"/>
            </a:pPr>
            <a:r>
              <a:rPr sz="2000">
                <a:solidFill>
                  <a:srgbClr val="262626"/>
                </a:solidFill>
              </a:rPr>
              <a:t>These problems exist mainly in 3</a:t>
            </a:r>
            <a:r>
              <a:rPr sz="2000" baseline="30000">
                <a:solidFill>
                  <a:srgbClr val="262626"/>
                </a:solidFill>
              </a:rPr>
              <a:t>rd</a:t>
            </a:r>
            <a:r>
              <a:rPr sz="2000">
                <a:solidFill>
                  <a:srgbClr val="262626"/>
                </a:solidFill>
              </a:rPr>
              <a:t> party management models</a:t>
            </a:r>
          </a:p>
          <a:p>
            <a:pPr marL="933450" lvl="1" indent="-476250" defTabSz="914400">
              <a:lnSpc>
                <a:spcPct val="80000"/>
              </a:lnSpc>
              <a:spcBef>
                <a:spcPts val="400"/>
              </a:spcBef>
              <a:buClr>
                <a:srgbClr val="262626"/>
              </a:buClr>
              <a:buFont typeface="Arial"/>
              <a:defRPr sz="1800"/>
            </a:pPr>
            <a:r>
              <a:rPr sz="2000">
                <a:solidFill>
                  <a:srgbClr val="262626"/>
                </a:solidFill>
              </a:rPr>
              <a:t>Self-managed clouds still have security issues, but not related to above</a:t>
            </a:r>
          </a:p>
        </p:txBody>
      </p:sp>
      <p:sp>
        <p:nvSpPr>
          <p:cNvPr id="4" name="Shape 100"/>
          <p:cNvSpPr/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342900" indent="-685800">
              <a:lnSpc>
                <a:spcPts val="3600"/>
              </a:lnSpc>
              <a:defRPr sz="3600" b="1" spc="-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 spc="0"/>
            </a:pPr>
            <a:r>
              <a:rPr sz="3600" b="1" spc="-200"/>
              <a:t>Cloud Security Issues</a:t>
            </a:r>
          </a:p>
        </p:txBody>
      </p:sp>
    </p:spTree>
    <p:extLst>
      <p:ext uri="{BB962C8B-B14F-4D97-AF65-F5344CB8AC3E}">
        <p14:creationId xmlns:p14="http://schemas.microsoft.com/office/powerpoint/2010/main" xmlns="" val="20867356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xfrm>
            <a:off x="6553200" y="6087109"/>
            <a:ext cx="213360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5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3" name="Shape 102"/>
          <p:cNvSpPr>
            <a:spLocks noGrp="1"/>
          </p:cNvSpPr>
          <p:nvPr>
            <p:ph type="body" idx="1"/>
          </p:nvPr>
        </p:nvSpPr>
        <p:spPr>
          <a:xfrm>
            <a:off x="304800" y="1493842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defRPr sz="1800"/>
            </a:pPr>
            <a:r>
              <a:rPr sz="2800"/>
              <a:t>Consumer’s loss of control</a:t>
            </a:r>
          </a:p>
          <a:p>
            <a:pPr lvl="1">
              <a:buFont typeface="Arial"/>
              <a:defRPr sz="1800"/>
            </a:pPr>
            <a:r>
              <a:rPr sz="2400"/>
              <a:t>Data, applications, resources are located with provider</a:t>
            </a:r>
            <a:endParaRPr sz="1600"/>
          </a:p>
          <a:p>
            <a:pPr lvl="1">
              <a:buFont typeface="Arial"/>
              <a:defRPr sz="1800"/>
            </a:pPr>
            <a:r>
              <a:rPr sz="2400"/>
              <a:t>User identity management is handled by the cloud</a:t>
            </a:r>
            <a:endParaRPr sz="1600"/>
          </a:p>
          <a:p>
            <a:pPr lvl="1">
              <a:buFont typeface="Arial"/>
              <a:defRPr sz="1800"/>
            </a:pPr>
            <a:r>
              <a:rPr sz="2400"/>
              <a:t>User access control rules, security policies and enforcement are managed by the cloud provider</a:t>
            </a:r>
            <a:endParaRPr sz="1600"/>
          </a:p>
          <a:p>
            <a:pPr lvl="1">
              <a:buFont typeface="Arial"/>
              <a:defRPr sz="1800"/>
            </a:pPr>
            <a:r>
              <a:rPr sz="2400"/>
              <a:t>Consumer relies on provider to ensure</a:t>
            </a:r>
            <a:endParaRPr sz="1600"/>
          </a:p>
          <a:p>
            <a:pPr marL="1104900" lvl="2" indent="-190500" defTabSz="914400">
              <a:spcBef>
                <a:spcPts val="700"/>
              </a:spcBef>
              <a:buFont typeface="Arial"/>
              <a:defRPr sz="1800"/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Data security and privacy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1104900" lvl="2" indent="-190500" defTabSz="914400">
              <a:spcBef>
                <a:spcPts val="700"/>
              </a:spcBef>
              <a:buFont typeface="Arial"/>
              <a:defRPr sz="1800"/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Resource availability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1104900" lvl="2" indent="-190500" defTabSz="914400">
              <a:spcBef>
                <a:spcPts val="700"/>
              </a:spcBef>
              <a:buFont typeface="Arial"/>
              <a:defRPr sz="1800"/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Monitoring and repairing of services/resources</a:t>
            </a:r>
          </a:p>
        </p:txBody>
      </p:sp>
      <p:sp>
        <p:nvSpPr>
          <p:cNvPr id="4" name="Shape 103"/>
          <p:cNvSpPr/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342900" indent="-685800">
              <a:lnSpc>
                <a:spcPts val="3600"/>
              </a:lnSpc>
              <a:defRPr sz="3600" b="1" spc="-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 spc="0"/>
            </a:pPr>
            <a:r>
              <a:rPr sz="3600" b="1" spc="-200"/>
              <a:t>Loss of Control in the Cloud</a:t>
            </a:r>
          </a:p>
        </p:txBody>
      </p:sp>
    </p:spTree>
    <p:extLst>
      <p:ext uri="{BB962C8B-B14F-4D97-AF65-F5344CB8AC3E}">
        <p14:creationId xmlns:p14="http://schemas.microsoft.com/office/powerpoint/2010/main" xmlns="" val="10326180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xfrm>
            <a:off x="6553200" y="6087109"/>
            <a:ext cx="213360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6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3" name="Shape 108"/>
          <p:cNvSpPr>
            <a:spLocks noGrp="1"/>
          </p:cNvSpPr>
          <p:nvPr>
            <p:ph type="body" idx="1"/>
          </p:nvPr>
        </p:nvSpPr>
        <p:spPr>
          <a:xfrm>
            <a:off x="189184" y="1493842"/>
            <a:ext cx="8734099" cy="4970020"/>
          </a:xfrm>
          <a:prstGeom prst="rect">
            <a:avLst/>
          </a:prstGeom>
        </p:spPr>
        <p:txBody>
          <a:bodyPr/>
          <a:lstStyle/>
          <a:p>
            <a:pPr marL="519545" lvl="0" indent="-519545">
              <a:spcBef>
                <a:spcPts val="600"/>
              </a:spcBef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500"/>
              <a:t>Conflict between tenants’ opposing goals</a:t>
            </a:r>
            <a:endParaRPr sz="2200"/>
          </a:p>
          <a:p>
            <a:pPr marL="905853" lvl="1" indent="-448847">
              <a:buFont typeface="Arial"/>
              <a:defRPr sz="1800"/>
            </a:pPr>
            <a:r>
              <a:rPr sz="2200"/>
              <a:t>Tenants share a pool of resources and have opposing goals</a:t>
            </a:r>
            <a:endParaRPr sz="1400"/>
          </a:p>
          <a:p>
            <a:pPr marL="519545" lvl="0" indent="-519545">
              <a:spcBef>
                <a:spcPts val="600"/>
              </a:spcBef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500"/>
              <a:t>How does multi-tenancy deal with conflict of interest?</a:t>
            </a:r>
            <a:endParaRPr sz="2200"/>
          </a:p>
          <a:p>
            <a:pPr marL="905853" lvl="1" indent="-448847">
              <a:buFont typeface="Arial"/>
              <a:defRPr sz="1800"/>
            </a:pPr>
            <a:r>
              <a:rPr sz="2200"/>
              <a:t>Can tenants get along together and ‘play nicely’ ?</a:t>
            </a:r>
            <a:endParaRPr sz="1400"/>
          </a:p>
          <a:p>
            <a:pPr marL="905853" lvl="1" indent="-448847">
              <a:buFont typeface="Arial"/>
              <a:defRPr sz="1800"/>
            </a:pPr>
            <a:r>
              <a:rPr sz="2200"/>
              <a:t>If they can’t, can we isolate them?</a:t>
            </a:r>
            <a:endParaRPr sz="1400"/>
          </a:p>
          <a:p>
            <a:pPr marL="519545" lvl="0" indent="-519545">
              <a:spcBef>
                <a:spcPts val="600"/>
              </a:spcBef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500"/>
              <a:t>How to provide separation between tenants?</a:t>
            </a:r>
            <a:endParaRPr sz="2200"/>
          </a:p>
          <a:p>
            <a:pPr marL="342900" lvl="0" indent="-342900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200"/>
              <a:t>Cloud Computing brings new threats</a:t>
            </a:r>
          </a:p>
          <a:p>
            <a:pPr lvl="0">
              <a:defRPr sz="1800"/>
            </a:pPr>
            <a:r>
              <a:rPr sz="2200"/>
              <a:t>Multiple independent users share the same physical infrastructure</a:t>
            </a:r>
          </a:p>
          <a:p>
            <a:pPr lvl="0">
              <a:defRPr sz="1800"/>
            </a:pPr>
            <a:r>
              <a:rPr sz="2200"/>
              <a:t> Thus an attacker can legitimately be in the same physical machine as the target</a:t>
            </a:r>
          </a:p>
        </p:txBody>
      </p:sp>
      <p:sp>
        <p:nvSpPr>
          <p:cNvPr id="4" name="Shape 109"/>
          <p:cNvSpPr/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342900" indent="-685800">
              <a:lnSpc>
                <a:spcPts val="3600"/>
              </a:lnSpc>
              <a:defRPr sz="3600" b="1" spc="-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 spc="0"/>
            </a:pPr>
            <a:r>
              <a:rPr sz="3600" b="1" spc="-200"/>
              <a:t>Multi-tenancy Issues in the Cloud</a:t>
            </a:r>
          </a:p>
        </p:txBody>
      </p:sp>
    </p:spTree>
    <p:extLst>
      <p:ext uri="{BB962C8B-B14F-4D97-AF65-F5344CB8AC3E}">
        <p14:creationId xmlns:p14="http://schemas.microsoft.com/office/powerpoint/2010/main" xmlns="" val="264575638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xfrm>
            <a:off x="6553200" y="6087109"/>
            <a:ext cx="213360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7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5" name="Shape 111"/>
          <p:cNvSpPr>
            <a:spLocks noGrp="1"/>
          </p:cNvSpPr>
          <p:nvPr>
            <p:ph type="body" idx="1"/>
          </p:nvPr>
        </p:nvSpPr>
        <p:spPr>
          <a:xfrm>
            <a:off x="141889" y="1493841"/>
            <a:ext cx="8392512" cy="5017318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lnSpc>
                <a:spcPct val="90000"/>
              </a:lnSpc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400" dirty="0">
                <a:solidFill>
                  <a:srgbClr val="1E1C11"/>
                </a:solidFill>
              </a:rPr>
              <a:t>Confidentiality</a:t>
            </a:r>
          </a:p>
          <a:p>
            <a:pPr lvl="1">
              <a:lnSpc>
                <a:spcPct val="90000"/>
              </a:lnSpc>
              <a:buClr>
                <a:srgbClr val="1E1C11"/>
              </a:buClr>
              <a:buFont typeface="Arial"/>
              <a:defRPr sz="1800"/>
            </a:pPr>
            <a:r>
              <a:rPr sz="2400" dirty="0">
                <a:solidFill>
                  <a:srgbClr val="1E1C11"/>
                </a:solidFill>
              </a:rPr>
              <a:t>Fear of loss of control over data</a:t>
            </a:r>
            <a:endParaRPr sz="1600" dirty="0"/>
          </a:p>
          <a:p>
            <a:pPr lvl="2" defTabSz="914400">
              <a:lnSpc>
                <a:spcPct val="90000"/>
              </a:lnSpc>
              <a:spcBef>
                <a:spcPts val="700"/>
              </a:spcBef>
              <a:buClr>
                <a:srgbClr val="1E1C11"/>
              </a:buClr>
              <a:buFont typeface="Arial"/>
              <a:defRPr sz="1800"/>
            </a:pPr>
            <a:r>
              <a:rPr sz="2400" dirty="0">
                <a:solidFill>
                  <a:srgbClr val="1E1C11"/>
                </a:solidFill>
              </a:rPr>
              <a:t>Will the sensitive data stored on a cloud remain confidential? </a:t>
            </a:r>
            <a:endParaRPr sz="3200" dirty="0">
              <a:latin typeface="Calibri"/>
              <a:ea typeface="Calibri"/>
              <a:cs typeface="Calibri"/>
              <a:sym typeface="Calibri"/>
            </a:endParaRPr>
          </a:p>
          <a:p>
            <a:pPr lvl="2" defTabSz="914400">
              <a:lnSpc>
                <a:spcPct val="90000"/>
              </a:lnSpc>
              <a:spcBef>
                <a:spcPts val="700"/>
              </a:spcBef>
              <a:buClr>
                <a:srgbClr val="1E1C11"/>
              </a:buClr>
              <a:buFont typeface="Arial"/>
              <a:defRPr sz="1800"/>
            </a:pPr>
            <a:r>
              <a:rPr sz="2400" dirty="0">
                <a:solidFill>
                  <a:srgbClr val="1E1C11"/>
                </a:solidFill>
              </a:rPr>
              <a:t>Will cloud compromises leak confidential client data </a:t>
            </a:r>
            <a:endParaRPr sz="3200" dirty="0">
              <a:latin typeface="Calibri"/>
              <a:ea typeface="Calibri"/>
              <a:cs typeface="Calibri"/>
              <a:sym typeface="Calibri"/>
            </a:endParaRPr>
          </a:p>
          <a:p>
            <a:pPr lvl="1">
              <a:lnSpc>
                <a:spcPct val="90000"/>
              </a:lnSpc>
              <a:buClr>
                <a:srgbClr val="1E1C11"/>
              </a:buClr>
              <a:buFont typeface="Arial"/>
              <a:defRPr sz="1800"/>
            </a:pPr>
            <a:r>
              <a:rPr sz="2400" dirty="0">
                <a:solidFill>
                  <a:srgbClr val="1E1C11"/>
                </a:solidFill>
              </a:rPr>
              <a:t>Will the cloud provider itself be honest and won’t peek into the data?</a:t>
            </a:r>
            <a:endParaRPr sz="1600" dirty="0"/>
          </a:p>
          <a:p>
            <a:pPr marL="342900" lvl="0" indent="-342900">
              <a:lnSpc>
                <a:spcPct val="90000"/>
              </a:lnSpc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400" dirty="0">
                <a:solidFill>
                  <a:srgbClr val="1E1C11"/>
                </a:solidFill>
              </a:rPr>
              <a:t>Integrity</a:t>
            </a:r>
          </a:p>
          <a:p>
            <a:pPr lvl="1">
              <a:lnSpc>
                <a:spcPct val="90000"/>
              </a:lnSpc>
              <a:buClr>
                <a:srgbClr val="1E1C11"/>
              </a:buClr>
              <a:buFont typeface="Arial"/>
              <a:defRPr sz="1800"/>
            </a:pPr>
            <a:r>
              <a:rPr sz="2400" dirty="0">
                <a:solidFill>
                  <a:srgbClr val="1E1C11"/>
                </a:solidFill>
              </a:rPr>
              <a:t>How do I know that the cloud provider is doing the computations correctly?</a:t>
            </a:r>
            <a:endParaRPr sz="1600" dirty="0"/>
          </a:p>
          <a:p>
            <a:pPr lvl="1">
              <a:lnSpc>
                <a:spcPct val="90000"/>
              </a:lnSpc>
              <a:buClr>
                <a:srgbClr val="1E1C11"/>
              </a:buClr>
              <a:buFont typeface="Arial"/>
              <a:defRPr sz="1800"/>
            </a:pPr>
            <a:r>
              <a:rPr sz="2400" dirty="0">
                <a:solidFill>
                  <a:srgbClr val="1E1C11"/>
                </a:solidFill>
              </a:rPr>
              <a:t>How do I ensure that the cloud provider really stored my data without tampering with it?</a:t>
            </a:r>
          </a:p>
        </p:txBody>
      </p:sp>
      <p:sp>
        <p:nvSpPr>
          <p:cNvPr id="6" name="Shape 112"/>
          <p:cNvSpPr/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342900" indent="-685800">
              <a:lnSpc>
                <a:spcPts val="3600"/>
              </a:lnSpc>
              <a:defRPr sz="3600" b="1" spc="-200">
                <a:solidFill>
                  <a:srgbClr val="1E1C1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600" b="1" spc="-200">
                <a:solidFill>
                  <a:srgbClr val="1E1C11"/>
                </a:solidFill>
              </a:rPr>
              <a:t>Taxonomy of Fear</a:t>
            </a:r>
          </a:p>
        </p:txBody>
      </p:sp>
    </p:spTree>
    <p:extLst>
      <p:ext uri="{BB962C8B-B14F-4D97-AF65-F5344CB8AC3E}">
        <p14:creationId xmlns:p14="http://schemas.microsoft.com/office/powerpoint/2010/main" xmlns="" val="13189492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14"/>
          <p:cNvSpPr>
            <a:spLocks noGrp="1"/>
          </p:cNvSpPr>
          <p:nvPr>
            <p:ph type="body" idx="1"/>
          </p:nvPr>
        </p:nvSpPr>
        <p:spPr>
          <a:xfrm>
            <a:off x="304800" y="1493842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 dirty="0">
                <a:solidFill>
                  <a:srgbClr val="1E1C11"/>
                </a:solidFill>
              </a:rPr>
              <a:t>Availability</a:t>
            </a:r>
          </a:p>
          <a:p>
            <a:pPr lvl="1">
              <a:buClr>
                <a:srgbClr val="1E1C11"/>
              </a:buClr>
              <a:buFont typeface="Arial"/>
              <a:buChar char="•"/>
              <a:defRPr sz="1800"/>
            </a:pPr>
            <a:r>
              <a:rPr sz="2400" dirty="0">
                <a:solidFill>
                  <a:srgbClr val="1E1C11"/>
                </a:solidFill>
              </a:rPr>
              <a:t>Will critical systems go down at the client, if the provider is attacked in a Denial of Service attack?</a:t>
            </a:r>
            <a:endParaRPr sz="1600" dirty="0"/>
          </a:p>
          <a:p>
            <a:pPr lvl="1">
              <a:buClr>
                <a:srgbClr val="1E1C11"/>
              </a:buClr>
              <a:buFont typeface="Arial"/>
              <a:buChar char="•"/>
              <a:defRPr sz="1800"/>
            </a:pPr>
            <a:r>
              <a:rPr sz="2400" dirty="0">
                <a:solidFill>
                  <a:srgbClr val="1E1C11"/>
                </a:solidFill>
              </a:rPr>
              <a:t>What happens if cloud provider goes out of business?</a:t>
            </a:r>
            <a:endParaRPr sz="1600" dirty="0"/>
          </a:p>
          <a:p>
            <a:pPr lvl="1">
              <a:buClr>
                <a:srgbClr val="1E1C11"/>
              </a:buClr>
              <a:buFont typeface="Arial"/>
              <a:buChar char="•"/>
              <a:defRPr sz="1800"/>
            </a:pPr>
            <a:r>
              <a:rPr sz="2400" dirty="0">
                <a:solidFill>
                  <a:srgbClr val="1E1C11"/>
                </a:solidFill>
              </a:rPr>
              <a:t>Would cloud scale well-enough?</a:t>
            </a:r>
            <a:endParaRPr sz="1600" dirty="0"/>
          </a:p>
          <a:p>
            <a:pPr lvl="1">
              <a:buClr>
                <a:srgbClr val="1E1C11"/>
              </a:buClr>
              <a:buFont typeface="Arial"/>
              <a:buChar char="•"/>
              <a:defRPr sz="1800"/>
            </a:pPr>
            <a:r>
              <a:rPr sz="2400" dirty="0">
                <a:solidFill>
                  <a:srgbClr val="1E1C11"/>
                </a:solidFill>
              </a:rPr>
              <a:t>Often-voiced concern</a:t>
            </a:r>
            <a:endParaRPr sz="1600" dirty="0"/>
          </a:p>
          <a:p>
            <a:pPr lvl="1">
              <a:buClr>
                <a:srgbClr val="1E1C11"/>
              </a:buClr>
              <a:buFont typeface="Arial"/>
              <a:defRPr sz="1800"/>
            </a:pPr>
            <a:r>
              <a:rPr sz="2400" dirty="0">
                <a:solidFill>
                  <a:srgbClr val="1E1C11"/>
                </a:solidFill>
              </a:rPr>
              <a:t>Although cloud providers argue their downtime compares well with cloud user’s own data centers</a:t>
            </a:r>
          </a:p>
        </p:txBody>
      </p:sp>
      <p:sp>
        <p:nvSpPr>
          <p:cNvPr id="6" name="Shape 115"/>
          <p:cNvSpPr/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marL="342900" lvl="0" indent="-685800">
              <a:lnSpc>
                <a:spcPts val="3600"/>
              </a:lnSpc>
            </a:pPr>
            <a:r>
              <a:rPr sz="3600" b="1" spc="-200" dirty="0">
                <a:solidFill>
                  <a:srgbClr val="1E1C11"/>
                </a:solidFill>
                <a:latin typeface="Arial"/>
                <a:ea typeface="Arial"/>
                <a:cs typeface="Arial"/>
                <a:sym typeface="Arial"/>
              </a:rPr>
              <a:t>Taxonomy of </a:t>
            </a:r>
            <a:r>
              <a:rPr sz="3600" b="1" spc="-200" dirty="0" smtClean="0">
                <a:solidFill>
                  <a:srgbClr val="1E1C11"/>
                </a:solidFill>
                <a:latin typeface="Arial"/>
                <a:ea typeface="Arial"/>
                <a:cs typeface="Arial"/>
                <a:sym typeface="Arial"/>
              </a:rPr>
              <a:t>Fear</a:t>
            </a:r>
            <a:endParaRPr sz="3600" b="1" spc="-15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346999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xfrm>
            <a:off x="6553200" y="6087109"/>
            <a:ext cx="213360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9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5" name="Shape 117"/>
          <p:cNvSpPr>
            <a:spLocks noGrp="1"/>
          </p:cNvSpPr>
          <p:nvPr>
            <p:ph type="body" idx="1"/>
          </p:nvPr>
        </p:nvSpPr>
        <p:spPr>
          <a:xfrm>
            <a:off x="304800" y="1493842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400" dirty="0"/>
              <a:t>Privacy issues raised via massive data mining</a:t>
            </a:r>
          </a:p>
          <a:p>
            <a:pPr marL="914231" lvl="1" indent="-514350">
              <a:buFont typeface="Arial"/>
              <a:buChar char="•"/>
              <a:defRPr sz="1800"/>
            </a:pPr>
            <a:r>
              <a:rPr sz="2400" dirty="0"/>
              <a:t>Cloud now stores data from a lot of clients, and can run data mining algorithms to get large amounts of information on clients</a:t>
            </a:r>
            <a:endParaRPr sz="1600" dirty="0"/>
          </a:p>
          <a:p>
            <a:pPr marL="342900" lvl="0" indent="-342900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400" dirty="0"/>
              <a:t>Increased attack surface</a:t>
            </a:r>
          </a:p>
          <a:p>
            <a:pPr marL="914231" lvl="1" indent="-514350">
              <a:buFont typeface="Arial"/>
              <a:buChar char="•"/>
              <a:defRPr sz="1800"/>
            </a:pPr>
            <a:r>
              <a:rPr sz="2400" dirty="0"/>
              <a:t>Entity outside the organization now stores and computes data, and so</a:t>
            </a:r>
            <a:endParaRPr sz="1600" dirty="0"/>
          </a:p>
          <a:p>
            <a:pPr marL="914231" lvl="1" indent="-514350">
              <a:buFont typeface="Arial"/>
              <a:buChar char="•"/>
              <a:defRPr sz="1800"/>
            </a:pPr>
            <a:r>
              <a:rPr sz="2400" dirty="0"/>
              <a:t>Attackers can now target the communication link between cloud provider and client</a:t>
            </a:r>
            <a:endParaRPr sz="1600" dirty="0"/>
          </a:p>
          <a:p>
            <a:pPr marL="914231" lvl="1" indent="-514350">
              <a:buFont typeface="Arial"/>
              <a:buChar char="•"/>
              <a:defRPr sz="1800"/>
            </a:pPr>
            <a:r>
              <a:rPr sz="2400" dirty="0"/>
              <a:t>Cloud provider employees can be phished</a:t>
            </a:r>
          </a:p>
        </p:txBody>
      </p:sp>
      <p:sp>
        <p:nvSpPr>
          <p:cNvPr id="6" name="Shape 118"/>
          <p:cNvSpPr/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marL="342900" lvl="0" indent="-685800">
              <a:lnSpc>
                <a:spcPts val="3600"/>
              </a:lnSpc>
            </a:pPr>
            <a:r>
              <a:rPr sz="3600" b="1" spc="-200" dirty="0">
                <a:solidFill>
                  <a:srgbClr val="1E1C11"/>
                </a:solidFill>
                <a:latin typeface="Arial"/>
                <a:ea typeface="Arial"/>
                <a:cs typeface="Arial"/>
                <a:sym typeface="Arial"/>
              </a:rPr>
              <a:t>Taxonomy of </a:t>
            </a:r>
            <a:r>
              <a:rPr sz="3600" b="1" spc="-200" dirty="0" smtClean="0">
                <a:solidFill>
                  <a:srgbClr val="1E1C11"/>
                </a:solidFill>
                <a:latin typeface="Arial"/>
                <a:ea typeface="Arial"/>
                <a:cs typeface="Arial"/>
                <a:sym typeface="Arial"/>
              </a:rPr>
              <a:t>Fear</a:t>
            </a:r>
            <a:endParaRPr sz="3600" b="1" spc="-15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299659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711</Words>
  <Application>Microsoft Office PowerPoint</Application>
  <PresentationFormat>On-screen Show (4:3)</PresentationFormat>
  <Paragraphs>108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</dc:creator>
  <cp:lastModifiedBy>BITS9</cp:lastModifiedBy>
  <cp:revision>10</cp:revision>
  <dcterms:modified xsi:type="dcterms:W3CDTF">2016-01-11T10:06:29Z</dcterms:modified>
</cp:coreProperties>
</file>