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16" r:id="rId4"/>
    <p:sldId id="315" r:id="rId5"/>
    <p:sldId id="317" r:id="rId6"/>
    <p:sldId id="318" r:id="rId7"/>
    <p:sldId id="336" r:id="rId8"/>
    <p:sldId id="319" r:id="rId9"/>
    <p:sldId id="320" r:id="rId10"/>
    <p:sldId id="321" r:id="rId11"/>
    <p:sldId id="322" r:id="rId12"/>
    <p:sldId id="323" r:id="rId13"/>
    <p:sldId id="324" r:id="rId14"/>
    <p:sldId id="333" r:id="rId15"/>
    <p:sldId id="330" r:id="rId16"/>
    <p:sldId id="331" r:id="rId17"/>
    <p:sldId id="332" r:id="rId18"/>
    <p:sldId id="325" r:id="rId19"/>
    <p:sldId id="334" r:id="rId2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E975-56E8-456F-BDC2-9639D97A7F3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AB62CD-EF0C-4375-84EC-3E7FB31AAA1B}">
      <dgm:prSet/>
      <dgm:spPr/>
      <dgm:t>
        <a:bodyPr/>
        <a:lstStyle/>
        <a:p>
          <a:pPr rtl="0"/>
          <a:r>
            <a:rPr lang="en-IN" dirty="0" err="1" smtClean="0"/>
            <a:t>MapReduce</a:t>
          </a:r>
          <a:r>
            <a:rPr lang="en-IN" dirty="0" smtClean="0"/>
            <a:t> </a:t>
          </a:r>
          <a:endParaRPr lang="en-IN" dirty="0"/>
        </a:p>
      </dgm:t>
    </dgm:pt>
    <dgm:pt modelId="{848A97AE-C21F-4F70-93CB-A2FB8F3664B7}" type="parTrans" cxnId="{372573DE-8438-4045-83AC-49E4798767AC}">
      <dgm:prSet/>
      <dgm:spPr/>
      <dgm:t>
        <a:bodyPr/>
        <a:lstStyle/>
        <a:p>
          <a:endParaRPr lang="en-IN"/>
        </a:p>
      </dgm:t>
    </dgm:pt>
    <dgm:pt modelId="{1225B1C0-0138-4EC2-A793-C2DEEB3486D8}" type="sibTrans" cxnId="{372573DE-8438-4045-83AC-49E4798767AC}">
      <dgm:prSet/>
      <dgm:spPr/>
      <dgm:t>
        <a:bodyPr/>
        <a:lstStyle/>
        <a:p>
          <a:endParaRPr lang="en-IN"/>
        </a:p>
      </dgm:t>
    </dgm:pt>
    <dgm:pt modelId="{77D311A4-DFA8-468E-BA0C-DD42EC71C8AA}">
      <dgm:prSet/>
      <dgm:spPr/>
      <dgm:t>
        <a:bodyPr/>
        <a:lstStyle/>
        <a:p>
          <a:pPr rtl="0"/>
          <a:r>
            <a:rPr lang="en-IN" dirty="0" smtClean="0"/>
            <a:t>Software Framework for easily running applications </a:t>
          </a:r>
          <a:endParaRPr lang="en-IN" dirty="0"/>
        </a:p>
      </dgm:t>
    </dgm:pt>
    <dgm:pt modelId="{4DBCA258-41F6-4739-8BD0-74E686CEEA3D}" type="parTrans" cxnId="{DC4A03EE-AA4F-4C21-A925-3D290E2CC916}">
      <dgm:prSet/>
      <dgm:spPr/>
      <dgm:t>
        <a:bodyPr/>
        <a:lstStyle/>
        <a:p>
          <a:endParaRPr lang="en-IN"/>
        </a:p>
      </dgm:t>
    </dgm:pt>
    <dgm:pt modelId="{16D8F959-E78C-46CA-9FA2-F83594789664}" type="sibTrans" cxnId="{DC4A03EE-AA4F-4C21-A925-3D290E2CC916}">
      <dgm:prSet/>
      <dgm:spPr/>
      <dgm:t>
        <a:bodyPr/>
        <a:lstStyle/>
        <a:p>
          <a:endParaRPr lang="en-IN"/>
        </a:p>
      </dgm:t>
    </dgm:pt>
    <dgm:pt modelId="{63672C3F-9E7D-4964-85C4-9AC96AA810F8}">
      <dgm:prSet/>
      <dgm:spPr/>
      <dgm:t>
        <a:bodyPr/>
        <a:lstStyle/>
        <a:p>
          <a:pPr rtl="0"/>
          <a:r>
            <a:rPr lang="en-IN" dirty="0" smtClean="0"/>
            <a:t>Processes large amount of data in parallel </a:t>
          </a:r>
          <a:endParaRPr lang="en-IN" dirty="0"/>
        </a:p>
      </dgm:t>
    </dgm:pt>
    <dgm:pt modelId="{E0ACFE84-B4F5-49A9-8AE3-EF02488A34C1}" type="parTrans" cxnId="{3C335379-95E2-490B-97F3-16583F238C5C}">
      <dgm:prSet/>
      <dgm:spPr/>
      <dgm:t>
        <a:bodyPr/>
        <a:lstStyle/>
        <a:p>
          <a:endParaRPr lang="en-IN"/>
        </a:p>
      </dgm:t>
    </dgm:pt>
    <dgm:pt modelId="{D6660FBC-2FA1-42A9-8926-B8131BC96C5B}" type="sibTrans" cxnId="{3C335379-95E2-490B-97F3-16583F238C5C}">
      <dgm:prSet/>
      <dgm:spPr/>
      <dgm:t>
        <a:bodyPr/>
        <a:lstStyle/>
        <a:p>
          <a:endParaRPr lang="en-IN"/>
        </a:p>
      </dgm:t>
    </dgm:pt>
    <dgm:pt modelId="{58B8B29C-4D74-47F2-AC6D-F005B8538D69}">
      <dgm:prSet/>
      <dgm:spPr/>
      <dgm:t>
        <a:bodyPr/>
        <a:lstStyle/>
        <a:p>
          <a:pPr rtl="0"/>
          <a:r>
            <a:rPr lang="en-IN" dirty="0" smtClean="0"/>
            <a:t>Using large clusters having thousands of nodes </a:t>
          </a:r>
          <a:endParaRPr lang="en-IN" dirty="0"/>
        </a:p>
      </dgm:t>
    </dgm:pt>
    <dgm:pt modelId="{E1801C1C-3B4A-4F17-B91B-B6EE700A9C60}" type="parTrans" cxnId="{821352CB-B97F-4B7B-80D2-84981AA41D0B}">
      <dgm:prSet/>
      <dgm:spPr/>
      <dgm:t>
        <a:bodyPr/>
        <a:lstStyle/>
        <a:p>
          <a:endParaRPr lang="en-IN"/>
        </a:p>
      </dgm:t>
    </dgm:pt>
    <dgm:pt modelId="{274E4BD1-AD5E-46DE-BDB8-8A53BC781ABD}" type="sibTrans" cxnId="{821352CB-B97F-4B7B-80D2-84981AA41D0B}">
      <dgm:prSet/>
      <dgm:spPr/>
      <dgm:t>
        <a:bodyPr/>
        <a:lstStyle/>
        <a:p>
          <a:endParaRPr lang="en-IN"/>
        </a:p>
      </dgm:t>
    </dgm:pt>
    <dgm:pt modelId="{631DCB81-2366-4EC0-A953-B3B82F4F8FFB}">
      <dgm:prSet/>
      <dgm:spPr/>
      <dgm:t>
        <a:bodyPr/>
        <a:lstStyle/>
        <a:p>
          <a:pPr rtl="0"/>
          <a:r>
            <a:rPr lang="en-IN" dirty="0" smtClean="0"/>
            <a:t>Nodes of commodity hardware </a:t>
          </a:r>
          <a:endParaRPr lang="en-IN" dirty="0"/>
        </a:p>
      </dgm:t>
    </dgm:pt>
    <dgm:pt modelId="{69A8E774-9CE3-41DB-B0FF-0BECCDB7CED2}" type="parTrans" cxnId="{FE2C2831-167C-44D2-9DFA-340D3CDF1C75}">
      <dgm:prSet/>
      <dgm:spPr/>
      <dgm:t>
        <a:bodyPr/>
        <a:lstStyle/>
        <a:p>
          <a:endParaRPr lang="en-IN"/>
        </a:p>
      </dgm:t>
    </dgm:pt>
    <dgm:pt modelId="{F1F63250-47C9-4180-9E59-27A879F4E03E}" type="sibTrans" cxnId="{FE2C2831-167C-44D2-9DFA-340D3CDF1C75}">
      <dgm:prSet/>
      <dgm:spPr/>
      <dgm:t>
        <a:bodyPr/>
        <a:lstStyle/>
        <a:p>
          <a:endParaRPr lang="en-IN"/>
        </a:p>
      </dgm:t>
    </dgm:pt>
    <dgm:pt modelId="{0061D1AC-89F5-4EB0-B034-0287A9B087C1}">
      <dgm:prSet/>
      <dgm:spPr/>
      <dgm:t>
        <a:bodyPr/>
        <a:lstStyle/>
        <a:p>
          <a:pPr rtl="0"/>
          <a:r>
            <a:rPr lang="en-IN" dirty="0" smtClean="0"/>
            <a:t>In a reliable and fault-tolerant manner</a:t>
          </a:r>
          <a:endParaRPr lang="en-IN" dirty="0"/>
        </a:p>
      </dgm:t>
    </dgm:pt>
    <dgm:pt modelId="{6226C674-2E10-46B3-90FA-1FE60B4A7C45}" type="parTrans" cxnId="{8BD86D1C-70CD-427F-8F02-2DD28BF6C138}">
      <dgm:prSet/>
      <dgm:spPr/>
      <dgm:t>
        <a:bodyPr/>
        <a:lstStyle/>
        <a:p>
          <a:endParaRPr lang="en-IN"/>
        </a:p>
      </dgm:t>
    </dgm:pt>
    <dgm:pt modelId="{5B909D5F-9A31-417F-A848-F7E32F35A853}" type="sibTrans" cxnId="{8BD86D1C-70CD-427F-8F02-2DD28BF6C138}">
      <dgm:prSet/>
      <dgm:spPr/>
      <dgm:t>
        <a:bodyPr/>
        <a:lstStyle/>
        <a:p>
          <a:endParaRPr lang="en-IN"/>
        </a:p>
      </dgm:t>
    </dgm:pt>
    <dgm:pt modelId="{381FA057-2C67-4AB5-BA4B-813DB30A25F5}" type="pres">
      <dgm:prSet presAssocID="{6DF3E975-56E8-456F-BDC2-9639D97A7F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66D432D-E1C5-4A73-B272-96C9D6978004}" type="pres">
      <dgm:prSet presAssocID="{39AB62CD-EF0C-4375-84EC-3E7FB31AAA1B}" presName="boxAndChildren" presStyleCnt="0"/>
      <dgm:spPr/>
    </dgm:pt>
    <dgm:pt modelId="{E2906157-34C8-4C05-A0E3-E26D68248017}" type="pres">
      <dgm:prSet presAssocID="{39AB62CD-EF0C-4375-84EC-3E7FB31AAA1B}" presName="parentTextBox" presStyleLbl="node1" presStyleIdx="0" presStyleCnt="1"/>
      <dgm:spPr/>
      <dgm:t>
        <a:bodyPr/>
        <a:lstStyle/>
        <a:p>
          <a:endParaRPr lang="en-IN"/>
        </a:p>
      </dgm:t>
    </dgm:pt>
    <dgm:pt modelId="{882E505D-0282-45D7-A9FA-8DB45E8C5A22}" type="pres">
      <dgm:prSet presAssocID="{39AB62CD-EF0C-4375-84EC-3E7FB31AAA1B}" presName="entireBox" presStyleLbl="node1" presStyleIdx="0" presStyleCnt="1" custLinFactNeighborX="-216"/>
      <dgm:spPr/>
      <dgm:t>
        <a:bodyPr/>
        <a:lstStyle/>
        <a:p>
          <a:endParaRPr lang="en-IN"/>
        </a:p>
      </dgm:t>
    </dgm:pt>
    <dgm:pt modelId="{B2884959-4FDD-4B1B-86DF-7F654C492F92}" type="pres">
      <dgm:prSet presAssocID="{39AB62CD-EF0C-4375-84EC-3E7FB31AAA1B}" presName="descendantBox" presStyleCnt="0"/>
      <dgm:spPr/>
    </dgm:pt>
    <dgm:pt modelId="{FFC8999F-70B0-4DEA-9B54-BDA0E17B4DA2}" type="pres">
      <dgm:prSet presAssocID="{77D311A4-DFA8-468E-BA0C-DD42EC71C8AA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C54E6-3931-4E73-94ED-022BCC4646B6}" type="pres">
      <dgm:prSet presAssocID="{63672C3F-9E7D-4964-85C4-9AC96AA810F8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AE67B9-F04D-467F-BB39-CB4BF39296E1}" type="pres">
      <dgm:prSet presAssocID="{58B8B29C-4D74-47F2-AC6D-F005B8538D69}" presName="childTextBo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7FB157-62E9-44C0-805C-5A3F69399045}" type="pres">
      <dgm:prSet presAssocID="{631DCB81-2366-4EC0-A953-B3B82F4F8FFB}" presName="childTextBo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A9A8C8-A4EE-4EFE-8FD7-28E9CC5B1D2B}" type="pres">
      <dgm:prSet presAssocID="{0061D1AC-89F5-4EB0-B034-0287A9B087C1}" presName="childTextBo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1EF375-EBB5-4826-918B-8B168D6CFEC6}" type="presOf" srcId="{58B8B29C-4D74-47F2-AC6D-F005B8538D69}" destId="{A5AE67B9-F04D-467F-BB39-CB4BF39296E1}" srcOrd="0" destOrd="0" presId="urn:microsoft.com/office/officeart/2005/8/layout/process4"/>
    <dgm:cxn modelId="{46D3C975-735A-4431-9196-521BF9E07EF9}" type="presOf" srcId="{77D311A4-DFA8-468E-BA0C-DD42EC71C8AA}" destId="{FFC8999F-70B0-4DEA-9B54-BDA0E17B4DA2}" srcOrd="0" destOrd="0" presId="urn:microsoft.com/office/officeart/2005/8/layout/process4"/>
    <dgm:cxn modelId="{8BD86D1C-70CD-427F-8F02-2DD28BF6C138}" srcId="{39AB62CD-EF0C-4375-84EC-3E7FB31AAA1B}" destId="{0061D1AC-89F5-4EB0-B034-0287A9B087C1}" srcOrd="4" destOrd="0" parTransId="{6226C674-2E10-46B3-90FA-1FE60B4A7C45}" sibTransId="{5B909D5F-9A31-417F-A848-F7E32F35A853}"/>
    <dgm:cxn modelId="{03BA0014-C1DB-4CC5-A4D8-C09D22841727}" type="presOf" srcId="{63672C3F-9E7D-4964-85C4-9AC96AA810F8}" destId="{02FC54E6-3931-4E73-94ED-022BCC4646B6}" srcOrd="0" destOrd="0" presId="urn:microsoft.com/office/officeart/2005/8/layout/process4"/>
    <dgm:cxn modelId="{B064495B-F36D-4CB8-8DE0-C9C63634F156}" type="presOf" srcId="{39AB62CD-EF0C-4375-84EC-3E7FB31AAA1B}" destId="{E2906157-34C8-4C05-A0E3-E26D68248017}" srcOrd="0" destOrd="0" presId="urn:microsoft.com/office/officeart/2005/8/layout/process4"/>
    <dgm:cxn modelId="{50B25E3C-B8F0-4F15-B314-1F037408A8B4}" type="presOf" srcId="{6DF3E975-56E8-456F-BDC2-9639D97A7F33}" destId="{381FA057-2C67-4AB5-BA4B-813DB30A25F5}" srcOrd="0" destOrd="0" presId="urn:microsoft.com/office/officeart/2005/8/layout/process4"/>
    <dgm:cxn modelId="{D1C2050D-D122-4D1F-9A58-2FD3C18FF4F6}" type="presOf" srcId="{0061D1AC-89F5-4EB0-B034-0287A9B087C1}" destId="{75A9A8C8-A4EE-4EFE-8FD7-28E9CC5B1D2B}" srcOrd="0" destOrd="0" presId="urn:microsoft.com/office/officeart/2005/8/layout/process4"/>
    <dgm:cxn modelId="{3C335379-95E2-490B-97F3-16583F238C5C}" srcId="{39AB62CD-EF0C-4375-84EC-3E7FB31AAA1B}" destId="{63672C3F-9E7D-4964-85C4-9AC96AA810F8}" srcOrd="1" destOrd="0" parTransId="{E0ACFE84-B4F5-49A9-8AE3-EF02488A34C1}" sibTransId="{D6660FBC-2FA1-42A9-8926-B8131BC96C5B}"/>
    <dgm:cxn modelId="{821352CB-B97F-4B7B-80D2-84981AA41D0B}" srcId="{39AB62CD-EF0C-4375-84EC-3E7FB31AAA1B}" destId="{58B8B29C-4D74-47F2-AC6D-F005B8538D69}" srcOrd="2" destOrd="0" parTransId="{E1801C1C-3B4A-4F17-B91B-B6EE700A9C60}" sibTransId="{274E4BD1-AD5E-46DE-BDB8-8A53BC781ABD}"/>
    <dgm:cxn modelId="{D31BF2F9-FE1D-4F24-B05B-05595B6B0CC0}" type="presOf" srcId="{631DCB81-2366-4EC0-A953-B3B82F4F8FFB}" destId="{BB7FB157-62E9-44C0-805C-5A3F69399045}" srcOrd="0" destOrd="0" presId="urn:microsoft.com/office/officeart/2005/8/layout/process4"/>
    <dgm:cxn modelId="{372573DE-8438-4045-83AC-49E4798767AC}" srcId="{6DF3E975-56E8-456F-BDC2-9639D97A7F33}" destId="{39AB62CD-EF0C-4375-84EC-3E7FB31AAA1B}" srcOrd="0" destOrd="0" parTransId="{848A97AE-C21F-4F70-93CB-A2FB8F3664B7}" sibTransId="{1225B1C0-0138-4EC2-A793-C2DEEB3486D8}"/>
    <dgm:cxn modelId="{FE2C2831-167C-44D2-9DFA-340D3CDF1C75}" srcId="{39AB62CD-EF0C-4375-84EC-3E7FB31AAA1B}" destId="{631DCB81-2366-4EC0-A953-B3B82F4F8FFB}" srcOrd="3" destOrd="0" parTransId="{69A8E774-9CE3-41DB-B0FF-0BECCDB7CED2}" sibTransId="{F1F63250-47C9-4180-9E59-27A879F4E03E}"/>
    <dgm:cxn modelId="{768D9F36-F90C-46F2-8128-FDE05E090EFD}" type="presOf" srcId="{39AB62CD-EF0C-4375-84EC-3E7FB31AAA1B}" destId="{882E505D-0282-45D7-A9FA-8DB45E8C5A22}" srcOrd="1" destOrd="0" presId="urn:microsoft.com/office/officeart/2005/8/layout/process4"/>
    <dgm:cxn modelId="{DC4A03EE-AA4F-4C21-A925-3D290E2CC916}" srcId="{39AB62CD-EF0C-4375-84EC-3E7FB31AAA1B}" destId="{77D311A4-DFA8-468E-BA0C-DD42EC71C8AA}" srcOrd="0" destOrd="0" parTransId="{4DBCA258-41F6-4739-8BD0-74E686CEEA3D}" sibTransId="{16D8F959-E78C-46CA-9FA2-F83594789664}"/>
    <dgm:cxn modelId="{4C38F68D-42D7-4FC7-A8E4-7AAE4AE6F822}" type="presParOf" srcId="{381FA057-2C67-4AB5-BA4B-813DB30A25F5}" destId="{466D432D-E1C5-4A73-B272-96C9D6978004}" srcOrd="0" destOrd="0" presId="urn:microsoft.com/office/officeart/2005/8/layout/process4"/>
    <dgm:cxn modelId="{423A08EB-01CA-477B-9ED5-AC23C5D7BBDF}" type="presParOf" srcId="{466D432D-E1C5-4A73-B272-96C9D6978004}" destId="{E2906157-34C8-4C05-A0E3-E26D68248017}" srcOrd="0" destOrd="0" presId="urn:microsoft.com/office/officeart/2005/8/layout/process4"/>
    <dgm:cxn modelId="{E5EDE269-62B1-4B91-B17E-63DF25E6C11B}" type="presParOf" srcId="{466D432D-E1C5-4A73-B272-96C9D6978004}" destId="{882E505D-0282-45D7-A9FA-8DB45E8C5A22}" srcOrd="1" destOrd="0" presId="urn:microsoft.com/office/officeart/2005/8/layout/process4"/>
    <dgm:cxn modelId="{8B05F232-02F6-4AE5-BC8F-CA94DE9EAFE8}" type="presParOf" srcId="{466D432D-E1C5-4A73-B272-96C9D6978004}" destId="{B2884959-4FDD-4B1B-86DF-7F654C492F92}" srcOrd="2" destOrd="0" presId="urn:microsoft.com/office/officeart/2005/8/layout/process4"/>
    <dgm:cxn modelId="{CD6630B1-4A41-4242-88F5-3A81B49A12BE}" type="presParOf" srcId="{B2884959-4FDD-4B1B-86DF-7F654C492F92}" destId="{FFC8999F-70B0-4DEA-9B54-BDA0E17B4DA2}" srcOrd="0" destOrd="0" presId="urn:microsoft.com/office/officeart/2005/8/layout/process4"/>
    <dgm:cxn modelId="{95B85B2F-AB91-47AA-B353-2A39F892F4D3}" type="presParOf" srcId="{B2884959-4FDD-4B1B-86DF-7F654C492F92}" destId="{02FC54E6-3931-4E73-94ED-022BCC4646B6}" srcOrd="1" destOrd="0" presId="urn:microsoft.com/office/officeart/2005/8/layout/process4"/>
    <dgm:cxn modelId="{62A55F13-0816-4ED9-AB6E-3CA5EDA830AC}" type="presParOf" srcId="{B2884959-4FDD-4B1B-86DF-7F654C492F92}" destId="{A5AE67B9-F04D-467F-BB39-CB4BF39296E1}" srcOrd="2" destOrd="0" presId="urn:microsoft.com/office/officeart/2005/8/layout/process4"/>
    <dgm:cxn modelId="{EEA30C29-82CA-41E5-958E-AAEA0CAF801C}" type="presParOf" srcId="{B2884959-4FDD-4B1B-86DF-7F654C492F92}" destId="{BB7FB157-62E9-44C0-805C-5A3F69399045}" srcOrd="3" destOrd="0" presId="urn:microsoft.com/office/officeart/2005/8/layout/process4"/>
    <dgm:cxn modelId="{291C320F-A7FD-4722-B986-5E613ED51118}" type="presParOf" srcId="{B2884959-4FDD-4B1B-86DF-7F654C492F92}" destId="{75A9A8C8-A4EE-4EFE-8FD7-28E9CC5B1D2B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E505D-0282-45D7-A9FA-8DB45E8C5A22}">
      <dsp:nvSpPr>
        <dsp:cNvPr id="0" name=""/>
        <dsp:cNvSpPr/>
      </dsp:nvSpPr>
      <dsp:spPr>
        <a:xfrm>
          <a:off x="0" y="0"/>
          <a:ext cx="8839200" cy="393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MapReduce</a:t>
          </a:r>
          <a:r>
            <a:rPr lang="en-IN" sz="6500" kern="1200" dirty="0" smtClean="0"/>
            <a:t> </a:t>
          </a:r>
          <a:endParaRPr lang="en-IN" sz="6500" kern="1200" dirty="0"/>
        </a:p>
      </dsp:txBody>
      <dsp:txXfrm>
        <a:off x="0" y="0"/>
        <a:ext cx="8839200" cy="2125130"/>
      </dsp:txXfrm>
    </dsp:sp>
    <dsp:sp modelId="{FFC8999F-70B0-4DEA-9B54-BDA0E17B4DA2}">
      <dsp:nvSpPr>
        <dsp:cNvPr id="0" name=""/>
        <dsp:cNvSpPr/>
      </dsp:nvSpPr>
      <dsp:spPr>
        <a:xfrm>
          <a:off x="1079" y="2046422"/>
          <a:ext cx="1767408" cy="1810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Software Framework for easily running applications </a:t>
          </a:r>
          <a:endParaRPr lang="en-IN" sz="2100" kern="1200" dirty="0"/>
        </a:p>
      </dsp:txBody>
      <dsp:txXfrm>
        <a:off x="1079" y="2046422"/>
        <a:ext cx="1767408" cy="1810296"/>
      </dsp:txXfrm>
    </dsp:sp>
    <dsp:sp modelId="{02FC54E6-3931-4E73-94ED-022BCC4646B6}">
      <dsp:nvSpPr>
        <dsp:cNvPr id="0" name=""/>
        <dsp:cNvSpPr/>
      </dsp:nvSpPr>
      <dsp:spPr>
        <a:xfrm>
          <a:off x="1768487" y="2046422"/>
          <a:ext cx="1767408" cy="1810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Processes large amount of data in parallel </a:t>
          </a:r>
          <a:endParaRPr lang="en-IN" sz="2100" kern="1200" dirty="0"/>
        </a:p>
      </dsp:txBody>
      <dsp:txXfrm>
        <a:off x="1768487" y="2046422"/>
        <a:ext cx="1767408" cy="1810296"/>
      </dsp:txXfrm>
    </dsp:sp>
    <dsp:sp modelId="{A5AE67B9-F04D-467F-BB39-CB4BF39296E1}">
      <dsp:nvSpPr>
        <dsp:cNvPr id="0" name=""/>
        <dsp:cNvSpPr/>
      </dsp:nvSpPr>
      <dsp:spPr>
        <a:xfrm>
          <a:off x="3535895" y="2046422"/>
          <a:ext cx="1767408" cy="1810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Using large clusters having thousands of nodes </a:t>
          </a:r>
          <a:endParaRPr lang="en-IN" sz="2100" kern="1200" dirty="0"/>
        </a:p>
      </dsp:txBody>
      <dsp:txXfrm>
        <a:off x="3535895" y="2046422"/>
        <a:ext cx="1767408" cy="1810296"/>
      </dsp:txXfrm>
    </dsp:sp>
    <dsp:sp modelId="{BB7FB157-62E9-44C0-805C-5A3F69399045}">
      <dsp:nvSpPr>
        <dsp:cNvPr id="0" name=""/>
        <dsp:cNvSpPr/>
      </dsp:nvSpPr>
      <dsp:spPr>
        <a:xfrm>
          <a:off x="5303304" y="2046422"/>
          <a:ext cx="1767408" cy="1810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Nodes of commodity hardware </a:t>
          </a:r>
          <a:endParaRPr lang="en-IN" sz="2100" kern="1200" dirty="0"/>
        </a:p>
      </dsp:txBody>
      <dsp:txXfrm>
        <a:off x="5303304" y="2046422"/>
        <a:ext cx="1767408" cy="1810296"/>
      </dsp:txXfrm>
    </dsp:sp>
    <dsp:sp modelId="{75A9A8C8-A4EE-4EFE-8FD7-28E9CC5B1D2B}">
      <dsp:nvSpPr>
        <dsp:cNvPr id="0" name=""/>
        <dsp:cNvSpPr/>
      </dsp:nvSpPr>
      <dsp:spPr>
        <a:xfrm>
          <a:off x="7070712" y="2046422"/>
          <a:ext cx="1767408" cy="1810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In a reliable and fault-tolerant manner</a:t>
          </a:r>
          <a:endParaRPr lang="en-IN" sz="2100" kern="1200" dirty="0"/>
        </a:p>
      </dsp:txBody>
      <dsp:txXfrm>
        <a:off x="7070712" y="2046422"/>
        <a:ext cx="1767408" cy="181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31183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06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8.2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578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88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 </a:t>
            </a:r>
            <a:r>
              <a:rPr lang="en-IN" dirty="0" err="1" smtClean="0"/>
              <a:t>mapper</a:t>
            </a:r>
            <a:r>
              <a:rPr lang="en-IN" dirty="0" smtClean="0"/>
              <a:t>(line):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foreach</a:t>
            </a:r>
            <a:r>
              <a:rPr lang="en-IN" dirty="0" smtClean="0"/>
              <a:t> word in </a:t>
            </a:r>
            <a:r>
              <a:rPr lang="en-IN" dirty="0" err="1" smtClean="0"/>
              <a:t>line.split</a:t>
            </a:r>
            <a:r>
              <a:rPr lang="en-IN" dirty="0" smtClean="0"/>
              <a:t>(): </a:t>
            </a:r>
          </a:p>
          <a:p>
            <a:r>
              <a:rPr lang="en-IN" dirty="0" smtClean="0"/>
              <a:t>        output(word, 1)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def reducer(key, values): </a:t>
            </a:r>
          </a:p>
          <a:p>
            <a:r>
              <a:rPr lang="en-IN" dirty="0" smtClean="0"/>
              <a:t>    output(key, sum(values))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Example: Word Count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Word Count Execution</a:t>
            </a:r>
            <a:endParaRPr lang="en-IN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357298"/>
            <a:ext cx="8507413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Local reduce function for repeated keys produced by same map 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Decreases amount of intermediate data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• Example: local counting for Word Count: </a:t>
            </a:r>
          </a:p>
          <a:p>
            <a:r>
              <a:rPr lang="en-IN" dirty="0" smtClean="0"/>
              <a:t>An Optimization: The Combiner </a:t>
            </a:r>
          </a:p>
          <a:p>
            <a:r>
              <a:rPr lang="en-IN" dirty="0" smtClean="0"/>
              <a:t>			def combiner(key, values): </a:t>
            </a:r>
          </a:p>
          <a:p>
            <a:r>
              <a:rPr lang="en-IN" dirty="0" smtClean="0"/>
              <a:t>    			output(key, sum(values))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 Optimization: The Combiner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Word Count with Combiner</a:t>
            </a:r>
            <a:endParaRPr lang="en-IN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413988"/>
            <a:ext cx="8583613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Snapshot of </a:t>
            </a:r>
            <a:r>
              <a:rPr lang="en-IN" dirty="0" err="1" smtClean="0"/>
              <a:t>MarketRatings</a:t>
            </a:r>
            <a:r>
              <a:rPr lang="en-IN" dirty="0" smtClean="0"/>
              <a:t> example and Program demo</a:t>
            </a:r>
            <a:endParaRPr lang="en-IN" dirty="0"/>
          </a:p>
        </p:txBody>
      </p:sp>
      <p:pic>
        <p:nvPicPr>
          <p:cNvPr id="109570" name="Picture 2" descr="F:\BITS-Pilani\BITS-WILP\Subjects\CloudComputing\MarketRati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Mappers</a:t>
            </a:r>
            <a:r>
              <a:rPr lang="en-IN" dirty="0" smtClean="0"/>
              <a:t> preferentially scheduled on same node or same </a:t>
            </a:r>
          </a:p>
          <a:p>
            <a:r>
              <a:rPr lang="en-IN" dirty="0" smtClean="0"/>
              <a:t>rack as their input block </a:t>
            </a:r>
          </a:p>
          <a:p>
            <a:r>
              <a:rPr lang="en-IN" dirty="0" smtClean="0"/>
              <a:t>		– Minimize network use to improve performance </a:t>
            </a:r>
          </a:p>
          <a:p>
            <a:r>
              <a:rPr lang="en-IN" dirty="0" smtClean="0"/>
              <a:t> </a:t>
            </a:r>
          </a:p>
          <a:p>
            <a:r>
              <a:rPr lang="en-IN" dirty="0" err="1" smtClean="0"/>
              <a:t>Mappers</a:t>
            </a:r>
            <a:r>
              <a:rPr lang="en-IN" dirty="0" smtClean="0"/>
              <a:t> save outputs to local disk before serving to </a:t>
            </a:r>
          </a:p>
          <a:p>
            <a:r>
              <a:rPr lang="en-IN" dirty="0" smtClean="0"/>
              <a:t>reducers </a:t>
            </a:r>
          </a:p>
          <a:p>
            <a:r>
              <a:rPr lang="en-IN" dirty="0" smtClean="0"/>
              <a:t>		– Allows recovery if a reducer crashes </a:t>
            </a:r>
          </a:p>
          <a:p>
            <a:r>
              <a:rPr lang="en-IN" dirty="0" smtClean="0"/>
              <a:t>		– Allows running more reducers than # of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Execution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1. If a task crashes: </a:t>
            </a:r>
          </a:p>
          <a:p>
            <a:r>
              <a:rPr lang="en-IN" dirty="0" smtClean="0"/>
              <a:t>	– Retry on another node </a:t>
            </a:r>
          </a:p>
          <a:p>
            <a:r>
              <a:rPr lang="en-IN" dirty="0" smtClean="0"/>
              <a:t>		• OK for a map because it had no dependencies </a:t>
            </a:r>
          </a:p>
          <a:p>
            <a:r>
              <a:rPr lang="en-IN" dirty="0" smtClean="0"/>
              <a:t>		• OK for reduce because map outputs are on disk </a:t>
            </a:r>
          </a:p>
          <a:p>
            <a:r>
              <a:rPr lang="en-IN" dirty="0" smtClean="0"/>
              <a:t>	– If the same task repeatedly fails, fail the job or ignore 	that input block</a:t>
            </a:r>
          </a:p>
          <a:p>
            <a:r>
              <a:rPr lang="en-IN" dirty="0" smtClean="0"/>
              <a:t>2. If a node crashes: </a:t>
            </a:r>
          </a:p>
          <a:p>
            <a:r>
              <a:rPr lang="en-IN" dirty="0" smtClean="0"/>
              <a:t>	– </a:t>
            </a:r>
            <a:r>
              <a:rPr lang="en-IN" dirty="0" err="1" smtClean="0"/>
              <a:t>Relaunch</a:t>
            </a:r>
            <a:r>
              <a:rPr lang="en-IN" dirty="0" smtClean="0"/>
              <a:t> its current tasks on other nodes </a:t>
            </a:r>
          </a:p>
          <a:p>
            <a:r>
              <a:rPr lang="en-IN" dirty="0" smtClean="0"/>
              <a:t>	– </a:t>
            </a:r>
            <a:r>
              <a:rPr lang="en-IN" dirty="0" err="1" smtClean="0"/>
              <a:t>Relaunch</a:t>
            </a:r>
            <a:r>
              <a:rPr lang="en-IN" dirty="0" smtClean="0"/>
              <a:t> any maps the node previously ran </a:t>
            </a:r>
          </a:p>
          <a:p>
            <a:r>
              <a:rPr lang="en-IN" dirty="0" smtClean="0"/>
              <a:t>		• Necessary because their output files were lost along </a:t>
            </a:r>
          </a:p>
          <a:p>
            <a:r>
              <a:rPr lang="en-IN" dirty="0" smtClean="0"/>
              <a:t>		  with the crashed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Fault Tolerance in </a:t>
            </a:r>
            <a:r>
              <a:rPr lang="en-IN" dirty="0" err="1" smtClean="0"/>
              <a:t>MapReduce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3. If a task is going slowly (straggler): </a:t>
            </a:r>
          </a:p>
          <a:p>
            <a:r>
              <a:rPr lang="en-IN" dirty="0" smtClean="0"/>
              <a:t>	– Launch second copy of task on another node </a:t>
            </a:r>
          </a:p>
          <a:p>
            <a:r>
              <a:rPr lang="en-IN" dirty="0" smtClean="0"/>
              <a:t>	– Take the output of whichever copy finishes first, and kill the other one </a:t>
            </a:r>
          </a:p>
          <a:p>
            <a:r>
              <a:rPr lang="en-IN" dirty="0" smtClean="0"/>
              <a:t> 		• Critical for performance in large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Fault Tolerance in </a:t>
            </a:r>
            <a:r>
              <a:rPr lang="en-IN" dirty="0" err="1" smtClean="0"/>
              <a:t>MapReduce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3555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Cheap nodes fail, especially when you have many </a:t>
            </a:r>
          </a:p>
          <a:p>
            <a:r>
              <a:rPr lang="en-IN" dirty="0" smtClean="0"/>
              <a:t>– Mean time between failures for 1 node = 3 years </a:t>
            </a:r>
          </a:p>
          <a:p>
            <a:r>
              <a:rPr lang="en-IN" dirty="0" smtClean="0"/>
              <a:t>– MTBF for 1000 nodes = 1 day </a:t>
            </a:r>
          </a:p>
          <a:p>
            <a:r>
              <a:rPr lang="en-IN" dirty="0" smtClean="0"/>
              <a:t>– Solution: Build fault tolerance into system</a:t>
            </a:r>
          </a:p>
          <a:p>
            <a:endParaRPr lang="en-IN" dirty="0" smtClean="0"/>
          </a:p>
          <a:p>
            <a:r>
              <a:rPr lang="en-IN" dirty="0" smtClean="0"/>
              <a:t>Commodity network = low bandwidth </a:t>
            </a:r>
          </a:p>
          <a:p>
            <a:r>
              <a:rPr lang="en-IN" dirty="0" smtClean="0"/>
              <a:t>– Solution: Push computation to the data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Programming distributed systems is hard </a:t>
            </a:r>
          </a:p>
          <a:p>
            <a:r>
              <a:rPr lang="en-IN" dirty="0" smtClean="0"/>
              <a:t>– Solution: Restricted programming model: users write </a:t>
            </a:r>
          </a:p>
          <a:p>
            <a:r>
              <a:rPr lang="en-IN" dirty="0" smtClean="0"/>
              <a:t>data-parallel “map” and “reduce” functions and system </a:t>
            </a:r>
          </a:p>
          <a:p>
            <a:r>
              <a:rPr lang="en-IN" dirty="0" smtClean="0"/>
              <a:t>handles work distribution and failures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Challenges of Cloud Environment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Picture 10" descr="http://www.hadoopscreencasts.com/assets/hadoop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5072074"/>
            <a:ext cx="19494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57752" y="4572008"/>
            <a:ext cx="20239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Thanks </a:t>
            </a:r>
            <a:r>
              <a:rPr kumimoji="0" lang="en-I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Hadoop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57160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Picture 10" descr="http://www.hadoopscreencasts.com/assets/hadoop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465259"/>
            <a:ext cx="19494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29190" y="5143512"/>
            <a:ext cx="28639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Name of the elephant!!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57160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7124720" cy="493555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err="1" smtClean="0"/>
              <a:t>MapReduce</a:t>
            </a:r>
            <a:r>
              <a:rPr lang="en-IN" dirty="0" smtClean="0"/>
              <a:t> – offline computing engine (Data Processing Framework)</a:t>
            </a:r>
          </a:p>
          <a:p>
            <a:r>
              <a:rPr lang="en-IN" b="1" dirty="0" smtClean="0"/>
              <a:t>HDFS</a:t>
            </a:r>
            <a:r>
              <a:rPr lang="en-IN" dirty="0" smtClean="0"/>
              <a:t> – </a:t>
            </a:r>
            <a:r>
              <a:rPr lang="en-IN" dirty="0" err="1" smtClean="0"/>
              <a:t>Hadoop</a:t>
            </a:r>
            <a:r>
              <a:rPr lang="en-IN" dirty="0" smtClean="0"/>
              <a:t> Distributed file system (Data Storage Framework</a:t>
            </a:r>
          </a:p>
          <a:p>
            <a:endParaRPr lang="en-IN" dirty="0" smtClean="0"/>
          </a:p>
          <a:p>
            <a:r>
              <a:rPr lang="en-IN" dirty="0" smtClean="0"/>
              <a:t>Frameworks like </a:t>
            </a:r>
            <a:r>
              <a:rPr lang="en-IN" b="1" dirty="0" err="1" smtClean="0"/>
              <a:t>Hbase</a:t>
            </a:r>
            <a:r>
              <a:rPr lang="en-IN" dirty="0" smtClean="0"/>
              <a:t>, </a:t>
            </a:r>
            <a:r>
              <a:rPr lang="en-IN" b="1" dirty="0" smtClean="0"/>
              <a:t>Pig</a:t>
            </a:r>
            <a:r>
              <a:rPr lang="en-IN" dirty="0" smtClean="0"/>
              <a:t> and </a:t>
            </a:r>
            <a:r>
              <a:rPr lang="en-IN" b="1" dirty="0" smtClean="0"/>
              <a:t>Hive</a:t>
            </a:r>
            <a:r>
              <a:rPr lang="en-IN" dirty="0" smtClean="0"/>
              <a:t> have been built on top of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Pig</a:t>
            </a:r>
            <a:r>
              <a:rPr lang="en-IN" dirty="0" smtClean="0"/>
              <a:t> is a dataflow language and execution environment over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err="1" smtClean="0"/>
              <a:t>Hbase</a:t>
            </a:r>
            <a:r>
              <a:rPr lang="en-IN" dirty="0" smtClean="0"/>
              <a:t> is a distributed key-value store which supports SQL-like queries similar to Google’s </a:t>
            </a:r>
            <a:r>
              <a:rPr lang="en-IN" dirty="0" err="1" smtClean="0"/>
              <a:t>BigTable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Hive</a:t>
            </a:r>
            <a:r>
              <a:rPr lang="en-IN" dirty="0" smtClean="0"/>
              <a:t> is a distributed data warehouse to manage data stored in the </a:t>
            </a:r>
            <a:r>
              <a:rPr lang="en-IN" dirty="0" err="1" smtClean="0"/>
              <a:t>Hadoop</a:t>
            </a:r>
            <a:r>
              <a:rPr lang="en-IN" dirty="0" smtClean="0"/>
              <a:t> File System.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200" dirty="0" err="1" smtClean="0"/>
              <a:t>Hadoop</a:t>
            </a:r>
            <a:r>
              <a:rPr lang="en-US" spc="-200" dirty="0" smtClean="0"/>
              <a:t> common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1350961"/>
          <a:ext cx="8839200" cy="3935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(Data Processing Framework)</a:t>
            </a:r>
            <a:endParaRPr lang="en-IN" dirty="0"/>
          </a:p>
        </p:txBody>
      </p:sp>
      <p:pic>
        <p:nvPicPr>
          <p:cNvPr id="2064" name="Picture 16" descr="http://blog.gopivotal.com/wp-content/uploads/2013/07/03_MapReduce_Step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4744" y="5429264"/>
            <a:ext cx="2500330" cy="979390"/>
          </a:xfrm>
          <a:prstGeom prst="rect">
            <a:avLst/>
          </a:prstGeom>
          <a:noFill/>
        </p:spPr>
      </p:pic>
      <p:pic>
        <p:nvPicPr>
          <p:cNvPr id="2066" name="Picture 18" descr="http://blog.gopivotal.com/wp-content/uploads/2013/07/02_HDF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2976" y="5429264"/>
            <a:ext cx="2286016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Logical flow: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Two phases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Example: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Processing flow</a:t>
            </a:r>
            <a:endParaRPr lang="en-IN" dirty="0"/>
          </a:p>
        </p:txBody>
      </p:sp>
      <p:sp>
        <p:nvSpPr>
          <p:cNvPr id="106502" name="AutoShape 6" descr="Image result for animation for map red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6504" name="Picture 8" descr="F:\BITS-Pilani\BITS-WILP\Subjects\CloudComputing\map_reduce_pha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978" y="3071810"/>
            <a:ext cx="6159484" cy="1959836"/>
          </a:xfrm>
          <a:prstGeom prst="rect">
            <a:avLst/>
          </a:prstGeom>
          <a:noFill/>
        </p:spPr>
      </p:pic>
      <p:pic>
        <p:nvPicPr>
          <p:cNvPr id="106506" name="Picture 10" descr="F:\BITS-Pilani\BITS-WILP\Subjects\CloudComputing\mapreduce-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919452"/>
            <a:ext cx="6500858" cy="1795696"/>
          </a:xfrm>
          <a:prstGeom prst="rect">
            <a:avLst/>
          </a:prstGeom>
          <a:noFill/>
        </p:spPr>
      </p:pic>
      <p:pic>
        <p:nvPicPr>
          <p:cNvPr id="11" name="Picture 9" descr="F:\BITS-Pilani\BITS-WILP\Subjects\CloudComputing\3222_Hadoop_MapReduce_LogicalDataFlo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857364"/>
            <a:ext cx="8001056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Architecture Overview</a:t>
            </a:r>
            <a:endParaRPr lang="en-IN" dirty="0"/>
          </a:p>
        </p:txBody>
      </p:sp>
      <p:pic>
        <p:nvPicPr>
          <p:cNvPr id="105474" name="Picture 2" descr="http://blog.raremile.com/wp-content/uploads/2012/09/hadoop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01122" cy="50006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16" y="6215082"/>
            <a:ext cx="20002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400" dirty="0" smtClean="0"/>
              <a:t>blog.raremile.com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85859"/>
            <a:ext cx="8229600" cy="5357851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100"/>
              </a:spcBef>
              <a:buSzPct val="100000"/>
            </a:pPr>
            <a:r>
              <a:rPr lang="en-US" sz="7200" b="1" u="sng" dirty="0" err="1" smtClean="0"/>
              <a:t>NameNode</a:t>
            </a:r>
            <a:r>
              <a:rPr lang="en-US" sz="7200" b="1" u="sng" dirty="0" smtClean="0"/>
              <a:t>/ Master Node: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Stores metadata for the files, like the directory structure of a typical FS.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The server holding the </a:t>
            </a:r>
            <a:r>
              <a:rPr lang="en-US" sz="7200" dirty="0" err="1" smtClean="0"/>
              <a:t>NameNode</a:t>
            </a:r>
            <a:r>
              <a:rPr lang="en-US" sz="7200" dirty="0" smtClean="0"/>
              <a:t> instance is quite crucial, as there is only one. 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Transaction log for file deletes/adds, etc. 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Handles creation of more replica blocks when necessary after a </a:t>
            </a:r>
            <a:r>
              <a:rPr lang="en-US" sz="7200" dirty="0" err="1" smtClean="0"/>
              <a:t>DataNode</a:t>
            </a:r>
            <a:r>
              <a:rPr lang="en-US" sz="7200" dirty="0" smtClean="0"/>
              <a:t> failure</a:t>
            </a:r>
          </a:p>
          <a:p>
            <a:pPr>
              <a:spcBef>
                <a:spcPts val="100"/>
              </a:spcBef>
              <a:buSzPct val="100000"/>
            </a:pPr>
            <a:r>
              <a:rPr lang="en-US" sz="7200" b="1" u="sng" dirty="0" err="1" smtClean="0"/>
              <a:t>DataNode</a:t>
            </a:r>
            <a:r>
              <a:rPr lang="en-US" sz="7200" b="1" u="sng" dirty="0" smtClean="0"/>
              <a:t>/ Slave Node: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Stores the actual data in HDFS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Can run on any underlying </a:t>
            </a:r>
            <a:r>
              <a:rPr lang="en-US" sz="7200" dirty="0" err="1" smtClean="0"/>
              <a:t>filesystem</a:t>
            </a:r>
            <a:r>
              <a:rPr lang="en-US" sz="7200" dirty="0" smtClean="0"/>
              <a:t> (ext3/4, NTFS, etc)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smtClean="0"/>
              <a:t>Notifies </a:t>
            </a:r>
            <a:r>
              <a:rPr lang="en-US" sz="7200" dirty="0" err="1" smtClean="0"/>
              <a:t>NameNode</a:t>
            </a:r>
            <a:r>
              <a:rPr lang="en-US" sz="7200" dirty="0" smtClean="0"/>
              <a:t> of what blocks it has</a:t>
            </a:r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285750" indent="-285750"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7200" dirty="0" err="1" smtClean="0"/>
              <a:t>NameNode</a:t>
            </a:r>
            <a:r>
              <a:rPr lang="en-US" sz="7200" dirty="0" smtClean="0"/>
              <a:t> replicates blocks 2x in local rack, 1x elsewhere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Architecture </a:t>
            </a:r>
            <a:r>
              <a:rPr lang="en-IN" sz="2800" dirty="0" smtClean="0"/>
              <a:t>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Job Tracker: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Central authority for the complete </a:t>
            </a:r>
            <a:r>
              <a:rPr lang="en-IN" dirty="0" err="1" smtClean="0"/>
              <a:t>MapReduce</a:t>
            </a:r>
            <a:r>
              <a:rPr lang="en-IN" dirty="0" smtClean="0"/>
              <a:t> cluster and responsible for scheduling and monitoring </a:t>
            </a:r>
            <a:r>
              <a:rPr lang="en-IN" dirty="0" err="1" smtClean="0"/>
              <a:t>MapReduce</a:t>
            </a:r>
            <a:r>
              <a:rPr lang="en-IN" dirty="0" smtClean="0"/>
              <a:t> jobs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Responds to client request for job submission and status</a:t>
            </a:r>
          </a:p>
          <a:p>
            <a:r>
              <a:rPr lang="en-IN" dirty="0" smtClean="0"/>
              <a:t>The Task Tracker: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Workers that accepts map and reduce tasks from job tracker, launches them and keeps track of their progress, reports the same to job tracker.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Keeps track of resource usage of tasks and kills the tasks that overshoots their memory limits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Architecture </a:t>
            </a:r>
            <a:r>
              <a:rPr lang="en-IN" sz="2800" dirty="0" smtClean="0"/>
              <a:t>(cont.)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MapReduce</a:t>
            </a:r>
            <a:r>
              <a:rPr lang="en-IN" dirty="0" smtClean="0"/>
              <a:t> Programming Model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Distributed Word Count</a:t>
            </a:r>
            <a:endParaRPr lang="en-IN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28732"/>
            <a:ext cx="8656637" cy="267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40" y="4569313"/>
            <a:ext cx="5286390" cy="214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538</Words>
  <Application>Microsoft Office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Slide 1</vt:lpstr>
      <vt:lpstr>Hadoop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Hadoop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64</cp:revision>
  <dcterms:modified xsi:type="dcterms:W3CDTF">2016-01-11T10:12:06Z</dcterms:modified>
</cp:coreProperties>
</file>