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7" r:id="rId2"/>
    <p:sldId id="261" r:id="rId3"/>
    <p:sldId id="259" r:id="rId4"/>
    <p:sldId id="260" r:id="rId5"/>
    <p:sldId id="263" r:id="rId6"/>
    <p:sldId id="264" r:id="rId7"/>
    <p:sldId id="275" r:id="rId8"/>
    <p:sldId id="265" r:id="rId9"/>
    <p:sldId id="266" r:id="rId10"/>
    <p:sldId id="276" r:id="rId11"/>
    <p:sldId id="268" r:id="rId12"/>
    <p:sldId id="269" r:id="rId13"/>
    <p:sldId id="270" r:id="rId14"/>
    <p:sldId id="271" r:id="rId15"/>
    <p:sldId id="272" r:id="rId16"/>
    <p:sldId id="273" r:id="rId17"/>
    <p:sldId id="277"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3" d="100"/>
          <a:sy n="93" d="100"/>
        </p:scale>
        <p:origin x="649" y="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5560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92040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217004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0795281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504709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5043354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140959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298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2465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4868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38879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5058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35891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76402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4470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09144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2354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2D6E202-B606-4609-B914-27C9371A1F6D}" type="datetime1">
              <a:rPr lang="en-US" smtClean="0"/>
              <a:t>1/7/2024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243731507"/>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colab.research.google.com/drive/1YAL9HWl35uyEhisO16k0L5GmCHyaidK7?usp=sharing"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github.com/ArghyaRC/Cardekho_dataset/blob/main/cardekho_dataset.csv"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349880" y="277645"/>
            <a:ext cx="11209220" cy="1096878"/>
          </a:xfrm>
        </p:spPr>
        <p:txBody>
          <a:bodyPr>
            <a:normAutofit/>
          </a:bodyPr>
          <a:lstStyle/>
          <a:p>
            <a:r>
              <a:rPr lang="en-US"/>
              <a:t>BDNS ET PROJECT using SPARK ML</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8190589" y="5279455"/>
            <a:ext cx="3368511" cy="923829"/>
          </a:xfrm>
        </p:spPr>
        <p:txBody>
          <a:bodyPr>
            <a:normAutofit lnSpcReduction="10000"/>
          </a:bodyPr>
          <a:lstStyle/>
          <a:p>
            <a:r>
              <a:rPr lang="en-US">
                <a:solidFill>
                  <a:schemeClr val="tx1">
                    <a:lumMod val="85000"/>
                    <a:lumOff val="15000"/>
                  </a:schemeClr>
                </a:solidFill>
              </a:rPr>
              <a:t>Arghya Roy Chowdhury</a:t>
            </a:r>
            <a:r>
              <a:rPr lang="en-US" sz="2400">
                <a:solidFill>
                  <a:schemeClr val="tx1">
                    <a:lumMod val="85000"/>
                    <a:lumOff val="15000"/>
                  </a:schemeClr>
                </a:solidFill>
              </a:rPr>
              <a:t> </a:t>
            </a:r>
          </a:p>
          <a:p>
            <a:r>
              <a:rPr lang="en-US" sz="2400">
                <a:solidFill>
                  <a:schemeClr val="tx1">
                    <a:lumMod val="85000"/>
                    <a:lumOff val="15000"/>
                  </a:schemeClr>
                </a:solidFill>
              </a:rPr>
              <a:t>– A23007</a:t>
            </a:r>
            <a:endParaRPr lang="en-US" sz="2400" dirty="0">
              <a:solidFill>
                <a:schemeClr val="tx1">
                  <a:lumMod val="85000"/>
                  <a:lumOff val="15000"/>
                </a:schemeClr>
              </a:solidFill>
            </a:endParaRPr>
          </a:p>
        </p:txBody>
      </p:sp>
      <p:pic>
        <p:nvPicPr>
          <p:cNvPr id="8" name="Picture 7">
            <a:extLst>
              <a:ext uri="{FF2B5EF4-FFF2-40B4-BE49-F238E27FC236}">
                <a16:creationId xmlns:a16="http://schemas.microsoft.com/office/drawing/2014/main" id="{F9532AAC-0C7D-1AE3-78AA-A55F85C7C7D7}"/>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1701401" y="1149677"/>
            <a:ext cx="8933834" cy="5184498"/>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B3AF4-EF76-5027-7357-D5963470814C}"/>
              </a:ext>
            </a:extLst>
          </p:cNvPr>
          <p:cNvSpPr>
            <a:spLocks noGrp="1"/>
          </p:cNvSpPr>
          <p:nvPr>
            <p:ph type="title"/>
          </p:nvPr>
        </p:nvSpPr>
        <p:spPr>
          <a:xfrm>
            <a:off x="684212" y="1464236"/>
            <a:ext cx="10127223" cy="857623"/>
          </a:xfrm>
        </p:spPr>
        <p:txBody>
          <a:bodyPr/>
          <a:lstStyle/>
          <a:p>
            <a:r>
              <a:rPr lang="en-US" dirty="0"/>
              <a:t>B</a:t>
            </a:r>
            <a:r>
              <a:rPr lang="en-IN" dirty="0"/>
              <a:t>asic pipeline</a:t>
            </a:r>
          </a:p>
        </p:txBody>
      </p:sp>
      <p:sp>
        <p:nvSpPr>
          <p:cNvPr id="3" name="Content Placeholder 2">
            <a:extLst>
              <a:ext uri="{FF2B5EF4-FFF2-40B4-BE49-F238E27FC236}">
                <a16:creationId xmlns:a16="http://schemas.microsoft.com/office/drawing/2014/main" id="{2F056A03-1F5C-AE9D-2117-48441D3297B5}"/>
              </a:ext>
            </a:extLst>
          </p:cNvPr>
          <p:cNvSpPr>
            <a:spLocks noGrp="1"/>
          </p:cNvSpPr>
          <p:nvPr>
            <p:ph idx="1"/>
          </p:nvPr>
        </p:nvSpPr>
        <p:spPr>
          <a:xfrm>
            <a:off x="684212" y="2321859"/>
            <a:ext cx="8534400" cy="1979208"/>
          </a:xfrm>
        </p:spPr>
        <p:txBody>
          <a:bodyPr/>
          <a:lstStyle/>
          <a:p>
            <a:pPr marL="0" indent="0">
              <a:buNone/>
            </a:pPr>
            <a:r>
              <a:rPr lang="en-US" dirty="0">
                <a:solidFill>
                  <a:schemeClr val="bg1"/>
                </a:solidFill>
              </a:rPr>
              <a:t>This pipeline prepares data for predicting car prices by converting categorical information (like car name, fuel type, etc.) into a format suitable for machine learning, ensuring accurate and efficient model training.</a:t>
            </a:r>
            <a:endParaRPr lang="en-IN" dirty="0">
              <a:solidFill>
                <a:schemeClr val="bg1"/>
              </a:solidFill>
            </a:endParaRPr>
          </a:p>
        </p:txBody>
      </p:sp>
    </p:spTree>
    <p:extLst>
      <p:ext uri="{BB962C8B-B14F-4D97-AF65-F5344CB8AC3E}">
        <p14:creationId xmlns:p14="http://schemas.microsoft.com/office/powerpoint/2010/main" val="2569091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74A15-4DE4-78C4-4E11-90118B9E363D}"/>
              </a:ext>
            </a:extLst>
          </p:cNvPr>
          <p:cNvSpPr>
            <a:spLocks noGrp="1"/>
          </p:cNvSpPr>
          <p:nvPr>
            <p:ph type="title"/>
          </p:nvPr>
        </p:nvSpPr>
        <p:spPr>
          <a:xfrm>
            <a:off x="782824" y="524933"/>
            <a:ext cx="8534400" cy="846668"/>
          </a:xfrm>
        </p:spPr>
        <p:txBody>
          <a:bodyPr/>
          <a:lstStyle/>
          <a:p>
            <a:r>
              <a:rPr lang="en-IN" dirty="0">
                <a:solidFill>
                  <a:schemeClr val="bg1">
                    <a:lumMod val="65000"/>
                    <a:lumOff val="35000"/>
                  </a:schemeClr>
                </a:solidFill>
              </a:rPr>
              <a:t>Train Test Split</a:t>
            </a:r>
          </a:p>
        </p:txBody>
      </p:sp>
      <p:sp>
        <p:nvSpPr>
          <p:cNvPr id="3" name="Content Placeholder 2">
            <a:extLst>
              <a:ext uri="{FF2B5EF4-FFF2-40B4-BE49-F238E27FC236}">
                <a16:creationId xmlns:a16="http://schemas.microsoft.com/office/drawing/2014/main" id="{56E7BA05-4089-6DB9-A9A6-E1257567491B}"/>
              </a:ext>
            </a:extLst>
          </p:cNvPr>
          <p:cNvSpPr>
            <a:spLocks noGrp="1"/>
          </p:cNvSpPr>
          <p:nvPr>
            <p:ph sz="half" idx="1"/>
          </p:nvPr>
        </p:nvSpPr>
        <p:spPr>
          <a:xfrm>
            <a:off x="561243" y="1226371"/>
            <a:ext cx="4937655" cy="1913965"/>
          </a:xfrm>
        </p:spPr>
        <p:txBody>
          <a:bodyPr/>
          <a:lstStyle/>
          <a:p>
            <a:r>
              <a:rPr lang="en-IN" dirty="0"/>
              <a:t>Our dataset is split into training and testing in the ratio of 80 percent, 20 percent, respectively.</a:t>
            </a:r>
          </a:p>
        </p:txBody>
      </p:sp>
      <p:pic>
        <p:nvPicPr>
          <p:cNvPr id="10" name="Content Placeholder 9">
            <a:extLst>
              <a:ext uri="{FF2B5EF4-FFF2-40B4-BE49-F238E27FC236}">
                <a16:creationId xmlns:a16="http://schemas.microsoft.com/office/drawing/2014/main" id="{910B0CB6-FAB4-507D-E79F-6879CAC0A69C}"/>
              </a:ext>
            </a:extLst>
          </p:cNvPr>
          <p:cNvPicPr>
            <a:picLocks noGrp="1" noChangeAspect="1"/>
          </p:cNvPicPr>
          <p:nvPr>
            <p:ph sz="half" idx="2"/>
          </p:nvPr>
        </p:nvPicPr>
        <p:blipFill>
          <a:blip r:embed="rId2"/>
          <a:stretch>
            <a:fillRect/>
          </a:stretch>
        </p:blipFill>
        <p:spPr>
          <a:xfrm>
            <a:off x="3030071" y="3133418"/>
            <a:ext cx="7999787" cy="2498211"/>
          </a:xfrm>
        </p:spPr>
      </p:pic>
    </p:spTree>
    <p:extLst>
      <p:ext uri="{BB962C8B-B14F-4D97-AF65-F5344CB8AC3E}">
        <p14:creationId xmlns:p14="http://schemas.microsoft.com/office/powerpoint/2010/main" val="142522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34807-24AE-8794-E74B-A6116A4756CF}"/>
              </a:ext>
            </a:extLst>
          </p:cNvPr>
          <p:cNvSpPr>
            <a:spLocks noGrp="1"/>
          </p:cNvSpPr>
          <p:nvPr>
            <p:ph type="title"/>
          </p:nvPr>
        </p:nvSpPr>
        <p:spPr>
          <a:xfrm>
            <a:off x="684211" y="678332"/>
            <a:ext cx="8534400" cy="983128"/>
          </a:xfrm>
        </p:spPr>
        <p:txBody>
          <a:bodyPr/>
          <a:lstStyle/>
          <a:p>
            <a:r>
              <a:rPr lang="en-IN" dirty="0"/>
              <a:t>Linear Regression</a:t>
            </a:r>
          </a:p>
        </p:txBody>
      </p:sp>
      <p:sp>
        <p:nvSpPr>
          <p:cNvPr id="3" name="Content Placeholder 2">
            <a:extLst>
              <a:ext uri="{FF2B5EF4-FFF2-40B4-BE49-F238E27FC236}">
                <a16:creationId xmlns:a16="http://schemas.microsoft.com/office/drawing/2014/main" id="{A19F4088-367A-0B01-0B62-5A8D283DD80A}"/>
              </a:ext>
            </a:extLst>
          </p:cNvPr>
          <p:cNvSpPr>
            <a:spLocks noGrp="1"/>
          </p:cNvSpPr>
          <p:nvPr>
            <p:ph sz="half" idx="1"/>
          </p:nvPr>
        </p:nvSpPr>
        <p:spPr>
          <a:xfrm>
            <a:off x="684211" y="1169896"/>
            <a:ext cx="4937655" cy="3615267"/>
          </a:xfrm>
        </p:spPr>
        <p:txBody>
          <a:bodyPr/>
          <a:lstStyle/>
          <a:p>
            <a:r>
              <a:rPr lang="en-IN" dirty="0"/>
              <a:t>Using a Linear regression model we got the following values of our evaluation metrics </a:t>
            </a:r>
          </a:p>
          <a:p>
            <a:pPr>
              <a:buFont typeface="Arial" panose="020B0604020202020204" pitchFamily="34" charset="0"/>
              <a:buChar char="•"/>
            </a:pPr>
            <a:r>
              <a:rPr lang="en-IN" dirty="0"/>
              <a:t>RMSE – </a:t>
            </a:r>
            <a:r>
              <a:rPr lang="en-IN" dirty="0">
                <a:solidFill>
                  <a:srgbClr val="212121"/>
                </a:solidFill>
                <a:latin typeface="Courier New" panose="02070309020205020404" pitchFamily="49" charset="0"/>
              </a:rPr>
              <a:t>444778.43</a:t>
            </a:r>
            <a:endParaRPr lang="en-IN" b="0" i="0" dirty="0">
              <a:solidFill>
                <a:srgbClr val="212121"/>
              </a:solidFill>
              <a:effectLst/>
              <a:latin typeface="Courier New" panose="02070309020205020404" pitchFamily="49" charset="0"/>
            </a:endParaRPr>
          </a:p>
          <a:p>
            <a:pPr>
              <a:buFont typeface="Arial" panose="020B0604020202020204" pitchFamily="34" charset="0"/>
              <a:buChar char="•"/>
            </a:pPr>
            <a:r>
              <a:rPr lang="en-IN" dirty="0"/>
              <a:t>R-SQUARED</a:t>
            </a:r>
            <a:r>
              <a:rPr lang="en-IN" dirty="0">
                <a:solidFill>
                  <a:srgbClr val="212121"/>
                </a:solidFill>
                <a:latin typeface="Courier New" panose="02070309020205020404" pitchFamily="49" charset="0"/>
              </a:rPr>
              <a:t> – 0.60</a:t>
            </a:r>
            <a:endParaRPr lang="en-IN" dirty="0"/>
          </a:p>
        </p:txBody>
      </p:sp>
      <p:pic>
        <p:nvPicPr>
          <p:cNvPr id="6" name="Content Placeholder 5">
            <a:extLst>
              <a:ext uri="{FF2B5EF4-FFF2-40B4-BE49-F238E27FC236}">
                <a16:creationId xmlns:a16="http://schemas.microsoft.com/office/drawing/2014/main" id="{ECEFBAB3-20FE-B615-7F97-C8BAEA6FA563}"/>
              </a:ext>
            </a:extLst>
          </p:cNvPr>
          <p:cNvPicPr>
            <a:picLocks noGrp="1" noChangeAspect="1"/>
          </p:cNvPicPr>
          <p:nvPr>
            <p:ph sz="half" idx="2"/>
          </p:nvPr>
        </p:nvPicPr>
        <p:blipFill>
          <a:blip r:embed="rId2"/>
          <a:stretch>
            <a:fillRect/>
          </a:stretch>
        </p:blipFill>
        <p:spPr>
          <a:xfrm>
            <a:off x="5808663" y="1905501"/>
            <a:ext cx="4933950" cy="2143527"/>
          </a:xfrm>
        </p:spPr>
      </p:pic>
    </p:spTree>
    <p:extLst>
      <p:ext uri="{BB962C8B-B14F-4D97-AF65-F5344CB8AC3E}">
        <p14:creationId xmlns:p14="http://schemas.microsoft.com/office/powerpoint/2010/main" val="3719725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6BEE-11B9-B0C0-25D4-960DEF2155E2}"/>
              </a:ext>
            </a:extLst>
          </p:cNvPr>
          <p:cNvSpPr>
            <a:spLocks noGrp="1"/>
          </p:cNvSpPr>
          <p:nvPr>
            <p:ph type="title"/>
          </p:nvPr>
        </p:nvSpPr>
        <p:spPr>
          <a:xfrm>
            <a:off x="684211" y="546849"/>
            <a:ext cx="8534400" cy="1507067"/>
          </a:xfrm>
        </p:spPr>
        <p:txBody>
          <a:bodyPr/>
          <a:lstStyle/>
          <a:p>
            <a:r>
              <a:rPr lang="en-IN" dirty="0"/>
              <a:t>Decision Tree Regressor</a:t>
            </a:r>
          </a:p>
        </p:txBody>
      </p:sp>
      <p:sp>
        <p:nvSpPr>
          <p:cNvPr id="3" name="Content Placeholder 2">
            <a:extLst>
              <a:ext uri="{FF2B5EF4-FFF2-40B4-BE49-F238E27FC236}">
                <a16:creationId xmlns:a16="http://schemas.microsoft.com/office/drawing/2014/main" id="{4B9E78E8-7F22-1E87-DD51-ED84DC534117}"/>
              </a:ext>
            </a:extLst>
          </p:cNvPr>
          <p:cNvSpPr>
            <a:spLocks noGrp="1"/>
          </p:cNvSpPr>
          <p:nvPr>
            <p:ph sz="half" idx="1"/>
          </p:nvPr>
        </p:nvSpPr>
        <p:spPr>
          <a:xfrm>
            <a:off x="684211" y="1232649"/>
            <a:ext cx="4937655" cy="3615267"/>
          </a:xfrm>
        </p:spPr>
        <p:txBody>
          <a:bodyPr/>
          <a:lstStyle/>
          <a:p>
            <a:r>
              <a:rPr lang="en-IN" dirty="0"/>
              <a:t>Using a Decision Tree Regressor we got the following values of our evaluation metrics </a:t>
            </a:r>
          </a:p>
          <a:p>
            <a:pPr>
              <a:buFont typeface="Arial" panose="020B0604020202020204" pitchFamily="34" charset="0"/>
              <a:buChar char="•"/>
            </a:pPr>
            <a:r>
              <a:rPr lang="en-IN" dirty="0"/>
              <a:t>RMSE – </a:t>
            </a:r>
            <a:r>
              <a:rPr lang="en-IN" b="0" i="0" dirty="0">
                <a:solidFill>
                  <a:srgbClr val="212121"/>
                </a:solidFill>
                <a:effectLst/>
                <a:latin typeface="Courier New" panose="02070309020205020404" pitchFamily="49" charset="0"/>
              </a:rPr>
              <a:t>455618.41</a:t>
            </a:r>
          </a:p>
          <a:p>
            <a:pPr>
              <a:buFont typeface="Arial" panose="020B0604020202020204" pitchFamily="34" charset="0"/>
              <a:buChar char="•"/>
            </a:pPr>
            <a:r>
              <a:rPr lang="en-IN" dirty="0"/>
              <a:t>R-SQUARED</a:t>
            </a:r>
            <a:r>
              <a:rPr lang="en-IN" dirty="0">
                <a:solidFill>
                  <a:srgbClr val="212121"/>
                </a:solidFill>
                <a:latin typeface="Courier New" panose="02070309020205020404" pitchFamily="49" charset="0"/>
              </a:rPr>
              <a:t> – 0.59</a:t>
            </a:r>
            <a:endParaRPr lang="en-IN" dirty="0"/>
          </a:p>
          <a:p>
            <a:endParaRPr lang="en-IN" dirty="0"/>
          </a:p>
        </p:txBody>
      </p:sp>
      <p:pic>
        <p:nvPicPr>
          <p:cNvPr id="6" name="Content Placeholder 5">
            <a:extLst>
              <a:ext uri="{FF2B5EF4-FFF2-40B4-BE49-F238E27FC236}">
                <a16:creationId xmlns:a16="http://schemas.microsoft.com/office/drawing/2014/main" id="{8E9943A7-55C3-0B2F-FCF3-5E99AA52FDCA}"/>
              </a:ext>
            </a:extLst>
          </p:cNvPr>
          <p:cNvPicPr>
            <a:picLocks noGrp="1" noChangeAspect="1"/>
          </p:cNvPicPr>
          <p:nvPr>
            <p:ph sz="half" idx="2"/>
          </p:nvPr>
        </p:nvPicPr>
        <p:blipFill>
          <a:blip r:embed="rId2"/>
          <a:stretch>
            <a:fillRect/>
          </a:stretch>
        </p:blipFill>
        <p:spPr>
          <a:xfrm>
            <a:off x="4027263" y="3115237"/>
            <a:ext cx="7777028" cy="2075329"/>
          </a:xfrm>
        </p:spPr>
      </p:pic>
    </p:spTree>
    <p:extLst>
      <p:ext uri="{BB962C8B-B14F-4D97-AF65-F5344CB8AC3E}">
        <p14:creationId xmlns:p14="http://schemas.microsoft.com/office/powerpoint/2010/main" val="523696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277B0-F91E-EAE6-7293-1FABC6D7E594}"/>
              </a:ext>
            </a:extLst>
          </p:cNvPr>
          <p:cNvSpPr>
            <a:spLocks noGrp="1"/>
          </p:cNvSpPr>
          <p:nvPr>
            <p:ph type="title"/>
          </p:nvPr>
        </p:nvSpPr>
        <p:spPr>
          <a:xfrm>
            <a:off x="791789" y="986117"/>
            <a:ext cx="8534400" cy="1507067"/>
          </a:xfrm>
        </p:spPr>
        <p:txBody>
          <a:bodyPr/>
          <a:lstStyle/>
          <a:p>
            <a:r>
              <a:rPr lang="en-IN" dirty="0"/>
              <a:t>Random Forest Regressor</a:t>
            </a:r>
          </a:p>
        </p:txBody>
      </p:sp>
      <p:sp>
        <p:nvSpPr>
          <p:cNvPr id="3" name="Content Placeholder 2">
            <a:extLst>
              <a:ext uri="{FF2B5EF4-FFF2-40B4-BE49-F238E27FC236}">
                <a16:creationId xmlns:a16="http://schemas.microsoft.com/office/drawing/2014/main" id="{E6D097A2-385D-27F3-69FA-ED387D0A0576}"/>
              </a:ext>
            </a:extLst>
          </p:cNvPr>
          <p:cNvSpPr>
            <a:spLocks noGrp="1"/>
          </p:cNvSpPr>
          <p:nvPr>
            <p:ph sz="half" idx="1"/>
          </p:nvPr>
        </p:nvSpPr>
        <p:spPr>
          <a:xfrm>
            <a:off x="684211" y="1671917"/>
            <a:ext cx="4937655" cy="3615267"/>
          </a:xfrm>
        </p:spPr>
        <p:txBody>
          <a:bodyPr/>
          <a:lstStyle/>
          <a:p>
            <a:r>
              <a:rPr lang="en-IN" dirty="0"/>
              <a:t>Using a Random Forest Regressor, we got the following values of our evaluation metrics </a:t>
            </a:r>
          </a:p>
          <a:p>
            <a:pPr>
              <a:buFont typeface="Arial" panose="020B0604020202020204" pitchFamily="34" charset="0"/>
              <a:buChar char="•"/>
            </a:pPr>
            <a:r>
              <a:rPr lang="en-IN" dirty="0"/>
              <a:t>RMSE – </a:t>
            </a:r>
            <a:r>
              <a:rPr lang="en-IN" b="0" i="0" dirty="0">
                <a:solidFill>
                  <a:srgbClr val="212121"/>
                </a:solidFill>
                <a:effectLst/>
                <a:latin typeface="Courier New" panose="02070309020205020404" pitchFamily="49" charset="0"/>
              </a:rPr>
              <a:t>450742.19</a:t>
            </a:r>
          </a:p>
          <a:p>
            <a:pPr>
              <a:buFont typeface="Arial" panose="020B0604020202020204" pitchFamily="34" charset="0"/>
              <a:buChar char="•"/>
            </a:pPr>
            <a:r>
              <a:rPr lang="en-IN" dirty="0"/>
              <a:t>R-SQUARED</a:t>
            </a:r>
            <a:r>
              <a:rPr lang="en-IN" dirty="0">
                <a:solidFill>
                  <a:srgbClr val="212121"/>
                </a:solidFill>
                <a:latin typeface="Courier New" panose="02070309020205020404" pitchFamily="49" charset="0"/>
              </a:rPr>
              <a:t> – </a:t>
            </a:r>
            <a:r>
              <a:rPr lang="en-IN" b="0" i="0" dirty="0">
                <a:solidFill>
                  <a:srgbClr val="212121"/>
                </a:solidFill>
                <a:effectLst/>
                <a:latin typeface="Courier New" panose="02070309020205020404" pitchFamily="49" charset="0"/>
              </a:rPr>
              <a:t>0.59</a:t>
            </a:r>
            <a:r>
              <a:rPr lang="en-IN" dirty="0">
                <a:solidFill>
                  <a:srgbClr val="212121"/>
                </a:solidFill>
                <a:latin typeface="Courier New" panose="02070309020205020404" pitchFamily="49" charset="0"/>
              </a:rPr>
              <a:t> </a:t>
            </a:r>
            <a:endParaRPr lang="en-IN" dirty="0"/>
          </a:p>
          <a:p>
            <a:endParaRPr lang="en-IN" dirty="0"/>
          </a:p>
        </p:txBody>
      </p:sp>
      <p:pic>
        <p:nvPicPr>
          <p:cNvPr id="6" name="Content Placeholder 5">
            <a:extLst>
              <a:ext uri="{FF2B5EF4-FFF2-40B4-BE49-F238E27FC236}">
                <a16:creationId xmlns:a16="http://schemas.microsoft.com/office/drawing/2014/main" id="{B19AFDCD-03E1-EF0C-93B9-4CF3302B029E}"/>
              </a:ext>
            </a:extLst>
          </p:cNvPr>
          <p:cNvPicPr>
            <a:picLocks noGrp="1" noChangeAspect="1"/>
          </p:cNvPicPr>
          <p:nvPr>
            <p:ph sz="half" idx="2"/>
          </p:nvPr>
        </p:nvPicPr>
        <p:blipFill>
          <a:blip r:embed="rId2"/>
          <a:stretch>
            <a:fillRect/>
          </a:stretch>
        </p:blipFill>
        <p:spPr>
          <a:xfrm>
            <a:off x="3980329" y="3356785"/>
            <a:ext cx="7602071" cy="2150531"/>
          </a:xfrm>
        </p:spPr>
      </p:pic>
    </p:spTree>
    <p:extLst>
      <p:ext uri="{BB962C8B-B14F-4D97-AF65-F5344CB8AC3E}">
        <p14:creationId xmlns:p14="http://schemas.microsoft.com/office/powerpoint/2010/main" val="1965225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14C2B-803E-23F3-98B7-B6BA093C5796}"/>
              </a:ext>
            </a:extLst>
          </p:cNvPr>
          <p:cNvSpPr>
            <a:spLocks noGrp="1"/>
          </p:cNvSpPr>
          <p:nvPr>
            <p:ph type="title"/>
          </p:nvPr>
        </p:nvSpPr>
        <p:spPr>
          <a:xfrm>
            <a:off x="684211" y="613589"/>
            <a:ext cx="8534400" cy="1507067"/>
          </a:xfrm>
        </p:spPr>
        <p:txBody>
          <a:bodyPr/>
          <a:lstStyle/>
          <a:p>
            <a:r>
              <a:rPr lang="en-IN" dirty="0"/>
              <a:t>Gradient Boost Tree Regressor</a:t>
            </a:r>
          </a:p>
        </p:txBody>
      </p:sp>
      <p:sp>
        <p:nvSpPr>
          <p:cNvPr id="3" name="Content Placeholder 2">
            <a:extLst>
              <a:ext uri="{FF2B5EF4-FFF2-40B4-BE49-F238E27FC236}">
                <a16:creationId xmlns:a16="http://schemas.microsoft.com/office/drawing/2014/main" id="{5989083B-783D-6A90-B4F3-36ED8412EFA7}"/>
              </a:ext>
            </a:extLst>
          </p:cNvPr>
          <p:cNvSpPr>
            <a:spLocks noGrp="1"/>
          </p:cNvSpPr>
          <p:nvPr>
            <p:ph sz="half" idx="1"/>
          </p:nvPr>
        </p:nvSpPr>
        <p:spPr>
          <a:xfrm>
            <a:off x="684211" y="1600203"/>
            <a:ext cx="4937655" cy="3615267"/>
          </a:xfrm>
        </p:spPr>
        <p:txBody>
          <a:bodyPr/>
          <a:lstStyle/>
          <a:p>
            <a:r>
              <a:rPr lang="en-IN" dirty="0"/>
              <a:t>Using a GBT Regressor we got the following values of our evaluation metrics </a:t>
            </a:r>
          </a:p>
          <a:p>
            <a:pPr>
              <a:buFont typeface="Arial" panose="020B0604020202020204" pitchFamily="34" charset="0"/>
              <a:buChar char="•"/>
            </a:pPr>
            <a:r>
              <a:rPr lang="en-IN" dirty="0"/>
              <a:t>RMSE – </a:t>
            </a:r>
            <a:r>
              <a:rPr lang="en-IN" b="0" i="0" dirty="0">
                <a:solidFill>
                  <a:srgbClr val="212121"/>
                </a:solidFill>
                <a:effectLst/>
                <a:latin typeface="Courier New" panose="02070309020205020404" pitchFamily="49" charset="0"/>
              </a:rPr>
              <a:t>465455.54</a:t>
            </a:r>
          </a:p>
          <a:p>
            <a:pPr>
              <a:buFont typeface="Arial" panose="020B0604020202020204" pitchFamily="34" charset="0"/>
              <a:buChar char="•"/>
            </a:pPr>
            <a:r>
              <a:rPr lang="en-IN" dirty="0"/>
              <a:t>R-SQUARED</a:t>
            </a:r>
            <a:r>
              <a:rPr lang="en-IN" dirty="0">
                <a:solidFill>
                  <a:srgbClr val="212121"/>
                </a:solidFill>
                <a:latin typeface="Courier New" panose="02070309020205020404" pitchFamily="49" charset="0"/>
              </a:rPr>
              <a:t> – </a:t>
            </a:r>
            <a:r>
              <a:rPr lang="en-IN" b="0" i="0" dirty="0">
                <a:solidFill>
                  <a:srgbClr val="212121"/>
                </a:solidFill>
                <a:effectLst/>
                <a:latin typeface="Courier New" panose="02070309020205020404" pitchFamily="49" charset="0"/>
              </a:rPr>
              <a:t>0.57</a:t>
            </a:r>
            <a:r>
              <a:rPr lang="en-IN" dirty="0">
                <a:solidFill>
                  <a:srgbClr val="212121"/>
                </a:solidFill>
                <a:latin typeface="Courier New" panose="02070309020205020404" pitchFamily="49" charset="0"/>
              </a:rPr>
              <a:t> </a:t>
            </a:r>
            <a:endParaRPr lang="en-IN" dirty="0"/>
          </a:p>
          <a:p>
            <a:endParaRPr lang="en-IN" dirty="0"/>
          </a:p>
        </p:txBody>
      </p:sp>
      <p:pic>
        <p:nvPicPr>
          <p:cNvPr id="6" name="Content Placeholder 5">
            <a:extLst>
              <a:ext uri="{FF2B5EF4-FFF2-40B4-BE49-F238E27FC236}">
                <a16:creationId xmlns:a16="http://schemas.microsoft.com/office/drawing/2014/main" id="{86A3DBEB-2423-B352-BD88-FB85199E7CA0}"/>
              </a:ext>
            </a:extLst>
          </p:cNvPr>
          <p:cNvPicPr>
            <a:picLocks noGrp="1" noChangeAspect="1"/>
          </p:cNvPicPr>
          <p:nvPr>
            <p:ph sz="half" idx="2"/>
          </p:nvPr>
        </p:nvPicPr>
        <p:blipFill>
          <a:blip r:embed="rId2"/>
          <a:stretch>
            <a:fillRect/>
          </a:stretch>
        </p:blipFill>
        <p:spPr>
          <a:xfrm>
            <a:off x="3890683" y="3350565"/>
            <a:ext cx="7906870" cy="1853948"/>
          </a:xfrm>
        </p:spPr>
      </p:pic>
    </p:spTree>
    <p:extLst>
      <p:ext uri="{BB962C8B-B14F-4D97-AF65-F5344CB8AC3E}">
        <p14:creationId xmlns:p14="http://schemas.microsoft.com/office/powerpoint/2010/main" val="2774355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33B4-1C93-E41B-9E63-F2B1637D0580}"/>
              </a:ext>
            </a:extLst>
          </p:cNvPr>
          <p:cNvSpPr>
            <a:spLocks noGrp="1"/>
          </p:cNvSpPr>
          <p:nvPr>
            <p:ph type="title"/>
          </p:nvPr>
        </p:nvSpPr>
        <p:spPr>
          <a:xfrm>
            <a:off x="944188" y="309779"/>
            <a:ext cx="8534400" cy="1507067"/>
          </a:xfrm>
        </p:spPr>
        <p:txBody>
          <a:bodyPr/>
          <a:lstStyle/>
          <a:p>
            <a:r>
              <a:rPr lang="en-IN" dirty="0"/>
              <a:t>CONCLUSION</a:t>
            </a:r>
          </a:p>
        </p:txBody>
      </p:sp>
      <p:sp>
        <p:nvSpPr>
          <p:cNvPr id="3" name="Content Placeholder 2">
            <a:extLst>
              <a:ext uri="{FF2B5EF4-FFF2-40B4-BE49-F238E27FC236}">
                <a16:creationId xmlns:a16="http://schemas.microsoft.com/office/drawing/2014/main" id="{D320A0F7-8FAF-2CB8-6ED0-97699F687402}"/>
              </a:ext>
            </a:extLst>
          </p:cNvPr>
          <p:cNvSpPr>
            <a:spLocks noGrp="1"/>
          </p:cNvSpPr>
          <p:nvPr>
            <p:ph sz="half" idx="1"/>
          </p:nvPr>
        </p:nvSpPr>
        <p:spPr/>
        <p:txBody>
          <a:bodyPr/>
          <a:lstStyle/>
          <a:p>
            <a:r>
              <a:rPr lang="en-IN" dirty="0"/>
              <a:t>Linear Regression is giving the best result in our case when compared with other models with respect to RMSE and R-SQUARED.</a:t>
            </a:r>
          </a:p>
        </p:txBody>
      </p:sp>
      <p:graphicFrame>
        <p:nvGraphicFramePr>
          <p:cNvPr id="5" name="Table 5">
            <a:extLst>
              <a:ext uri="{FF2B5EF4-FFF2-40B4-BE49-F238E27FC236}">
                <a16:creationId xmlns:a16="http://schemas.microsoft.com/office/drawing/2014/main" id="{5D510DBA-9BA6-4490-2E21-F6A9BAFC823D}"/>
              </a:ext>
            </a:extLst>
          </p:cNvPr>
          <p:cNvGraphicFramePr>
            <a:graphicFrameLocks noGrp="1"/>
          </p:cNvGraphicFramePr>
          <p:nvPr>
            <p:ph sz="half" idx="2"/>
            <p:extLst>
              <p:ext uri="{D42A27DB-BD31-4B8C-83A1-F6EECF244321}">
                <p14:modId xmlns:p14="http://schemas.microsoft.com/office/powerpoint/2010/main" val="3984037305"/>
              </p:ext>
            </p:extLst>
          </p:nvPr>
        </p:nvGraphicFramePr>
        <p:xfrm>
          <a:off x="1180469" y="3429000"/>
          <a:ext cx="9021366" cy="2156010"/>
        </p:xfrm>
        <a:graphic>
          <a:graphicData uri="http://schemas.openxmlformats.org/drawingml/2006/table">
            <a:tbl>
              <a:tblPr firstRow="1" bandRow="1">
                <a:tableStyleId>{5C22544A-7EE6-4342-B048-85BDC9FD1C3A}</a:tableStyleId>
              </a:tblPr>
              <a:tblGrid>
                <a:gridCol w="3572577">
                  <a:extLst>
                    <a:ext uri="{9D8B030D-6E8A-4147-A177-3AD203B41FA5}">
                      <a16:colId xmlns:a16="http://schemas.microsoft.com/office/drawing/2014/main" val="1947661954"/>
                    </a:ext>
                  </a:extLst>
                </a:gridCol>
                <a:gridCol w="2441667">
                  <a:extLst>
                    <a:ext uri="{9D8B030D-6E8A-4147-A177-3AD203B41FA5}">
                      <a16:colId xmlns:a16="http://schemas.microsoft.com/office/drawing/2014/main" val="1851891758"/>
                    </a:ext>
                  </a:extLst>
                </a:gridCol>
                <a:gridCol w="3007122">
                  <a:extLst>
                    <a:ext uri="{9D8B030D-6E8A-4147-A177-3AD203B41FA5}">
                      <a16:colId xmlns:a16="http://schemas.microsoft.com/office/drawing/2014/main" val="2511064829"/>
                    </a:ext>
                  </a:extLst>
                </a:gridCol>
              </a:tblGrid>
              <a:tr h="431202">
                <a:tc>
                  <a:txBody>
                    <a:bodyPr/>
                    <a:lstStyle/>
                    <a:p>
                      <a:r>
                        <a:rPr lang="en-IN" dirty="0"/>
                        <a:t>MODELS</a:t>
                      </a:r>
                    </a:p>
                  </a:txBody>
                  <a:tcPr/>
                </a:tc>
                <a:tc>
                  <a:txBody>
                    <a:bodyPr/>
                    <a:lstStyle/>
                    <a:p>
                      <a:r>
                        <a:rPr lang="en-IN" dirty="0"/>
                        <a:t>RMSE</a:t>
                      </a:r>
                    </a:p>
                  </a:txBody>
                  <a:tcPr/>
                </a:tc>
                <a:tc>
                  <a:txBody>
                    <a:bodyPr/>
                    <a:lstStyle/>
                    <a:p>
                      <a:r>
                        <a:rPr lang="en-IN" dirty="0"/>
                        <a:t>R-SQUARED</a:t>
                      </a:r>
                    </a:p>
                  </a:txBody>
                  <a:tcPr/>
                </a:tc>
                <a:extLst>
                  <a:ext uri="{0D108BD9-81ED-4DB2-BD59-A6C34878D82A}">
                    <a16:rowId xmlns:a16="http://schemas.microsoft.com/office/drawing/2014/main" val="879608072"/>
                  </a:ext>
                </a:extLst>
              </a:tr>
              <a:tr h="431202">
                <a:tc>
                  <a:txBody>
                    <a:bodyPr/>
                    <a:lstStyle/>
                    <a:p>
                      <a:r>
                        <a:rPr lang="en-IN" dirty="0"/>
                        <a:t>Linear Regression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212121"/>
                          </a:solidFill>
                          <a:latin typeface="Courier New" panose="02070309020205020404" pitchFamily="49" charset="0"/>
                        </a:rPr>
                        <a:t>444778.43</a:t>
                      </a:r>
                      <a:endParaRPr lang="en-IN" b="0" i="0" dirty="0">
                        <a:solidFill>
                          <a:srgbClr val="212121"/>
                        </a:solidFill>
                        <a:effectLst/>
                        <a:latin typeface="Courier New" panose="02070309020205020404" pitchFamily="49" charset="0"/>
                      </a:endParaRPr>
                    </a:p>
                  </a:txBody>
                  <a:tcPr/>
                </a:tc>
                <a:tc>
                  <a:txBody>
                    <a:bodyPr/>
                    <a:lstStyle/>
                    <a:p>
                      <a:r>
                        <a:rPr lang="en-IN" dirty="0"/>
                        <a:t>0.60</a:t>
                      </a:r>
                    </a:p>
                  </a:txBody>
                  <a:tcPr/>
                </a:tc>
                <a:extLst>
                  <a:ext uri="{0D108BD9-81ED-4DB2-BD59-A6C34878D82A}">
                    <a16:rowId xmlns:a16="http://schemas.microsoft.com/office/drawing/2014/main" val="1958044121"/>
                  </a:ext>
                </a:extLst>
              </a:tr>
              <a:tr h="431202">
                <a:tc>
                  <a:txBody>
                    <a:bodyPr/>
                    <a:lstStyle/>
                    <a:p>
                      <a:r>
                        <a:rPr lang="en-IN" dirty="0"/>
                        <a:t>Decision Tree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i="0" dirty="0">
                          <a:solidFill>
                            <a:srgbClr val="212121"/>
                          </a:solidFill>
                          <a:effectLst/>
                          <a:latin typeface="Courier New" panose="02070309020205020404" pitchFamily="49" charset="0"/>
                        </a:rPr>
                        <a:t>455618.41</a:t>
                      </a:r>
                    </a:p>
                  </a:txBody>
                  <a:tcPr/>
                </a:tc>
                <a:tc>
                  <a:txBody>
                    <a:bodyPr/>
                    <a:lstStyle/>
                    <a:p>
                      <a:r>
                        <a:rPr lang="en-IN" dirty="0"/>
                        <a:t>0.59</a:t>
                      </a:r>
                    </a:p>
                  </a:txBody>
                  <a:tcPr/>
                </a:tc>
                <a:extLst>
                  <a:ext uri="{0D108BD9-81ED-4DB2-BD59-A6C34878D82A}">
                    <a16:rowId xmlns:a16="http://schemas.microsoft.com/office/drawing/2014/main" val="967776424"/>
                  </a:ext>
                </a:extLst>
              </a:tr>
              <a:tr h="431202">
                <a:tc>
                  <a:txBody>
                    <a:bodyPr/>
                    <a:lstStyle/>
                    <a:p>
                      <a:r>
                        <a:rPr lang="en-IN" dirty="0"/>
                        <a:t>Random Forest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i="0" dirty="0">
                          <a:solidFill>
                            <a:srgbClr val="212121"/>
                          </a:solidFill>
                          <a:effectLst/>
                          <a:latin typeface="Courier New" panose="02070309020205020404" pitchFamily="49" charset="0"/>
                        </a:rPr>
                        <a:t>450742.19</a:t>
                      </a:r>
                    </a:p>
                  </a:txBody>
                  <a:tcPr/>
                </a:tc>
                <a:tc>
                  <a:txBody>
                    <a:bodyPr/>
                    <a:lstStyle/>
                    <a:p>
                      <a:r>
                        <a:rPr lang="en-IN" dirty="0"/>
                        <a:t>0.59</a:t>
                      </a:r>
                    </a:p>
                  </a:txBody>
                  <a:tcPr/>
                </a:tc>
                <a:extLst>
                  <a:ext uri="{0D108BD9-81ED-4DB2-BD59-A6C34878D82A}">
                    <a16:rowId xmlns:a16="http://schemas.microsoft.com/office/drawing/2014/main" val="4203999914"/>
                  </a:ext>
                </a:extLst>
              </a:tr>
              <a:tr h="431202">
                <a:tc>
                  <a:txBody>
                    <a:bodyPr/>
                    <a:lstStyle/>
                    <a:p>
                      <a:r>
                        <a:rPr lang="en-IN" dirty="0"/>
                        <a:t>Gradient Boost</a:t>
                      </a:r>
                    </a:p>
                  </a:txBody>
                  <a:tcPr/>
                </a:tc>
                <a:tc>
                  <a:txBody>
                    <a:bodyPr/>
                    <a:lstStyle/>
                    <a:p>
                      <a:r>
                        <a:rPr lang="en-IN" b="0" i="0" dirty="0">
                          <a:solidFill>
                            <a:srgbClr val="212121"/>
                          </a:solidFill>
                          <a:effectLst/>
                          <a:latin typeface="Courier New" panose="02070309020205020404" pitchFamily="49" charset="0"/>
                        </a:rPr>
                        <a:t>465455.54</a:t>
                      </a:r>
                      <a:endParaRPr lang="en-IN" dirty="0"/>
                    </a:p>
                  </a:txBody>
                  <a:tcPr/>
                </a:tc>
                <a:tc>
                  <a:txBody>
                    <a:bodyPr/>
                    <a:lstStyle/>
                    <a:p>
                      <a:r>
                        <a:rPr lang="en-IN" dirty="0"/>
                        <a:t>0.57</a:t>
                      </a:r>
                    </a:p>
                  </a:txBody>
                  <a:tcPr/>
                </a:tc>
                <a:extLst>
                  <a:ext uri="{0D108BD9-81ED-4DB2-BD59-A6C34878D82A}">
                    <a16:rowId xmlns:a16="http://schemas.microsoft.com/office/drawing/2014/main" val="1867418720"/>
                  </a:ext>
                </a:extLst>
              </a:tr>
            </a:tbl>
          </a:graphicData>
        </a:graphic>
      </p:graphicFrame>
    </p:spTree>
    <p:extLst>
      <p:ext uri="{BB962C8B-B14F-4D97-AF65-F5344CB8AC3E}">
        <p14:creationId xmlns:p14="http://schemas.microsoft.com/office/powerpoint/2010/main" val="4130170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33B4-1C93-E41B-9E63-F2B1637D0580}"/>
              </a:ext>
            </a:extLst>
          </p:cNvPr>
          <p:cNvSpPr>
            <a:spLocks noGrp="1"/>
          </p:cNvSpPr>
          <p:nvPr>
            <p:ph type="title"/>
          </p:nvPr>
        </p:nvSpPr>
        <p:spPr>
          <a:xfrm>
            <a:off x="944188" y="309779"/>
            <a:ext cx="9974824" cy="1507067"/>
          </a:xfrm>
        </p:spPr>
        <p:txBody>
          <a:bodyPr/>
          <a:lstStyle/>
          <a:p>
            <a:r>
              <a:rPr lang="en-US" dirty="0"/>
              <a:t>T</a:t>
            </a:r>
            <a:r>
              <a:rPr lang="en-IN" dirty="0"/>
              <a:t>he business perspective of the project.</a:t>
            </a:r>
          </a:p>
        </p:txBody>
      </p:sp>
      <p:sp>
        <p:nvSpPr>
          <p:cNvPr id="3" name="Content Placeholder 2">
            <a:extLst>
              <a:ext uri="{FF2B5EF4-FFF2-40B4-BE49-F238E27FC236}">
                <a16:creationId xmlns:a16="http://schemas.microsoft.com/office/drawing/2014/main" id="{D320A0F7-8FAF-2CB8-6ED0-97699F687402}"/>
              </a:ext>
            </a:extLst>
          </p:cNvPr>
          <p:cNvSpPr>
            <a:spLocks noGrp="1"/>
          </p:cNvSpPr>
          <p:nvPr>
            <p:ph sz="half" idx="1"/>
          </p:nvPr>
        </p:nvSpPr>
        <p:spPr>
          <a:xfrm>
            <a:off x="944188" y="2061882"/>
            <a:ext cx="9654527" cy="2224242"/>
          </a:xfrm>
        </p:spPr>
        <p:txBody>
          <a:bodyPr anchor="t">
            <a:normAutofit lnSpcReduction="10000"/>
          </a:bodyPr>
          <a:lstStyle/>
          <a:p>
            <a:r>
              <a:rPr lang="en-US" dirty="0">
                <a:solidFill>
                  <a:schemeClr val="bg1">
                    <a:lumMod val="95000"/>
                    <a:lumOff val="5000"/>
                  </a:schemeClr>
                </a:solidFill>
              </a:rPr>
              <a:t>From a business point of view the help that the business gets from this project is, it can now have an idea how much a car can be sold for, at least with 60 percent accuracy.</a:t>
            </a:r>
          </a:p>
          <a:p>
            <a:r>
              <a:rPr lang="en-US" dirty="0">
                <a:solidFill>
                  <a:schemeClr val="bg1">
                    <a:lumMod val="95000"/>
                    <a:lumOff val="5000"/>
                  </a:schemeClr>
                </a:solidFill>
              </a:rPr>
              <a:t>If a customer comes in asking for a car price, immediately, this accurate model can help the business owner pitch a near approximate price for the car, within no time, as we have used </a:t>
            </a:r>
            <a:r>
              <a:rPr lang="en-US" dirty="0" err="1">
                <a:solidFill>
                  <a:schemeClr val="bg1">
                    <a:lumMod val="95000"/>
                    <a:lumOff val="5000"/>
                  </a:schemeClr>
                </a:solidFill>
              </a:rPr>
              <a:t>PySpark</a:t>
            </a:r>
            <a:r>
              <a:rPr lang="en-US" dirty="0">
                <a:solidFill>
                  <a:schemeClr val="bg1">
                    <a:lumMod val="95000"/>
                    <a:lumOff val="5000"/>
                  </a:schemeClr>
                </a:solidFill>
              </a:rPr>
              <a:t> to build this model and it works faster.</a:t>
            </a:r>
            <a:endParaRPr lang="en-IN" dirty="0">
              <a:solidFill>
                <a:schemeClr val="bg1">
                  <a:lumMod val="95000"/>
                  <a:lumOff val="5000"/>
                </a:schemeClr>
              </a:solidFill>
            </a:endParaRPr>
          </a:p>
        </p:txBody>
      </p:sp>
    </p:spTree>
    <p:extLst>
      <p:ext uri="{BB962C8B-B14F-4D97-AF65-F5344CB8AC3E}">
        <p14:creationId xmlns:p14="http://schemas.microsoft.com/office/powerpoint/2010/main" val="4258363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878610-6333-3475-2CAB-51B75440B4F3}"/>
              </a:ext>
            </a:extLst>
          </p:cNvPr>
          <p:cNvSpPr txBox="1"/>
          <p:nvPr/>
        </p:nvSpPr>
        <p:spPr>
          <a:xfrm>
            <a:off x="2234242" y="1621766"/>
            <a:ext cx="7781026" cy="1569660"/>
          </a:xfrm>
          <a:prstGeom prst="rect">
            <a:avLst/>
          </a:prstGeom>
          <a:noFill/>
        </p:spPr>
        <p:txBody>
          <a:bodyPr wrap="square" rtlCol="0">
            <a:spAutoFit/>
          </a:bodyPr>
          <a:lstStyle/>
          <a:p>
            <a:pPr algn="ctr"/>
            <a:r>
              <a:rPr lang="en-IN" sz="9600" b="1" dirty="0">
                <a:solidFill>
                  <a:schemeClr val="bg1">
                    <a:lumMod val="75000"/>
                    <a:lumOff val="25000"/>
                  </a:schemeClr>
                </a:solidFill>
              </a:rPr>
              <a:t>Thank you</a:t>
            </a:r>
          </a:p>
        </p:txBody>
      </p:sp>
    </p:spTree>
    <p:extLst>
      <p:ext uri="{BB962C8B-B14F-4D97-AF65-F5344CB8AC3E}">
        <p14:creationId xmlns:p14="http://schemas.microsoft.com/office/powerpoint/2010/main" val="2909743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9403C7F-76AE-4587-92A2-D4E41EBE6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E216CC-8342-7106-5CF7-46B22F32C797}"/>
              </a:ext>
            </a:extLst>
          </p:cNvPr>
          <p:cNvSpPr>
            <a:spLocks noGrp="1"/>
          </p:cNvSpPr>
          <p:nvPr>
            <p:ph type="title"/>
          </p:nvPr>
        </p:nvSpPr>
        <p:spPr>
          <a:xfrm>
            <a:off x="3978579" y="4487332"/>
            <a:ext cx="5627158" cy="1507067"/>
          </a:xfrm>
        </p:spPr>
        <p:txBody>
          <a:bodyPr>
            <a:normAutofit/>
          </a:bodyPr>
          <a:lstStyle/>
          <a:p>
            <a:r>
              <a:rPr lang="en-IN" dirty="0"/>
              <a:t>IMPORTANT LINKS</a:t>
            </a:r>
          </a:p>
        </p:txBody>
      </p:sp>
      <p:pic>
        <p:nvPicPr>
          <p:cNvPr id="18" name="Picture 17">
            <a:extLst>
              <a:ext uri="{FF2B5EF4-FFF2-40B4-BE49-F238E27FC236}">
                <a16:creationId xmlns:a16="http://schemas.microsoft.com/office/drawing/2014/main" id="{6D561C19-574A-3E8E-3683-99D6B6E5658D}"/>
              </a:ext>
            </a:extLst>
          </p:cNvPr>
          <p:cNvPicPr>
            <a:picLocks noChangeAspect="1"/>
          </p:cNvPicPr>
          <p:nvPr/>
        </p:nvPicPr>
        <p:blipFill rotWithShape="1">
          <a:blip r:embed="rId2"/>
          <a:srcRect l="42326" r="23588" b="-1"/>
          <a:stretch/>
        </p:blipFill>
        <p:spPr>
          <a:xfrm>
            <a:off x="831" y="10"/>
            <a:ext cx="3502025" cy="6857990"/>
          </a:xfrm>
          <a:prstGeom prst="rect">
            <a:avLst/>
          </a:prstGeom>
          <a:effectLst>
            <a:innerShdw blurRad="57150" dist="38100" dir="14460000">
              <a:prstClr val="black">
                <a:alpha val="70000"/>
              </a:prstClr>
            </a:innerShdw>
          </a:effectLst>
        </p:spPr>
      </p:pic>
      <p:sp>
        <p:nvSpPr>
          <p:cNvPr id="3" name="Content Placeholder 2">
            <a:extLst>
              <a:ext uri="{FF2B5EF4-FFF2-40B4-BE49-F238E27FC236}">
                <a16:creationId xmlns:a16="http://schemas.microsoft.com/office/drawing/2014/main" id="{CD0F5027-4E03-34BE-3C1C-2BFD1C44EC91}"/>
              </a:ext>
            </a:extLst>
          </p:cNvPr>
          <p:cNvSpPr>
            <a:spLocks noGrp="1"/>
          </p:cNvSpPr>
          <p:nvPr>
            <p:ph idx="1"/>
          </p:nvPr>
        </p:nvSpPr>
        <p:spPr>
          <a:xfrm>
            <a:off x="3884612" y="685800"/>
            <a:ext cx="6626072" cy="3615267"/>
          </a:xfrm>
        </p:spPr>
        <p:txBody>
          <a:bodyPr>
            <a:normAutofit/>
          </a:bodyPr>
          <a:lstStyle/>
          <a:p>
            <a:r>
              <a:rPr lang="en-IN">
                <a:hlinkClick r:id="rId3"/>
              </a:rPr>
              <a:t>Colab Link</a:t>
            </a:r>
            <a:endParaRPr lang="en-IN"/>
          </a:p>
          <a:p>
            <a:r>
              <a:rPr lang="en-IN">
                <a:hlinkClick r:id="rId4"/>
              </a:rPr>
              <a:t>Link to Dataset</a:t>
            </a:r>
            <a:endParaRPr lang="en-IN" dirty="0"/>
          </a:p>
        </p:txBody>
      </p:sp>
      <p:grpSp>
        <p:nvGrpSpPr>
          <p:cNvPr id="11" name="Group 10">
            <a:extLst>
              <a:ext uri="{FF2B5EF4-FFF2-40B4-BE49-F238E27FC236}">
                <a16:creationId xmlns:a16="http://schemas.microsoft.com/office/drawing/2014/main" id="{D6C71778-3DDA-4748-AEBB-2A4B750163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BA1F5C7D-5183-424E-BD72-BBFC59C5A2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848F76E-D8DE-4826-901B-4E4090240E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AE84420-E672-4A16-8384-42BDDC4A9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44D91EB-FA8D-4FD3-88F8-053F9962B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56B711F-46BD-4789-926C-CF2F01F71D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69275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403C7F-76AE-4587-92A2-D4E41EBE6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C5BC07-048E-B776-C1F4-234FD6C408CD}"/>
              </a:ext>
            </a:extLst>
          </p:cNvPr>
          <p:cNvSpPr>
            <a:spLocks noGrp="1"/>
          </p:cNvSpPr>
          <p:nvPr>
            <p:ph type="title"/>
          </p:nvPr>
        </p:nvSpPr>
        <p:spPr>
          <a:xfrm>
            <a:off x="3978579" y="4487332"/>
            <a:ext cx="5627158" cy="1507067"/>
          </a:xfrm>
        </p:spPr>
        <p:txBody>
          <a:bodyPr>
            <a:normAutofit/>
          </a:bodyPr>
          <a:lstStyle/>
          <a:p>
            <a:r>
              <a:rPr lang="en-IN" dirty="0"/>
              <a:t>OBJECTIVE </a:t>
            </a:r>
          </a:p>
        </p:txBody>
      </p:sp>
      <p:pic>
        <p:nvPicPr>
          <p:cNvPr id="5" name="Picture 4" descr="Used machine parts">
            <a:extLst>
              <a:ext uri="{FF2B5EF4-FFF2-40B4-BE49-F238E27FC236}">
                <a16:creationId xmlns:a16="http://schemas.microsoft.com/office/drawing/2014/main" id="{6F22E2DC-E1A7-CF8D-D258-8FF68E4995DF}"/>
              </a:ext>
            </a:extLst>
          </p:cNvPr>
          <p:cNvPicPr>
            <a:picLocks noChangeAspect="1"/>
          </p:cNvPicPr>
          <p:nvPr/>
        </p:nvPicPr>
        <p:blipFill rotWithShape="1">
          <a:blip r:embed="rId2"/>
          <a:srcRect l="43075" r="22838" b="-1"/>
          <a:stretch/>
        </p:blipFill>
        <p:spPr>
          <a:xfrm>
            <a:off x="831" y="10"/>
            <a:ext cx="3502025" cy="6857990"/>
          </a:xfrm>
          <a:prstGeom prst="rect">
            <a:avLst/>
          </a:prstGeom>
          <a:effectLst>
            <a:innerShdw blurRad="57150" dist="38100" dir="14460000">
              <a:prstClr val="black">
                <a:alpha val="70000"/>
              </a:prstClr>
            </a:innerShdw>
          </a:effectLst>
        </p:spPr>
      </p:pic>
      <p:sp>
        <p:nvSpPr>
          <p:cNvPr id="3" name="Content Placeholder 2">
            <a:extLst>
              <a:ext uri="{FF2B5EF4-FFF2-40B4-BE49-F238E27FC236}">
                <a16:creationId xmlns:a16="http://schemas.microsoft.com/office/drawing/2014/main" id="{7D571AD6-6DF7-2DC0-2C45-9A47E40DBDCE}"/>
              </a:ext>
            </a:extLst>
          </p:cNvPr>
          <p:cNvSpPr>
            <a:spLocks noGrp="1"/>
          </p:cNvSpPr>
          <p:nvPr>
            <p:ph idx="1"/>
          </p:nvPr>
        </p:nvSpPr>
        <p:spPr>
          <a:xfrm>
            <a:off x="3884612" y="685800"/>
            <a:ext cx="6626072" cy="3615267"/>
          </a:xfrm>
        </p:spPr>
        <p:txBody>
          <a:bodyPr>
            <a:normAutofit/>
          </a:bodyPr>
          <a:lstStyle/>
          <a:p>
            <a:r>
              <a:rPr lang="en-IN" dirty="0"/>
              <a:t>The Objective of the project is to predict resale value of used cars using spark and machine learning models, so that it is useful for both business owners and customers.</a:t>
            </a:r>
          </a:p>
        </p:txBody>
      </p:sp>
      <p:grpSp>
        <p:nvGrpSpPr>
          <p:cNvPr id="11" name="Group 10">
            <a:extLst>
              <a:ext uri="{FF2B5EF4-FFF2-40B4-BE49-F238E27FC236}">
                <a16:creationId xmlns:a16="http://schemas.microsoft.com/office/drawing/2014/main" id="{D6C71778-3DDA-4748-AEBB-2A4B750163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BA1F5C7D-5183-424E-BD72-BBFC59C5A2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848F76E-D8DE-4826-901B-4E4090240E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AE84420-E672-4A16-8384-42BDDC4A9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44D91EB-FA8D-4FD3-88F8-053F9962B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56B711F-46BD-4789-926C-CF2F01F71D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97843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F9FD0-3BF0-616E-A520-E5F1AE5FC932}"/>
              </a:ext>
            </a:extLst>
          </p:cNvPr>
          <p:cNvSpPr>
            <a:spLocks noGrp="1"/>
          </p:cNvSpPr>
          <p:nvPr>
            <p:ph type="title"/>
          </p:nvPr>
        </p:nvSpPr>
        <p:spPr/>
        <p:txBody>
          <a:bodyPr/>
          <a:lstStyle/>
          <a:p>
            <a:r>
              <a:rPr lang="en-IN"/>
              <a:t>About the dataset</a:t>
            </a:r>
            <a:endParaRPr lang="en-IN" dirty="0"/>
          </a:p>
        </p:txBody>
      </p:sp>
      <p:sp>
        <p:nvSpPr>
          <p:cNvPr id="3" name="Content Placeholder 2">
            <a:extLst>
              <a:ext uri="{FF2B5EF4-FFF2-40B4-BE49-F238E27FC236}">
                <a16:creationId xmlns:a16="http://schemas.microsoft.com/office/drawing/2014/main" id="{11AAE0A9-3EA9-B9E4-88DA-22D5930A0CBB}"/>
              </a:ext>
            </a:extLst>
          </p:cNvPr>
          <p:cNvSpPr>
            <a:spLocks noGrp="1"/>
          </p:cNvSpPr>
          <p:nvPr>
            <p:ph sz="half" idx="1"/>
          </p:nvPr>
        </p:nvSpPr>
        <p:spPr/>
        <p:txBody>
          <a:bodyPr/>
          <a:lstStyle/>
          <a:p>
            <a:r>
              <a:rPr lang="en-US" b="0" i="0">
                <a:solidFill>
                  <a:srgbClr val="24292F"/>
                </a:solidFill>
                <a:effectLst/>
                <a:latin typeface="-apple-system"/>
              </a:rPr>
              <a:t>The dataset is downloaded from Kaggle, it has 4340 records. Selling_price is the target variable for us in the dataset. There were no null values in the dataset. There are 8 columns in the dataset.</a:t>
            </a:r>
            <a:r>
              <a:rPr lang="en-US">
                <a:solidFill>
                  <a:srgbClr val="24292F"/>
                </a:solidFill>
                <a:latin typeface="-apple-system"/>
              </a:rPr>
              <a:t> A snapshot the dataset is attached.</a:t>
            </a:r>
            <a:endParaRPr lang="en-IN" dirty="0"/>
          </a:p>
        </p:txBody>
      </p:sp>
      <p:pic>
        <p:nvPicPr>
          <p:cNvPr id="6" name="Picture 5">
            <a:extLst>
              <a:ext uri="{FF2B5EF4-FFF2-40B4-BE49-F238E27FC236}">
                <a16:creationId xmlns:a16="http://schemas.microsoft.com/office/drawing/2014/main" id="{A4C8CEBD-8B9E-F4FF-E4F6-86338803013D}"/>
              </a:ext>
            </a:extLst>
          </p:cNvPr>
          <p:cNvPicPr>
            <a:picLocks noChangeAspect="1"/>
          </p:cNvPicPr>
          <p:nvPr/>
        </p:nvPicPr>
        <p:blipFill>
          <a:blip r:embed="rId2"/>
          <a:stretch>
            <a:fillRect/>
          </a:stretch>
        </p:blipFill>
        <p:spPr>
          <a:xfrm>
            <a:off x="6126480" y="2120900"/>
            <a:ext cx="5452312" cy="2836582"/>
          </a:xfrm>
          <a:prstGeom prst="rect">
            <a:avLst/>
          </a:prstGeom>
        </p:spPr>
      </p:pic>
    </p:spTree>
    <p:extLst>
      <p:ext uri="{BB962C8B-B14F-4D97-AF65-F5344CB8AC3E}">
        <p14:creationId xmlns:p14="http://schemas.microsoft.com/office/powerpoint/2010/main" val="3539289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918E47-89DE-8FAF-17B7-8FD5B3F388DA}"/>
              </a:ext>
            </a:extLst>
          </p:cNvPr>
          <p:cNvSpPr>
            <a:spLocks noGrp="1"/>
          </p:cNvSpPr>
          <p:nvPr>
            <p:ph type="title"/>
          </p:nvPr>
        </p:nvSpPr>
        <p:spPr>
          <a:xfrm>
            <a:off x="659583" y="563896"/>
            <a:ext cx="11076788" cy="1507067"/>
          </a:xfrm>
        </p:spPr>
        <p:txBody>
          <a:bodyPr/>
          <a:lstStyle/>
          <a:p>
            <a:r>
              <a:rPr lang="en-IN" dirty="0"/>
              <a:t>Cardinality of the categorical variables</a:t>
            </a:r>
          </a:p>
        </p:txBody>
      </p:sp>
      <p:pic>
        <p:nvPicPr>
          <p:cNvPr id="7" name="Picture 6">
            <a:extLst>
              <a:ext uri="{FF2B5EF4-FFF2-40B4-BE49-F238E27FC236}">
                <a16:creationId xmlns:a16="http://schemas.microsoft.com/office/drawing/2014/main" id="{7F3BA775-1513-A00C-6BF4-A497A9B090C7}"/>
              </a:ext>
            </a:extLst>
          </p:cNvPr>
          <p:cNvPicPr>
            <a:picLocks noChangeAspect="1"/>
          </p:cNvPicPr>
          <p:nvPr/>
        </p:nvPicPr>
        <p:blipFill>
          <a:blip r:embed="rId2"/>
          <a:stretch>
            <a:fillRect/>
          </a:stretch>
        </p:blipFill>
        <p:spPr>
          <a:xfrm>
            <a:off x="791558" y="3329796"/>
            <a:ext cx="2546865" cy="1932318"/>
          </a:xfrm>
          <a:prstGeom prst="rect">
            <a:avLst/>
          </a:prstGeom>
        </p:spPr>
      </p:pic>
      <p:pic>
        <p:nvPicPr>
          <p:cNvPr id="9" name="Picture 8">
            <a:extLst>
              <a:ext uri="{FF2B5EF4-FFF2-40B4-BE49-F238E27FC236}">
                <a16:creationId xmlns:a16="http://schemas.microsoft.com/office/drawing/2014/main" id="{75FAE6C0-DBD7-EA16-38D0-F8C2FB5B5B7C}"/>
              </a:ext>
            </a:extLst>
          </p:cNvPr>
          <p:cNvPicPr>
            <a:picLocks noChangeAspect="1"/>
          </p:cNvPicPr>
          <p:nvPr/>
        </p:nvPicPr>
        <p:blipFill>
          <a:blip r:embed="rId3"/>
          <a:stretch>
            <a:fillRect/>
          </a:stretch>
        </p:blipFill>
        <p:spPr>
          <a:xfrm>
            <a:off x="4076064" y="2165231"/>
            <a:ext cx="2811356" cy="1450756"/>
          </a:xfrm>
          <a:prstGeom prst="rect">
            <a:avLst/>
          </a:prstGeom>
        </p:spPr>
      </p:pic>
      <p:pic>
        <p:nvPicPr>
          <p:cNvPr id="11" name="Picture 10">
            <a:extLst>
              <a:ext uri="{FF2B5EF4-FFF2-40B4-BE49-F238E27FC236}">
                <a16:creationId xmlns:a16="http://schemas.microsoft.com/office/drawing/2014/main" id="{82389FCC-F1F2-CF61-5E96-96DA925738A5}"/>
              </a:ext>
            </a:extLst>
          </p:cNvPr>
          <p:cNvPicPr>
            <a:picLocks noChangeAspect="1"/>
          </p:cNvPicPr>
          <p:nvPr/>
        </p:nvPicPr>
        <p:blipFill>
          <a:blip r:embed="rId4"/>
          <a:stretch>
            <a:fillRect/>
          </a:stretch>
        </p:blipFill>
        <p:spPr>
          <a:xfrm>
            <a:off x="8115937" y="2961720"/>
            <a:ext cx="3284505" cy="1851820"/>
          </a:xfrm>
          <a:prstGeom prst="rect">
            <a:avLst/>
          </a:prstGeom>
        </p:spPr>
      </p:pic>
      <p:pic>
        <p:nvPicPr>
          <p:cNvPr id="13" name="Picture 12">
            <a:extLst>
              <a:ext uri="{FF2B5EF4-FFF2-40B4-BE49-F238E27FC236}">
                <a16:creationId xmlns:a16="http://schemas.microsoft.com/office/drawing/2014/main" id="{62BD3FB2-C33F-8047-D175-229B122FA58E}"/>
              </a:ext>
            </a:extLst>
          </p:cNvPr>
          <p:cNvPicPr>
            <a:picLocks noChangeAspect="1"/>
          </p:cNvPicPr>
          <p:nvPr/>
        </p:nvPicPr>
        <p:blipFill>
          <a:blip r:embed="rId5"/>
          <a:stretch>
            <a:fillRect/>
          </a:stretch>
        </p:blipFill>
        <p:spPr>
          <a:xfrm>
            <a:off x="4047514" y="4179489"/>
            <a:ext cx="3657917" cy="1882303"/>
          </a:xfrm>
          <a:prstGeom prst="rect">
            <a:avLst/>
          </a:prstGeom>
        </p:spPr>
      </p:pic>
    </p:spTree>
    <p:extLst>
      <p:ext uri="{BB962C8B-B14F-4D97-AF65-F5344CB8AC3E}">
        <p14:creationId xmlns:p14="http://schemas.microsoft.com/office/powerpoint/2010/main" val="3383677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526CE-950F-61A4-34E1-E55C56F4CF50}"/>
              </a:ext>
            </a:extLst>
          </p:cNvPr>
          <p:cNvSpPr>
            <a:spLocks noGrp="1"/>
          </p:cNvSpPr>
          <p:nvPr>
            <p:ph type="title"/>
          </p:nvPr>
        </p:nvSpPr>
        <p:spPr>
          <a:xfrm>
            <a:off x="646505" y="108547"/>
            <a:ext cx="8534400" cy="1507067"/>
          </a:xfrm>
        </p:spPr>
        <p:txBody>
          <a:bodyPr/>
          <a:lstStyle/>
          <a:p>
            <a:r>
              <a:rPr lang="en-IN" dirty="0">
                <a:solidFill>
                  <a:schemeClr val="bg1">
                    <a:lumMod val="65000"/>
                    <a:lumOff val="35000"/>
                  </a:schemeClr>
                </a:solidFill>
              </a:rPr>
              <a:t>Continuous variables</a:t>
            </a:r>
          </a:p>
        </p:txBody>
      </p:sp>
      <p:pic>
        <p:nvPicPr>
          <p:cNvPr id="4" name="Picture 3">
            <a:extLst>
              <a:ext uri="{FF2B5EF4-FFF2-40B4-BE49-F238E27FC236}">
                <a16:creationId xmlns:a16="http://schemas.microsoft.com/office/drawing/2014/main" id="{3CF7F018-B7EC-A4A8-D4A3-98E00D408729}"/>
              </a:ext>
            </a:extLst>
          </p:cNvPr>
          <p:cNvPicPr>
            <a:picLocks noChangeAspect="1"/>
          </p:cNvPicPr>
          <p:nvPr/>
        </p:nvPicPr>
        <p:blipFill>
          <a:blip r:embed="rId2"/>
          <a:stretch>
            <a:fillRect/>
          </a:stretch>
        </p:blipFill>
        <p:spPr>
          <a:xfrm>
            <a:off x="3613726" y="1615614"/>
            <a:ext cx="5152697" cy="2071889"/>
          </a:xfrm>
          <a:prstGeom prst="rect">
            <a:avLst/>
          </a:prstGeom>
        </p:spPr>
      </p:pic>
      <p:pic>
        <p:nvPicPr>
          <p:cNvPr id="6" name="Picture 5">
            <a:extLst>
              <a:ext uri="{FF2B5EF4-FFF2-40B4-BE49-F238E27FC236}">
                <a16:creationId xmlns:a16="http://schemas.microsoft.com/office/drawing/2014/main" id="{BB74FA1C-4928-AA9C-2FF1-4230C165B7D9}"/>
              </a:ext>
            </a:extLst>
          </p:cNvPr>
          <p:cNvPicPr>
            <a:picLocks noChangeAspect="1"/>
          </p:cNvPicPr>
          <p:nvPr/>
        </p:nvPicPr>
        <p:blipFill>
          <a:blip r:embed="rId3"/>
          <a:stretch>
            <a:fillRect/>
          </a:stretch>
        </p:blipFill>
        <p:spPr>
          <a:xfrm>
            <a:off x="257978" y="3972658"/>
            <a:ext cx="11676043" cy="2443823"/>
          </a:xfrm>
          <a:prstGeom prst="rect">
            <a:avLst/>
          </a:prstGeom>
        </p:spPr>
      </p:pic>
    </p:spTree>
    <p:extLst>
      <p:ext uri="{BB962C8B-B14F-4D97-AF65-F5344CB8AC3E}">
        <p14:creationId xmlns:p14="http://schemas.microsoft.com/office/powerpoint/2010/main" val="3346432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526CE-950F-61A4-34E1-E55C56F4CF50}"/>
              </a:ext>
            </a:extLst>
          </p:cNvPr>
          <p:cNvSpPr>
            <a:spLocks noGrp="1"/>
          </p:cNvSpPr>
          <p:nvPr>
            <p:ph type="title"/>
          </p:nvPr>
        </p:nvSpPr>
        <p:spPr>
          <a:xfrm>
            <a:off x="1066800" y="640944"/>
            <a:ext cx="10058400" cy="733313"/>
          </a:xfrm>
        </p:spPr>
        <p:txBody>
          <a:bodyPr>
            <a:normAutofit fontScale="90000"/>
          </a:bodyPr>
          <a:lstStyle/>
          <a:p>
            <a:r>
              <a:rPr lang="en-IN" sz="3600" dirty="0"/>
              <a:t>distribution of the Continuous Variables</a:t>
            </a:r>
          </a:p>
        </p:txBody>
      </p:sp>
      <p:pic>
        <p:nvPicPr>
          <p:cNvPr id="5" name="Picture 4">
            <a:extLst>
              <a:ext uri="{FF2B5EF4-FFF2-40B4-BE49-F238E27FC236}">
                <a16:creationId xmlns:a16="http://schemas.microsoft.com/office/drawing/2014/main" id="{05BCDD2C-576C-5CED-9416-DB8BBC44DDEF}"/>
              </a:ext>
            </a:extLst>
          </p:cNvPr>
          <p:cNvPicPr>
            <a:picLocks noChangeAspect="1"/>
          </p:cNvPicPr>
          <p:nvPr/>
        </p:nvPicPr>
        <p:blipFill>
          <a:blip r:embed="rId2"/>
          <a:stretch>
            <a:fillRect/>
          </a:stretch>
        </p:blipFill>
        <p:spPr>
          <a:xfrm>
            <a:off x="465268" y="3636537"/>
            <a:ext cx="11322424" cy="2580519"/>
          </a:xfrm>
          <a:prstGeom prst="rect">
            <a:avLst/>
          </a:prstGeom>
        </p:spPr>
      </p:pic>
      <p:pic>
        <p:nvPicPr>
          <p:cNvPr id="8" name="Picture 7">
            <a:extLst>
              <a:ext uri="{FF2B5EF4-FFF2-40B4-BE49-F238E27FC236}">
                <a16:creationId xmlns:a16="http://schemas.microsoft.com/office/drawing/2014/main" id="{67560DF1-9C20-0743-6244-C11E0FCBC3FB}"/>
              </a:ext>
            </a:extLst>
          </p:cNvPr>
          <p:cNvPicPr>
            <a:picLocks noChangeAspect="1"/>
          </p:cNvPicPr>
          <p:nvPr/>
        </p:nvPicPr>
        <p:blipFill>
          <a:blip r:embed="rId3"/>
          <a:stretch>
            <a:fillRect/>
          </a:stretch>
        </p:blipFill>
        <p:spPr>
          <a:xfrm>
            <a:off x="726141" y="1605890"/>
            <a:ext cx="4035420" cy="2316746"/>
          </a:xfrm>
          <a:prstGeom prst="rect">
            <a:avLst/>
          </a:prstGeom>
        </p:spPr>
      </p:pic>
    </p:spTree>
    <p:extLst>
      <p:ext uri="{BB962C8B-B14F-4D97-AF65-F5344CB8AC3E}">
        <p14:creationId xmlns:p14="http://schemas.microsoft.com/office/powerpoint/2010/main" val="675627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82236-6B47-51A4-06FF-C92FD7A5BFC9}"/>
              </a:ext>
            </a:extLst>
          </p:cNvPr>
          <p:cNvSpPr>
            <a:spLocks noGrp="1"/>
          </p:cNvSpPr>
          <p:nvPr>
            <p:ph type="title"/>
          </p:nvPr>
        </p:nvSpPr>
        <p:spPr/>
        <p:txBody>
          <a:bodyPr/>
          <a:lstStyle/>
          <a:p>
            <a:r>
              <a:rPr lang="en-IN" dirty="0"/>
              <a:t>Checking for Multicollinearity</a:t>
            </a:r>
          </a:p>
        </p:txBody>
      </p:sp>
      <p:sp>
        <p:nvSpPr>
          <p:cNvPr id="3" name="Content Placeholder 2">
            <a:extLst>
              <a:ext uri="{FF2B5EF4-FFF2-40B4-BE49-F238E27FC236}">
                <a16:creationId xmlns:a16="http://schemas.microsoft.com/office/drawing/2014/main" id="{AD6A4C71-422E-D6F8-9512-EF60A5840294}"/>
              </a:ext>
            </a:extLst>
          </p:cNvPr>
          <p:cNvSpPr>
            <a:spLocks noGrp="1"/>
          </p:cNvSpPr>
          <p:nvPr>
            <p:ph sz="half" idx="1"/>
          </p:nvPr>
        </p:nvSpPr>
        <p:spPr/>
        <p:txBody>
          <a:bodyPr/>
          <a:lstStyle/>
          <a:p>
            <a:r>
              <a:rPr lang="en-IN" dirty="0"/>
              <a:t>From the correlation heatmap we can see that the linear association/ correlation between our variables is not more than 0.5 in all the cases which can be considered as weak correlation. So we can conclude that there are minimal chances of multicollinearity in our dataset. </a:t>
            </a:r>
          </a:p>
        </p:txBody>
      </p:sp>
      <p:pic>
        <p:nvPicPr>
          <p:cNvPr id="6" name="Content Placeholder 5">
            <a:extLst>
              <a:ext uri="{FF2B5EF4-FFF2-40B4-BE49-F238E27FC236}">
                <a16:creationId xmlns:a16="http://schemas.microsoft.com/office/drawing/2014/main" id="{9ADAE79D-E279-5283-F4F5-0C60EFC453C0}"/>
              </a:ext>
            </a:extLst>
          </p:cNvPr>
          <p:cNvPicPr>
            <a:picLocks noGrp="1" noChangeAspect="1"/>
          </p:cNvPicPr>
          <p:nvPr>
            <p:ph sz="half" idx="2"/>
          </p:nvPr>
        </p:nvPicPr>
        <p:blipFill>
          <a:blip r:embed="rId2"/>
          <a:stretch>
            <a:fillRect/>
          </a:stretch>
        </p:blipFill>
        <p:spPr>
          <a:xfrm>
            <a:off x="6131890" y="685800"/>
            <a:ext cx="4287495" cy="3614738"/>
          </a:xfrm>
        </p:spPr>
      </p:pic>
    </p:spTree>
    <p:extLst>
      <p:ext uri="{BB962C8B-B14F-4D97-AF65-F5344CB8AC3E}">
        <p14:creationId xmlns:p14="http://schemas.microsoft.com/office/powerpoint/2010/main" val="1532430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B3AF4-EF76-5027-7357-D5963470814C}"/>
              </a:ext>
            </a:extLst>
          </p:cNvPr>
          <p:cNvSpPr>
            <a:spLocks noGrp="1"/>
          </p:cNvSpPr>
          <p:nvPr>
            <p:ph type="title"/>
          </p:nvPr>
        </p:nvSpPr>
        <p:spPr>
          <a:xfrm>
            <a:off x="684212" y="4043082"/>
            <a:ext cx="10127223" cy="857623"/>
          </a:xfrm>
        </p:spPr>
        <p:txBody>
          <a:bodyPr/>
          <a:lstStyle/>
          <a:p>
            <a:r>
              <a:rPr lang="en-IN" dirty="0"/>
              <a:t>Data pre-processing</a:t>
            </a:r>
          </a:p>
        </p:txBody>
      </p:sp>
      <p:sp>
        <p:nvSpPr>
          <p:cNvPr id="3" name="Content Placeholder 2">
            <a:extLst>
              <a:ext uri="{FF2B5EF4-FFF2-40B4-BE49-F238E27FC236}">
                <a16:creationId xmlns:a16="http://schemas.microsoft.com/office/drawing/2014/main" id="{2F056A03-1F5C-AE9D-2117-48441D3297B5}"/>
              </a:ext>
            </a:extLst>
          </p:cNvPr>
          <p:cNvSpPr>
            <a:spLocks noGrp="1"/>
          </p:cNvSpPr>
          <p:nvPr>
            <p:ph idx="1"/>
          </p:nvPr>
        </p:nvSpPr>
        <p:spPr/>
        <p:txBody>
          <a:bodyPr/>
          <a:lstStyle/>
          <a:p>
            <a:r>
              <a:rPr lang="en-IN" dirty="0">
                <a:solidFill>
                  <a:schemeClr val="bg1"/>
                </a:solidFill>
              </a:rPr>
              <a:t>For data pre-processing, we have used the following tools :</a:t>
            </a:r>
          </a:p>
          <a:p>
            <a:pPr>
              <a:buFont typeface="Arial" panose="020B0604020202020204" pitchFamily="34" charset="0"/>
              <a:buChar char="•"/>
            </a:pPr>
            <a:r>
              <a:rPr lang="en-IN" dirty="0">
                <a:solidFill>
                  <a:schemeClr val="bg1"/>
                </a:solidFill>
              </a:rPr>
              <a:t>String Indexer</a:t>
            </a:r>
          </a:p>
          <a:p>
            <a:pPr>
              <a:buFont typeface="Arial" panose="020B0604020202020204" pitchFamily="34" charset="0"/>
              <a:buChar char="•"/>
            </a:pPr>
            <a:r>
              <a:rPr lang="en-IN" dirty="0">
                <a:solidFill>
                  <a:schemeClr val="bg1"/>
                </a:solidFill>
              </a:rPr>
              <a:t>One Hot encoder </a:t>
            </a:r>
          </a:p>
          <a:p>
            <a:pPr>
              <a:buFont typeface="Arial" panose="020B0604020202020204" pitchFamily="34" charset="0"/>
              <a:buChar char="•"/>
            </a:pPr>
            <a:r>
              <a:rPr lang="en-IN" dirty="0">
                <a:solidFill>
                  <a:schemeClr val="bg1"/>
                </a:solidFill>
              </a:rPr>
              <a:t>Assembler</a:t>
            </a:r>
          </a:p>
          <a:p>
            <a:pPr>
              <a:buFont typeface="Arial" panose="020B0604020202020204" pitchFamily="34" charset="0"/>
              <a:buChar char="•"/>
            </a:pPr>
            <a:r>
              <a:rPr lang="en-IN" dirty="0">
                <a:solidFill>
                  <a:schemeClr val="bg1"/>
                </a:solidFill>
              </a:rPr>
              <a:t>Standard Scaler</a:t>
            </a:r>
          </a:p>
        </p:txBody>
      </p:sp>
    </p:spTree>
    <p:extLst>
      <p:ext uri="{BB962C8B-B14F-4D97-AF65-F5344CB8AC3E}">
        <p14:creationId xmlns:p14="http://schemas.microsoft.com/office/powerpoint/2010/main" val="265419631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Ion Boardroom</Template>
  <TotalTime>164</TotalTime>
  <Words>481</Words>
  <Application>Microsoft Office PowerPoint</Application>
  <PresentationFormat>Widescreen</PresentationFormat>
  <Paragraphs>62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-apple-system</vt:lpstr>
      <vt:lpstr>Arial</vt:lpstr>
      <vt:lpstr>Century Gothic</vt:lpstr>
      <vt:lpstr>Courier New</vt:lpstr>
      <vt:lpstr>Wingdings 3</vt:lpstr>
      <vt:lpstr>Slice</vt:lpstr>
      <vt:lpstr>BDNS ET PROJECT using SPARK ML</vt:lpstr>
      <vt:lpstr>IMPORTANT LINKS</vt:lpstr>
      <vt:lpstr>OBJECTIVE </vt:lpstr>
      <vt:lpstr>About the dataset</vt:lpstr>
      <vt:lpstr>Cardinality of the categorical variables</vt:lpstr>
      <vt:lpstr>Continuous variables</vt:lpstr>
      <vt:lpstr>distribution of the Continuous Variables</vt:lpstr>
      <vt:lpstr>Checking for Multicollinearity</vt:lpstr>
      <vt:lpstr>Data pre-processing</vt:lpstr>
      <vt:lpstr>Basic pipeline</vt:lpstr>
      <vt:lpstr>Train Test Split</vt:lpstr>
      <vt:lpstr>Linear Regression</vt:lpstr>
      <vt:lpstr>Decision Tree Regressor</vt:lpstr>
      <vt:lpstr>Random Forest Regressor</vt:lpstr>
      <vt:lpstr>Gradient Boost Tree Regressor</vt:lpstr>
      <vt:lpstr>CONCLUSION</vt:lpstr>
      <vt:lpstr>The business perspective of the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BDSN ET PROJECT using SPARK ML</dc:title>
  <dc:creator>arghya79@gmail.com</dc:creator>
  <cp:lastModifiedBy>Arghya Roy Chowdhury</cp:lastModifiedBy>
  <cp:revision>32</cp:revision>
  <dcterms:created xsi:type="dcterms:W3CDTF">2023-01-17T06:18:58Z</dcterms:created>
  <dcterms:modified xsi:type="dcterms:W3CDTF">2024-01-07T13:01:53Z</dcterms:modified>
</cp:coreProperties>
</file>