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5" r:id="rId3"/>
    <p:sldId id="257" r:id="rId4"/>
    <p:sldId id="268" r:id="rId5"/>
    <p:sldId id="269" r:id="rId6"/>
    <p:sldId id="270" r:id="rId7"/>
    <p:sldId id="271" r:id="rId8"/>
    <p:sldId id="272" r:id="rId9"/>
    <p:sldId id="273" r:id="rId10"/>
    <p:sldId id="274" r:id="rId11"/>
    <p:sldId id="275" r:id="rId12"/>
    <p:sldId id="276" r:id="rId13"/>
    <p:sldId id="258" r:id="rId14"/>
    <p:sldId id="277" r:id="rId15"/>
    <p:sldId id="278" r:id="rId16"/>
    <p:sldId id="279" r:id="rId17"/>
    <p:sldId id="280" r:id="rId18"/>
    <p:sldId id="281" r:id="rId19"/>
    <p:sldId id="282" r:id="rId20"/>
    <p:sldId id="283" r:id="rId21"/>
    <p:sldId id="259" r:id="rId22"/>
    <p:sldId id="263" r:id="rId23"/>
    <p:sldId id="284"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7/16/2021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7/16/2021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7/16/2021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7/16/2021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7/16/2021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7/16/2021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7/16/2021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7/16/2021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983" y="692696"/>
            <a:ext cx="3528392" cy="2448272"/>
          </a:xfrm>
        </p:spPr>
        <p:txBody>
          <a:bodyPr>
            <a:noAutofit/>
          </a:bodyPr>
          <a:lstStyle/>
          <a:p>
            <a:r>
              <a:rPr lang="en-US" sz="4000" dirty="0"/>
              <a:t>Heart Disease Classification using Ensemble Learning</a:t>
            </a:r>
          </a:p>
        </p:txBody>
      </p:sp>
      <p:sp>
        <p:nvSpPr>
          <p:cNvPr id="3" name="Subtitle 2"/>
          <p:cNvSpPr>
            <a:spLocks noGrp="1"/>
          </p:cNvSpPr>
          <p:nvPr>
            <p:ph type="subTitle" idx="1"/>
          </p:nvPr>
        </p:nvSpPr>
        <p:spPr>
          <a:xfrm>
            <a:off x="263352" y="3573016"/>
            <a:ext cx="4293857" cy="2808312"/>
          </a:xfrm>
        </p:spPr>
        <p:txBody>
          <a:bodyPr>
            <a:normAutofit fontScale="92500" lnSpcReduction="20000"/>
          </a:bodyPr>
          <a:lstStyle/>
          <a:p>
            <a:r>
              <a:rPr lang="en-US" dirty="0"/>
              <a:t>Name: Arghyadeep Mondal </a:t>
            </a:r>
          </a:p>
          <a:p>
            <a:r>
              <a:rPr lang="en-US" dirty="0"/>
              <a:t>Exam Roll: 19419CMP001</a:t>
            </a:r>
          </a:p>
          <a:p>
            <a:r>
              <a:rPr lang="en-US" dirty="0"/>
              <a:t>Sem: IV</a:t>
            </a:r>
          </a:p>
          <a:p>
            <a:r>
              <a:rPr lang="en-US" dirty="0"/>
              <a:t>Session: 2020-2021</a:t>
            </a:r>
          </a:p>
          <a:p>
            <a:r>
              <a:rPr lang="en-US" dirty="0"/>
              <a:t>Banaras Hindu University</a:t>
            </a:r>
          </a:p>
          <a:p>
            <a:r>
              <a:rPr lang="en-US" dirty="0"/>
              <a:t>Supervisor: Dr. Manoj Kumar Singh</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89AC80-762F-40A1-B20F-1D6D9D5CBEA8}"/>
              </a:ext>
            </a:extLst>
          </p:cNvPr>
          <p:cNvPicPr>
            <a:picLocks noGrp="1" noChangeAspect="1"/>
          </p:cNvPicPr>
          <p:nvPr>
            <p:ph idx="1"/>
          </p:nvPr>
        </p:nvPicPr>
        <p:blipFill>
          <a:blip r:embed="rId2"/>
          <a:stretch>
            <a:fillRect/>
          </a:stretch>
        </p:blipFill>
        <p:spPr>
          <a:xfrm>
            <a:off x="609600" y="1052736"/>
            <a:ext cx="6263510" cy="4521587"/>
          </a:xfrm>
        </p:spPr>
      </p:pic>
      <p:sp>
        <p:nvSpPr>
          <p:cNvPr id="2" name="Title 1">
            <a:extLst>
              <a:ext uri="{FF2B5EF4-FFF2-40B4-BE49-F238E27FC236}">
                <a16:creationId xmlns:a16="http://schemas.microsoft.com/office/drawing/2014/main" id="{D7FA1FD6-8015-4ED5-A9D3-1424718A9B71}"/>
              </a:ext>
            </a:extLst>
          </p:cNvPr>
          <p:cNvSpPr>
            <a:spLocks noGrp="1"/>
          </p:cNvSpPr>
          <p:nvPr>
            <p:ph type="title"/>
          </p:nvPr>
        </p:nvSpPr>
        <p:spPr>
          <a:xfrm>
            <a:off x="8544272" y="1412776"/>
            <a:ext cx="1991692" cy="587896"/>
          </a:xfrm>
        </p:spPr>
        <p:txBody>
          <a:bodyPr/>
          <a:lstStyle/>
          <a:p>
            <a:r>
              <a:rPr lang="en-US" dirty="0"/>
              <a:t>Stacking</a:t>
            </a:r>
            <a:endParaRPr lang="en-IN" dirty="0"/>
          </a:p>
        </p:txBody>
      </p:sp>
      <p:sp>
        <p:nvSpPr>
          <p:cNvPr id="4" name="Text Placeholder 3">
            <a:extLst>
              <a:ext uri="{FF2B5EF4-FFF2-40B4-BE49-F238E27FC236}">
                <a16:creationId xmlns:a16="http://schemas.microsoft.com/office/drawing/2014/main" id="{855FF4A9-2897-4E4D-9439-C3666706E637}"/>
              </a:ext>
            </a:extLst>
          </p:cNvPr>
          <p:cNvSpPr>
            <a:spLocks noGrp="1"/>
          </p:cNvSpPr>
          <p:nvPr>
            <p:ph type="body" sz="half" idx="2"/>
          </p:nvPr>
        </p:nvSpPr>
        <p:spPr>
          <a:xfrm>
            <a:off x="7672863" y="2420888"/>
            <a:ext cx="3932237" cy="3384376"/>
          </a:xfrm>
        </p:spPr>
        <p:txBody>
          <a:bodyPr>
            <a:normAutofit/>
          </a:bodyPr>
          <a:lstStyle/>
          <a:p>
            <a:r>
              <a:rPr lang="en-US" dirty="0"/>
              <a:t>Stacking is an ensemble learning technique that uses predictions for multiple models to build a new model. This final model is used for making predictions on the test dataset. The final model is called Meta Model.</a:t>
            </a:r>
          </a:p>
          <a:p>
            <a:r>
              <a:rPr lang="en-US" dirty="0"/>
              <a:t>The benefit of Stacking is that it can harness the capabilities of a range of well-performing models on a classification or regression task and make predictions that have better performance than any single model in the ensemble.</a:t>
            </a:r>
            <a:endParaRPr lang="en-IN" dirty="0"/>
          </a:p>
        </p:txBody>
      </p:sp>
      <p:sp>
        <p:nvSpPr>
          <p:cNvPr id="8" name="TextBox 7">
            <a:extLst>
              <a:ext uri="{FF2B5EF4-FFF2-40B4-BE49-F238E27FC236}">
                <a16:creationId xmlns:a16="http://schemas.microsoft.com/office/drawing/2014/main" id="{75650848-21CC-4907-B484-EC1FF9D60FEC}"/>
              </a:ext>
            </a:extLst>
          </p:cNvPr>
          <p:cNvSpPr txBox="1"/>
          <p:nvPr/>
        </p:nvSpPr>
        <p:spPr>
          <a:xfrm>
            <a:off x="2855640" y="5805264"/>
            <a:ext cx="1584176" cy="523220"/>
          </a:xfrm>
          <a:prstGeom prst="rect">
            <a:avLst/>
          </a:prstGeom>
          <a:noFill/>
        </p:spPr>
        <p:txBody>
          <a:bodyPr wrap="square">
            <a:spAutoFit/>
          </a:bodyPr>
          <a:lstStyle/>
          <a:p>
            <a:r>
              <a:rPr lang="en-IN" sz="2800" dirty="0"/>
              <a:t>Stacking</a:t>
            </a:r>
          </a:p>
        </p:txBody>
      </p:sp>
    </p:spTree>
    <p:extLst>
      <p:ext uri="{BB962C8B-B14F-4D97-AF65-F5344CB8AC3E}">
        <p14:creationId xmlns:p14="http://schemas.microsoft.com/office/powerpoint/2010/main" val="176400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D1FBE9-07F2-4652-BF36-57263A7377BD}"/>
              </a:ext>
            </a:extLst>
          </p:cNvPr>
          <p:cNvPicPr>
            <a:picLocks noGrp="1" noChangeAspect="1"/>
          </p:cNvPicPr>
          <p:nvPr>
            <p:ph idx="1"/>
          </p:nvPr>
        </p:nvPicPr>
        <p:blipFill>
          <a:blip r:embed="rId2"/>
          <a:stretch>
            <a:fillRect/>
          </a:stretch>
        </p:blipFill>
        <p:spPr>
          <a:xfrm>
            <a:off x="2351585" y="1556792"/>
            <a:ext cx="6768752" cy="4841822"/>
          </a:xfrm>
        </p:spPr>
      </p:pic>
      <p:sp>
        <p:nvSpPr>
          <p:cNvPr id="2" name="Title 1">
            <a:extLst>
              <a:ext uri="{FF2B5EF4-FFF2-40B4-BE49-F238E27FC236}">
                <a16:creationId xmlns:a16="http://schemas.microsoft.com/office/drawing/2014/main" id="{DF3C1BE7-E6DC-4F58-8463-4A9A884BBB6B}"/>
              </a:ext>
            </a:extLst>
          </p:cNvPr>
          <p:cNvSpPr>
            <a:spLocks noGrp="1"/>
          </p:cNvSpPr>
          <p:nvPr>
            <p:ph type="title"/>
          </p:nvPr>
        </p:nvSpPr>
        <p:spPr/>
        <p:txBody>
          <a:bodyPr/>
          <a:lstStyle/>
          <a:p>
            <a:pPr algn="ctr"/>
            <a:r>
              <a:rPr lang="en-IN" dirty="0"/>
              <a:t>Flow of the Process</a:t>
            </a:r>
          </a:p>
        </p:txBody>
      </p:sp>
      <p:sp>
        <p:nvSpPr>
          <p:cNvPr id="7" name="TextBox 6">
            <a:extLst>
              <a:ext uri="{FF2B5EF4-FFF2-40B4-BE49-F238E27FC236}">
                <a16:creationId xmlns:a16="http://schemas.microsoft.com/office/drawing/2014/main" id="{01A2614E-9F7C-410F-9162-501F253AEA84}"/>
              </a:ext>
            </a:extLst>
          </p:cNvPr>
          <p:cNvSpPr txBox="1"/>
          <p:nvPr/>
        </p:nvSpPr>
        <p:spPr>
          <a:xfrm>
            <a:off x="3863752" y="6137004"/>
            <a:ext cx="5064964" cy="523220"/>
          </a:xfrm>
          <a:prstGeom prst="rect">
            <a:avLst/>
          </a:prstGeom>
          <a:noFill/>
        </p:spPr>
        <p:txBody>
          <a:bodyPr wrap="square">
            <a:spAutoFit/>
          </a:bodyPr>
          <a:lstStyle/>
          <a:p>
            <a:r>
              <a:rPr lang="en-IN" sz="2800" dirty="0"/>
              <a:t>Flow of the Complete Process</a:t>
            </a:r>
          </a:p>
        </p:txBody>
      </p:sp>
    </p:spTree>
    <p:extLst>
      <p:ext uri="{BB962C8B-B14F-4D97-AF65-F5344CB8AC3E}">
        <p14:creationId xmlns:p14="http://schemas.microsoft.com/office/powerpoint/2010/main" val="65074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8F27-76FA-49D5-9D69-81727F9B9AF4}"/>
              </a:ext>
            </a:extLst>
          </p:cNvPr>
          <p:cNvSpPr>
            <a:spLocks noGrp="1"/>
          </p:cNvSpPr>
          <p:nvPr>
            <p:ph type="title"/>
          </p:nvPr>
        </p:nvSpPr>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B7746441-C699-4473-819E-30B03DB0AB06}"/>
              </a:ext>
            </a:extLst>
          </p:cNvPr>
          <p:cNvSpPr>
            <a:spLocks noGrp="1"/>
          </p:cNvSpPr>
          <p:nvPr>
            <p:ph idx="1"/>
          </p:nvPr>
        </p:nvSpPr>
        <p:spPr>
          <a:xfrm>
            <a:off x="191344" y="1700808"/>
            <a:ext cx="11521280" cy="5057971"/>
          </a:xfrm>
        </p:spPr>
        <p:txBody>
          <a:bodyPr>
            <a:normAutofit/>
          </a:bodyPr>
          <a:lstStyle/>
          <a:p>
            <a:pPr marL="0" indent="0">
              <a:buNone/>
            </a:pPr>
            <a:r>
              <a:rPr lang="en-US" sz="2000" dirty="0"/>
              <a:t>Used Tools</a:t>
            </a:r>
          </a:p>
          <a:p>
            <a:r>
              <a:rPr lang="en-US" sz="1400" dirty="0"/>
              <a:t>To satisfy the need of tools and their purposes that are required to set the process up are given below:</a:t>
            </a:r>
          </a:p>
          <a:p>
            <a:pPr>
              <a:lnSpc>
                <a:spcPct val="0"/>
              </a:lnSpc>
            </a:pPr>
            <a:r>
              <a:rPr lang="en-US" sz="1400" dirty="0"/>
              <a:t>NumPy, Pandas – For Dataset handling</a:t>
            </a:r>
          </a:p>
          <a:p>
            <a:pPr>
              <a:lnSpc>
                <a:spcPct val="0"/>
              </a:lnSpc>
            </a:pPr>
            <a:r>
              <a:rPr lang="en-US" sz="1400" dirty="0"/>
              <a:t>Seaborn, Matplotlib – Data Visualization</a:t>
            </a:r>
          </a:p>
          <a:p>
            <a:pPr>
              <a:lnSpc>
                <a:spcPct val="0"/>
              </a:lnSpc>
            </a:pPr>
            <a:r>
              <a:rPr lang="en-US" sz="1400" dirty="0"/>
              <a:t>Warning – Blocking various kind of unwanted warning</a:t>
            </a:r>
          </a:p>
          <a:p>
            <a:pPr>
              <a:lnSpc>
                <a:spcPct val="0"/>
              </a:lnSpc>
            </a:pPr>
            <a:r>
              <a:rPr lang="en-US" sz="1400" dirty="0"/>
              <a:t>Scikit-learn – One of the most useful modules for feature selection, scaling, splitting,   model selection, and performance evaluation.</a:t>
            </a:r>
          </a:p>
          <a:p>
            <a:pPr>
              <a:lnSpc>
                <a:spcPct val="0"/>
              </a:lnSpc>
            </a:pPr>
            <a:r>
              <a:rPr lang="en-US" sz="1400" dirty="0"/>
              <a:t>XGBoost – For Extreme Gradient Boosting Model</a:t>
            </a:r>
          </a:p>
          <a:p>
            <a:pPr>
              <a:lnSpc>
                <a:spcPct val="0"/>
              </a:lnSpc>
            </a:pPr>
            <a:r>
              <a:rPr lang="en-US" sz="1400" dirty="0"/>
              <a:t>LightGBM – For Light Gradient Boosting Machine Model</a:t>
            </a:r>
          </a:p>
          <a:p>
            <a:pPr>
              <a:lnSpc>
                <a:spcPct val="0"/>
              </a:lnSpc>
            </a:pPr>
            <a:r>
              <a:rPr lang="en-US" sz="1400" dirty="0"/>
              <a:t>Mlxtend – For Stacking Classifier Model</a:t>
            </a:r>
          </a:p>
          <a:p>
            <a:pPr>
              <a:lnSpc>
                <a:spcPct val="0"/>
              </a:lnSpc>
            </a:pPr>
            <a:r>
              <a:rPr lang="en-US" sz="1400" dirty="0"/>
              <a:t>Imblearn – For balancing the dataset to get better accuracy for some algorithm.</a:t>
            </a:r>
          </a:p>
          <a:p>
            <a:pPr marL="0" indent="0">
              <a:buNone/>
            </a:pPr>
            <a:r>
              <a:rPr lang="en-US" sz="2000" dirty="0"/>
              <a:t>Software Used</a:t>
            </a:r>
          </a:p>
          <a:p>
            <a:pPr>
              <a:lnSpc>
                <a:spcPct val="0"/>
              </a:lnSpc>
            </a:pPr>
            <a:r>
              <a:rPr lang="en-US" sz="1400" dirty="0"/>
              <a:t>Mozilla Firefox</a:t>
            </a:r>
          </a:p>
          <a:p>
            <a:pPr>
              <a:lnSpc>
                <a:spcPct val="0"/>
              </a:lnSpc>
            </a:pPr>
            <a:r>
              <a:rPr lang="en-US" sz="1400" dirty="0"/>
              <a:t>Windows 10 as Operating System Platform</a:t>
            </a:r>
          </a:p>
          <a:p>
            <a:pPr>
              <a:lnSpc>
                <a:spcPct val="0"/>
              </a:lnSpc>
            </a:pPr>
            <a:r>
              <a:rPr lang="en-US" sz="1400" dirty="0"/>
              <a:t>Google Colaboratory for Python 3 Language IDE</a:t>
            </a:r>
          </a:p>
          <a:p>
            <a:pPr marL="0" indent="0">
              <a:buNone/>
            </a:pPr>
            <a:r>
              <a:rPr lang="en-US" sz="2000" dirty="0"/>
              <a:t>Hardware Configuration</a:t>
            </a:r>
          </a:p>
          <a:p>
            <a:pPr>
              <a:lnSpc>
                <a:spcPct val="0"/>
              </a:lnSpc>
            </a:pPr>
            <a:r>
              <a:rPr lang="en-US" sz="1400" dirty="0"/>
              <a:t>12.69 GB of Main Memory</a:t>
            </a:r>
          </a:p>
          <a:p>
            <a:pPr>
              <a:lnSpc>
                <a:spcPct val="0"/>
              </a:lnSpc>
            </a:pPr>
            <a:r>
              <a:rPr lang="en-US" sz="1400" dirty="0"/>
              <a:t>107.72GB of Disk Space</a:t>
            </a:r>
          </a:p>
          <a:p>
            <a:pPr>
              <a:lnSpc>
                <a:spcPct val="0"/>
              </a:lnSpc>
            </a:pPr>
            <a:r>
              <a:rPr lang="en-US" sz="1400" dirty="0"/>
              <a:t>And an additional GPU for performance acceleration</a:t>
            </a:r>
            <a:r>
              <a:rPr lang="en-US" sz="2000" dirty="0"/>
              <a:t>.</a:t>
            </a:r>
          </a:p>
          <a:p>
            <a:pPr marL="0" indent="0">
              <a:lnSpc>
                <a:spcPct val="0"/>
              </a:lnSpc>
              <a:buNone/>
            </a:pPr>
            <a:endParaRPr lang="en-US" sz="2000" dirty="0"/>
          </a:p>
          <a:p>
            <a:pPr marL="0" indent="0">
              <a:lnSpc>
                <a:spcPct val="0"/>
              </a:lnSpc>
              <a:buNone/>
            </a:pPr>
            <a:endParaRPr lang="en-US" sz="2000" dirty="0"/>
          </a:p>
          <a:p>
            <a:pPr marL="0" indent="0">
              <a:buNone/>
            </a:pPr>
            <a:endParaRPr lang="en-IN" dirty="0"/>
          </a:p>
        </p:txBody>
      </p:sp>
    </p:spTree>
    <p:extLst>
      <p:ext uri="{BB962C8B-B14F-4D97-AF65-F5344CB8AC3E}">
        <p14:creationId xmlns:p14="http://schemas.microsoft.com/office/powerpoint/2010/main" val="384778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 &amp; EDA</a:t>
            </a:r>
          </a:p>
        </p:txBody>
      </p:sp>
      <p:sp>
        <p:nvSpPr>
          <p:cNvPr id="4" name="Content Placeholder 3">
            <a:extLst>
              <a:ext uri="{FF2B5EF4-FFF2-40B4-BE49-F238E27FC236}">
                <a16:creationId xmlns:a16="http://schemas.microsoft.com/office/drawing/2014/main" id="{9630E73A-0866-4D17-8586-4964AEB14A49}"/>
              </a:ext>
            </a:extLst>
          </p:cNvPr>
          <p:cNvSpPr>
            <a:spLocks noGrp="1"/>
          </p:cNvSpPr>
          <p:nvPr>
            <p:ph idx="1"/>
          </p:nvPr>
        </p:nvSpPr>
        <p:spPr/>
        <p:txBody>
          <a:bodyPr>
            <a:normAutofit lnSpcReduction="10000"/>
          </a:bodyPr>
          <a:lstStyle/>
          <a:p>
            <a:r>
              <a:rPr lang="en-US" dirty="0"/>
              <a:t>Handling Missing Values</a:t>
            </a:r>
          </a:p>
          <a:p>
            <a:pPr marL="0" indent="0">
              <a:buNone/>
            </a:pPr>
            <a:r>
              <a:rPr lang="en-US" sz="1900" dirty="0"/>
              <a:t>Its one of the most important part of the process falls in the category of Data Preprocessing. There are so many missing values present in this dataset, some are filled by using several statistical measures and some are simply dropped.</a:t>
            </a:r>
          </a:p>
          <a:p>
            <a:r>
              <a:rPr lang="en-IN" dirty="0"/>
              <a:t>Exploratory Data Analysis</a:t>
            </a:r>
          </a:p>
          <a:p>
            <a:pPr marL="0" indent="0">
              <a:buNone/>
            </a:pPr>
            <a:r>
              <a:rPr lang="en-IN" sz="1900" dirty="0"/>
              <a:t>Exploratory data analysis is performed to find out the insights of the dataset. Two types of analysis have been performed</a:t>
            </a:r>
          </a:p>
          <a:p>
            <a:pPr marL="0" indent="0">
              <a:buNone/>
            </a:pPr>
            <a:r>
              <a:rPr lang="en-IN" sz="2000" dirty="0"/>
              <a:t>Univariate Analysis</a:t>
            </a:r>
          </a:p>
          <a:p>
            <a:pPr marL="0" indent="0">
              <a:buNone/>
            </a:pPr>
            <a:r>
              <a:rPr lang="en-IN" sz="1800" dirty="0"/>
              <a:t>Single Attribute Distribution is shown</a:t>
            </a:r>
          </a:p>
          <a:p>
            <a:pPr marL="0" indent="0">
              <a:buNone/>
            </a:pPr>
            <a:r>
              <a:rPr lang="en-IN" sz="2000" dirty="0"/>
              <a:t>Bivariate Analysis</a:t>
            </a:r>
          </a:p>
          <a:p>
            <a:pPr marL="0" indent="0">
              <a:buNone/>
            </a:pPr>
            <a:r>
              <a:rPr lang="en-IN" sz="1800" dirty="0"/>
              <a:t>Relation between two variable have been shown.</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3958-14CE-4D21-8F9B-F33504665B4A}"/>
              </a:ext>
            </a:extLst>
          </p:cNvPr>
          <p:cNvSpPr>
            <a:spLocks noGrp="1"/>
          </p:cNvSpPr>
          <p:nvPr>
            <p:ph type="title"/>
          </p:nvPr>
        </p:nvSpPr>
        <p:spPr>
          <a:xfrm>
            <a:off x="7486847" y="479140"/>
            <a:ext cx="4223940" cy="948680"/>
          </a:xfrm>
        </p:spPr>
        <p:txBody>
          <a:bodyPr>
            <a:normAutofit/>
          </a:bodyPr>
          <a:lstStyle/>
          <a:p>
            <a:pPr algn="ctr"/>
            <a:r>
              <a:rPr lang="en-US" sz="2800" dirty="0"/>
              <a:t>Data Preprocessing(Continued)</a:t>
            </a:r>
            <a:endParaRPr lang="en-IN" sz="2800" dirty="0"/>
          </a:p>
        </p:txBody>
      </p:sp>
      <p:pic>
        <p:nvPicPr>
          <p:cNvPr id="6" name="Content Placeholder 5">
            <a:extLst>
              <a:ext uri="{FF2B5EF4-FFF2-40B4-BE49-F238E27FC236}">
                <a16:creationId xmlns:a16="http://schemas.microsoft.com/office/drawing/2014/main" id="{139FC989-25CB-48F8-9083-4B422D1AD95F}"/>
              </a:ext>
            </a:extLst>
          </p:cNvPr>
          <p:cNvPicPr>
            <a:picLocks noGrp="1" noChangeAspect="1"/>
          </p:cNvPicPr>
          <p:nvPr>
            <p:ph idx="1"/>
          </p:nvPr>
        </p:nvPicPr>
        <p:blipFill>
          <a:blip r:embed="rId2"/>
          <a:stretch>
            <a:fillRect/>
          </a:stretch>
        </p:blipFill>
        <p:spPr>
          <a:xfrm>
            <a:off x="551384" y="918135"/>
            <a:ext cx="5943600" cy="5524920"/>
          </a:xfrm>
        </p:spPr>
      </p:pic>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92D40C-F28C-4082-9F83-67C5C1A394D2}"/>
                  </a:ext>
                </a:extLst>
              </p:cNvPr>
              <p:cNvSpPr>
                <a:spLocks noGrp="1"/>
              </p:cNvSpPr>
              <p:nvPr>
                <p:ph type="body" sz="half" idx="2"/>
              </p:nvPr>
            </p:nvSpPr>
            <p:spPr>
              <a:xfrm>
                <a:off x="7650163" y="1700808"/>
                <a:ext cx="3932237" cy="4608512"/>
              </a:xfrm>
            </p:spPr>
            <p:txBody>
              <a:bodyPr>
                <a:normAutofit/>
              </a:bodyPr>
              <a:lstStyle/>
              <a:p>
                <a:r>
                  <a:rPr lang="en-US" dirty="0"/>
                  <a:t>Balancing The Dataset</a:t>
                </a:r>
                <a:endParaRPr lang="en-IN" dirty="0"/>
              </a:p>
              <a:p>
                <a:r>
                  <a:rPr lang="en-IN" dirty="0"/>
                  <a:t>As the dataset was </a:t>
                </a:r>
                <a:r>
                  <a:rPr lang="en-IN" dirty="0" err="1"/>
                  <a:t>imblanced</a:t>
                </a:r>
                <a:r>
                  <a:rPr lang="en-IN" dirty="0"/>
                  <a:t>, balancing operation was performed to balance the dataset for better accuracy using SMOTE (Synthetic Minority Oversampling Technique ).</a:t>
                </a:r>
              </a:p>
              <a:p>
                <a:r>
                  <a:rPr lang="en-IN" dirty="0"/>
                  <a:t>Feature Selection</a:t>
                </a:r>
              </a:p>
              <a:p>
                <a:r>
                  <a:rPr lang="en-US" dirty="0"/>
                  <a:t>Univariate feature selection method is used to get the best 10 features among 13 by their </a:t>
                </a:r>
                <a:r>
                  <a:rPr lang="el-GR" dirty="0"/>
                  <a:t>χ</a:t>
                </a:r>
                <a:r>
                  <a:rPr lang="en-US" baseline="30000" dirty="0"/>
                  <a:t>2</a:t>
                </a:r>
                <a:r>
                  <a:rPr lang="en-US" dirty="0"/>
                  <a:t> value calculated.</a:t>
                </a:r>
              </a:p>
              <a:p>
                <a14:m>
                  <m:oMath xmlns:m="http://schemas.openxmlformats.org/officeDocument/2006/math">
                    <m:r>
                      <a:rPr lang="el-GR" i="1">
                        <a:latin typeface="Cambria Math" panose="02040503050406030204" pitchFamily="18" charset="0"/>
                      </a:rPr>
                      <m:t>𝜒</m:t>
                    </m:r>
                    <m:r>
                      <a:rPr lang="el-GR" i="1" baseline="30000">
                        <a:latin typeface="Cambria Math" panose="02040503050406030204" pitchFamily="18" charset="0"/>
                      </a:rPr>
                      <m:t>2</m:t>
                    </m:r>
                  </m:oMath>
                </a14:m>
                <a:r>
                  <a:rPr lang="en-US" dirty="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𝑂𝑏𝑠𝑒𝑟𝑣𝑒𝑑</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𝐸𝑥𝑝𝑒𝑐𝑡𝑒𝑑</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𝐸𝑥𝑝𝑒𝑐𝑡𝑒𝑑</m:t>
                                    </m:r>
                                  </m:e>
                                  <m:sub>
                                    <m:r>
                                      <a:rPr lang="en-US" b="0" i="1" smtClean="0">
                                        <a:latin typeface="Cambria Math" panose="02040503050406030204" pitchFamily="18" charset="0"/>
                                      </a:rPr>
                                      <m:t>𝑖</m:t>
                                    </m:r>
                                  </m:sub>
                                </m:sSub>
                              </m:den>
                            </m:f>
                          </m:e>
                        </m:d>
                      </m:e>
                    </m:nary>
                  </m:oMath>
                </a14:m>
                <a:endParaRPr lang="en-US" dirty="0"/>
              </a:p>
            </p:txBody>
          </p:sp>
        </mc:Choice>
        <mc:Fallback xmlns="">
          <p:sp>
            <p:nvSpPr>
              <p:cNvPr id="4" name="Text Placeholder 3">
                <a:extLst>
                  <a:ext uri="{FF2B5EF4-FFF2-40B4-BE49-F238E27FC236}">
                    <a16:creationId xmlns:a16="http://schemas.microsoft.com/office/drawing/2014/main" id="{6092D40C-F28C-4082-9F83-67C5C1A394D2}"/>
                  </a:ext>
                </a:extLst>
              </p:cNvPr>
              <p:cNvSpPr>
                <a:spLocks noGrp="1" noRot="1" noChangeAspect="1" noMove="1" noResize="1" noEditPoints="1" noAdjustHandles="1" noChangeArrowheads="1" noChangeShapeType="1" noTextEdit="1"/>
              </p:cNvSpPr>
              <p:nvPr>
                <p:ph type="body" sz="half" idx="2"/>
              </p:nvPr>
            </p:nvSpPr>
            <p:spPr>
              <a:xfrm>
                <a:off x="7650163" y="1700808"/>
                <a:ext cx="3932237" cy="4608512"/>
              </a:xfrm>
              <a:blipFill>
                <a:blip r:embed="rId3"/>
                <a:stretch>
                  <a:fillRect l="-930" t="-926" r="-1395"/>
                </a:stretch>
              </a:blipFill>
            </p:spPr>
            <p:txBody>
              <a:bodyPr/>
              <a:lstStyle/>
              <a:p>
                <a:r>
                  <a:rPr lang="en-IN">
                    <a:noFill/>
                  </a:rPr>
                  <a:t> </a:t>
                </a:r>
              </a:p>
            </p:txBody>
          </p:sp>
        </mc:Fallback>
      </mc:AlternateContent>
    </p:spTree>
    <p:extLst>
      <p:ext uri="{BB962C8B-B14F-4D97-AF65-F5344CB8AC3E}">
        <p14:creationId xmlns:p14="http://schemas.microsoft.com/office/powerpoint/2010/main" val="397535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8E77-93B3-4638-9D66-7031017B5C9B}"/>
              </a:ext>
            </a:extLst>
          </p:cNvPr>
          <p:cNvSpPr>
            <a:spLocks noGrp="1"/>
          </p:cNvSpPr>
          <p:nvPr>
            <p:ph type="title"/>
          </p:nvPr>
        </p:nvSpPr>
        <p:spPr/>
        <p:txBody>
          <a:bodyPr/>
          <a:lstStyle/>
          <a:p>
            <a:pPr algn="ctr"/>
            <a:r>
              <a:rPr lang="en-US" dirty="0"/>
              <a:t>Data Preprocessing ( Continued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17E120-B4A9-4A05-AFCB-A587D0C26794}"/>
                  </a:ext>
                </a:extLst>
              </p:cNvPr>
              <p:cNvSpPr>
                <a:spLocks noGrp="1"/>
              </p:cNvSpPr>
              <p:nvPr>
                <p:ph idx="1"/>
              </p:nvPr>
            </p:nvSpPr>
            <p:spPr/>
            <p:txBody>
              <a:bodyPr/>
              <a:lstStyle/>
              <a:p>
                <a:pPr marL="0" indent="0">
                  <a:buNone/>
                </a:pPr>
                <a:r>
                  <a:rPr lang="en-US" dirty="0"/>
                  <a:t>Scaling</a:t>
                </a:r>
              </a:p>
              <a:p>
                <a:pPr marL="0" indent="0">
                  <a:buNone/>
                </a:pPr>
                <a:r>
                  <a:rPr lang="en-US" sz="1800" dirty="0"/>
                  <a:t>Feature Scaling is a technique to standardize the independent features present in the data in a fixed range. Standard Scaler is used in this method.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𝑛𝑒𝑤</m:t>
                        </m:r>
                      </m:sub>
                    </m:sSub>
                  </m:oMath>
                </a14:m>
                <a:r>
                  <a:rPr lang="en-US" dirty="0"/>
                  <a:t> = </a:t>
                </a:r>
                <a14:m>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𝑚𝑒𝑎𝑛</m:t>
                                </m:r>
                              </m:sub>
                            </m:sSub>
                          </m:e>
                        </m:d>
                      </m:num>
                      <m:den>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𝐷𝑒𝑣𝑖𝑎𝑡𝑖𝑜𝑛</m:t>
                        </m:r>
                      </m:den>
                    </m:f>
                  </m:oMath>
                </a14:m>
                <a:endParaRPr lang="en-US" dirty="0"/>
              </a:p>
              <a:p>
                <a:pPr marL="0" indent="0">
                  <a:buNone/>
                </a:pPr>
                <a:r>
                  <a:rPr lang="en-US" dirty="0"/>
                  <a:t>Splitting</a:t>
                </a:r>
              </a:p>
              <a:p>
                <a:pPr marL="0" indent="0">
                  <a:buNone/>
                </a:pPr>
                <a:r>
                  <a:rPr lang="en-IN" sz="1800" dirty="0"/>
                  <a:t>Split the model into training and testing subset. Training subset is used to train the model and testing subset is used to predict the output and check it’s accuracy.</a:t>
                </a:r>
              </a:p>
            </p:txBody>
          </p:sp>
        </mc:Choice>
        <mc:Fallback xmlns="">
          <p:sp>
            <p:nvSpPr>
              <p:cNvPr id="3" name="Content Placeholder 2">
                <a:extLst>
                  <a:ext uri="{FF2B5EF4-FFF2-40B4-BE49-F238E27FC236}">
                    <a16:creationId xmlns:a16="http://schemas.microsoft.com/office/drawing/2014/main" id="{6E17E120-B4A9-4A05-AFCB-A587D0C26794}"/>
                  </a:ext>
                </a:extLst>
              </p:cNvPr>
              <p:cNvSpPr>
                <a:spLocks noGrp="1" noRot="1" noChangeAspect="1" noMove="1" noResize="1" noEditPoints="1" noAdjustHandles="1" noChangeArrowheads="1" noChangeShapeType="1" noTextEdit="1"/>
              </p:cNvSpPr>
              <p:nvPr>
                <p:ph idx="1"/>
              </p:nvPr>
            </p:nvSpPr>
            <p:spPr>
              <a:blipFill>
                <a:blip r:embed="rId2"/>
                <a:stretch>
                  <a:fillRect l="-1000" t="-1733"/>
                </a:stretch>
              </a:blipFill>
            </p:spPr>
            <p:txBody>
              <a:bodyPr/>
              <a:lstStyle/>
              <a:p>
                <a:r>
                  <a:rPr lang="en-IN">
                    <a:noFill/>
                  </a:rPr>
                  <a:t> </a:t>
                </a:r>
              </a:p>
            </p:txBody>
          </p:sp>
        </mc:Fallback>
      </mc:AlternateContent>
    </p:spTree>
    <p:extLst>
      <p:ext uri="{BB962C8B-B14F-4D97-AF65-F5344CB8AC3E}">
        <p14:creationId xmlns:p14="http://schemas.microsoft.com/office/powerpoint/2010/main" val="202998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45DB-9A59-4CEA-9587-67088A8F06C6}"/>
              </a:ext>
            </a:extLst>
          </p:cNvPr>
          <p:cNvSpPr>
            <a:spLocks noGrp="1"/>
          </p:cNvSpPr>
          <p:nvPr>
            <p:ph type="title"/>
          </p:nvPr>
        </p:nvSpPr>
        <p:spPr/>
        <p:txBody>
          <a:bodyPr/>
          <a:lstStyle/>
          <a:p>
            <a:pPr algn="ctr"/>
            <a:r>
              <a:rPr lang="en-US" dirty="0"/>
              <a:t>Predictive Modelling</a:t>
            </a:r>
            <a:endParaRPr lang="en-IN" dirty="0"/>
          </a:p>
        </p:txBody>
      </p:sp>
      <p:sp>
        <p:nvSpPr>
          <p:cNvPr id="3" name="Content Placeholder 2">
            <a:extLst>
              <a:ext uri="{FF2B5EF4-FFF2-40B4-BE49-F238E27FC236}">
                <a16:creationId xmlns:a16="http://schemas.microsoft.com/office/drawing/2014/main" id="{11A12951-722F-4E97-8293-56774868BAAB}"/>
              </a:ext>
            </a:extLst>
          </p:cNvPr>
          <p:cNvSpPr>
            <a:spLocks noGrp="1"/>
          </p:cNvSpPr>
          <p:nvPr>
            <p:ph idx="1"/>
          </p:nvPr>
        </p:nvSpPr>
        <p:spPr/>
        <p:txBody>
          <a:bodyPr/>
          <a:lstStyle/>
          <a:p>
            <a:pPr marL="0" indent="0">
              <a:buNone/>
            </a:pPr>
            <a:r>
              <a:rPr lang="en-US" dirty="0"/>
              <a:t>Single Models</a:t>
            </a:r>
          </a:p>
          <a:p>
            <a:pPr marL="0" indent="0">
              <a:buNone/>
            </a:pPr>
            <a:r>
              <a:rPr lang="en-US" sz="2000" dirty="0"/>
              <a:t>Some traditional Single Classifier used in this system to compare their accuracy with Ensemble Classifier.</a:t>
            </a:r>
          </a:p>
          <a:p>
            <a:r>
              <a:rPr lang="en-US" sz="1800" dirty="0"/>
              <a:t>Logistic Regression</a:t>
            </a:r>
          </a:p>
          <a:p>
            <a:r>
              <a:rPr lang="en-US" sz="1800" dirty="0"/>
              <a:t>K-Nearest Neighbor</a:t>
            </a:r>
          </a:p>
          <a:p>
            <a:r>
              <a:rPr lang="en-US" sz="1800" dirty="0"/>
              <a:t>Decision Tree</a:t>
            </a:r>
          </a:p>
          <a:p>
            <a:r>
              <a:rPr lang="en-US" sz="1800" dirty="0"/>
              <a:t>Support Vector Machine</a:t>
            </a:r>
          </a:p>
          <a:p>
            <a:r>
              <a:rPr lang="en-US" sz="1800" dirty="0"/>
              <a:t>Naïve Bayes</a:t>
            </a:r>
          </a:p>
          <a:p>
            <a:pPr marL="0" indent="0">
              <a:buNone/>
            </a:pPr>
            <a:endParaRPr lang="en-IN" sz="2000" dirty="0"/>
          </a:p>
        </p:txBody>
      </p:sp>
    </p:spTree>
    <p:extLst>
      <p:ext uri="{BB962C8B-B14F-4D97-AF65-F5344CB8AC3E}">
        <p14:creationId xmlns:p14="http://schemas.microsoft.com/office/powerpoint/2010/main" val="270275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6677E9-1F2F-48FB-9E50-2767DA5CD4DD}"/>
              </a:ext>
            </a:extLst>
          </p:cNvPr>
          <p:cNvPicPr>
            <a:picLocks noGrp="1" noChangeAspect="1"/>
          </p:cNvPicPr>
          <p:nvPr>
            <p:ph idx="1"/>
          </p:nvPr>
        </p:nvPicPr>
        <p:blipFill>
          <a:blip r:embed="rId2"/>
          <a:stretch>
            <a:fillRect/>
          </a:stretch>
        </p:blipFill>
        <p:spPr>
          <a:xfrm>
            <a:off x="407368" y="1352600"/>
            <a:ext cx="5943600" cy="4481393"/>
          </a:xfrm>
        </p:spPr>
      </p:pic>
      <p:sp>
        <p:nvSpPr>
          <p:cNvPr id="2" name="Title 1">
            <a:extLst>
              <a:ext uri="{FF2B5EF4-FFF2-40B4-BE49-F238E27FC236}">
                <a16:creationId xmlns:a16="http://schemas.microsoft.com/office/drawing/2014/main" id="{9463D725-6880-4F38-9DEB-E2A69A657E8E}"/>
              </a:ext>
            </a:extLst>
          </p:cNvPr>
          <p:cNvSpPr>
            <a:spLocks noGrp="1"/>
          </p:cNvSpPr>
          <p:nvPr>
            <p:ph type="title"/>
          </p:nvPr>
        </p:nvSpPr>
        <p:spPr>
          <a:xfrm>
            <a:off x="8112224" y="836712"/>
            <a:ext cx="2520280" cy="515888"/>
          </a:xfrm>
        </p:spPr>
        <p:txBody>
          <a:bodyPr>
            <a:normAutofit/>
          </a:bodyPr>
          <a:lstStyle/>
          <a:p>
            <a:r>
              <a:rPr lang="en-US" sz="2800" dirty="0"/>
              <a:t>Random Forest</a:t>
            </a:r>
            <a:endParaRPr lang="en-IN" sz="2800" dirty="0"/>
          </a:p>
        </p:txBody>
      </p:sp>
      <p:sp>
        <p:nvSpPr>
          <p:cNvPr id="4" name="Text Placeholder 3">
            <a:extLst>
              <a:ext uri="{FF2B5EF4-FFF2-40B4-BE49-F238E27FC236}">
                <a16:creationId xmlns:a16="http://schemas.microsoft.com/office/drawing/2014/main" id="{6A85AB2F-E4C6-4CB4-9497-C67C22FF68D8}"/>
              </a:ext>
            </a:extLst>
          </p:cNvPr>
          <p:cNvSpPr>
            <a:spLocks noGrp="1"/>
          </p:cNvSpPr>
          <p:nvPr>
            <p:ph type="body" sz="half" idx="2"/>
          </p:nvPr>
        </p:nvSpPr>
        <p:spPr>
          <a:xfrm>
            <a:off x="7666641" y="1700808"/>
            <a:ext cx="3932237" cy="4248472"/>
          </a:xfrm>
        </p:spPr>
        <p:txBody>
          <a:bodyPr>
            <a:normAutofit/>
          </a:bodyPr>
          <a:lstStyle/>
          <a:p>
            <a:r>
              <a:rPr lang="en-US" sz="1800" dirty="0"/>
              <a:t>Random forest is a ensemble supervised machine learning approach which generate multiple decision trees simultaneously by splitting the training data into random multiple subset. Using more decision trees give more accuracy and robustness instead of using a single decision tree model. Once the output is generated in each decision tree Random Forest algorithm takes the final output by using majority voting method.</a:t>
            </a:r>
          </a:p>
          <a:p>
            <a:r>
              <a:rPr lang="en-US" sz="1800" dirty="0"/>
              <a:t>It can be used for both classification and regression problems.</a:t>
            </a:r>
          </a:p>
          <a:p>
            <a:endParaRPr lang="en-IN" dirty="0"/>
          </a:p>
        </p:txBody>
      </p:sp>
      <p:sp>
        <p:nvSpPr>
          <p:cNvPr id="8" name="TextBox 7">
            <a:extLst>
              <a:ext uri="{FF2B5EF4-FFF2-40B4-BE49-F238E27FC236}">
                <a16:creationId xmlns:a16="http://schemas.microsoft.com/office/drawing/2014/main" id="{F3B172D2-8CF6-49CE-8D4C-60CF2B3FBB9E}"/>
              </a:ext>
            </a:extLst>
          </p:cNvPr>
          <p:cNvSpPr txBox="1"/>
          <p:nvPr/>
        </p:nvSpPr>
        <p:spPr>
          <a:xfrm>
            <a:off x="2351584" y="5749225"/>
            <a:ext cx="1944216" cy="400110"/>
          </a:xfrm>
          <a:prstGeom prst="rect">
            <a:avLst/>
          </a:prstGeom>
          <a:noFill/>
        </p:spPr>
        <p:txBody>
          <a:bodyPr wrap="square">
            <a:spAutoFit/>
          </a:bodyPr>
          <a:lstStyle/>
          <a:p>
            <a:r>
              <a:rPr lang="en-IN" sz="2000" dirty="0"/>
              <a:t>Random Forest</a:t>
            </a:r>
          </a:p>
        </p:txBody>
      </p:sp>
    </p:spTree>
    <p:extLst>
      <p:ext uri="{BB962C8B-B14F-4D97-AF65-F5344CB8AC3E}">
        <p14:creationId xmlns:p14="http://schemas.microsoft.com/office/powerpoint/2010/main" val="178872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E3C8-E16C-47BF-B112-AAE79F9C9017}"/>
              </a:ext>
            </a:extLst>
          </p:cNvPr>
          <p:cNvSpPr>
            <a:spLocks noGrp="1"/>
          </p:cNvSpPr>
          <p:nvPr>
            <p:ph type="title"/>
          </p:nvPr>
        </p:nvSpPr>
        <p:spPr>
          <a:xfrm>
            <a:off x="8170923" y="764704"/>
            <a:ext cx="2855788" cy="875928"/>
          </a:xfrm>
        </p:spPr>
        <p:txBody>
          <a:bodyPr>
            <a:normAutofit/>
          </a:bodyPr>
          <a:lstStyle/>
          <a:p>
            <a:pPr algn="ctr"/>
            <a:r>
              <a:rPr lang="en-US" sz="2800" dirty="0"/>
              <a:t>Extreme Gradient Boosting</a:t>
            </a:r>
            <a:endParaRPr lang="en-IN" sz="2800" dirty="0"/>
          </a:p>
        </p:txBody>
      </p:sp>
      <p:pic>
        <p:nvPicPr>
          <p:cNvPr id="6" name="Content Placeholder 5">
            <a:extLst>
              <a:ext uri="{FF2B5EF4-FFF2-40B4-BE49-F238E27FC236}">
                <a16:creationId xmlns:a16="http://schemas.microsoft.com/office/drawing/2014/main" id="{A437B041-0E2E-41DC-955E-80A0A9CBB1A4}"/>
              </a:ext>
            </a:extLst>
          </p:cNvPr>
          <p:cNvPicPr>
            <a:picLocks noGrp="1" noChangeAspect="1"/>
          </p:cNvPicPr>
          <p:nvPr>
            <p:ph idx="1"/>
          </p:nvPr>
        </p:nvPicPr>
        <p:blipFill>
          <a:blip r:embed="rId2"/>
          <a:stretch>
            <a:fillRect/>
          </a:stretch>
        </p:blipFill>
        <p:spPr>
          <a:xfrm>
            <a:off x="193004" y="407749"/>
            <a:ext cx="6232860" cy="1035727"/>
          </a:xfrm>
        </p:spPr>
      </p:pic>
      <p:sp>
        <p:nvSpPr>
          <p:cNvPr id="4" name="Text Placeholder 3">
            <a:extLst>
              <a:ext uri="{FF2B5EF4-FFF2-40B4-BE49-F238E27FC236}">
                <a16:creationId xmlns:a16="http://schemas.microsoft.com/office/drawing/2014/main" id="{A59D547C-595E-46D8-88F1-83AD7F194C2F}"/>
              </a:ext>
            </a:extLst>
          </p:cNvPr>
          <p:cNvSpPr>
            <a:spLocks noGrp="1"/>
          </p:cNvSpPr>
          <p:nvPr>
            <p:ph type="body" sz="half" idx="2"/>
          </p:nvPr>
        </p:nvSpPr>
        <p:spPr>
          <a:xfrm>
            <a:off x="7650163" y="1844824"/>
            <a:ext cx="3932237" cy="4176464"/>
          </a:xfrm>
        </p:spPr>
        <p:txBody>
          <a:bodyPr>
            <a:normAutofit/>
          </a:bodyPr>
          <a:lstStyle/>
          <a:p>
            <a:r>
              <a:rPr lang="en-US" dirty="0"/>
              <a:t>Extreme Gradient Boosting or XGBoost is a supervised ensemble learning approach used for both classification and regression problems. It's a advanced form of Gradient Boosting which follows also tree based structure and boosting mechanism to reduce error.</a:t>
            </a:r>
          </a:p>
          <a:p>
            <a:r>
              <a:rPr lang="en-US" dirty="0"/>
              <a:t>It uses Similarity Score and Gain function for splitting the node.</a:t>
            </a:r>
          </a:p>
          <a:p>
            <a:r>
              <a:rPr lang="en-US" dirty="0"/>
              <a:t>Some important parameters are: Lambda, Eta, Gamma.</a:t>
            </a:r>
          </a:p>
          <a:p>
            <a:r>
              <a:rPr lang="en-US" dirty="0"/>
              <a:t>Evaluation function used in XGBoost are loss, </a:t>
            </a:r>
            <a:r>
              <a:rPr lang="en-US" dirty="0" err="1"/>
              <a:t>logloss</a:t>
            </a:r>
            <a:r>
              <a:rPr lang="en-US" dirty="0"/>
              <a:t>, MSE, MAE, RMSE.</a:t>
            </a:r>
            <a:endParaRPr lang="en-IN" dirty="0"/>
          </a:p>
        </p:txBody>
      </p:sp>
      <p:pic>
        <p:nvPicPr>
          <p:cNvPr id="8" name="Picture 7">
            <a:extLst>
              <a:ext uri="{FF2B5EF4-FFF2-40B4-BE49-F238E27FC236}">
                <a16:creationId xmlns:a16="http://schemas.microsoft.com/office/drawing/2014/main" id="{62876627-3FC4-4B1F-9898-B1BBD41BC3F9}"/>
              </a:ext>
            </a:extLst>
          </p:cNvPr>
          <p:cNvPicPr>
            <a:picLocks noChangeAspect="1"/>
          </p:cNvPicPr>
          <p:nvPr/>
        </p:nvPicPr>
        <p:blipFill>
          <a:blip r:embed="rId3"/>
          <a:stretch>
            <a:fillRect/>
          </a:stretch>
        </p:blipFill>
        <p:spPr>
          <a:xfrm>
            <a:off x="190730" y="1916832"/>
            <a:ext cx="6232860" cy="696543"/>
          </a:xfrm>
          <a:prstGeom prst="rect">
            <a:avLst/>
          </a:prstGeom>
        </p:spPr>
      </p:pic>
      <p:pic>
        <p:nvPicPr>
          <p:cNvPr id="10" name="Picture 9">
            <a:extLst>
              <a:ext uri="{FF2B5EF4-FFF2-40B4-BE49-F238E27FC236}">
                <a16:creationId xmlns:a16="http://schemas.microsoft.com/office/drawing/2014/main" id="{E2470422-C3F0-4B57-898A-90E71822197D}"/>
              </a:ext>
            </a:extLst>
          </p:cNvPr>
          <p:cNvPicPr>
            <a:picLocks noChangeAspect="1"/>
          </p:cNvPicPr>
          <p:nvPr/>
        </p:nvPicPr>
        <p:blipFill>
          <a:blip r:embed="rId4"/>
          <a:stretch>
            <a:fillRect/>
          </a:stretch>
        </p:blipFill>
        <p:spPr>
          <a:xfrm>
            <a:off x="479376" y="3645024"/>
            <a:ext cx="3042910" cy="877543"/>
          </a:xfrm>
          <a:prstGeom prst="rect">
            <a:avLst/>
          </a:prstGeom>
        </p:spPr>
      </p:pic>
      <p:pic>
        <p:nvPicPr>
          <p:cNvPr id="12" name="Picture 11">
            <a:extLst>
              <a:ext uri="{FF2B5EF4-FFF2-40B4-BE49-F238E27FC236}">
                <a16:creationId xmlns:a16="http://schemas.microsoft.com/office/drawing/2014/main" id="{2677F9E6-BDFC-44C2-A235-AC2B037040F6}"/>
              </a:ext>
            </a:extLst>
          </p:cNvPr>
          <p:cNvPicPr>
            <a:picLocks noChangeAspect="1"/>
          </p:cNvPicPr>
          <p:nvPr/>
        </p:nvPicPr>
        <p:blipFill>
          <a:blip r:embed="rId5"/>
          <a:stretch>
            <a:fillRect/>
          </a:stretch>
        </p:blipFill>
        <p:spPr>
          <a:xfrm>
            <a:off x="263352" y="4982918"/>
            <a:ext cx="4887007" cy="1038370"/>
          </a:xfrm>
          <a:prstGeom prst="rect">
            <a:avLst/>
          </a:prstGeom>
        </p:spPr>
      </p:pic>
    </p:spTree>
    <p:extLst>
      <p:ext uri="{BB962C8B-B14F-4D97-AF65-F5344CB8AC3E}">
        <p14:creationId xmlns:p14="http://schemas.microsoft.com/office/powerpoint/2010/main" val="404471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0FFB-1BB3-43F4-9163-1F3DFDCB2BA5}"/>
              </a:ext>
            </a:extLst>
          </p:cNvPr>
          <p:cNvSpPr>
            <a:spLocks noGrp="1"/>
          </p:cNvSpPr>
          <p:nvPr>
            <p:ph type="title"/>
          </p:nvPr>
        </p:nvSpPr>
        <p:spPr>
          <a:xfrm>
            <a:off x="8112222" y="332656"/>
            <a:ext cx="3071811" cy="823393"/>
          </a:xfrm>
        </p:spPr>
        <p:txBody>
          <a:bodyPr>
            <a:normAutofit fontScale="90000"/>
          </a:bodyPr>
          <a:lstStyle/>
          <a:p>
            <a:pPr algn="ctr"/>
            <a:r>
              <a:rPr lang="en-US" sz="2800" dirty="0"/>
              <a:t>Light Gradient Boosting Machine</a:t>
            </a:r>
            <a:endParaRPr lang="en-IN" sz="2800" dirty="0"/>
          </a:p>
        </p:txBody>
      </p:sp>
      <p:pic>
        <p:nvPicPr>
          <p:cNvPr id="6" name="Content Placeholder 5">
            <a:extLst>
              <a:ext uri="{FF2B5EF4-FFF2-40B4-BE49-F238E27FC236}">
                <a16:creationId xmlns:a16="http://schemas.microsoft.com/office/drawing/2014/main" id="{27FF0F3B-CAB8-499A-BD27-1D5BDF930F82}"/>
              </a:ext>
            </a:extLst>
          </p:cNvPr>
          <p:cNvPicPr>
            <a:picLocks noGrp="1" noChangeAspect="1"/>
          </p:cNvPicPr>
          <p:nvPr>
            <p:ph idx="1"/>
          </p:nvPr>
        </p:nvPicPr>
        <p:blipFill>
          <a:blip r:embed="rId2"/>
          <a:stretch>
            <a:fillRect/>
          </a:stretch>
        </p:blipFill>
        <p:spPr>
          <a:xfrm>
            <a:off x="263352" y="116632"/>
            <a:ext cx="5943600" cy="1803295"/>
          </a:xfrm>
        </p:spPr>
      </p:pic>
      <p:sp>
        <p:nvSpPr>
          <p:cNvPr id="4" name="Text Placeholder 3">
            <a:extLst>
              <a:ext uri="{FF2B5EF4-FFF2-40B4-BE49-F238E27FC236}">
                <a16:creationId xmlns:a16="http://schemas.microsoft.com/office/drawing/2014/main" id="{03B69921-7F44-4CAD-ABC5-641EE4755FB4}"/>
              </a:ext>
            </a:extLst>
          </p:cNvPr>
          <p:cNvSpPr>
            <a:spLocks noGrp="1"/>
          </p:cNvSpPr>
          <p:nvPr>
            <p:ph type="body" sz="half" idx="2"/>
          </p:nvPr>
        </p:nvSpPr>
        <p:spPr>
          <a:xfrm>
            <a:off x="7682010" y="1340769"/>
            <a:ext cx="3932237" cy="5060032"/>
          </a:xfrm>
        </p:spPr>
        <p:txBody>
          <a:bodyPr>
            <a:normAutofit fontScale="92500" lnSpcReduction="20000"/>
          </a:bodyPr>
          <a:lstStyle/>
          <a:p>
            <a:r>
              <a:rPr lang="en-US" dirty="0"/>
              <a:t>Light Gradient Boosting Machine or LGBM is a form of Gradient Boosting mechanism, which is known for its higher accuracy, less time complexity, less memory usage, supporting parallel and GPU learning, and efficiency of large-scale data handling.</a:t>
            </a:r>
          </a:p>
          <a:p>
            <a:r>
              <a:rPr lang="en-IN" dirty="0"/>
              <a:t>Optimality in LGBM can be achieved in two ways:</a:t>
            </a:r>
          </a:p>
          <a:p>
            <a:pPr marL="285750" indent="-285750">
              <a:buFont typeface="Arial" panose="020B0604020202020204" pitchFamily="34" charset="0"/>
              <a:buChar char="•"/>
            </a:pPr>
            <a:r>
              <a:rPr lang="en-IN" dirty="0"/>
              <a:t>Speed and Memory Usage:</a:t>
            </a:r>
          </a:p>
          <a:p>
            <a:r>
              <a:rPr lang="en-US" dirty="0"/>
              <a:t>Histogram- based algorithms are used to transform continuous features into discrete bins in LGBM algorithm, resulting enhanced speed and accuracy of the overall performance.</a:t>
            </a:r>
          </a:p>
          <a:p>
            <a:pPr marL="285750" indent="-285750">
              <a:buFont typeface="Arial" panose="020B0604020202020204" pitchFamily="34" charset="0"/>
              <a:buChar char="•"/>
            </a:pPr>
            <a:r>
              <a:rPr lang="en-US" dirty="0"/>
              <a:t>Accuracy:</a:t>
            </a:r>
          </a:p>
          <a:p>
            <a:r>
              <a:rPr lang="en-US" dirty="0"/>
              <a:t>LGBM grows trees vertically or leaf wise which means the leaf which has maximum delta loss is chosen and the tree continues to grow from there. Leaf wise algorithms are more efficient in reducing more loss than level wise algorithms when growing the same leaf. This method is called Gradient Based One Side Sampling.</a:t>
            </a:r>
            <a:endParaRPr lang="en-IN" dirty="0"/>
          </a:p>
        </p:txBody>
      </p:sp>
      <p:sp>
        <p:nvSpPr>
          <p:cNvPr id="8" name="TextBox 7">
            <a:extLst>
              <a:ext uri="{FF2B5EF4-FFF2-40B4-BE49-F238E27FC236}">
                <a16:creationId xmlns:a16="http://schemas.microsoft.com/office/drawing/2014/main" id="{126357C6-793C-4C30-A452-A55F26EB436B}"/>
              </a:ext>
            </a:extLst>
          </p:cNvPr>
          <p:cNvSpPr txBox="1"/>
          <p:nvPr/>
        </p:nvSpPr>
        <p:spPr>
          <a:xfrm>
            <a:off x="479376" y="2204864"/>
            <a:ext cx="6094562" cy="369332"/>
          </a:xfrm>
          <a:prstGeom prst="rect">
            <a:avLst/>
          </a:prstGeom>
          <a:noFill/>
        </p:spPr>
        <p:txBody>
          <a:bodyPr wrap="square">
            <a:spAutoFit/>
          </a:bodyPr>
          <a:lstStyle/>
          <a:p>
            <a:r>
              <a:rPr lang="en-IN" dirty="0"/>
              <a:t>Level-wise Tree Growth in other Boosting Algorithm</a:t>
            </a:r>
          </a:p>
        </p:txBody>
      </p:sp>
      <p:pic>
        <p:nvPicPr>
          <p:cNvPr id="10" name="Picture 9">
            <a:extLst>
              <a:ext uri="{FF2B5EF4-FFF2-40B4-BE49-F238E27FC236}">
                <a16:creationId xmlns:a16="http://schemas.microsoft.com/office/drawing/2014/main" id="{067BC12A-C8E4-469D-BC0B-81B216C1CF9C}"/>
              </a:ext>
            </a:extLst>
          </p:cNvPr>
          <p:cNvPicPr>
            <a:picLocks noChangeAspect="1"/>
          </p:cNvPicPr>
          <p:nvPr/>
        </p:nvPicPr>
        <p:blipFill>
          <a:blip r:embed="rId3"/>
          <a:stretch>
            <a:fillRect/>
          </a:stretch>
        </p:blipFill>
        <p:spPr>
          <a:xfrm>
            <a:off x="0" y="3295821"/>
            <a:ext cx="5807968" cy="1642253"/>
          </a:xfrm>
          <a:prstGeom prst="rect">
            <a:avLst/>
          </a:prstGeom>
        </p:spPr>
      </p:pic>
      <p:sp>
        <p:nvSpPr>
          <p:cNvPr id="12" name="TextBox 11">
            <a:extLst>
              <a:ext uri="{FF2B5EF4-FFF2-40B4-BE49-F238E27FC236}">
                <a16:creationId xmlns:a16="http://schemas.microsoft.com/office/drawing/2014/main" id="{D2F787F9-CE43-4BDA-8010-641735F6AE45}"/>
              </a:ext>
            </a:extLst>
          </p:cNvPr>
          <p:cNvSpPr txBox="1"/>
          <p:nvPr/>
        </p:nvSpPr>
        <p:spPr>
          <a:xfrm>
            <a:off x="1343472" y="5013176"/>
            <a:ext cx="3370362" cy="369332"/>
          </a:xfrm>
          <a:prstGeom prst="rect">
            <a:avLst/>
          </a:prstGeom>
          <a:noFill/>
        </p:spPr>
        <p:txBody>
          <a:bodyPr wrap="square">
            <a:spAutoFit/>
          </a:bodyPr>
          <a:lstStyle/>
          <a:p>
            <a:r>
              <a:rPr lang="en-US" dirty="0"/>
              <a:t>Leaf-wise Tree Growth in LGBM</a:t>
            </a:r>
          </a:p>
        </p:txBody>
      </p:sp>
    </p:spTree>
    <p:extLst>
      <p:ext uri="{BB962C8B-B14F-4D97-AF65-F5344CB8AC3E}">
        <p14:creationId xmlns:p14="http://schemas.microsoft.com/office/powerpoint/2010/main" val="30047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A57AFA-5405-4316-B2D1-B7D8A477E7DC}"/>
              </a:ext>
            </a:extLst>
          </p:cNvPr>
          <p:cNvPicPr>
            <a:picLocks noChangeAspect="1"/>
          </p:cNvPicPr>
          <p:nvPr/>
        </p:nvPicPr>
        <p:blipFill>
          <a:blip r:embed="rId2"/>
          <a:stretch>
            <a:fillRect/>
          </a:stretch>
        </p:blipFill>
        <p:spPr>
          <a:xfrm>
            <a:off x="479376" y="1321444"/>
            <a:ext cx="5763429" cy="4267796"/>
          </a:xfrm>
          <a:prstGeom prst="rect">
            <a:avLst/>
          </a:prstGeom>
        </p:spPr>
      </p:pic>
      <p:sp>
        <p:nvSpPr>
          <p:cNvPr id="2" name="Title 1"/>
          <p:cNvSpPr>
            <a:spLocks noGrp="1"/>
          </p:cNvSpPr>
          <p:nvPr>
            <p:ph type="title"/>
          </p:nvPr>
        </p:nvSpPr>
        <p:spPr>
          <a:xfrm>
            <a:off x="7392144" y="457200"/>
            <a:ext cx="1919684" cy="731912"/>
          </a:xfrm>
        </p:spPr>
        <p:txBody>
          <a:bodyPr/>
          <a:lstStyle/>
          <a:p>
            <a:r>
              <a:rPr lang="en-US" dirty="0"/>
              <a:t>Abstract</a:t>
            </a:r>
          </a:p>
        </p:txBody>
      </p:sp>
      <p:sp>
        <p:nvSpPr>
          <p:cNvPr id="3" name="Content Placeholder 2"/>
          <p:cNvSpPr>
            <a:spLocks noGrp="1"/>
          </p:cNvSpPr>
          <p:nvPr>
            <p:ph idx="1"/>
          </p:nvPr>
        </p:nvSpPr>
        <p:spPr>
          <a:xfrm>
            <a:off x="627064" y="457200"/>
            <a:ext cx="5943600" cy="5943600"/>
          </a:xfrm>
        </p:spPr>
        <p:txBody>
          <a:bodyPr/>
          <a:lstStyle/>
          <a:p>
            <a:pPr marL="0" indent="0">
              <a:buNone/>
            </a:pPr>
            <a:r>
              <a:rPr lang="en-US" dirty="0"/>
              <a:t>     </a:t>
            </a:r>
            <a:r>
              <a:rPr lang="en-US" sz="3200" dirty="0"/>
              <a:t>Machine Learning Use Case</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Predict Heart Disease</a:t>
            </a:r>
          </a:p>
          <a:p>
            <a:pPr marL="0" indent="0">
              <a:buNone/>
            </a:pPr>
            <a:endParaRPr lang="en-US" sz="3200" dirty="0"/>
          </a:p>
        </p:txBody>
      </p:sp>
      <p:sp>
        <p:nvSpPr>
          <p:cNvPr id="4" name="Text Placeholder 3"/>
          <p:cNvSpPr>
            <a:spLocks noGrp="1"/>
          </p:cNvSpPr>
          <p:nvPr>
            <p:ph type="body" sz="half" idx="2"/>
          </p:nvPr>
        </p:nvSpPr>
        <p:spPr>
          <a:xfrm>
            <a:off x="7632699" y="1484784"/>
            <a:ext cx="3932237" cy="4916016"/>
          </a:xfrm>
        </p:spPr>
        <p:txBody>
          <a:bodyPr>
            <a:normAutofit/>
          </a:bodyPr>
          <a:lstStyle/>
          <a:p>
            <a:pPr marL="285750" indent="-285750">
              <a:buFont typeface="Wingdings" panose="05000000000000000000" pitchFamily="2" charset="2"/>
              <a:buChar char="§"/>
            </a:pPr>
            <a:r>
              <a:rPr lang="en-US" dirty="0"/>
              <a:t>The main objective of this project is to develop an Artificial Intelligence model using several Machine Learning approaches.</a:t>
            </a:r>
          </a:p>
          <a:p>
            <a:pPr marL="285750" indent="-285750">
              <a:buFont typeface="Wingdings" panose="05000000000000000000" pitchFamily="2" charset="2"/>
              <a:buChar char="§"/>
            </a:pPr>
            <a:r>
              <a:rPr lang="en-US" dirty="0"/>
              <a:t>It retrieves data from a dataset which is downloaded from Kaggle website and compares the user provided values with the train dataset. </a:t>
            </a:r>
          </a:p>
          <a:p>
            <a:pPr marL="285750" indent="-285750">
              <a:buFont typeface="Wingdings" panose="05000000000000000000" pitchFamily="2" charset="2"/>
              <a:buChar char="§"/>
            </a:pPr>
            <a:r>
              <a:rPr lang="en-US" dirty="0"/>
              <a:t>It can answer complex queries for diagnosing heart disease and thus assist healthcare practitioners to make intelligent clinical decisions which traditional decision support system doesn’t.</a:t>
            </a:r>
          </a:p>
          <a:p>
            <a:pPr marL="285750" indent="-285750">
              <a:buFont typeface="Wingdings" panose="05000000000000000000" pitchFamily="2" charset="2"/>
              <a:buChar char="§"/>
            </a:pPr>
            <a:r>
              <a:rPr lang="en-US" dirty="0"/>
              <a:t>By providing effective treatments, it also helps to reduce the treatment cost.</a:t>
            </a:r>
          </a:p>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71C0-16EB-4DBC-B29B-FB05A6CED1AA}"/>
              </a:ext>
            </a:extLst>
          </p:cNvPr>
          <p:cNvSpPr>
            <a:spLocks noGrp="1"/>
          </p:cNvSpPr>
          <p:nvPr>
            <p:ph type="title"/>
          </p:nvPr>
        </p:nvSpPr>
        <p:spPr>
          <a:xfrm>
            <a:off x="8040216" y="1124744"/>
            <a:ext cx="2999804" cy="515888"/>
          </a:xfrm>
        </p:spPr>
        <p:txBody>
          <a:bodyPr>
            <a:normAutofit/>
          </a:bodyPr>
          <a:lstStyle/>
          <a:p>
            <a:r>
              <a:rPr lang="en-US" sz="2800" dirty="0"/>
              <a:t>Stacking Classifier</a:t>
            </a:r>
            <a:endParaRPr lang="en-IN" sz="2800" dirty="0"/>
          </a:p>
        </p:txBody>
      </p:sp>
      <p:pic>
        <p:nvPicPr>
          <p:cNvPr id="6" name="Content Placeholder 5">
            <a:extLst>
              <a:ext uri="{FF2B5EF4-FFF2-40B4-BE49-F238E27FC236}">
                <a16:creationId xmlns:a16="http://schemas.microsoft.com/office/drawing/2014/main" id="{DED3EE36-1917-4B4E-9FF9-778DAD2A7359}"/>
              </a:ext>
            </a:extLst>
          </p:cNvPr>
          <p:cNvPicPr>
            <a:picLocks noGrp="1" noChangeAspect="1"/>
          </p:cNvPicPr>
          <p:nvPr>
            <p:ph idx="1"/>
          </p:nvPr>
        </p:nvPicPr>
        <p:blipFill>
          <a:blip r:embed="rId2"/>
          <a:stretch>
            <a:fillRect/>
          </a:stretch>
        </p:blipFill>
        <p:spPr>
          <a:xfrm>
            <a:off x="263352" y="404664"/>
            <a:ext cx="5943600" cy="5575575"/>
          </a:xfrm>
        </p:spPr>
      </p:pic>
      <p:sp>
        <p:nvSpPr>
          <p:cNvPr id="4" name="Text Placeholder 3">
            <a:extLst>
              <a:ext uri="{FF2B5EF4-FFF2-40B4-BE49-F238E27FC236}">
                <a16:creationId xmlns:a16="http://schemas.microsoft.com/office/drawing/2014/main" id="{49D89244-CB75-4269-A950-84CB7FAC5EEF}"/>
              </a:ext>
            </a:extLst>
          </p:cNvPr>
          <p:cNvSpPr>
            <a:spLocks noGrp="1"/>
          </p:cNvSpPr>
          <p:nvPr>
            <p:ph type="body" sz="half" idx="2"/>
          </p:nvPr>
        </p:nvSpPr>
        <p:spPr>
          <a:xfrm>
            <a:off x="7705127" y="1928663"/>
            <a:ext cx="3846437" cy="3960441"/>
          </a:xfrm>
        </p:spPr>
        <p:txBody>
          <a:bodyPr>
            <a:normAutofit/>
          </a:bodyPr>
          <a:lstStyle/>
          <a:p>
            <a:r>
              <a:rPr lang="en-US" dirty="0"/>
              <a:t>Stacking Classifier is an ensemble learning method, which uses heterogeneous models instead of homogeneous models to predict output. For predicting mechanism, a collection of Base Models and a Meta-Model is used in Stacking Classifier.</a:t>
            </a:r>
          </a:p>
          <a:p>
            <a:r>
              <a:rPr lang="en-IN" dirty="0"/>
              <a:t>Base Model -  Weak Models that are used to train in previous step of the algorithm.</a:t>
            </a:r>
          </a:p>
          <a:p>
            <a:r>
              <a:rPr lang="en-IN" dirty="0"/>
              <a:t>Meta-Model – Ultimate strong model that take the output of the Base Model’s and predict the actual output.</a:t>
            </a:r>
          </a:p>
        </p:txBody>
      </p:sp>
      <p:sp>
        <p:nvSpPr>
          <p:cNvPr id="8" name="TextBox 7">
            <a:extLst>
              <a:ext uri="{FF2B5EF4-FFF2-40B4-BE49-F238E27FC236}">
                <a16:creationId xmlns:a16="http://schemas.microsoft.com/office/drawing/2014/main" id="{208B8515-92F8-4362-9CDD-93036818F587}"/>
              </a:ext>
            </a:extLst>
          </p:cNvPr>
          <p:cNvSpPr txBox="1"/>
          <p:nvPr/>
        </p:nvSpPr>
        <p:spPr>
          <a:xfrm>
            <a:off x="2135560" y="5754923"/>
            <a:ext cx="2376264" cy="400110"/>
          </a:xfrm>
          <a:prstGeom prst="rect">
            <a:avLst/>
          </a:prstGeom>
          <a:noFill/>
        </p:spPr>
        <p:txBody>
          <a:bodyPr wrap="square">
            <a:spAutoFit/>
          </a:bodyPr>
          <a:lstStyle/>
          <a:p>
            <a:r>
              <a:rPr lang="en-US" sz="2000" dirty="0"/>
              <a:t>Stacking Classifier</a:t>
            </a:r>
            <a:endParaRPr lang="en-IN" sz="2000" dirty="0"/>
          </a:p>
        </p:txBody>
      </p:sp>
    </p:spTree>
    <p:extLst>
      <p:ext uri="{BB962C8B-B14F-4D97-AF65-F5344CB8AC3E}">
        <p14:creationId xmlns:p14="http://schemas.microsoft.com/office/powerpoint/2010/main" val="232252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pic>
        <p:nvPicPr>
          <p:cNvPr id="8" name="Content Placeholder 7">
            <a:extLst>
              <a:ext uri="{FF2B5EF4-FFF2-40B4-BE49-F238E27FC236}">
                <a16:creationId xmlns:a16="http://schemas.microsoft.com/office/drawing/2014/main" id="{31C26556-F95F-4C58-979E-76CB55E8B6B6}"/>
              </a:ext>
            </a:extLst>
          </p:cNvPr>
          <p:cNvPicPr>
            <a:picLocks noGrp="1" noChangeAspect="1"/>
          </p:cNvPicPr>
          <p:nvPr>
            <p:ph sz="half" idx="1"/>
          </p:nvPr>
        </p:nvPicPr>
        <p:blipFill>
          <a:blip r:embed="rId2"/>
          <a:stretch>
            <a:fillRect/>
          </a:stretch>
        </p:blipFill>
        <p:spPr>
          <a:xfrm>
            <a:off x="1066800" y="2276872"/>
            <a:ext cx="4800600" cy="3170711"/>
          </a:xfrm>
        </p:spPr>
      </p:pic>
      <p:pic>
        <p:nvPicPr>
          <p:cNvPr id="10" name="Content Placeholder 9">
            <a:extLst>
              <a:ext uri="{FF2B5EF4-FFF2-40B4-BE49-F238E27FC236}">
                <a16:creationId xmlns:a16="http://schemas.microsoft.com/office/drawing/2014/main" id="{191D02FF-D18D-468A-873A-550D52AF58A0}"/>
              </a:ext>
            </a:extLst>
          </p:cNvPr>
          <p:cNvPicPr>
            <a:picLocks noGrp="1" noChangeAspect="1"/>
          </p:cNvPicPr>
          <p:nvPr>
            <p:ph sz="half" idx="2"/>
          </p:nvPr>
        </p:nvPicPr>
        <p:blipFill>
          <a:blip r:embed="rId3"/>
          <a:stretch>
            <a:fillRect/>
          </a:stretch>
        </p:blipFill>
        <p:spPr>
          <a:xfrm>
            <a:off x="6324600" y="2276872"/>
            <a:ext cx="4800600" cy="3170711"/>
          </a:xfrm>
        </p:spPr>
      </p:pic>
      <p:sp>
        <p:nvSpPr>
          <p:cNvPr id="12" name="TextBox 11">
            <a:extLst>
              <a:ext uri="{FF2B5EF4-FFF2-40B4-BE49-F238E27FC236}">
                <a16:creationId xmlns:a16="http://schemas.microsoft.com/office/drawing/2014/main" id="{8EB18560-7A92-4A0C-B63D-E8D65B3F9382}"/>
              </a:ext>
            </a:extLst>
          </p:cNvPr>
          <p:cNvSpPr txBox="1"/>
          <p:nvPr/>
        </p:nvSpPr>
        <p:spPr>
          <a:xfrm>
            <a:off x="2135560" y="5517232"/>
            <a:ext cx="2447664" cy="646331"/>
          </a:xfrm>
          <a:prstGeom prst="rect">
            <a:avLst/>
          </a:prstGeom>
          <a:noFill/>
        </p:spPr>
        <p:txBody>
          <a:bodyPr wrap="square">
            <a:spAutoFit/>
          </a:bodyPr>
          <a:lstStyle/>
          <a:p>
            <a:pPr algn="ctr"/>
            <a:r>
              <a:rPr lang="en-IN" dirty="0"/>
              <a:t>Accuracy of Single Models</a:t>
            </a:r>
          </a:p>
        </p:txBody>
      </p:sp>
      <p:sp>
        <p:nvSpPr>
          <p:cNvPr id="14" name="TextBox 13">
            <a:extLst>
              <a:ext uri="{FF2B5EF4-FFF2-40B4-BE49-F238E27FC236}">
                <a16:creationId xmlns:a16="http://schemas.microsoft.com/office/drawing/2014/main" id="{CB3DFEE0-229F-4A60-883B-C87C0B088F8A}"/>
              </a:ext>
            </a:extLst>
          </p:cNvPr>
          <p:cNvSpPr txBox="1"/>
          <p:nvPr/>
        </p:nvSpPr>
        <p:spPr>
          <a:xfrm>
            <a:off x="7608778" y="5517232"/>
            <a:ext cx="3096344" cy="646331"/>
          </a:xfrm>
          <a:prstGeom prst="rect">
            <a:avLst/>
          </a:prstGeom>
          <a:noFill/>
        </p:spPr>
        <p:txBody>
          <a:bodyPr wrap="square">
            <a:spAutoFit/>
          </a:bodyPr>
          <a:lstStyle/>
          <a:p>
            <a:pPr algn="ctr"/>
            <a:r>
              <a:rPr lang="en-IN" dirty="0"/>
              <a:t>Accuracy of Ensemble Models</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 Comparison</a:t>
            </a:r>
          </a:p>
        </p:txBody>
      </p:sp>
      <p:pic>
        <p:nvPicPr>
          <p:cNvPr id="4" name="Picture 3">
            <a:extLst>
              <a:ext uri="{FF2B5EF4-FFF2-40B4-BE49-F238E27FC236}">
                <a16:creationId xmlns:a16="http://schemas.microsoft.com/office/drawing/2014/main" id="{BD88A329-EF05-45E6-BCE3-C835B75FA6F6}"/>
              </a:ext>
            </a:extLst>
          </p:cNvPr>
          <p:cNvPicPr>
            <a:picLocks noChangeAspect="1"/>
          </p:cNvPicPr>
          <p:nvPr/>
        </p:nvPicPr>
        <p:blipFill>
          <a:blip r:embed="rId2"/>
          <a:stretch>
            <a:fillRect/>
          </a:stretch>
        </p:blipFill>
        <p:spPr>
          <a:xfrm>
            <a:off x="631999" y="1772816"/>
            <a:ext cx="11008617" cy="4630326"/>
          </a:xfrm>
          <a:prstGeom prst="rect">
            <a:avLst/>
          </a:prstGeom>
        </p:spPr>
      </p:pic>
      <p:sp>
        <p:nvSpPr>
          <p:cNvPr id="6" name="TextBox 5">
            <a:extLst>
              <a:ext uri="{FF2B5EF4-FFF2-40B4-BE49-F238E27FC236}">
                <a16:creationId xmlns:a16="http://schemas.microsoft.com/office/drawing/2014/main" id="{1EEF5E1D-F825-4168-8E0C-9F806CBEEEE3}"/>
              </a:ext>
            </a:extLst>
          </p:cNvPr>
          <p:cNvSpPr txBox="1"/>
          <p:nvPr/>
        </p:nvSpPr>
        <p:spPr>
          <a:xfrm>
            <a:off x="3935760" y="6401462"/>
            <a:ext cx="4248472" cy="369332"/>
          </a:xfrm>
          <a:prstGeom prst="rect">
            <a:avLst/>
          </a:prstGeom>
          <a:noFill/>
        </p:spPr>
        <p:txBody>
          <a:bodyPr wrap="square">
            <a:spAutoFit/>
          </a:bodyPr>
          <a:lstStyle/>
          <a:p>
            <a:r>
              <a:rPr lang="en-IN" dirty="0"/>
              <a:t>Accuracy comparison of Different Model</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E1FA-FDF2-497B-BD04-70F7AD616E32}"/>
              </a:ext>
            </a:extLst>
          </p:cNvPr>
          <p:cNvSpPr>
            <a:spLocks noGrp="1"/>
          </p:cNvSpPr>
          <p:nvPr>
            <p:ph type="title"/>
          </p:nvPr>
        </p:nvSpPr>
        <p:spPr/>
        <p:txBody>
          <a:bodyPr/>
          <a:lstStyle/>
          <a:p>
            <a:pPr algn="ctr"/>
            <a:r>
              <a:rPr lang="en-US" dirty="0"/>
              <a:t>Conclusion and Future Work</a:t>
            </a:r>
            <a:endParaRPr lang="en-IN" dirty="0"/>
          </a:p>
        </p:txBody>
      </p:sp>
      <p:sp>
        <p:nvSpPr>
          <p:cNvPr id="4" name="TextBox 3">
            <a:extLst>
              <a:ext uri="{FF2B5EF4-FFF2-40B4-BE49-F238E27FC236}">
                <a16:creationId xmlns:a16="http://schemas.microsoft.com/office/drawing/2014/main" id="{30332D6A-C608-483D-810E-9B6B2E6AFF5D}"/>
              </a:ext>
            </a:extLst>
          </p:cNvPr>
          <p:cNvSpPr txBox="1"/>
          <p:nvPr/>
        </p:nvSpPr>
        <p:spPr>
          <a:xfrm>
            <a:off x="983432" y="2060848"/>
            <a:ext cx="10873208" cy="4093428"/>
          </a:xfrm>
          <a:prstGeom prst="rect">
            <a:avLst/>
          </a:prstGeom>
          <a:noFill/>
        </p:spPr>
        <p:txBody>
          <a:bodyPr wrap="square">
            <a:spAutoFit/>
          </a:bodyPr>
          <a:lstStyle/>
          <a:p>
            <a:r>
              <a:rPr lang="en-IN" dirty="0"/>
              <a:t>Conclusion</a:t>
            </a:r>
          </a:p>
          <a:p>
            <a:r>
              <a:rPr lang="en-US" sz="1600" dirty="0"/>
              <a:t>In this project, a Machine Learning based system is designed to predict heart disease risk for future 10 years. After preprocessing, and exploratory data analysis, several models are built such as Single Model like Logistic Regression, KNN, SVM, Naive Bayes, DT and Ensemble model like LGBM, XGBoost, Stacking Classifier and Random Forest. The focus of this project is to show how Ensemble Learning model can be more accurate and robust than the Single Models. It’s clearly seen from these above diagram that every Ensemble models simply outperformed single models. Light Gradient Boosting Machine has the best performance for this dataset, having accuracy of 90.15%. But Extreme Gradient Boosting and Stacking Classifier come very close with the accuracy of 89.92 and 89.11 respectively. Naive Bayes has the worst performance in this system with 62.86% accuracy score. The information derived from these method, can predict </a:t>
            </a:r>
            <a:r>
              <a:rPr lang="en-US" sz="1600"/>
              <a:t>with accuracy </a:t>
            </a:r>
            <a:r>
              <a:rPr lang="en-US" sz="1600" dirty="0"/>
              <a:t>whether a person may or may not face heart disease risk in future 10 years.</a:t>
            </a:r>
          </a:p>
          <a:p>
            <a:endParaRPr lang="en-IN" sz="1600" dirty="0"/>
          </a:p>
          <a:p>
            <a:r>
              <a:rPr lang="en-IN" dirty="0"/>
              <a:t>Future Work</a:t>
            </a:r>
          </a:p>
          <a:p>
            <a:r>
              <a:rPr lang="en-IN" sz="1600" dirty="0"/>
              <a:t>Things that are required in future, to make this system more demanding mentioned below</a:t>
            </a:r>
          </a:p>
          <a:p>
            <a:pPr marL="285750" indent="-285750">
              <a:buFont typeface="Arial" panose="020B0604020202020204" pitchFamily="34" charset="0"/>
              <a:buChar char="•"/>
            </a:pPr>
            <a:r>
              <a:rPr lang="en-IN" sz="1600" dirty="0"/>
              <a:t>Hyperparameter Tuning</a:t>
            </a:r>
          </a:p>
          <a:p>
            <a:pPr marL="285750" indent="-285750">
              <a:buFont typeface="Arial" panose="020B0604020202020204" pitchFamily="34" charset="0"/>
              <a:buChar char="•"/>
            </a:pPr>
            <a:r>
              <a:rPr lang="en-IN" sz="1600" dirty="0"/>
              <a:t>Combine this system with a chatbot </a:t>
            </a:r>
            <a:r>
              <a:rPr lang="en-US" sz="1600" dirty="0"/>
              <a:t>in a cloud-based GUI application </a:t>
            </a:r>
            <a:endParaRPr lang="en-IN" sz="1600" dirty="0"/>
          </a:p>
          <a:p>
            <a:endParaRPr lang="en-IN" sz="1600" dirty="0"/>
          </a:p>
        </p:txBody>
      </p:sp>
    </p:spTree>
    <p:extLst>
      <p:ext uri="{BB962C8B-B14F-4D97-AF65-F5344CB8AC3E}">
        <p14:creationId xmlns:p14="http://schemas.microsoft.com/office/powerpoint/2010/main" val="9813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427" y="2964446"/>
            <a:ext cx="4896544" cy="929108"/>
          </a:xfrm>
        </p:spPr>
        <p:txBody>
          <a:bodyPr>
            <a:noAutofit/>
          </a:bodyPr>
          <a:lstStyle/>
          <a:p>
            <a:r>
              <a:rPr lang="en-US" sz="6600"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 and Approach</a:t>
            </a:r>
          </a:p>
        </p:txBody>
      </p:sp>
      <p:sp>
        <p:nvSpPr>
          <p:cNvPr id="3" name="Content Placeholder 2"/>
          <p:cNvSpPr>
            <a:spLocks noGrp="1"/>
          </p:cNvSpPr>
          <p:nvPr>
            <p:ph idx="1"/>
          </p:nvPr>
        </p:nvSpPr>
        <p:spPr/>
        <p:txBody>
          <a:bodyPr>
            <a:normAutofit/>
          </a:bodyPr>
          <a:lstStyle/>
          <a:p>
            <a:r>
              <a:rPr lang="en-US" sz="1600" dirty="0"/>
              <a:t>Now a days, heart disease is a most common factor in human’s life after a certain age. As of 2016, according to WHO 17.9 million people which contributes 32% of total world deaths die due to heart disease. And the most surprising case is, 85% of the mentioned death was due Heart Attack and Stroke. At the turn of the century, cardiovascular diseases (CVDs) became the leading cause of mortality in India. This epidemiological transition is largely because of the increase in the prevalence of CVDs and CVD risk factors in India. In 2016, the estimated prevalence of CVDs in India was estimated to be 54.5 million. One in 4 deaths in India are now because of CVDs with heart disease and stroke responsible for &gt;80% of this burden.</a:t>
            </a:r>
          </a:p>
          <a:p>
            <a:r>
              <a:rPr lang="en-US" sz="1600" dirty="0"/>
              <a:t>As far as we have seen, Machine Learning and AI such analytical tools are very productive in case of predicting heart disease for a patient. There are several approaches or models we can use for such classification problem like traditional machine learning classifiers, Logistic Regression, K-Nearest Neighbor, Naïve Bayes, Decision Tree, Random Forest and Support Vector Machine. For better accuracy and less overfitting/underfitting issues some Deep Learning Models are deployed such as Artificial Neural Network, Deep Neural Network, Fuzzy Neural Networks. These Deep Learning models are very accurate but computationally complex. In this paper we are going use several Ensemble Learning approaches to predict heart disease which are more accurate than traditional Machine Learning models and less complex than Neural Networks.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61B2-D60F-4F2E-A9B3-A073BFE25C93}"/>
              </a:ext>
            </a:extLst>
          </p:cNvPr>
          <p:cNvSpPr>
            <a:spLocks noGrp="1"/>
          </p:cNvSpPr>
          <p:nvPr>
            <p:ph type="title"/>
          </p:nvPr>
        </p:nvSpPr>
        <p:spPr>
          <a:xfrm>
            <a:off x="8688288" y="620688"/>
            <a:ext cx="1729235" cy="432048"/>
          </a:xfrm>
        </p:spPr>
        <p:txBody>
          <a:bodyPr>
            <a:normAutofit/>
          </a:bodyPr>
          <a:lstStyle/>
          <a:p>
            <a:r>
              <a:rPr lang="en-US" sz="2400" dirty="0"/>
              <a:t>Used Tools</a:t>
            </a:r>
            <a:endParaRPr lang="en-IN" sz="2400" dirty="0"/>
          </a:p>
        </p:txBody>
      </p:sp>
      <p:pic>
        <p:nvPicPr>
          <p:cNvPr id="6" name="Content Placeholder 5">
            <a:extLst>
              <a:ext uri="{FF2B5EF4-FFF2-40B4-BE49-F238E27FC236}">
                <a16:creationId xmlns:a16="http://schemas.microsoft.com/office/drawing/2014/main" id="{4ECDE4DA-5610-498E-A0FD-E505B62A8139}"/>
              </a:ext>
            </a:extLst>
          </p:cNvPr>
          <p:cNvPicPr>
            <a:picLocks noGrp="1" noChangeAspect="1"/>
          </p:cNvPicPr>
          <p:nvPr>
            <p:ph idx="1"/>
          </p:nvPr>
        </p:nvPicPr>
        <p:blipFill>
          <a:blip r:embed="rId2"/>
          <a:stretch>
            <a:fillRect/>
          </a:stretch>
        </p:blipFill>
        <p:spPr>
          <a:xfrm>
            <a:off x="191344" y="2069403"/>
            <a:ext cx="6624736" cy="2915445"/>
          </a:xfrm>
        </p:spPr>
      </p:pic>
      <p:sp>
        <p:nvSpPr>
          <p:cNvPr id="4" name="Text Placeholder 3">
            <a:extLst>
              <a:ext uri="{FF2B5EF4-FFF2-40B4-BE49-F238E27FC236}">
                <a16:creationId xmlns:a16="http://schemas.microsoft.com/office/drawing/2014/main" id="{AE7313A9-B03B-4703-B900-80B9A12B5600}"/>
              </a:ext>
            </a:extLst>
          </p:cNvPr>
          <p:cNvSpPr>
            <a:spLocks noGrp="1"/>
          </p:cNvSpPr>
          <p:nvPr>
            <p:ph type="body" sz="half" idx="2"/>
          </p:nvPr>
        </p:nvSpPr>
        <p:spPr>
          <a:xfrm>
            <a:off x="7391101" y="1412776"/>
            <a:ext cx="3932237" cy="4680520"/>
          </a:xfrm>
        </p:spPr>
        <p:txBody>
          <a:bodyPr>
            <a:normAutofit/>
          </a:bodyPr>
          <a:lstStyle/>
          <a:p>
            <a:pPr marL="285750" indent="-285750">
              <a:buFont typeface="Arial" panose="020B0604020202020204" pitchFamily="34" charset="0"/>
              <a:buChar char="•"/>
            </a:pPr>
            <a:r>
              <a:rPr lang="en-US" sz="1800" dirty="0"/>
              <a:t>Data Prepossessing</a:t>
            </a:r>
          </a:p>
          <a:p>
            <a:pPr>
              <a:lnSpc>
                <a:spcPct val="0"/>
              </a:lnSpc>
            </a:pPr>
            <a:r>
              <a:rPr lang="en-US" sz="1800" dirty="0"/>
              <a:t>	Handle missing value</a:t>
            </a:r>
          </a:p>
          <a:p>
            <a:pPr>
              <a:lnSpc>
                <a:spcPct val="0"/>
              </a:lnSpc>
            </a:pPr>
            <a:r>
              <a:rPr lang="en-US" sz="1800" dirty="0"/>
              <a:t>	Exploratory Data Analysis</a:t>
            </a:r>
          </a:p>
          <a:p>
            <a:pPr>
              <a:lnSpc>
                <a:spcPct val="0"/>
              </a:lnSpc>
            </a:pPr>
            <a:r>
              <a:rPr lang="en-US" sz="1800" dirty="0"/>
              <a:t>	Balancing Dataset</a:t>
            </a:r>
          </a:p>
          <a:p>
            <a:pPr>
              <a:lnSpc>
                <a:spcPct val="0"/>
              </a:lnSpc>
            </a:pPr>
            <a:r>
              <a:rPr lang="en-US" sz="1800" dirty="0"/>
              <a:t>	Feature Selection</a:t>
            </a:r>
          </a:p>
          <a:p>
            <a:pPr marL="285750" indent="-285750">
              <a:buFont typeface="Arial" panose="020B0604020202020204" pitchFamily="34" charset="0"/>
              <a:buChar char="•"/>
            </a:pPr>
            <a:r>
              <a:rPr lang="en-US" sz="1800" dirty="0"/>
              <a:t>Traditional Classifiers</a:t>
            </a:r>
          </a:p>
          <a:p>
            <a:pPr>
              <a:lnSpc>
                <a:spcPct val="0"/>
              </a:lnSpc>
            </a:pPr>
            <a:r>
              <a:rPr lang="en-IN" sz="1800" dirty="0"/>
              <a:t>	Logistic Regression</a:t>
            </a:r>
          </a:p>
          <a:p>
            <a:pPr>
              <a:lnSpc>
                <a:spcPct val="0"/>
              </a:lnSpc>
            </a:pPr>
            <a:r>
              <a:rPr lang="en-IN" sz="1800" dirty="0"/>
              <a:t>	KNN</a:t>
            </a:r>
          </a:p>
          <a:p>
            <a:pPr>
              <a:lnSpc>
                <a:spcPct val="0"/>
              </a:lnSpc>
            </a:pPr>
            <a:r>
              <a:rPr lang="en-IN" sz="1800" dirty="0"/>
              <a:t>	SVM</a:t>
            </a:r>
          </a:p>
          <a:p>
            <a:pPr>
              <a:lnSpc>
                <a:spcPct val="0"/>
              </a:lnSpc>
            </a:pPr>
            <a:r>
              <a:rPr lang="en-IN" sz="1800" dirty="0"/>
              <a:t>	Decision Tree</a:t>
            </a:r>
          </a:p>
          <a:p>
            <a:pPr>
              <a:lnSpc>
                <a:spcPct val="0"/>
              </a:lnSpc>
            </a:pPr>
            <a:r>
              <a:rPr lang="en-IN" sz="1800" dirty="0"/>
              <a:t>	Naïve Bayes</a:t>
            </a:r>
          </a:p>
          <a:p>
            <a:pPr marL="285750" indent="-285750">
              <a:buFont typeface="Arial" panose="020B0604020202020204" pitchFamily="34" charset="0"/>
              <a:buChar char="•"/>
            </a:pPr>
            <a:r>
              <a:rPr lang="en-IN" sz="1800" dirty="0"/>
              <a:t>Ensemble Classifiers</a:t>
            </a:r>
          </a:p>
          <a:p>
            <a:pPr>
              <a:lnSpc>
                <a:spcPct val="0"/>
              </a:lnSpc>
            </a:pPr>
            <a:r>
              <a:rPr lang="en-US" sz="1800" dirty="0"/>
              <a:t>	Random Forest</a:t>
            </a:r>
          </a:p>
          <a:p>
            <a:pPr>
              <a:lnSpc>
                <a:spcPct val="0"/>
              </a:lnSpc>
            </a:pPr>
            <a:r>
              <a:rPr lang="en-US" sz="1800" dirty="0"/>
              <a:t>	Extreme Gradient Boosting</a:t>
            </a:r>
          </a:p>
          <a:p>
            <a:pPr>
              <a:lnSpc>
                <a:spcPct val="0"/>
              </a:lnSpc>
            </a:pPr>
            <a:r>
              <a:rPr lang="en-US" sz="1800" dirty="0"/>
              <a:t>	Light Gradient Boosting</a:t>
            </a:r>
          </a:p>
          <a:p>
            <a:pPr>
              <a:lnSpc>
                <a:spcPct val="0"/>
              </a:lnSpc>
            </a:pPr>
            <a:r>
              <a:rPr lang="en-US" sz="1800" dirty="0"/>
              <a:t>	Stacking Classifier</a:t>
            </a:r>
          </a:p>
        </p:txBody>
      </p:sp>
    </p:spTree>
    <p:extLst>
      <p:ext uri="{BB962C8B-B14F-4D97-AF65-F5344CB8AC3E}">
        <p14:creationId xmlns:p14="http://schemas.microsoft.com/office/powerpoint/2010/main" val="48675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1F5F-D88B-4B80-A118-76981E9FA2A2}"/>
              </a:ext>
            </a:extLst>
          </p:cNvPr>
          <p:cNvSpPr>
            <a:spLocks noGrp="1"/>
          </p:cNvSpPr>
          <p:nvPr>
            <p:ph type="title"/>
          </p:nvPr>
        </p:nvSpPr>
        <p:spPr/>
        <p:txBody>
          <a:bodyPr/>
          <a:lstStyle/>
          <a:p>
            <a:pPr algn="ctr"/>
            <a:r>
              <a:rPr lang="en-US" dirty="0"/>
              <a:t>Why Ensemble Learning??</a:t>
            </a:r>
            <a:endParaRPr lang="en-IN" dirty="0"/>
          </a:p>
        </p:txBody>
      </p:sp>
      <p:sp>
        <p:nvSpPr>
          <p:cNvPr id="3" name="Content Placeholder 2">
            <a:extLst>
              <a:ext uri="{FF2B5EF4-FFF2-40B4-BE49-F238E27FC236}">
                <a16:creationId xmlns:a16="http://schemas.microsoft.com/office/drawing/2014/main" id="{B2A8F4D5-621C-4846-8DB3-5E5AA555A5E3}"/>
              </a:ext>
            </a:extLst>
          </p:cNvPr>
          <p:cNvSpPr>
            <a:spLocks noGrp="1"/>
          </p:cNvSpPr>
          <p:nvPr>
            <p:ph idx="1"/>
          </p:nvPr>
        </p:nvSpPr>
        <p:spPr>
          <a:xfrm>
            <a:off x="1415480" y="2348880"/>
            <a:ext cx="9108504" cy="3832449"/>
          </a:xfrm>
        </p:spPr>
        <p:txBody>
          <a:bodyPr>
            <a:normAutofit/>
          </a:bodyPr>
          <a:lstStyle/>
          <a:p>
            <a:pPr marL="0" indent="0">
              <a:buNone/>
            </a:pPr>
            <a:r>
              <a:rPr lang="en-US" sz="2000" dirty="0"/>
              <a:t>The main idea behind the Ensemble Learning is building multiple models instead of a single model to predict the target or future.</a:t>
            </a:r>
          </a:p>
          <a:p>
            <a:pPr marL="0" indent="0">
              <a:buNone/>
            </a:pPr>
            <a:r>
              <a:rPr lang="en-US" sz="2000" dirty="0"/>
              <a:t>There are two main reasons to use an ensemble over a single model, and they are related.</a:t>
            </a:r>
          </a:p>
          <a:p>
            <a:pPr lvl="1">
              <a:buFont typeface="Arial" panose="020B0604020202020204" pitchFamily="34" charset="0"/>
              <a:buChar char="•"/>
            </a:pPr>
            <a:r>
              <a:rPr lang="en-US" sz="1800" b="1" u="sng" dirty="0"/>
              <a:t>Performance: </a:t>
            </a:r>
            <a:r>
              <a:rPr lang="en-US" sz="1800" dirty="0"/>
              <a:t>An ensemble can make better predictions and achieve better performance than any single contributing model.</a:t>
            </a:r>
          </a:p>
          <a:p>
            <a:pPr lvl="1">
              <a:buFont typeface="Arial" panose="020B0604020202020204" pitchFamily="34" charset="0"/>
              <a:buChar char="•"/>
            </a:pPr>
            <a:r>
              <a:rPr lang="en-US" sz="1800" b="1" u="sng" dirty="0"/>
              <a:t>Robustness: </a:t>
            </a:r>
            <a:r>
              <a:rPr lang="en-US" sz="1800" dirty="0"/>
              <a:t>An ensemble reduces the spread or dispersion of the predictions and model performance.</a:t>
            </a:r>
          </a:p>
          <a:p>
            <a:pPr marL="0" indent="0">
              <a:buNone/>
            </a:pPr>
            <a:r>
              <a:rPr lang="en-US" sz="2000" dirty="0"/>
              <a:t>In terms healthcare data analysis where, most optimality is expected on a dispersed a dataset. Ensemble Learning provides several fruitful approaches.</a:t>
            </a:r>
          </a:p>
        </p:txBody>
      </p:sp>
    </p:spTree>
    <p:extLst>
      <p:ext uri="{BB962C8B-B14F-4D97-AF65-F5344CB8AC3E}">
        <p14:creationId xmlns:p14="http://schemas.microsoft.com/office/powerpoint/2010/main" val="401262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9030-3DBA-48E0-AD60-08ACC5BFA41A}"/>
              </a:ext>
            </a:extLst>
          </p:cNvPr>
          <p:cNvSpPr>
            <a:spLocks noGrp="1"/>
          </p:cNvSpPr>
          <p:nvPr>
            <p:ph type="title"/>
          </p:nvPr>
        </p:nvSpPr>
        <p:spPr>
          <a:xfrm>
            <a:off x="7608168" y="836712"/>
            <a:ext cx="3932237" cy="1752600"/>
          </a:xfrm>
        </p:spPr>
        <p:txBody>
          <a:bodyPr/>
          <a:lstStyle/>
          <a:p>
            <a:pPr algn="ctr"/>
            <a:r>
              <a:rPr lang="en-US" dirty="0"/>
              <a:t>Different Ensemble Learning Methods</a:t>
            </a:r>
            <a:endParaRPr lang="en-IN" dirty="0"/>
          </a:p>
        </p:txBody>
      </p:sp>
      <p:pic>
        <p:nvPicPr>
          <p:cNvPr id="6" name="Content Placeholder 5">
            <a:extLst>
              <a:ext uri="{FF2B5EF4-FFF2-40B4-BE49-F238E27FC236}">
                <a16:creationId xmlns:a16="http://schemas.microsoft.com/office/drawing/2014/main" id="{4F39E565-3375-4C06-BEC2-075E4CDC5A34}"/>
              </a:ext>
            </a:extLst>
          </p:cNvPr>
          <p:cNvPicPr>
            <a:picLocks noGrp="1" noChangeAspect="1"/>
          </p:cNvPicPr>
          <p:nvPr>
            <p:ph idx="1"/>
          </p:nvPr>
        </p:nvPicPr>
        <p:blipFill>
          <a:blip r:embed="rId2"/>
          <a:stretch>
            <a:fillRect/>
          </a:stretch>
        </p:blipFill>
        <p:spPr>
          <a:xfrm>
            <a:off x="0" y="1273838"/>
            <a:ext cx="6960096" cy="4387410"/>
          </a:xfrm>
        </p:spPr>
      </p:pic>
      <p:sp>
        <p:nvSpPr>
          <p:cNvPr id="4" name="Text Placeholder 3">
            <a:extLst>
              <a:ext uri="{FF2B5EF4-FFF2-40B4-BE49-F238E27FC236}">
                <a16:creationId xmlns:a16="http://schemas.microsoft.com/office/drawing/2014/main" id="{326C9B4D-CD3A-4D1D-8C80-4C9AF2959AF0}"/>
              </a:ext>
            </a:extLst>
          </p:cNvPr>
          <p:cNvSpPr>
            <a:spLocks noGrp="1"/>
          </p:cNvSpPr>
          <p:nvPr>
            <p:ph type="body" sz="half" idx="2"/>
          </p:nvPr>
        </p:nvSpPr>
        <p:spPr>
          <a:xfrm>
            <a:off x="7497703" y="3094850"/>
            <a:ext cx="4320480" cy="2592288"/>
          </a:xfrm>
        </p:spPr>
        <p:txBody>
          <a:bodyPr>
            <a:normAutofit/>
          </a:bodyPr>
          <a:lstStyle/>
          <a:p>
            <a:r>
              <a:rPr lang="en-US" sz="1800" b="1" u="sng" dirty="0"/>
              <a:t>Homogeneous ensemble methods</a:t>
            </a:r>
            <a:r>
              <a:rPr lang="en-US" sz="1800" dirty="0"/>
              <a:t>: - All the models are built using the same machine learning algorithm. Examples: Bagging, Boosting.</a:t>
            </a:r>
          </a:p>
          <a:p>
            <a:r>
              <a:rPr lang="en-US" sz="1800" b="1" u="sng" dirty="0"/>
              <a:t>Heterogeneous ensemble methods</a:t>
            </a:r>
            <a:r>
              <a:rPr lang="en-US" sz="1800" dirty="0"/>
              <a:t>: - All the models are built using different machine learning algorithms. Examples: Stacking.</a:t>
            </a:r>
            <a:endParaRPr lang="en-IN" sz="1800" dirty="0"/>
          </a:p>
        </p:txBody>
      </p:sp>
    </p:spTree>
    <p:extLst>
      <p:ext uri="{BB962C8B-B14F-4D97-AF65-F5344CB8AC3E}">
        <p14:creationId xmlns:p14="http://schemas.microsoft.com/office/powerpoint/2010/main" val="347856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F7AC033-D102-4B80-BDEF-51A0E1756DB7}"/>
              </a:ext>
            </a:extLst>
          </p:cNvPr>
          <p:cNvPicPr>
            <a:picLocks noGrp="1" noChangeAspect="1"/>
          </p:cNvPicPr>
          <p:nvPr>
            <p:ph idx="1"/>
          </p:nvPr>
        </p:nvPicPr>
        <p:blipFill>
          <a:blip r:embed="rId2"/>
          <a:stretch>
            <a:fillRect/>
          </a:stretch>
        </p:blipFill>
        <p:spPr>
          <a:xfrm>
            <a:off x="34776" y="1268760"/>
            <a:ext cx="6971565" cy="4392488"/>
          </a:xfrm>
        </p:spPr>
      </p:pic>
      <p:sp>
        <p:nvSpPr>
          <p:cNvPr id="2" name="Title 1">
            <a:extLst>
              <a:ext uri="{FF2B5EF4-FFF2-40B4-BE49-F238E27FC236}">
                <a16:creationId xmlns:a16="http://schemas.microsoft.com/office/drawing/2014/main" id="{6B24D3CD-FE0A-4A2B-AB10-40AC65A44F2D}"/>
              </a:ext>
            </a:extLst>
          </p:cNvPr>
          <p:cNvSpPr>
            <a:spLocks noGrp="1"/>
          </p:cNvSpPr>
          <p:nvPr>
            <p:ph type="title"/>
          </p:nvPr>
        </p:nvSpPr>
        <p:spPr>
          <a:xfrm>
            <a:off x="8040216" y="1772816"/>
            <a:ext cx="2999804" cy="803920"/>
          </a:xfrm>
        </p:spPr>
        <p:txBody>
          <a:bodyPr/>
          <a:lstStyle/>
          <a:p>
            <a:r>
              <a:rPr lang="en-IN" dirty="0"/>
              <a:t>Bootstrapping</a:t>
            </a:r>
          </a:p>
        </p:txBody>
      </p:sp>
      <p:sp>
        <p:nvSpPr>
          <p:cNvPr id="4" name="Text Placeholder 3">
            <a:extLst>
              <a:ext uri="{FF2B5EF4-FFF2-40B4-BE49-F238E27FC236}">
                <a16:creationId xmlns:a16="http://schemas.microsoft.com/office/drawing/2014/main" id="{2D80E6E9-97AD-4D71-A2AC-D2C20E021027}"/>
              </a:ext>
            </a:extLst>
          </p:cNvPr>
          <p:cNvSpPr>
            <a:spLocks noGrp="1"/>
          </p:cNvSpPr>
          <p:nvPr>
            <p:ph type="body" sz="half" idx="2"/>
          </p:nvPr>
        </p:nvSpPr>
        <p:spPr>
          <a:xfrm>
            <a:off x="7536160" y="3068960"/>
            <a:ext cx="4076253" cy="2024862"/>
          </a:xfrm>
        </p:spPr>
        <p:txBody>
          <a:bodyPr>
            <a:normAutofit/>
          </a:bodyPr>
          <a:lstStyle/>
          <a:p>
            <a:r>
              <a:rPr lang="en-US" sz="2000" dirty="0"/>
              <a:t>Bootstrapping is a statistical method to create sample data without leaving the properties of the actual dataset. The individual samples of data called bootstrap samples.</a:t>
            </a:r>
            <a:endParaRPr lang="en-IN" sz="2000" dirty="0"/>
          </a:p>
        </p:txBody>
      </p:sp>
      <p:sp>
        <p:nvSpPr>
          <p:cNvPr id="8" name="TextBox 7">
            <a:extLst>
              <a:ext uri="{FF2B5EF4-FFF2-40B4-BE49-F238E27FC236}">
                <a16:creationId xmlns:a16="http://schemas.microsoft.com/office/drawing/2014/main" id="{4C976D7D-53FA-468C-A893-B4CBA0768113}"/>
              </a:ext>
            </a:extLst>
          </p:cNvPr>
          <p:cNvSpPr txBox="1"/>
          <p:nvPr/>
        </p:nvSpPr>
        <p:spPr>
          <a:xfrm>
            <a:off x="2207568" y="5445224"/>
            <a:ext cx="2376264" cy="523220"/>
          </a:xfrm>
          <a:prstGeom prst="rect">
            <a:avLst/>
          </a:prstGeom>
          <a:noFill/>
        </p:spPr>
        <p:txBody>
          <a:bodyPr wrap="square">
            <a:spAutoFit/>
          </a:bodyPr>
          <a:lstStyle/>
          <a:p>
            <a:r>
              <a:rPr lang="en-IN" sz="2800" dirty="0"/>
              <a:t>Bootstrapping</a:t>
            </a:r>
          </a:p>
        </p:txBody>
      </p:sp>
    </p:spTree>
    <p:extLst>
      <p:ext uri="{BB962C8B-B14F-4D97-AF65-F5344CB8AC3E}">
        <p14:creationId xmlns:p14="http://schemas.microsoft.com/office/powerpoint/2010/main" val="37284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89DC-BD13-4603-9021-2D22ED254FF3}"/>
              </a:ext>
            </a:extLst>
          </p:cNvPr>
          <p:cNvSpPr>
            <a:spLocks noGrp="1"/>
          </p:cNvSpPr>
          <p:nvPr>
            <p:ph type="title"/>
          </p:nvPr>
        </p:nvSpPr>
        <p:spPr>
          <a:xfrm>
            <a:off x="8544272" y="692696"/>
            <a:ext cx="1847676" cy="731912"/>
          </a:xfrm>
        </p:spPr>
        <p:txBody>
          <a:bodyPr/>
          <a:lstStyle/>
          <a:p>
            <a:r>
              <a:rPr lang="en-US" dirty="0"/>
              <a:t>Bagging</a:t>
            </a:r>
            <a:endParaRPr lang="en-IN" dirty="0"/>
          </a:p>
        </p:txBody>
      </p:sp>
      <p:pic>
        <p:nvPicPr>
          <p:cNvPr id="8" name="Content Placeholder 7">
            <a:extLst>
              <a:ext uri="{FF2B5EF4-FFF2-40B4-BE49-F238E27FC236}">
                <a16:creationId xmlns:a16="http://schemas.microsoft.com/office/drawing/2014/main" id="{1D154DF3-E11C-4014-A574-5754E146C8DC}"/>
              </a:ext>
            </a:extLst>
          </p:cNvPr>
          <p:cNvPicPr>
            <a:picLocks noGrp="1" noChangeAspect="1"/>
          </p:cNvPicPr>
          <p:nvPr>
            <p:ph idx="1"/>
          </p:nvPr>
        </p:nvPicPr>
        <p:blipFill>
          <a:blip r:embed="rId2"/>
          <a:stretch>
            <a:fillRect/>
          </a:stretch>
        </p:blipFill>
        <p:spPr>
          <a:xfrm>
            <a:off x="263352" y="332657"/>
            <a:ext cx="6376470" cy="6120680"/>
          </a:xfrm>
        </p:spPr>
      </p:pic>
      <p:sp>
        <p:nvSpPr>
          <p:cNvPr id="4" name="Text Placeholder 3">
            <a:extLst>
              <a:ext uri="{FF2B5EF4-FFF2-40B4-BE49-F238E27FC236}">
                <a16:creationId xmlns:a16="http://schemas.microsoft.com/office/drawing/2014/main" id="{4942A278-DE2A-4048-AF50-3A769F1511AB}"/>
              </a:ext>
            </a:extLst>
          </p:cNvPr>
          <p:cNvSpPr>
            <a:spLocks noGrp="1"/>
          </p:cNvSpPr>
          <p:nvPr>
            <p:ph type="body" sz="half" idx="2"/>
          </p:nvPr>
        </p:nvSpPr>
        <p:spPr>
          <a:xfrm>
            <a:off x="7680176" y="1556792"/>
            <a:ext cx="3932237" cy="4752528"/>
          </a:xfrm>
        </p:spPr>
        <p:txBody>
          <a:bodyPr>
            <a:normAutofit/>
          </a:bodyPr>
          <a:lstStyle/>
          <a:p>
            <a:pPr marL="285750" indent="-285750">
              <a:buFont typeface="Arial" panose="020B0604020202020204" pitchFamily="34" charset="0"/>
              <a:buChar char="•"/>
            </a:pPr>
            <a:r>
              <a:rPr lang="en-IN" dirty="0"/>
              <a:t>In the bagging method, </a:t>
            </a:r>
            <a:r>
              <a:rPr lang="en-US" dirty="0"/>
              <a:t>all the observations will have equal at zero weightage. Because of this bagging method also called Bootstrap Aggregating.</a:t>
            </a:r>
          </a:p>
          <a:p>
            <a:pPr marL="285750" indent="-285750">
              <a:buFont typeface="Arial" panose="020B0604020202020204" pitchFamily="34" charset="0"/>
              <a:buChar char="•"/>
            </a:pPr>
            <a:r>
              <a:rPr lang="en-US" dirty="0"/>
              <a:t>As a first step using the bootstrapping method, dataset will be split into N number of samples. Then the algorithm will be applied to all parallelly. Say Decision Tree is chosen.</a:t>
            </a:r>
          </a:p>
          <a:p>
            <a:pPr marL="285750" indent="-285750">
              <a:buFont typeface="Arial" panose="020B0604020202020204" pitchFamily="34" charset="0"/>
              <a:buChar char="•"/>
            </a:pPr>
            <a:r>
              <a:rPr lang="en-US" dirty="0"/>
              <a:t>Once the training phase is completed, to predict the target outcome, we will pass the observations to all the N decision trees. Each decision tree will predict one target outcome. The final prediction target will be selected based on the majority voting.</a:t>
            </a:r>
          </a:p>
          <a:p>
            <a:pPr marL="285750" indent="-285750">
              <a:buFont typeface="Arial" panose="020B0604020202020204" pitchFamily="34" charset="0"/>
              <a:buChar char="•"/>
            </a:pPr>
            <a:r>
              <a:rPr lang="en-US" dirty="0"/>
              <a:t>Example: Random Forest</a:t>
            </a:r>
          </a:p>
          <a:p>
            <a:endParaRPr lang="en-IN" dirty="0"/>
          </a:p>
        </p:txBody>
      </p:sp>
    </p:spTree>
    <p:extLst>
      <p:ext uri="{BB962C8B-B14F-4D97-AF65-F5344CB8AC3E}">
        <p14:creationId xmlns:p14="http://schemas.microsoft.com/office/powerpoint/2010/main" val="182903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31CE-7075-4AE3-A20F-8CBBB6F59E23}"/>
              </a:ext>
            </a:extLst>
          </p:cNvPr>
          <p:cNvSpPr>
            <a:spLocks noGrp="1"/>
          </p:cNvSpPr>
          <p:nvPr>
            <p:ph type="title"/>
          </p:nvPr>
        </p:nvSpPr>
        <p:spPr>
          <a:xfrm>
            <a:off x="8602971" y="836712"/>
            <a:ext cx="1991692" cy="659904"/>
          </a:xfrm>
        </p:spPr>
        <p:txBody>
          <a:bodyPr/>
          <a:lstStyle/>
          <a:p>
            <a:r>
              <a:rPr lang="en-US" dirty="0"/>
              <a:t>Boosting</a:t>
            </a:r>
            <a:endParaRPr lang="en-IN" dirty="0"/>
          </a:p>
        </p:txBody>
      </p:sp>
      <p:pic>
        <p:nvPicPr>
          <p:cNvPr id="6" name="Content Placeholder 5">
            <a:extLst>
              <a:ext uri="{FF2B5EF4-FFF2-40B4-BE49-F238E27FC236}">
                <a16:creationId xmlns:a16="http://schemas.microsoft.com/office/drawing/2014/main" id="{D8055BC5-320B-4F7C-AB75-FB5A8C767A5B}"/>
              </a:ext>
            </a:extLst>
          </p:cNvPr>
          <p:cNvPicPr>
            <a:picLocks noGrp="1" noChangeAspect="1"/>
          </p:cNvPicPr>
          <p:nvPr>
            <p:ph idx="1"/>
          </p:nvPr>
        </p:nvPicPr>
        <p:blipFill>
          <a:blip r:embed="rId2"/>
          <a:stretch>
            <a:fillRect/>
          </a:stretch>
        </p:blipFill>
        <p:spPr>
          <a:xfrm>
            <a:off x="609600" y="632527"/>
            <a:ext cx="5943600" cy="5820809"/>
          </a:xfrm>
        </p:spPr>
      </p:pic>
      <p:sp>
        <p:nvSpPr>
          <p:cNvPr id="4" name="Text Placeholder 3">
            <a:extLst>
              <a:ext uri="{FF2B5EF4-FFF2-40B4-BE49-F238E27FC236}">
                <a16:creationId xmlns:a16="http://schemas.microsoft.com/office/drawing/2014/main" id="{69CF8FBC-B842-47CE-92E9-556D8B35ED78}"/>
              </a:ext>
            </a:extLst>
          </p:cNvPr>
          <p:cNvSpPr>
            <a:spLocks noGrp="1"/>
          </p:cNvSpPr>
          <p:nvPr>
            <p:ph type="body" sz="half" idx="2"/>
          </p:nvPr>
        </p:nvSpPr>
        <p:spPr>
          <a:xfrm>
            <a:off x="7536160" y="1772816"/>
            <a:ext cx="3932237" cy="3816424"/>
          </a:xfrm>
        </p:spPr>
        <p:txBody>
          <a:bodyPr>
            <a:normAutofit/>
          </a:bodyPr>
          <a:lstStyle/>
          <a:p>
            <a:r>
              <a:rPr lang="en-US" dirty="0"/>
              <a:t>In the boosting method, all the individual models are built sequentially. Which means the outcome of the first model passes to the next model and etc.</a:t>
            </a:r>
          </a:p>
          <a:p>
            <a:r>
              <a:rPr lang="en-US" dirty="0"/>
              <a:t>Unlike bagging all the observations in the bootstrapping sample are not equally treated in boosting. Observations will have some weightage. For a few observations, the weightage will be higher whereas others may be lower.</a:t>
            </a:r>
          </a:p>
          <a:p>
            <a:r>
              <a:rPr lang="en-US" dirty="0"/>
              <a:t>Example: Adaboost, XGBoost, LightGBM, CatBoost, LPBoost, GradientBoost, BrownBoost etc.</a:t>
            </a:r>
            <a:endParaRPr lang="en-IN" dirty="0"/>
          </a:p>
        </p:txBody>
      </p:sp>
    </p:spTree>
    <p:extLst>
      <p:ext uri="{BB962C8B-B14F-4D97-AF65-F5344CB8AC3E}">
        <p14:creationId xmlns:p14="http://schemas.microsoft.com/office/powerpoint/2010/main" val="58684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592</TotalTime>
  <Words>1942</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Cambria Math</vt:lpstr>
      <vt:lpstr>Franklin Gothic Medium</vt:lpstr>
      <vt:lpstr>Wingdings</vt:lpstr>
      <vt:lpstr>Medical Design 16x9</vt:lpstr>
      <vt:lpstr>Heart Disease Classification using Ensemble Learning</vt:lpstr>
      <vt:lpstr>Abstract</vt:lpstr>
      <vt:lpstr>Objective and Approach</vt:lpstr>
      <vt:lpstr>Used Tools</vt:lpstr>
      <vt:lpstr>Why Ensemble Learning??</vt:lpstr>
      <vt:lpstr>Different Ensemble Learning Methods</vt:lpstr>
      <vt:lpstr>Bootstrapping</vt:lpstr>
      <vt:lpstr>Bagging</vt:lpstr>
      <vt:lpstr>Boosting</vt:lpstr>
      <vt:lpstr>Stacking</vt:lpstr>
      <vt:lpstr>Flow of the Process</vt:lpstr>
      <vt:lpstr>Implementation</vt:lpstr>
      <vt:lpstr>Data Preprocessing &amp; EDA</vt:lpstr>
      <vt:lpstr>Data Preprocessing(Continued)</vt:lpstr>
      <vt:lpstr>Data Preprocessing ( Continued )</vt:lpstr>
      <vt:lpstr>Predictive Modelling</vt:lpstr>
      <vt:lpstr>Random Forest</vt:lpstr>
      <vt:lpstr>Extreme Gradient Boosting</vt:lpstr>
      <vt:lpstr>Light Gradient Boosting Machine</vt:lpstr>
      <vt:lpstr>Stacking Classifier</vt:lpstr>
      <vt:lpstr>Results</vt:lpstr>
      <vt:lpstr>Result Comparison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Arghyadeep Mondal</dc:creator>
  <cp:lastModifiedBy>Arghyadeep Mondal</cp:lastModifiedBy>
  <cp:revision>52</cp:revision>
  <dcterms:created xsi:type="dcterms:W3CDTF">2021-07-12T17:53:29Z</dcterms:created>
  <dcterms:modified xsi:type="dcterms:W3CDTF">2021-07-16T15:15:44Z</dcterms:modified>
</cp:coreProperties>
</file>