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258" r:id="rId3"/>
    <p:sldId id="259" r:id="rId4"/>
    <p:sldId id="260" r:id="rId5"/>
    <p:sldId id="261" r:id="rId6"/>
    <p:sldId id="262" r:id="rId7"/>
    <p:sldId id="321" r:id="rId8"/>
    <p:sldId id="322" r:id="rId9"/>
    <p:sldId id="323" r:id="rId10"/>
    <p:sldId id="263" r:id="rId11"/>
    <p:sldId id="319" r:id="rId12"/>
    <p:sldId id="265" r:id="rId13"/>
    <p:sldId id="266" r:id="rId14"/>
    <p:sldId id="324" r:id="rId15"/>
    <p:sldId id="306" r:id="rId16"/>
    <p:sldId id="267" r:id="rId17"/>
    <p:sldId id="269" r:id="rId18"/>
    <p:sldId id="325" r:id="rId19"/>
    <p:sldId id="326" r:id="rId20"/>
    <p:sldId id="271" r:id="rId21"/>
    <p:sldId id="327" r:id="rId22"/>
    <p:sldId id="272" r:id="rId23"/>
    <p:sldId id="328" r:id="rId24"/>
    <p:sldId id="339" r:id="rId25"/>
    <p:sldId id="330" r:id="rId26"/>
    <p:sldId id="331" r:id="rId27"/>
    <p:sldId id="338" r:id="rId28"/>
    <p:sldId id="337" r:id="rId29"/>
    <p:sldId id="332" r:id="rId30"/>
    <p:sldId id="333" r:id="rId31"/>
    <p:sldId id="336" r:id="rId32"/>
    <p:sldId id="277" r:id="rId33"/>
    <p:sldId id="334" r:id="rId34"/>
    <p:sldId id="278" r:id="rId35"/>
    <p:sldId id="335" r:id="rId36"/>
    <p:sldId id="279" r:id="rId37"/>
    <p:sldId id="280" r:id="rId38"/>
    <p:sldId id="281" r:id="rId39"/>
    <p:sldId id="282" r:id="rId40"/>
    <p:sldId id="343" r:id="rId41"/>
    <p:sldId id="348" r:id="rId42"/>
    <p:sldId id="284" r:id="rId43"/>
    <p:sldId id="344" r:id="rId44"/>
    <p:sldId id="285" r:id="rId45"/>
    <p:sldId id="345" r:id="rId46"/>
    <p:sldId id="286" r:id="rId47"/>
    <p:sldId id="287" r:id="rId48"/>
    <p:sldId id="346" r:id="rId49"/>
    <p:sldId id="288" r:id="rId50"/>
    <p:sldId id="289" r:id="rId51"/>
    <p:sldId id="290" r:id="rId52"/>
    <p:sldId id="291" r:id="rId53"/>
    <p:sldId id="292" r:id="rId54"/>
    <p:sldId id="293" r:id="rId55"/>
    <p:sldId id="294" r:id="rId56"/>
    <p:sldId id="296" r:id="rId57"/>
    <p:sldId id="297" r:id="rId58"/>
    <p:sldId id="298" r:id="rId59"/>
    <p:sldId id="347" r:id="rId60"/>
    <p:sldId id="352" r:id="rId61"/>
    <p:sldId id="299" r:id="rId62"/>
    <p:sldId id="295" r:id="rId63"/>
    <p:sldId id="300" r:id="rId64"/>
    <p:sldId id="301" r:id="rId65"/>
    <p:sldId id="302" r:id="rId66"/>
    <p:sldId id="303" r:id="rId67"/>
    <p:sldId id="305" r:id="rId68"/>
    <p:sldId id="354" r:id="rId69"/>
    <p:sldId id="304" r:id="rId70"/>
    <p:sldId id="307" r:id="rId71"/>
    <p:sldId id="308" r:id="rId72"/>
    <p:sldId id="309" r:id="rId73"/>
    <p:sldId id="310" r:id="rId74"/>
    <p:sldId id="311" r:id="rId75"/>
    <p:sldId id="312" r:id="rId76"/>
    <p:sldId id="313" r:id="rId77"/>
    <p:sldId id="314" r:id="rId78"/>
    <p:sldId id="340" r:id="rId79"/>
    <p:sldId id="315" r:id="rId80"/>
    <p:sldId id="316" r:id="rId81"/>
    <p:sldId id="353" r:id="rId82"/>
    <p:sldId id="317" r:id="rId83"/>
    <p:sldId id="318" r:id="rId84"/>
    <p:sldId id="342" r:id="rId85"/>
    <p:sldId id="349" r:id="rId86"/>
    <p:sldId id="350" r:id="rId87"/>
    <p:sldId id="351"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A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5256" autoAdjust="0"/>
  </p:normalViewPr>
  <p:slideViewPr>
    <p:cSldViewPr>
      <p:cViewPr varScale="1">
        <p:scale>
          <a:sx n="82" d="100"/>
          <a:sy n="82" d="100"/>
        </p:scale>
        <p:origin x="1738" y="67"/>
      </p:cViewPr>
      <p:guideLst>
        <p:guide orient="horz" pos="2160"/>
        <p:guide pos="2880"/>
      </p:guideLst>
    </p:cSldViewPr>
  </p:slideViewPr>
  <p:outlineViewPr>
    <p:cViewPr>
      <p:scale>
        <a:sx n="33" d="100"/>
        <a:sy n="33" d="100"/>
      </p:scale>
      <p:origin x="0" y="898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BF5BDC-027C-4EB3-A484-DCC1E9002C49}" type="datetimeFigureOut">
              <a:rPr lang="en-US" smtClean="0"/>
              <a:pPr/>
              <a:t>6/15/2021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762DC4-4C4C-4453-91C6-8DF1D1DA34E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762DC4-4C4C-4453-91C6-8DF1D1DA34E8}"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762DC4-4C4C-4453-91C6-8DF1D1DA34E8}" type="slidenum">
              <a:rPr lang="en-US" smtClean="0"/>
              <a:pPr/>
              <a:t>18</a:t>
            </a:fld>
            <a:endParaRPr lang="en-US"/>
          </a:p>
        </p:txBody>
      </p:sp>
    </p:spTree>
    <p:extLst>
      <p:ext uri="{BB962C8B-B14F-4D97-AF65-F5344CB8AC3E}">
        <p14:creationId xmlns:p14="http://schemas.microsoft.com/office/powerpoint/2010/main" val="1657633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762DC4-4C4C-4453-91C6-8DF1D1DA34E8}" type="slidenum">
              <a:rPr lang="en-US" smtClean="0"/>
              <a:pPr/>
              <a:t>19</a:t>
            </a:fld>
            <a:endParaRPr lang="en-US"/>
          </a:p>
        </p:txBody>
      </p:sp>
    </p:spTree>
    <p:extLst>
      <p:ext uri="{BB962C8B-B14F-4D97-AF65-F5344CB8AC3E}">
        <p14:creationId xmlns:p14="http://schemas.microsoft.com/office/powerpoint/2010/main" val="1005754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762DC4-4C4C-4453-91C6-8DF1D1DA34E8}" type="slidenum">
              <a:rPr lang="en-US" smtClean="0"/>
              <a:pPr/>
              <a:t>69</a:t>
            </a:fld>
            <a:endParaRPr lang="en-US"/>
          </a:p>
        </p:txBody>
      </p:sp>
    </p:spTree>
    <p:extLst>
      <p:ext uri="{BB962C8B-B14F-4D97-AF65-F5344CB8AC3E}">
        <p14:creationId xmlns:p14="http://schemas.microsoft.com/office/powerpoint/2010/main" val="2239135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7CE7ED-7E57-430A-B98D-438D87D0FD44}"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F6928-EDF3-43A0-B6F2-86975D82472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7CE7ED-7E57-430A-B98D-438D87D0FD44}"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F6928-EDF3-43A0-B6F2-86975D82472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7CE7ED-7E57-430A-B98D-438D87D0FD44}"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F6928-EDF3-43A0-B6F2-86975D82472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7CE7ED-7E57-430A-B98D-438D87D0FD44}"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F6928-EDF3-43A0-B6F2-86975D82472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7CE7ED-7E57-430A-B98D-438D87D0FD44}"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F6928-EDF3-43A0-B6F2-86975D82472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7CE7ED-7E57-430A-B98D-438D87D0FD44}"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F6928-EDF3-43A0-B6F2-86975D82472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7CE7ED-7E57-430A-B98D-438D87D0FD44}" type="datetimeFigureOut">
              <a:rPr lang="en-US" smtClean="0"/>
              <a:pPr/>
              <a:t>6/15/2021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F6928-EDF3-43A0-B6F2-86975D82472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7CE7ED-7E57-430A-B98D-438D87D0FD44}" type="datetimeFigureOut">
              <a:rPr lang="en-US" smtClean="0"/>
              <a:pPr/>
              <a:t>6/15/2021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F6928-EDF3-43A0-B6F2-86975D82472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CE7ED-7E57-430A-B98D-438D87D0FD44}" type="datetimeFigureOut">
              <a:rPr lang="en-US" smtClean="0"/>
              <a:pPr/>
              <a:t>6/15/2021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F6928-EDF3-43A0-B6F2-86975D82472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7CE7ED-7E57-430A-B98D-438D87D0FD44}"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F6928-EDF3-43A0-B6F2-86975D82472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7CE7ED-7E57-430A-B98D-438D87D0FD44}"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F6928-EDF3-43A0-B6F2-86975D82472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CE7ED-7E57-430A-B98D-438D87D0FD44}" type="datetimeFigureOut">
              <a:rPr lang="en-US" smtClean="0"/>
              <a:pPr/>
              <a:t>6/15/2021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F6928-EDF3-43A0-B6F2-86975D82472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32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958770" y="2897336"/>
            <a:ext cx="7679196" cy="1063328"/>
          </a:xfrm>
          <a:solidFill>
            <a:schemeClr val="accent3">
              <a:lumMod val="50000"/>
            </a:schemeClr>
          </a:solidFill>
          <a:ln>
            <a:noFill/>
          </a:ln>
          <a:effectLst>
            <a:outerShdw blurRad="44450" dist="27940" dir="5400000" sx="109000" sy="109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0">
            <a:normAutofit fontScale="90000"/>
          </a:bodyPr>
          <a:lstStyle/>
          <a:p>
            <a:r>
              <a:rPr lang="en-IN" sz="3600" i="1" dirty="0">
                <a:ln w="0"/>
                <a:effectLst>
                  <a:outerShdw blurRad="38100" dist="19050" dir="2700000" algn="tl" rotWithShape="0">
                    <a:schemeClr val="dk1">
                      <a:alpha val="40000"/>
                    </a:schemeClr>
                  </a:outerShdw>
                </a:effectLst>
              </a:rPr>
              <a:t>PHYSICOCHEMICAL PROPERTIES OF PROTEIN TERTIERY STRUCTURE</a:t>
            </a:r>
            <a:endParaRPr lang="en-US" sz="3600" i="1" dirty="0">
              <a:ln w="0"/>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531E9B4C-1BFD-438C-94AB-8DE2069AE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692696"/>
            <a:ext cx="2448272" cy="2105025"/>
          </a:xfrm>
          <a:prstGeom prst="rect">
            <a:avLst/>
          </a:prstGeom>
          <a:effectLst>
            <a:outerShdw blurRad="50800" dist="342900" dir="5400000" sx="81000" sy="81000" algn="ctr" rotWithShape="0">
              <a:srgbClr val="000000">
                <a:alpha val="43137"/>
              </a:srgbClr>
            </a:outerShdw>
          </a:effectLst>
        </p:spPr>
      </p:pic>
      <p:sp>
        <p:nvSpPr>
          <p:cNvPr id="7" name="Rectangle 6">
            <a:extLst>
              <a:ext uri="{FF2B5EF4-FFF2-40B4-BE49-F238E27FC236}">
                <a16:creationId xmlns:a16="http://schemas.microsoft.com/office/drawing/2014/main" id="{66D80472-27E5-4405-AEE2-9E7CC36899BE}"/>
              </a:ext>
            </a:extLst>
          </p:cNvPr>
          <p:cNvSpPr/>
          <p:nvPr/>
        </p:nvSpPr>
        <p:spPr>
          <a:xfrm>
            <a:off x="3059832" y="4149080"/>
            <a:ext cx="3600400" cy="456906"/>
          </a:xfrm>
          <a:prstGeom prst="rect">
            <a:avLst/>
          </a:prstGeom>
          <a:ln>
            <a:noFill/>
          </a:ln>
          <a:effectLst>
            <a:glow rad="228600">
              <a:schemeClr val="accent2">
                <a:satMod val="175000"/>
                <a:alpha val="40000"/>
              </a:schemeClr>
            </a:glow>
            <a:outerShdw blurRad="44450" dist="27940" dir="5400000" sx="126000" sy="126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 REGRESSION PROJECT CASE STUDY</a:t>
            </a:r>
          </a:p>
        </p:txBody>
      </p:sp>
      <p:sp>
        <p:nvSpPr>
          <p:cNvPr id="2" name="TextBox 1">
            <a:extLst>
              <a:ext uri="{FF2B5EF4-FFF2-40B4-BE49-F238E27FC236}">
                <a16:creationId xmlns:a16="http://schemas.microsoft.com/office/drawing/2014/main" id="{ED84BBAE-AD81-4871-8041-FD025544B76E}"/>
              </a:ext>
            </a:extLst>
          </p:cNvPr>
          <p:cNvSpPr txBox="1"/>
          <p:nvPr/>
        </p:nvSpPr>
        <p:spPr>
          <a:xfrm>
            <a:off x="2915816" y="4794402"/>
            <a:ext cx="4392488" cy="2031325"/>
          </a:xfrm>
          <a:prstGeom prst="rect">
            <a:avLst/>
          </a:prstGeom>
          <a:noFill/>
        </p:spPr>
        <p:txBody>
          <a:bodyPr wrap="square" rtlCol="0">
            <a:spAutoFit/>
          </a:bodyPr>
          <a:lstStyle/>
          <a:p>
            <a:r>
              <a:rPr lang="en-IN" dirty="0"/>
              <a:t>                             By</a:t>
            </a:r>
          </a:p>
          <a:p>
            <a:r>
              <a:rPr lang="en-IN" dirty="0"/>
              <a:t>          </a:t>
            </a:r>
            <a:r>
              <a:rPr lang="en-IN" dirty="0" err="1"/>
              <a:t>Arghyamalya</a:t>
            </a:r>
            <a:r>
              <a:rPr lang="en-IN" dirty="0"/>
              <a:t> Biswas</a:t>
            </a:r>
          </a:p>
          <a:p>
            <a:r>
              <a:rPr lang="en-IN" dirty="0"/>
              <a:t>         Shubha Sankar Banerjee</a:t>
            </a:r>
          </a:p>
          <a:p>
            <a:r>
              <a:rPr lang="en-IN" dirty="0"/>
              <a:t>          </a:t>
            </a:r>
            <a:r>
              <a:rPr lang="en-IN" dirty="0" err="1"/>
              <a:t>Suryasis</a:t>
            </a:r>
            <a:r>
              <a:rPr lang="en-IN" dirty="0"/>
              <a:t> Jana</a:t>
            </a:r>
          </a:p>
          <a:p>
            <a:r>
              <a:rPr lang="en-IN" dirty="0"/>
              <a:t>          </a:t>
            </a:r>
            <a:r>
              <a:rPr lang="en-IN" dirty="0" err="1"/>
              <a:t>Soumyadip</a:t>
            </a:r>
            <a:r>
              <a:rPr lang="en-IN" dirty="0"/>
              <a:t> Sarkar </a:t>
            </a:r>
          </a:p>
          <a:p>
            <a:r>
              <a:rPr lang="en-IN" dirty="0"/>
              <a:t>          </a:t>
            </a:r>
            <a:r>
              <a:rPr lang="en-IN" dirty="0" err="1"/>
              <a:t>Sayan</a:t>
            </a:r>
            <a:r>
              <a:rPr lang="en-IN" dirty="0"/>
              <a:t> Bhowmik</a:t>
            </a:r>
          </a:p>
          <a:p>
            <a:r>
              <a:rPr lang="en-IN"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40000">
              <a:srgbClr val="C0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DD3C44B-4593-4DDF-B432-C9F96D390574}"/>
              </a:ext>
            </a:extLst>
          </p:cNvPr>
          <p:cNvSpPr txBox="1">
            <a:spLocks/>
          </p:cNvSpPr>
          <p:nvPr/>
        </p:nvSpPr>
        <p:spPr>
          <a:xfrm>
            <a:off x="359532" y="2431529"/>
            <a:ext cx="8424936" cy="997471"/>
          </a:xfrm>
          <a:prstGeom prst="rect">
            <a:avLst/>
          </a:prstGeom>
          <a:blipFill dpi="0" rotWithShape="1">
            <a:blip r:embed="rId2"/>
            <a:srcRect/>
            <a:tile tx="0" ty="0" sx="100000" sy="100000" flip="none" algn="tl"/>
          </a:blipFill>
          <a:effectLst>
            <a:outerShdw blurRad="114300" dist="342900" dir="3480000" sx="112000" sy="112000" algn="ctr" rotWithShape="0">
              <a:srgbClr val="000000">
                <a:alpha val="57000"/>
              </a:srgb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a:effectLst>
                  <a:outerShdw blurRad="38100" dist="38100" dir="2700000" algn="tl">
                    <a:srgbClr val="000000">
                      <a:alpha val="43137"/>
                    </a:srgbClr>
                  </a:outerShdw>
                </a:effectLst>
              </a:rPr>
              <a:t>FITTING THE MLR MODEL</a:t>
            </a:r>
            <a:endParaRPr lang="en-US" b="1" dirty="0">
              <a:effectLst>
                <a:outerShdw blurRad="38100" dist="38100" dir="2700000" algn="tl">
                  <a:srgbClr val="000000">
                    <a:alpha val="43137"/>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368" y="1196752"/>
            <a:ext cx="8291264" cy="5112568"/>
          </a:xfrm>
          <a:solidFill>
            <a:schemeClr val="accent2"/>
          </a:solidFill>
          <a:effectLst>
            <a:outerShdw blurRad="63500" sx="102000" sy="102000" algn="ctr" rotWithShape="0">
              <a:prstClr val="black">
                <a:alpha val="40000"/>
              </a:prstClr>
            </a:outerShdw>
          </a:effectLst>
          <a:scene3d>
            <a:camera prst="orthographicFront"/>
            <a:lightRig rig="threePt" dir="t"/>
          </a:scene3d>
          <a:sp3d>
            <a:bevelT prst="relaxedInset"/>
          </a:sp3d>
        </p:spPr>
        <p:txBody>
          <a:bodyPr>
            <a:normAutofit/>
          </a:bodyPr>
          <a:lstStyle/>
          <a:p>
            <a:endParaRPr lang="en-IN" sz="1800" dirty="0">
              <a:effectLst>
                <a:outerShdw blurRad="38100" dist="38100" dir="2700000" algn="tl">
                  <a:srgbClr val="000000">
                    <a:alpha val="43137"/>
                  </a:srgbClr>
                </a:outerShdw>
              </a:effectLst>
            </a:endParaRPr>
          </a:p>
          <a:p>
            <a:r>
              <a:rPr lang="en-IN" sz="1900" dirty="0">
                <a:effectLst>
                  <a:outerShdw blurRad="38100" dist="38100" dir="2700000" algn="tl">
                    <a:srgbClr val="000000">
                      <a:alpha val="43137"/>
                    </a:srgbClr>
                  </a:outerShdw>
                </a:effectLst>
              </a:rPr>
              <a:t>We initialise our analysis with the model </a:t>
            </a:r>
          </a:p>
          <a:p>
            <a:pPr marL="0" indent="0">
              <a:buNone/>
            </a:pPr>
            <a:r>
              <a:rPr lang="en-IN" sz="1900" dirty="0">
                <a:effectLst>
                  <a:outerShdw blurRad="38100" dist="38100" dir="2700000" algn="tl">
                    <a:srgbClr val="000000">
                      <a:alpha val="43137"/>
                    </a:srgbClr>
                  </a:outerShdw>
                </a:effectLst>
              </a:rPr>
              <a:t>                                              </a:t>
            </a:r>
          </a:p>
          <a:p>
            <a:pPr algn="just">
              <a:buNone/>
            </a:pPr>
            <a:r>
              <a:rPr lang="en-IN" sz="2000" b="1" dirty="0">
                <a:solidFill>
                  <a:schemeClr val="bg2">
                    <a:lumMod val="50000"/>
                  </a:schemeClr>
                </a:solidFill>
              </a:rPr>
              <a:t>                                                </a:t>
            </a:r>
            <a:r>
              <a:rPr lang="en-IN" sz="2400" b="1" dirty="0">
                <a:solidFill>
                  <a:schemeClr val="bg2">
                    <a:lumMod val="50000"/>
                  </a:schemeClr>
                </a:solidFill>
              </a:rPr>
              <a:t>y</a:t>
            </a:r>
            <a:r>
              <a:rPr lang="en-IN" sz="2400" b="1" baseline="-25000" dirty="0">
                <a:solidFill>
                  <a:schemeClr val="bg2">
                    <a:lumMod val="50000"/>
                  </a:schemeClr>
                </a:solidFill>
              </a:rPr>
              <a:t>i</a:t>
            </a:r>
            <a:r>
              <a:rPr lang="en-IN" sz="2400" b="1" dirty="0">
                <a:solidFill>
                  <a:schemeClr val="bg2">
                    <a:lumMod val="50000"/>
                  </a:schemeClr>
                </a:solidFill>
              </a:rPr>
              <a:t> = </a:t>
            </a:r>
            <a:r>
              <a:rPr lang="el-GR" sz="2400" b="1" dirty="0">
                <a:solidFill>
                  <a:schemeClr val="bg2">
                    <a:lumMod val="50000"/>
                  </a:schemeClr>
                </a:solidFill>
              </a:rPr>
              <a:t>β</a:t>
            </a:r>
            <a:r>
              <a:rPr lang="en-IN" sz="2400" b="1" baseline="-25000" dirty="0">
                <a:solidFill>
                  <a:schemeClr val="bg2">
                    <a:lumMod val="50000"/>
                  </a:schemeClr>
                </a:solidFill>
              </a:rPr>
              <a:t>0 </a:t>
            </a:r>
            <a:r>
              <a:rPr lang="en-IN" sz="2400" b="1" dirty="0">
                <a:solidFill>
                  <a:schemeClr val="bg2">
                    <a:lumMod val="50000"/>
                  </a:schemeClr>
                </a:solidFill>
              </a:rPr>
              <a:t>+ </a:t>
            </a:r>
            <a:r>
              <a:rPr lang="el-GR" sz="2400" b="1" dirty="0">
                <a:solidFill>
                  <a:schemeClr val="bg2">
                    <a:lumMod val="50000"/>
                  </a:schemeClr>
                </a:solidFill>
              </a:rPr>
              <a:t>Σ</a:t>
            </a:r>
            <a:r>
              <a:rPr lang="en-IN" sz="2400" b="1" baseline="-25000" dirty="0">
                <a:solidFill>
                  <a:schemeClr val="bg2">
                    <a:lumMod val="50000"/>
                  </a:schemeClr>
                </a:solidFill>
              </a:rPr>
              <a:t>j</a:t>
            </a:r>
            <a:r>
              <a:rPr lang="en-IN" sz="2400" b="1" dirty="0">
                <a:solidFill>
                  <a:schemeClr val="bg2">
                    <a:lumMod val="50000"/>
                  </a:schemeClr>
                </a:solidFill>
              </a:rPr>
              <a:t> </a:t>
            </a:r>
            <a:r>
              <a:rPr lang="el-GR" sz="2400" b="1" dirty="0">
                <a:solidFill>
                  <a:schemeClr val="bg2">
                    <a:lumMod val="50000"/>
                  </a:schemeClr>
                </a:solidFill>
              </a:rPr>
              <a:t>β</a:t>
            </a:r>
            <a:r>
              <a:rPr lang="en-IN" sz="2400" b="1" baseline="-25000" dirty="0">
                <a:solidFill>
                  <a:schemeClr val="bg2">
                    <a:lumMod val="50000"/>
                  </a:schemeClr>
                </a:solidFill>
              </a:rPr>
              <a:t>j</a:t>
            </a:r>
            <a:r>
              <a:rPr lang="en-IN" sz="2400" b="1" dirty="0">
                <a:solidFill>
                  <a:schemeClr val="bg2">
                    <a:lumMod val="50000"/>
                  </a:schemeClr>
                </a:solidFill>
              </a:rPr>
              <a:t> x</a:t>
            </a:r>
            <a:r>
              <a:rPr lang="en-IN" sz="2400" b="1" baseline="-25000" dirty="0">
                <a:solidFill>
                  <a:schemeClr val="bg2">
                    <a:lumMod val="50000"/>
                  </a:schemeClr>
                </a:solidFill>
              </a:rPr>
              <a:t>ij</a:t>
            </a:r>
            <a:r>
              <a:rPr lang="en-IN" sz="2400" b="1" dirty="0">
                <a:solidFill>
                  <a:schemeClr val="bg2">
                    <a:lumMod val="50000"/>
                  </a:schemeClr>
                </a:solidFill>
              </a:rPr>
              <a:t> + </a:t>
            </a:r>
            <a:r>
              <a:rPr lang="el-GR" sz="2400" b="1" dirty="0">
                <a:solidFill>
                  <a:schemeClr val="bg2">
                    <a:lumMod val="50000"/>
                  </a:schemeClr>
                </a:solidFill>
              </a:rPr>
              <a:t>ε</a:t>
            </a:r>
            <a:r>
              <a:rPr lang="en-IN" sz="2400" b="1" baseline="-25000" dirty="0">
                <a:solidFill>
                  <a:schemeClr val="bg2">
                    <a:lumMod val="50000"/>
                  </a:schemeClr>
                </a:solidFill>
              </a:rPr>
              <a:t>i                                                                           </a:t>
            </a:r>
            <a:endParaRPr lang="en-IN" sz="2000" b="1" baseline="-25000" dirty="0">
              <a:solidFill>
                <a:schemeClr val="bg2">
                  <a:lumMod val="50000"/>
                </a:schemeClr>
              </a:solidFill>
            </a:endParaRPr>
          </a:p>
          <a:p>
            <a:pPr algn="just">
              <a:buNone/>
            </a:pPr>
            <a:r>
              <a:rPr lang="en-IN" sz="1800" baseline="-25000" dirty="0">
                <a:effectLst>
                  <a:outerShdw blurRad="38100" dist="38100" dir="2700000" algn="tl">
                    <a:srgbClr val="000000">
                      <a:alpha val="43137"/>
                    </a:srgbClr>
                  </a:outerShdw>
                </a:effectLst>
              </a:rPr>
              <a:t>             </a:t>
            </a:r>
            <a:r>
              <a:rPr lang="en-IN" sz="1800" dirty="0">
                <a:effectLst>
                  <a:outerShdw blurRad="38100" dist="38100" dir="2700000" algn="tl">
                    <a:srgbClr val="000000">
                      <a:alpha val="43137"/>
                    </a:srgbClr>
                  </a:outerShdw>
                </a:effectLst>
              </a:rPr>
              <a:t>                                                                                        for all </a:t>
            </a:r>
            <a:r>
              <a:rPr lang="en-IN" sz="1800" dirty="0" err="1">
                <a:effectLst>
                  <a:outerShdw blurRad="38100" dist="38100" dir="2700000" algn="tl">
                    <a:srgbClr val="000000">
                      <a:alpha val="43137"/>
                    </a:srgbClr>
                  </a:outerShdw>
                </a:effectLst>
              </a:rPr>
              <a:t>i</a:t>
            </a:r>
            <a:r>
              <a:rPr lang="en-IN" sz="1800" dirty="0">
                <a:effectLst>
                  <a:outerShdw blurRad="38100" dist="38100" dir="2700000" algn="tl">
                    <a:srgbClr val="000000">
                      <a:alpha val="43137"/>
                    </a:srgbClr>
                  </a:outerShdw>
                </a:effectLst>
              </a:rPr>
              <a:t> = 1(1)n </a:t>
            </a:r>
            <a:r>
              <a:rPr lang="en-IN" sz="1800" baseline="-25000" dirty="0">
                <a:effectLst>
                  <a:outerShdw blurRad="38100" dist="38100" dir="2700000" algn="tl">
                    <a:srgbClr val="000000">
                      <a:alpha val="43137"/>
                    </a:srgbClr>
                  </a:outerShdw>
                </a:effectLst>
              </a:rPr>
              <a:t> </a:t>
            </a:r>
          </a:p>
          <a:p>
            <a:pPr algn="just">
              <a:buNone/>
            </a:pPr>
            <a:r>
              <a:rPr lang="en-IN" sz="1800" baseline="-25000" dirty="0">
                <a:effectLst>
                  <a:outerShdw blurRad="38100" dist="38100" dir="2700000" algn="tl">
                    <a:srgbClr val="000000">
                      <a:alpha val="43137"/>
                    </a:srgbClr>
                  </a:outerShdw>
                </a:effectLst>
              </a:rPr>
              <a:t> </a:t>
            </a:r>
            <a:r>
              <a:rPr lang="en-IN" sz="1800" dirty="0">
                <a:effectLst>
                  <a:outerShdw blurRad="38100" dist="38100" dir="2700000" algn="tl">
                    <a:srgbClr val="000000">
                      <a:alpha val="43137"/>
                    </a:srgbClr>
                  </a:outerShdw>
                </a:effectLst>
              </a:rPr>
              <a:t>  </a:t>
            </a:r>
          </a:p>
          <a:p>
            <a:pPr algn="just">
              <a:buNone/>
            </a:pPr>
            <a:r>
              <a:rPr lang="en-IN" sz="1800" dirty="0"/>
              <a:t>        E(</a:t>
            </a:r>
            <a:r>
              <a:rPr lang="el-GR" sz="1800" dirty="0"/>
              <a:t>ε</a:t>
            </a:r>
            <a:r>
              <a:rPr lang="en-IN" sz="1800" baseline="-25000" dirty="0"/>
              <a:t>i</a:t>
            </a:r>
            <a:r>
              <a:rPr lang="en-IN" sz="1800" dirty="0"/>
              <a:t>)     =    0   , for all i = 1(1)n</a:t>
            </a:r>
          </a:p>
          <a:p>
            <a:pPr algn="just">
              <a:buNone/>
            </a:pPr>
            <a:r>
              <a:rPr lang="en-IN" sz="1800" dirty="0"/>
              <a:t>        Var(</a:t>
            </a:r>
            <a:r>
              <a:rPr lang="el-GR" sz="1800" dirty="0"/>
              <a:t>ε</a:t>
            </a:r>
            <a:r>
              <a:rPr lang="en-IN" sz="1800" baseline="-25000" dirty="0" err="1"/>
              <a:t>i</a:t>
            </a:r>
            <a:r>
              <a:rPr lang="en-IN" sz="1800" dirty="0"/>
              <a:t>) =    </a:t>
            </a:r>
            <a:r>
              <a:rPr lang="el-GR" sz="1800" dirty="0"/>
              <a:t>σ</a:t>
            </a:r>
            <a:r>
              <a:rPr lang="en-IN" sz="1800" baseline="30000" dirty="0"/>
              <a:t>2  </a:t>
            </a:r>
            <a:r>
              <a:rPr lang="en-IN" sz="1800" dirty="0"/>
              <a:t>, for all </a:t>
            </a:r>
            <a:r>
              <a:rPr lang="en-IN" sz="1800" dirty="0" err="1"/>
              <a:t>i</a:t>
            </a:r>
            <a:r>
              <a:rPr lang="en-IN" sz="1800" dirty="0"/>
              <a:t> = 1(1)n                                   </a:t>
            </a:r>
            <a:r>
              <a:rPr lang="en-IN" sz="2000" b="1" dirty="0">
                <a:solidFill>
                  <a:schemeClr val="bg1"/>
                </a:solidFill>
              </a:rPr>
              <a:t>ASSUMPTIONS</a:t>
            </a:r>
            <a:endParaRPr lang="en-IN" sz="1800" b="1" dirty="0"/>
          </a:p>
          <a:p>
            <a:pPr algn="just">
              <a:buNone/>
            </a:pPr>
            <a:r>
              <a:rPr lang="en-IN" sz="1800" dirty="0"/>
              <a:t>        Cov(</a:t>
            </a:r>
            <a:r>
              <a:rPr lang="el-GR" sz="1800" dirty="0"/>
              <a:t>ε</a:t>
            </a:r>
            <a:r>
              <a:rPr lang="en-IN" sz="1800" baseline="-25000" dirty="0"/>
              <a:t>i </a:t>
            </a:r>
            <a:r>
              <a:rPr lang="en-IN" sz="1800" dirty="0"/>
              <a:t>, </a:t>
            </a:r>
            <a:r>
              <a:rPr lang="el-GR" sz="1800" dirty="0"/>
              <a:t>ε</a:t>
            </a:r>
            <a:r>
              <a:rPr lang="en-IN" sz="1800" baseline="-25000" dirty="0"/>
              <a:t>k</a:t>
            </a:r>
            <a:r>
              <a:rPr lang="en-IN" sz="1800" dirty="0"/>
              <a:t>)  =  0 , for all i,k = 1(1)n and i ≠ k</a:t>
            </a:r>
            <a:endParaRPr lang="en-US" sz="1800" dirty="0"/>
          </a:p>
          <a:p>
            <a:pPr algn="just">
              <a:buNone/>
            </a:pPr>
            <a:endParaRPr lang="en-IN" sz="1800" dirty="0"/>
          </a:p>
        </p:txBody>
      </p:sp>
      <p:sp>
        <p:nvSpPr>
          <p:cNvPr id="13" name="Right Brace 12"/>
          <p:cNvSpPr/>
          <p:nvPr/>
        </p:nvSpPr>
        <p:spPr>
          <a:xfrm>
            <a:off x="4860032" y="3212976"/>
            <a:ext cx="443480" cy="1213284"/>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6000" dirty="0"/>
          </a:p>
        </p:txBody>
      </p:sp>
      <p:sp>
        <p:nvSpPr>
          <p:cNvPr id="14" name="Title 1">
            <a:extLst>
              <a:ext uri="{FF2B5EF4-FFF2-40B4-BE49-F238E27FC236}">
                <a16:creationId xmlns:a16="http://schemas.microsoft.com/office/drawing/2014/main" id="{6D161C71-2A2B-4127-B876-49DB1F5624B8}"/>
              </a:ext>
            </a:extLst>
          </p:cNvPr>
          <p:cNvSpPr txBox="1">
            <a:spLocks/>
          </p:cNvSpPr>
          <p:nvPr/>
        </p:nvSpPr>
        <p:spPr>
          <a:xfrm>
            <a:off x="534130" y="150110"/>
            <a:ext cx="8075740" cy="733627"/>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800" i="1" dirty="0">
                <a:latin typeface="Comic Sans MS" pitchFamily="66" charset="0"/>
              </a:rPr>
              <a:t> </a:t>
            </a:r>
            <a:r>
              <a:rPr lang="en-IN" sz="3200" b="1" dirty="0">
                <a:effectLst>
                  <a:outerShdw blurRad="38100" dist="38100" dir="2700000" algn="tl">
                    <a:srgbClr val="000000">
                      <a:alpha val="43137"/>
                    </a:srgbClr>
                  </a:outerShdw>
                </a:effectLst>
              </a:rPr>
              <a:t>MODEL INITIALISATION</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47A71C5-475F-484A-814A-A20A2564EC1A}"/>
              </a:ext>
            </a:extLst>
          </p:cNvPr>
          <p:cNvSpPr txBox="1">
            <a:spLocks/>
          </p:cNvSpPr>
          <p:nvPr/>
        </p:nvSpPr>
        <p:spPr>
          <a:xfrm>
            <a:off x="683568" y="176102"/>
            <a:ext cx="7854294" cy="733627"/>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800" i="1" dirty="0">
                <a:latin typeface="Comic Sans MS" pitchFamily="66" charset="0"/>
              </a:rPr>
              <a:t> </a:t>
            </a:r>
            <a:r>
              <a:rPr lang="en-IN" sz="3200" b="1" dirty="0"/>
              <a:t>TESTS FOR SIGNIFICANCE OF REGRESSION</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482E4975-3A0E-4D1A-AADF-2B00A9CA925D}"/>
              </a:ext>
            </a:extLst>
          </p:cNvPr>
          <p:cNvSpPr txBox="1">
            <a:spLocks/>
          </p:cNvSpPr>
          <p:nvPr/>
        </p:nvSpPr>
        <p:spPr>
          <a:xfrm>
            <a:off x="465083" y="1772816"/>
            <a:ext cx="8291264" cy="4536504"/>
          </a:xfrm>
          <a:prstGeom prst="rect">
            <a:avLst/>
          </a:prstGeom>
          <a:solidFill>
            <a:schemeClr val="accent2"/>
          </a:solidFill>
          <a:effectLst>
            <a:outerShdw blurRad="63500" sx="102000" sy="102000" algn="ctr" rotWithShape="0">
              <a:prstClr val="black">
                <a:alpha val="40000"/>
              </a:prstClr>
            </a:outerShdw>
          </a:effectLst>
          <a:scene3d>
            <a:camera prst="orthographicFront"/>
            <a:lightRig rig="threePt" dir="t"/>
          </a:scene3d>
          <a:sp3d>
            <a:bevelT prst="relaxedInset"/>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800" i="1" u="sng" dirty="0">
                <a:solidFill>
                  <a:schemeClr val="bg1"/>
                </a:solidFill>
                <a:latin typeface="Comic Sans MS" pitchFamily="66" charset="0"/>
              </a:rPr>
              <a:t>SUMMARY OF THE ESTIMATED MLR MODEL</a:t>
            </a:r>
            <a:endParaRPr lang="en-US" sz="1800" i="1" u="sng" dirty="0">
              <a:solidFill>
                <a:schemeClr val="bg1"/>
              </a:solidFill>
              <a:latin typeface="Comic Sans MS" pitchFamily="66" charset="0"/>
            </a:endParaRPr>
          </a:p>
        </p:txBody>
      </p:sp>
      <p:pic>
        <p:nvPicPr>
          <p:cNvPr id="12" name="Content Placeholder 3" descr="2.jpg">
            <a:extLst>
              <a:ext uri="{FF2B5EF4-FFF2-40B4-BE49-F238E27FC236}">
                <a16:creationId xmlns:a16="http://schemas.microsoft.com/office/drawing/2014/main" id="{5D5EED84-7FF9-4E1E-8478-19373BA23973}"/>
              </a:ext>
            </a:extLst>
          </p:cNvPr>
          <p:cNvPicPr>
            <a:picLocks noChangeAspect="1"/>
          </p:cNvPicPr>
          <p:nvPr/>
        </p:nvPicPr>
        <p:blipFill>
          <a:blip r:embed="rId2"/>
          <a:stretch>
            <a:fillRect/>
          </a:stretch>
        </p:blipFill>
        <p:spPr>
          <a:xfrm>
            <a:off x="1629390" y="2348880"/>
            <a:ext cx="5962650" cy="36480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B160E9-476D-4CB3-B78A-09A012E10FAE}"/>
              </a:ext>
            </a:extLst>
          </p:cNvPr>
          <p:cNvSpPr txBox="1">
            <a:spLocks/>
          </p:cNvSpPr>
          <p:nvPr/>
        </p:nvSpPr>
        <p:spPr>
          <a:xfrm>
            <a:off x="539552" y="260648"/>
            <a:ext cx="7848872" cy="733627"/>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a:t>OBSERVATIONS</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D1EFCB5B-0CDC-4007-BFCB-5FCA945BA178}"/>
              </a:ext>
            </a:extLst>
          </p:cNvPr>
          <p:cNvSpPr txBox="1">
            <a:spLocks/>
          </p:cNvSpPr>
          <p:nvPr/>
        </p:nvSpPr>
        <p:spPr>
          <a:xfrm>
            <a:off x="467544" y="1916832"/>
            <a:ext cx="8106072" cy="3528392"/>
          </a:xfrm>
          <a:prstGeom prst="rect">
            <a:avLst/>
          </a:prstGeom>
          <a:solidFill>
            <a:schemeClr val="accent2"/>
          </a:solidFill>
          <a:effectLst>
            <a:outerShdw blurRad="63500" sx="102000" sy="102000" algn="ctr" rotWithShape="0">
              <a:prstClr val="black">
                <a:alpha val="40000"/>
              </a:prstClr>
            </a:outerShdw>
          </a:effectLst>
          <a:scene3d>
            <a:camera prst="orthographicFront"/>
            <a:lightRig rig="threePt" dir="t"/>
          </a:scene3d>
          <a:sp3d>
            <a:bevelT prst="relaxedInset"/>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ü"/>
            </a:pPr>
            <a:endParaRPr lang="en-IN" sz="1800" dirty="0"/>
          </a:p>
          <a:p>
            <a:pPr>
              <a:buFont typeface="Wingdings" pitchFamily="2" charset="2"/>
              <a:buChar char="ü"/>
            </a:pPr>
            <a:r>
              <a:rPr lang="en-US" sz="1800" dirty="0"/>
              <a:t>We can clearly see that the p-values of all the parameter estimates</a:t>
            </a:r>
            <a:r>
              <a:rPr lang="el-GR" sz="1800" dirty="0"/>
              <a:t> </a:t>
            </a:r>
            <a:r>
              <a:rPr lang="en-US" sz="1800" dirty="0"/>
              <a:t>are less than 0.05. Thus at 95% of significance we can conclude that all the </a:t>
            </a:r>
            <a:r>
              <a:rPr lang="en-US" sz="1800" dirty="0" err="1"/>
              <a:t>paramater</a:t>
            </a:r>
            <a:r>
              <a:rPr lang="en-US" sz="1800" dirty="0"/>
              <a:t> estimates are statistically significant. </a:t>
            </a:r>
          </a:p>
          <a:p>
            <a:pPr>
              <a:buFont typeface="Wingdings" pitchFamily="2" charset="2"/>
              <a:buChar char="ü"/>
            </a:pPr>
            <a:endParaRPr lang="en-US" sz="1800" dirty="0"/>
          </a:p>
          <a:p>
            <a:pPr>
              <a:buFont typeface="Wingdings" pitchFamily="2" charset="2"/>
              <a:buChar char="ü"/>
            </a:pP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B160E9-476D-4CB3-B78A-09A012E10FAE}"/>
              </a:ext>
            </a:extLst>
          </p:cNvPr>
          <p:cNvSpPr txBox="1">
            <a:spLocks/>
          </p:cNvSpPr>
          <p:nvPr/>
        </p:nvSpPr>
        <p:spPr>
          <a:xfrm>
            <a:off x="539552" y="260648"/>
            <a:ext cx="7848872" cy="733627"/>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a:t>OBSERVATIONS</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D1EFCB5B-0CDC-4007-BFCB-5FCA945BA178}"/>
                  </a:ext>
                </a:extLst>
              </p:cNvPr>
              <p:cNvSpPr txBox="1">
                <a:spLocks/>
              </p:cNvSpPr>
              <p:nvPr/>
            </p:nvSpPr>
            <p:spPr>
              <a:xfrm>
                <a:off x="467544" y="1916832"/>
                <a:ext cx="8280920" cy="3672408"/>
              </a:xfrm>
              <a:prstGeom prst="rect">
                <a:avLst/>
              </a:prstGeom>
              <a:solidFill>
                <a:schemeClr val="accent2"/>
              </a:solidFill>
              <a:effectLst>
                <a:outerShdw blurRad="63500" sx="102000" sy="102000" algn="ctr" rotWithShape="0">
                  <a:prstClr val="black">
                    <a:alpha val="40000"/>
                  </a:prstClr>
                </a:outerShdw>
              </a:effectLst>
              <a:scene3d>
                <a:camera prst="orthographicFront"/>
                <a:lightRig rig="threePt" dir="t"/>
              </a:scene3d>
              <a:sp3d>
                <a:bevelT prst="relaxedInset"/>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ü"/>
                </a:pPr>
                <a:endParaRPr lang="en-IN" sz="1800" dirty="0"/>
              </a:p>
              <a:p>
                <a:pPr>
                  <a:buFont typeface="Wingdings" pitchFamily="2" charset="2"/>
                  <a:buChar char="ü"/>
                </a:pPr>
                <a:r>
                  <a:rPr lang="en-US" sz="1800" dirty="0"/>
                  <a:t>We can clearly see that the p-values of all the parameter estimates</a:t>
                </a:r>
                <a:r>
                  <a:rPr lang="el-GR" sz="1800" dirty="0"/>
                  <a:t> </a:t>
                </a:r>
                <a:r>
                  <a:rPr lang="en-US" sz="1800" dirty="0"/>
                  <a:t>are less than 0.05. Thus at 95% of significance we can conclude that all the </a:t>
                </a:r>
                <a:r>
                  <a:rPr lang="en-US" sz="1800" dirty="0" err="1"/>
                  <a:t>paramater</a:t>
                </a:r>
                <a:r>
                  <a:rPr lang="en-US" sz="1800" dirty="0"/>
                  <a:t> estimates are statistically significant. </a:t>
                </a:r>
              </a:p>
              <a:p>
                <a:pPr>
                  <a:buFont typeface="Wingdings" pitchFamily="2" charset="2"/>
                  <a:buChar char="ü"/>
                </a:pPr>
                <a:endParaRPr lang="en-US" sz="1800" dirty="0"/>
              </a:p>
              <a:p>
                <a:pPr>
                  <a:buFont typeface="Wingdings" pitchFamily="2" charset="2"/>
                  <a:buChar char="ü"/>
                </a:pPr>
                <a:r>
                  <a:rPr lang="en-US" sz="1800" dirty="0"/>
                  <a:t>We also see that the value of Coefficient of Determination i.e. </a:t>
                </a:r>
                <a14:m>
                  <m:oMath xmlns:m="http://schemas.openxmlformats.org/officeDocument/2006/math">
                    <m:sSup>
                      <m:sSupPr>
                        <m:ctrlPr>
                          <a:rPr lang="en-US" sz="1800" i="1" smtClean="0">
                            <a:latin typeface="Cambria Math" panose="02040503050406030204" pitchFamily="18" charset="0"/>
                          </a:rPr>
                        </m:ctrlPr>
                      </m:sSupPr>
                      <m:e>
                        <m:r>
                          <m:rPr>
                            <m:nor/>
                          </m:rPr>
                          <a:rPr lang="en-US" sz="1800" dirty="0"/>
                          <m:t>R</m:t>
                        </m:r>
                      </m:e>
                      <m:sup>
                        <m:r>
                          <a:rPr lang="en-IN" sz="1800" b="0" i="1" smtClean="0">
                            <a:latin typeface="Cambria Math" panose="02040503050406030204" pitchFamily="18" charset="0"/>
                          </a:rPr>
                          <m:t>2</m:t>
                        </m:r>
                      </m:sup>
                    </m:sSup>
                  </m:oMath>
                </a14:m>
                <a:r>
                  <a:rPr lang="en-US" sz="1800" dirty="0"/>
                  <a:t> turns out to  be 0.2823. It implies that about 28.23% of the variation in observed response variable</a:t>
                </a:r>
              </a:p>
              <a:p>
                <a:pPr marL="0" indent="0">
                  <a:buNone/>
                </a:pPr>
                <a:r>
                  <a:rPr lang="en-US" sz="1800" dirty="0"/>
                  <a:t>i.e. RMSD is explained by our assumed Multiple Linear Regression Model.  The Model is thus not very efficient in explaining the observed responses.</a:t>
                </a:r>
              </a:p>
              <a:p>
                <a:pPr>
                  <a:buFont typeface="Wingdings" pitchFamily="2" charset="2"/>
                  <a:buChar char="ü"/>
                </a:pPr>
                <a:endParaRPr lang="en-US" sz="1800" dirty="0"/>
              </a:p>
            </p:txBody>
          </p:sp>
        </mc:Choice>
        <mc:Fallback xmlns="">
          <p:sp>
            <p:nvSpPr>
              <p:cNvPr id="5" name="Content Placeholder 2">
                <a:extLst>
                  <a:ext uri="{FF2B5EF4-FFF2-40B4-BE49-F238E27FC236}">
                    <a16:creationId xmlns:a16="http://schemas.microsoft.com/office/drawing/2014/main" id="{D1EFCB5B-0CDC-4007-BFCB-5FCA945BA178}"/>
                  </a:ext>
                </a:extLst>
              </p:cNvPr>
              <p:cNvSpPr txBox="1">
                <a:spLocks noRot="1" noChangeAspect="1" noMove="1" noResize="1" noEditPoints="1" noAdjustHandles="1" noChangeArrowheads="1" noChangeShapeType="1" noTextEdit="1"/>
              </p:cNvSpPr>
              <p:nvPr/>
            </p:nvSpPr>
            <p:spPr>
              <a:xfrm>
                <a:off x="467544" y="1916832"/>
                <a:ext cx="8280920" cy="3672408"/>
              </a:xfrm>
              <a:prstGeom prst="rect">
                <a:avLst/>
              </a:prstGeom>
              <a:blipFill>
                <a:blip r:embed="rId2"/>
                <a:stretch>
                  <a:fillRect/>
                </a:stretch>
              </a:blipFill>
              <a:effectLst>
                <a:outerShdw blurRad="63500" sx="102000" sy="102000" algn="ctr" rotWithShape="0">
                  <a:prstClr val="black">
                    <a:alpha val="40000"/>
                  </a:prstClr>
                </a:outerShdw>
              </a:effectLst>
            </p:spPr>
            <p:txBody>
              <a:bodyPr/>
              <a:lstStyle/>
              <a:p>
                <a:r>
                  <a:rPr lang="en-IN">
                    <a:noFill/>
                  </a:rPr>
                  <a:t> </a:t>
                </a:r>
              </a:p>
            </p:txBody>
          </p:sp>
        </mc:Fallback>
      </mc:AlternateContent>
    </p:spTree>
    <p:extLst>
      <p:ext uri="{BB962C8B-B14F-4D97-AF65-F5344CB8AC3E}">
        <p14:creationId xmlns:p14="http://schemas.microsoft.com/office/powerpoint/2010/main" val="1093142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A08FB84-1C7C-444A-8E59-5F57DD4DB852}"/>
              </a:ext>
            </a:extLst>
          </p:cNvPr>
          <p:cNvSpPr txBox="1">
            <a:spLocks/>
          </p:cNvSpPr>
          <p:nvPr/>
        </p:nvSpPr>
        <p:spPr>
          <a:xfrm>
            <a:off x="518964" y="1808820"/>
            <a:ext cx="8106072" cy="3240360"/>
          </a:xfrm>
          <a:prstGeom prst="rect">
            <a:avLst/>
          </a:prstGeom>
          <a:solidFill>
            <a:schemeClr val="accent2"/>
          </a:solidFill>
          <a:effectLst>
            <a:outerShdw blurRad="63500" sx="102000" sy="102000" algn="ctr" rotWithShape="0">
              <a:prstClr val="black">
                <a:alpha val="40000"/>
              </a:prstClr>
            </a:outerShdw>
          </a:effectLst>
          <a:scene3d>
            <a:camera prst="orthographicFront"/>
            <a:lightRig rig="threePt" dir="t"/>
          </a:scene3d>
          <a:sp3d>
            <a:bevelT prst="relaxedInset"/>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400" u="sng" dirty="0"/>
              <a:t>Hence after Ordinary Least Square(OLS) regression the model turns out to be</a:t>
            </a:r>
            <a:r>
              <a:rPr lang="en-IN" sz="1800" dirty="0"/>
              <a:t>:</a:t>
            </a:r>
          </a:p>
          <a:p>
            <a:endParaRPr lang="en-IN" sz="1800" dirty="0"/>
          </a:p>
          <a:p>
            <a:endParaRPr lang="en-IN" sz="1800" dirty="0"/>
          </a:p>
          <a:p>
            <a:endParaRPr lang="en-IN" sz="1800" dirty="0"/>
          </a:p>
          <a:p>
            <a:r>
              <a:rPr lang="en-US" sz="2000" dirty="0"/>
              <a:t>RMSD</a:t>
            </a:r>
            <a:r>
              <a:rPr lang="en-US" sz="2000" dirty="0">
                <a:solidFill>
                  <a:schemeClr val="bg2">
                    <a:lumMod val="50000"/>
                  </a:schemeClr>
                </a:solidFill>
              </a:rPr>
              <a:t> = 6.037 + 1.572 × 10</a:t>
            </a:r>
            <a:r>
              <a:rPr lang="en-US" sz="2000" baseline="30000" dirty="0">
                <a:solidFill>
                  <a:schemeClr val="bg2">
                    <a:lumMod val="50000"/>
                  </a:schemeClr>
                </a:solidFill>
              </a:rPr>
              <a:t>-3</a:t>
            </a:r>
            <a:r>
              <a:rPr lang="en-US" sz="2000" dirty="0">
                <a:solidFill>
                  <a:schemeClr val="bg2">
                    <a:lumMod val="50000"/>
                  </a:schemeClr>
                </a:solidFill>
              </a:rPr>
              <a:t> </a:t>
            </a:r>
            <a:r>
              <a:rPr lang="en-US" sz="2000" dirty="0"/>
              <a:t>F1</a:t>
            </a:r>
            <a:r>
              <a:rPr lang="en-US" sz="2000" dirty="0">
                <a:solidFill>
                  <a:schemeClr val="bg2">
                    <a:lumMod val="50000"/>
                  </a:schemeClr>
                </a:solidFill>
              </a:rPr>
              <a:t> + 1.429 × 10</a:t>
            </a:r>
            <a:r>
              <a:rPr lang="en-US" sz="2000" baseline="30000" dirty="0">
                <a:solidFill>
                  <a:schemeClr val="bg2">
                    <a:lumMod val="50000"/>
                  </a:schemeClr>
                </a:solidFill>
              </a:rPr>
              <a:t>-3</a:t>
            </a:r>
            <a:r>
              <a:rPr lang="en-US" sz="2000" dirty="0">
                <a:solidFill>
                  <a:schemeClr val="bg2">
                    <a:lumMod val="50000"/>
                  </a:schemeClr>
                </a:solidFill>
              </a:rPr>
              <a:t> </a:t>
            </a:r>
            <a:r>
              <a:rPr lang="en-US" sz="2000" dirty="0"/>
              <a:t>F2</a:t>
            </a:r>
            <a:r>
              <a:rPr lang="en-US" sz="2000" dirty="0">
                <a:solidFill>
                  <a:schemeClr val="bg2">
                    <a:lumMod val="50000"/>
                  </a:schemeClr>
                </a:solidFill>
              </a:rPr>
              <a:t> + 18.03 </a:t>
            </a:r>
            <a:r>
              <a:rPr lang="en-US" sz="2000" dirty="0"/>
              <a:t>F3</a:t>
            </a:r>
            <a:r>
              <a:rPr lang="en-US" sz="2000" dirty="0">
                <a:solidFill>
                  <a:schemeClr val="bg2">
                    <a:lumMod val="50000"/>
                  </a:schemeClr>
                </a:solidFill>
              </a:rPr>
              <a:t> − 1.082 × 10</a:t>
            </a:r>
            <a:r>
              <a:rPr lang="en-US" sz="2000" baseline="30000" dirty="0">
                <a:solidFill>
                  <a:schemeClr val="bg2">
                    <a:lumMod val="50000"/>
                  </a:schemeClr>
                </a:solidFill>
              </a:rPr>
              <a:t>-1</a:t>
            </a:r>
            <a:r>
              <a:rPr lang="en-US" sz="2000" dirty="0">
                <a:solidFill>
                  <a:schemeClr val="bg2">
                    <a:lumMod val="50000"/>
                  </a:schemeClr>
                </a:solidFill>
              </a:rPr>
              <a:t> </a:t>
            </a:r>
            <a:r>
              <a:rPr lang="en-US" sz="2000" dirty="0"/>
              <a:t>F4</a:t>
            </a:r>
            <a:r>
              <a:rPr lang="en-US" sz="2000" dirty="0">
                <a:solidFill>
                  <a:schemeClr val="bg2">
                    <a:lumMod val="50000"/>
                  </a:schemeClr>
                </a:solidFill>
              </a:rPr>
              <a:t> − 4.075 × 10</a:t>
            </a:r>
            <a:r>
              <a:rPr lang="en-US" sz="2000" baseline="30000" dirty="0">
                <a:solidFill>
                  <a:schemeClr val="bg2">
                    <a:lumMod val="50000"/>
                  </a:schemeClr>
                </a:solidFill>
              </a:rPr>
              <a:t>-6</a:t>
            </a:r>
            <a:r>
              <a:rPr lang="en-US" sz="2000" dirty="0">
                <a:solidFill>
                  <a:schemeClr val="bg2">
                    <a:lumMod val="50000"/>
                  </a:schemeClr>
                </a:solidFill>
              </a:rPr>
              <a:t> </a:t>
            </a:r>
            <a:r>
              <a:rPr lang="en-US" sz="2000" dirty="0"/>
              <a:t>F5</a:t>
            </a:r>
            <a:r>
              <a:rPr lang="en-US" sz="2000" dirty="0">
                <a:solidFill>
                  <a:schemeClr val="bg2">
                    <a:lumMod val="50000"/>
                  </a:schemeClr>
                </a:solidFill>
              </a:rPr>
              <a:t> − 2.388 × 10</a:t>
            </a:r>
            <a:r>
              <a:rPr lang="en-US" sz="2000" baseline="30000" dirty="0">
                <a:solidFill>
                  <a:schemeClr val="bg2">
                    <a:lumMod val="50000"/>
                  </a:schemeClr>
                </a:solidFill>
              </a:rPr>
              <a:t>-2</a:t>
            </a:r>
            <a:r>
              <a:rPr lang="en-US" sz="2000" dirty="0">
                <a:solidFill>
                  <a:schemeClr val="bg2">
                    <a:lumMod val="50000"/>
                  </a:schemeClr>
                </a:solidFill>
              </a:rPr>
              <a:t> </a:t>
            </a:r>
            <a:r>
              <a:rPr lang="en-US" sz="2000" dirty="0"/>
              <a:t>F6</a:t>
            </a:r>
            <a:r>
              <a:rPr lang="en-US" sz="2000" dirty="0">
                <a:solidFill>
                  <a:schemeClr val="bg2">
                    <a:lumMod val="50000"/>
                  </a:schemeClr>
                </a:solidFill>
              </a:rPr>
              <a:t>− 1.387 × 10</a:t>
            </a:r>
            <a:r>
              <a:rPr lang="en-US" sz="2000" baseline="30000" dirty="0">
                <a:solidFill>
                  <a:schemeClr val="bg2">
                    <a:lumMod val="50000"/>
                  </a:schemeClr>
                </a:solidFill>
              </a:rPr>
              <a:t>-4</a:t>
            </a:r>
            <a:r>
              <a:rPr lang="en-US" sz="2000" dirty="0">
                <a:solidFill>
                  <a:schemeClr val="bg2">
                    <a:lumMod val="50000"/>
                  </a:schemeClr>
                </a:solidFill>
              </a:rPr>
              <a:t> </a:t>
            </a:r>
            <a:r>
              <a:rPr lang="en-US" sz="2000" dirty="0"/>
              <a:t>F7</a:t>
            </a:r>
            <a:r>
              <a:rPr lang="en-US" sz="2000" dirty="0">
                <a:solidFill>
                  <a:schemeClr val="bg2">
                    <a:lumMod val="50000"/>
                  </a:schemeClr>
                </a:solidFill>
              </a:rPr>
              <a:t>+ 1.485 × 10</a:t>
            </a:r>
            <a:r>
              <a:rPr lang="en-US" sz="2000" baseline="30000" dirty="0">
                <a:solidFill>
                  <a:schemeClr val="bg2">
                    <a:lumMod val="50000"/>
                  </a:schemeClr>
                </a:solidFill>
              </a:rPr>
              <a:t>-2</a:t>
            </a:r>
            <a:r>
              <a:rPr lang="en-US" sz="2000" dirty="0">
                <a:solidFill>
                  <a:schemeClr val="bg2">
                    <a:lumMod val="50000"/>
                  </a:schemeClr>
                </a:solidFill>
              </a:rPr>
              <a:t> </a:t>
            </a:r>
            <a:r>
              <a:rPr lang="en-US" sz="2000" dirty="0"/>
              <a:t>F8</a:t>
            </a:r>
            <a:r>
              <a:rPr lang="en-US" sz="2000" dirty="0">
                <a:solidFill>
                  <a:schemeClr val="bg2">
                    <a:lumMod val="50000"/>
                  </a:schemeClr>
                </a:solidFill>
              </a:rPr>
              <a:t> − 1.101 × 10</a:t>
            </a:r>
            <a:r>
              <a:rPr lang="en-US" sz="2000" baseline="30000" dirty="0">
                <a:solidFill>
                  <a:schemeClr val="bg2">
                    <a:lumMod val="50000"/>
                  </a:schemeClr>
                </a:solidFill>
              </a:rPr>
              <a:t>-1</a:t>
            </a:r>
            <a:r>
              <a:rPr lang="en-US" sz="2000" dirty="0">
                <a:solidFill>
                  <a:schemeClr val="bg2">
                    <a:lumMod val="50000"/>
                  </a:schemeClr>
                </a:solidFill>
              </a:rPr>
              <a:t> </a:t>
            </a:r>
            <a:r>
              <a:rPr lang="en-US" sz="2000" dirty="0"/>
              <a:t>F9</a:t>
            </a:r>
            <a:endParaRPr lang="en-IN" sz="2000" dirty="0"/>
          </a:p>
          <a:p>
            <a:pPr>
              <a:buFont typeface="Wingdings" pitchFamily="2" charset="2"/>
              <a:buChar char="ü"/>
            </a:pP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24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5D6F4FE-E9DB-42FA-80C0-39FE0821AA90}"/>
              </a:ext>
            </a:extLst>
          </p:cNvPr>
          <p:cNvSpPr txBox="1">
            <a:spLocks/>
          </p:cNvSpPr>
          <p:nvPr/>
        </p:nvSpPr>
        <p:spPr>
          <a:xfrm>
            <a:off x="359532" y="2461989"/>
            <a:ext cx="8424936" cy="997471"/>
          </a:xfrm>
          <a:prstGeom prst="rect">
            <a:avLst/>
          </a:prstGeom>
          <a:blipFill dpi="0" rotWithShape="1">
            <a:blip r:embed="rId2"/>
            <a:srcRect/>
            <a:tile tx="0" ty="0" sx="100000" sy="100000" flip="none" algn="tl"/>
          </a:blipFill>
          <a:effectLst>
            <a:outerShdw blurRad="114300" dist="342900" dir="3480000" sx="112000" sy="112000" algn="ctr" rotWithShape="0">
              <a:srgbClr val="000000">
                <a:alpha val="57000"/>
              </a:srgb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a:t>MODEL DIAGNOSTICS</a:t>
            </a:r>
            <a:endParaRPr lang="en-US" b="1" dirty="0">
              <a:effectLst>
                <a:outerShdw blurRad="38100" dist="38100" dir="2700000" algn="tl">
                  <a:srgbClr val="000000">
                    <a:alpha val="43137"/>
                  </a:srgb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728" y="5429264"/>
            <a:ext cx="6786610" cy="523220"/>
          </a:xfrm>
          <a:prstGeom prst="rect">
            <a:avLst/>
          </a:prstGeom>
          <a:noFill/>
        </p:spPr>
        <p:txBody>
          <a:bodyPr wrap="square" rtlCol="0">
            <a:spAutoFit/>
          </a:bodyPr>
          <a:lstStyle/>
          <a:p>
            <a:pPr>
              <a:buFont typeface="Wingdings" pitchFamily="2" charset="2"/>
              <a:buChar char="ü"/>
            </a:pPr>
            <a:r>
              <a:rPr lang="en-US" sz="1400" dirty="0"/>
              <a:t> We can clearly see that a distinct pattern is apparent. It indicates the presence of</a:t>
            </a:r>
          </a:p>
          <a:p>
            <a:r>
              <a:rPr lang="en-US" sz="1400" dirty="0"/>
              <a:t>    heteroscedasticity, i.e., the errors vary with one or more regressors. </a:t>
            </a:r>
          </a:p>
        </p:txBody>
      </p:sp>
      <p:sp>
        <p:nvSpPr>
          <p:cNvPr id="6" name="Title 1">
            <a:extLst>
              <a:ext uri="{FF2B5EF4-FFF2-40B4-BE49-F238E27FC236}">
                <a16:creationId xmlns:a16="http://schemas.microsoft.com/office/drawing/2014/main" id="{F68C9417-44ED-493C-A804-957657AB2A8A}"/>
              </a:ext>
            </a:extLst>
          </p:cNvPr>
          <p:cNvSpPr txBox="1">
            <a:spLocks/>
          </p:cNvSpPr>
          <p:nvPr/>
        </p:nvSpPr>
        <p:spPr>
          <a:xfrm>
            <a:off x="583263" y="171889"/>
            <a:ext cx="7977471" cy="733627"/>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t>RESIDUAL ANALYSIS</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42911739-953F-4CC3-A358-A91B8526BE82}"/>
              </a:ext>
            </a:extLst>
          </p:cNvPr>
          <p:cNvSpPr txBox="1">
            <a:spLocks/>
          </p:cNvSpPr>
          <p:nvPr/>
        </p:nvSpPr>
        <p:spPr>
          <a:xfrm>
            <a:off x="489686" y="1196752"/>
            <a:ext cx="8106072" cy="5167825"/>
          </a:xfrm>
          <a:prstGeom prst="rect">
            <a:avLst/>
          </a:prstGeom>
          <a:solidFill>
            <a:schemeClr val="accent2"/>
          </a:solidFill>
          <a:effectLst>
            <a:outerShdw blurRad="63500" sx="102000" sy="102000" algn="ctr" rotWithShape="0">
              <a:prstClr val="black">
                <a:alpha val="40000"/>
              </a:prstClr>
            </a:outerShdw>
          </a:effectLst>
          <a:scene3d>
            <a:camera prst="orthographicFront"/>
            <a:lightRig rig="threePt" dir="t"/>
          </a:scene3d>
          <a:sp3d>
            <a:bevelT prst="relaxedInset"/>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i="1" u="sng" dirty="0">
                <a:solidFill>
                  <a:schemeClr val="tx1">
                    <a:lumMod val="85000"/>
                  </a:schemeClr>
                </a:solidFill>
                <a:effectLst>
                  <a:outerShdw blurRad="38100" dist="38100" dir="2700000" algn="tl">
                    <a:srgbClr val="000000">
                      <a:alpha val="43137"/>
                    </a:srgbClr>
                  </a:outerShdw>
                </a:effectLst>
                <a:latin typeface="Comic Sans MS" pitchFamily="66" charset="0"/>
              </a:rPr>
              <a:t>Residual Plot</a:t>
            </a:r>
          </a:p>
        </p:txBody>
      </p:sp>
      <p:pic>
        <p:nvPicPr>
          <p:cNvPr id="9" name="Content Placeholder 3" descr="residual plot model1.jpg">
            <a:extLst>
              <a:ext uri="{FF2B5EF4-FFF2-40B4-BE49-F238E27FC236}">
                <a16:creationId xmlns:a16="http://schemas.microsoft.com/office/drawing/2014/main" id="{BF128F3F-37AC-427E-B503-65ADC27552AB}"/>
              </a:ext>
            </a:extLst>
          </p:cNvPr>
          <p:cNvPicPr>
            <a:picLocks noGrp="1" noChangeAspect="1"/>
          </p:cNvPicPr>
          <p:nvPr>
            <p:ph idx="1"/>
          </p:nvPr>
        </p:nvPicPr>
        <p:blipFill>
          <a:blip r:embed="rId3"/>
          <a:stretch>
            <a:fillRect/>
          </a:stretch>
        </p:blipFill>
        <p:spPr>
          <a:xfrm>
            <a:off x="1619672" y="1844824"/>
            <a:ext cx="5815868" cy="4203771"/>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68000">
              <a:srgbClr val="FF0000"/>
            </a:gs>
            <a:gs pos="40000">
              <a:schemeClr val="bg2">
                <a:tint val="45000"/>
                <a:shade val="99000"/>
                <a:satMod val="350000"/>
              </a:schemeClr>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6" name="Content Placeholder 5" descr="a.jpg"/>
          <p:cNvPicPr>
            <a:picLocks noGrp="1" noChangeAspect="1"/>
          </p:cNvPicPr>
          <p:nvPr>
            <p:ph idx="1"/>
          </p:nvPr>
        </p:nvPicPr>
        <p:blipFill>
          <a:blip r:embed="rId3"/>
          <a:stretch>
            <a:fillRect/>
          </a:stretch>
        </p:blipFill>
        <p:spPr>
          <a:xfrm>
            <a:off x="356012" y="914430"/>
            <a:ext cx="2477867" cy="1561538"/>
          </a:xfrm>
        </p:spPr>
      </p:pic>
      <p:pic>
        <p:nvPicPr>
          <p:cNvPr id="8" name="Picture 7" descr="b.jpg"/>
          <p:cNvPicPr>
            <a:picLocks noChangeAspect="1"/>
          </p:cNvPicPr>
          <p:nvPr/>
        </p:nvPicPr>
        <p:blipFill>
          <a:blip r:embed="rId4"/>
          <a:stretch>
            <a:fillRect/>
          </a:stretch>
        </p:blipFill>
        <p:spPr>
          <a:xfrm>
            <a:off x="2985206" y="931022"/>
            <a:ext cx="2571768" cy="1571636"/>
          </a:xfrm>
          <a:prstGeom prst="rect">
            <a:avLst/>
          </a:prstGeom>
        </p:spPr>
      </p:pic>
      <p:pic>
        <p:nvPicPr>
          <p:cNvPr id="9" name="Picture 8" descr="c.jpg"/>
          <p:cNvPicPr>
            <a:picLocks noChangeAspect="1"/>
          </p:cNvPicPr>
          <p:nvPr/>
        </p:nvPicPr>
        <p:blipFill>
          <a:blip r:embed="rId5"/>
          <a:stretch>
            <a:fillRect/>
          </a:stretch>
        </p:blipFill>
        <p:spPr>
          <a:xfrm>
            <a:off x="5670945" y="944019"/>
            <a:ext cx="2729218" cy="1571636"/>
          </a:xfrm>
          <a:prstGeom prst="rect">
            <a:avLst/>
          </a:prstGeom>
        </p:spPr>
      </p:pic>
      <p:pic>
        <p:nvPicPr>
          <p:cNvPr id="10" name="Picture 9" descr="d.jpg"/>
          <p:cNvPicPr>
            <a:picLocks noChangeAspect="1"/>
          </p:cNvPicPr>
          <p:nvPr/>
        </p:nvPicPr>
        <p:blipFill>
          <a:blip r:embed="rId6"/>
          <a:stretch>
            <a:fillRect/>
          </a:stretch>
        </p:blipFill>
        <p:spPr>
          <a:xfrm>
            <a:off x="331524" y="2607330"/>
            <a:ext cx="2477867" cy="1500198"/>
          </a:xfrm>
          <a:prstGeom prst="rect">
            <a:avLst/>
          </a:prstGeom>
        </p:spPr>
      </p:pic>
      <p:pic>
        <p:nvPicPr>
          <p:cNvPr id="11" name="Picture 10" descr="g.jpg"/>
          <p:cNvPicPr>
            <a:picLocks noChangeAspect="1"/>
          </p:cNvPicPr>
          <p:nvPr/>
        </p:nvPicPr>
        <p:blipFill>
          <a:blip r:embed="rId7"/>
          <a:stretch>
            <a:fillRect/>
          </a:stretch>
        </p:blipFill>
        <p:spPr>
          <a:xfrm>
            <a:off x="331523" y="4238890"/>
            <a:ext cx="2477867" cy="1500197"/>
          </a:xfrm>
          <a:prstGeom prst="rect">
            <a:avLst/>
          </a:prstGeom>
        </p:spPr>
      </p:pic>
      <p:pic>
        <p:nvPicPr>
          <p:cNvPr id="12" name="Picture 11" descr="e.jpg"/>
          <p:cNvPicPr>
            <a:picLocks noChangeAspect="1"/>
          </p:cNvPicPr>
          <p:nvPr/>
        </p:nvPicPr>
        <p:blipFill>
          <a:blip r:embed="rId8"/>
          <a:stretch>
            <a:fillRect/>
          </a:stretch>
        </p:blipFill>
        <p:spPr>
          <a:xfrm>
            <a:off x="2966528" y="2610920"/>
            <a:ext cx="2571768" cy="1500197"/>
          </a:xfrm>
          <a:prstGeom prst="rect">
            <a:avLst/>
          </a:prstGeom>
        </p:spPr>
      </p:pic>
      <p:pic>
        <p:nvPicPr>
          <p:cNvPr id="13" name="Picture 12" descr="f.jpg"/>
          <p:cNvPicPr>
            <a:picLocks noChangeAspect="1"/>
          </p:cNvPicPr>
          <p:nvPr/>
        </p:nvPicPr>
        <p:blipFill>
          <a:blip r:embed="rId9"/>
          <a:stretch>
            <a:fillRect/>
          </a:stretch>
        </p:blipFill>
        <p:spPr>
          <a:xfrm>
            <a:off x="5697585" y="2609778"/>
            <a:ext cx="2714644" cy="1500198"/>
          </a:xfrm>
          <a:prstGeom prst="rect">
            <a:avLst/>
          </a:prstGeom>
        </p:spPr>
      </p:pic>
      <p:pic>
        <p:nvPicPr>
          <p:cNvPr id="14" name="Picture 13" descr="h.jpg"/>
          <p:cNvPicPr>
            <a:picLocks noChangeAspect="1"/>
          </p:cNvPicPr>
          <p:nvPr/>
        </p:nvPicPr>
        <p:blipFill>
          <a:blip r:embed="rId10"/>
          <a:stretch>
            <a:fillRect/>
          </a:stretch>
        </p:blipFill>
        <p:spPr>
          <a:xfrm>
            <a:off x="2969976" y="4268143"/>
            <a:ext cx="2571768" cy="1470944"/>
          </a:xfrm>
          <a:prstGeom prst="rect">
            <a:avLst/>
          </a:prstGeom>
        </p:spPr>
      </p:pic>
      <p:pic>
        <p:nvPicPr>
          <p:cNvPr id="15" name="Picture 14" descr="i.jpg"/>
          <p:cNvPicPr>
            <a:picLocks noChangeAspect="1"/>
          </p:cNvPicPr>
          <p:nvPr/>
        </p:nvPicPr>
        <p:blipFill>
          <a:blip r:embed="rId11"/>
          <a:stretch>
            <a:fillRect/>
          </a:stretch>
        </p:blipFill>
        <p:spPr>
          <a:xfrm>
            <a:off x="5670945" y="4243785"/>
            <a:ext cx="2770515" cy="1500197"/>
          </a:xfrm>
          <a:prstGeom prst="rect">
            <a:avLst/>
          </a:prstGeom>
        </p:spPr>
      </p:pic>
      <p:sp>
        <p:nvSpPr>
          <p:cNvPr id="21" name="Title 1">
            <a:extLst>
              <a:ext uri="{FF2B5EF4-FFF2-40B4-BE49-F238E27FC236}">
                <a16:creationId xmlns:a16="http://schemas.microsoft.com/office/drawing/2014/main" id="{73FABF84-32B8-4147-9B51-978C779DD715}"/>
              </a:ext>
            </a:extLst>
          </p:cNvPr>
          <p:cNvSpPr txBox="1">
            <a:spLocks/>
          </p:cNvSpPr>
          <p:nvPr/>
        </p:nvSpPr>
        <p:spPr>
          <a:xfrm>
            <a:off x="258874" y="73216"/>
            <a:ext cx="8626252" cy="576064"/>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000" b="1" u="sng" dirty="0">
                <a:solidFill>
                  <a:schemeClr val="bg1"/>
                </a:solidFill>
                <a:effectLst>
                  <a:outerShdw blurRad="38100" dist="38100" dir="2700000" algn="tl">
                    <a:srgbClr val="000000">
                      <a:alpha val="43137"/>
                    </a:srgbClr>
                  </a:outerShdw>
                </a:effectLst>
                <a:latin typeface="Comic Sans MS" pitchFamily="66" charset="0"/>
              </a:rPr>
              <a:t>PLOTS FOR RESIDUAL AGAINST EACH REGRESSOR</a:t>
            </a:r>
            <a:endParaRPr lang="en-US" sz="20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5681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68000">
              <a:srgbClr val="FF0000"/>
            </a:gs>
            <a:gs pos="40000">
              <a:schemeClr val="bg2">
                <a:tint val="45000"/>
                <a:shade val="99000"/>
                <a:satMod val="350000"/>
              </a:schemeClr>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6" name="Content Placeholder 5" descr="a.jpg"/>
          <p:cNvPicPr>
            <a:picLocks noGrp="1" noChangeAspect="1"/>
          </p:cNvPicPr>
          <p:nvPr>
            <p:ph idx="1"/>
          </p:nvPr>
        </p:nvPicPr>
        <p:blipFill>
          <a:blip r:embed="rId3"/>
          <a:stretch>
            <a:fillRect/>
          </a:stretch>
        </p:blipFill>
        <p:spPr>
          <a:xfrm>
            <a:off x="404987" y="914430"/>
            <a:ext cx="2428892" cy="1434450"/>
          </a:xfrm>
        </p:spPr>
      </p:pic>
      <p:pic>
        <p:nvPicPr>
          <p:cNvPr id="8" name="Picture 7" descr="b.jpg"/>
          <p:cNvPicPr>
            <a:picLocks noChangeAspect="1"/>
          </p:cNvPicPr>
          <p:nvPr/>
        </p:nvPicPr>
        <p:blipFill>
          <a:blip r:embed="rId4"/>
          <a:stretch>
            <a:fillRect/>
          </a:stretch>
        </p:blipFill>
        <p:spPr>
          <a:xfrm>
            <a:off x="2985206" y="931022"/>
            <a:ext cx="2571768" cy="1417858"/>
          </a:xfrm>
          <a:prstGeom prst="rect">
            <a:avLst/>
          </a:prstGeom>
        </p:spPr>
      </p:pic>
      <p:pic>
        <p:nvPicPr>
          <p:cNvPr id="9" name="Picture 8" descr="c.jpg"/>
          <p:cNvPicPr>
            <a:picLocks noChangeAspect="1"/>
          </p:cNvPicPr>
          <p:nvPr/>
        </p:nvPicPr>
        <p:blipFill>
          <a:blip r:embed="rId5"/>
          <a:stretch>
            <a:fillRect/>
          </a:stretch>
        </p:blipFill>
        <p:spPr>
          <a:xfrm>
            <a:off x="5670945" y="944019"/>
            <a:ext cx="2729218" cy="1404861"/>
          </a:xfrm>
          <a:prstGeom prst="rect">
            <a:avLst/>
          </a:prstGeom>
        </p:spPr>
      </p:pic>
      <p:pic>
        <p:nvPicPr>
          <p:cNvPr id="10" name="Picture 9" descr="d.jpg"/>
          <p:cNvPicPr>
            <a:picLocks noChangeAspect="1"/>
          </p:cNvPicPr>
          <p:nvPr/>
        </p:nvPicPr>
        <p:blipFill>
          <a:blip r:embed="rId6"/>
          <a:stretch>
            <a:fillRect/>
          </a:stretch>
        </p:blipFill>
        <p:spPr>
          <a:xfrm>
            <a:off x="404987" y="2461883"/>
            <a:ext cx="2428892" cy="1282618"/>
          </a:xfrm>
          <a:prstGeom prst="rect">
            <a:avLst/>
          </a:prstGeom>
        </p:spPr>
      </p:pic>
      <p:pic>
        <p:nvPicPr>
          <p:cNvPr id="11" name="Picture 10" descr="g.jpg"/>
          <p:cNvPicPr>
            <a:picLocks noChangeAspect="1"/>
          </p:cNvPicPr>
          <p:nvPr/>
        </p:nvPicPr>
        <p:blipFill>
          <a:blip r:embed="rId7"/>
          <a:stretch>
            <a:fillRect/>
          </a:stretch>
        </p:blipFill>
        <p:spPr>
          <a:xfrm>
            <a:off x="402314" y="3827997"/>
            <a:ext cx="2428892" cy="1368152"/>
          </a:xfrm>
          <a:prstGeom prst="rect">
            <a:avLst/>
          </a:prstGeom>
        </p:spPr>
      </p:pic>
      <p:pic>
        <p:nvPicPr>
          <p:cNvPr id="12" name="Picture 11" descr="e.jpg"/>
          <p:cNvPicPr>
            <a:picLocks noChangeAspect="1"/>
          </p:cNvPicPr>
          <p:nvPr/>
        </p:nvPicPr>
        <p:blipFill>
          <a:blip r:embed="rId8"/>
          <a:stretch>
            <a:fillRect/>
          </a:stretch>
        </p:blipFill>
        <p:spPr>
          <a:xfrm>
            <a:off x="2979848" y="2461882"/>
            <a:ext cx="2571768" cy="1282618"/>
          </a:xfrm>
          <a:prstGeom prst="rect">
            <a:avLst/>
          </a:prstGeom>
        </p:spPr>
      </p:pic>
      <p:pic>
        <p:nvPicPr>
          <p:cNvPr id="13" name="Picture 12" descr="f.jpg"/>
          <p:cNvPicPr>
            <a:picLocks noChangeAspect="1"/>
          </p:cNvPicPr>
          <p:nvPr/>
        </p:nvPicPr>
        <p:blipFill>
          <a:blip r:embed="rId9"/>
          <a:stretch>
            <a:fillRect/>
          </a:stretch>
        </p:blipFill>
        <p:spPr>
          <a:xfrm>
            <a:off x="5670945" y="2461883"/>
            <a:ext cx="2714644" cy="1282618"/>
          </a:xfrm>
          <a:prstGeom prst="rect">
            <a:avLst/>
          </a:prstGeom>
        </p:spPr>
      </p:pic>
      <p:pic>
        <p:nvPicPr>
          <p:cNvPr id="14" name="Picture 13" descr="h.jpg"/>
          <p:cNvPicPr>
            <a:picLocks noChangeAspect="1"/>
          </p:cNvPicPr>
          <p:nvPr/>
        </p:nvPicPr>
        <p:blipFill>
          <a:blip r:embed="rId10"/>
          <a:stretch>
            <a:fillRect/>
          </a:stretch>
        </p:blipFill>
        <p:spPr>
          <a:xfrm>
            <a:off x="2979848" y="3850123"/>
            <a:ext cx="2571768" cy="1368152"/>
          </a:xfrm>
          <a:prstGeom prst="rect">
            <a:avLst/>
          </a:prstGeom>
        </p:spPr>
      </p:pic>
      <p:pic>
        <p:nvPicPr>
          <p:cNvPr id="15" name="Picture 14" descr="i.jpg"/>
          <p:cNvPicPr>
            <a:picLocks noChangeAspect="1"/>
          </p:cNvPicPr>
          <p:nvPr/>
        </p:nvPicPr>
        <p:blipFill>
          <a:blip r:embed="rId11"/>
          <a:stretch>
            <a:fillRect/>
          </a:stretch>
        </p:blipFill>
        <p:spPr>
          <a:xfrm>
            <a:off x="5678232" y="3840201"/>
            <a:ext cx="2714644" cy="1368152"/>
          </a:xfrm>
          <a:prstGeom prst="rect">
            <a:avLst/>
          </a:prstGeom>
        </p:spPr>
      </p:pic>
      <p:sp>
        <p:nvSpPr>
          <p:cNvPr id="21" name="Title 1">
            <a:extLst>
              <a:ext uri="{FF2B5EF4-FFF2-40B4-BE49-F238E27FC236}">
                <a16:creationId xmlns:a16="http://schemas.microsoft.com/office/drawing/2014/main" id="{73FABF84-32B8-4147-9B51-978C779DD715}"/>
              </a:ext>
            </a:extLst>
          </p:cNvPr>
          <p:cNvSpPr txBox="1">
            <a:spLocks/>
          </p:cNvSpPr>
          <p:nvPr/>
        </p:nvSpPr>
        <p:spPr>
          <a:xfrm>
            <a:off x="258874" y="73216"/>
            <a:ext cx="8626252" cy="576064"/>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000" b="1" u="sng" dirty="0">
                <a:solidFill>
                  <a:schemeClr val="bg1"/>
                </a:solidFill>
                <a:effectLst>
                  <a:outerShdw blurRad="38100" dist="38100" dir="2700000" algn="tl">
                    <a:srgbClr val="000000">
                      <a:alpha val="43137"/>
                    </a:srgbClr>
                  </a:outerShdw>
                </a:effectLst>
                <a:latin typeface="Comic Sans MS" pitchFamily="66" charset="0"/>
              </a:rPr>
              <a:t>PLOTS FOR RESIDUAL AGAINST EACH REGRESSOR</a:t>
            </a:r>
            <a:endParaRPr lang="en-US" sz="20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3081E7EC-52AE-4C57-9B80-6727C22956EB}"/>
              </a:ext>
            </a:extLst>
          </p:cNvPr>
          <p:cNvSpPr txBox="1"/>
          <p:nvPr/>
        </p:nvSpPr>
        <p:spPr>
          <a:xfrm>
            <a:off x="292385" y="5452316"/>
            <a:ext cx="8337247" cy="646331"/>
          </a:xfrm>
          <a:prstGeom prst="rect">
            <a:avLst/>
          </a:prstGeom>
          <a:solidFill>
            <a:schemeClr val="bg2">
              <a:lumMod val="50000"/>
            </a:schemeClr>
          </a:solidFill>
        </p:spPr>
        <p:txBody>
          <a:bodyPr wrap="square">
            <a:spAutoFit/>
          </a:bodyPr>
          <a:lstStyle/>
          <a:p>
            <a:pPr>
              <a:buFont typeface="Wingdings" pitchFamily="2" charset="2"/>
              <a:buChar char="ü"/>
            </a:pPr>
            <a:r>
              <a:rPr lang="en-US" sz="1800" dirty="0"/>
              <a:t> We can see that there seems to be some form of dependence of residuals on the regressors. However the nature of dependence on any of the regressors is not clear. </a:t>
            </a:r>
          </a:p>
        </p:txBody>
      </p:sp>
    </p:spTree>
    <p:extLst>
      <p:ext uri="{BB962C8B-B14F-4D97-AF65-F5344CB8AC3E}">
        <p14:creationId xmlns:p14="http://schemas.microsoft.com/office/powerpoint/2010/main" val="19560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52000">
              <a:srgbClr val="FFC000"/>
            </a:gs>
            <a:gs pos="40000">
              <a:schemeClr val="bg2">
                <a:tint val="45000"/>
                <a:shade val="99000"/>
                <a:satMod val="350000"/>
              </a:schemeClr>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2958" y="43636"/>
            <a:ext cx="8229600" cy="1081108"/>
          </a:xfrm>
          <a:gradFill>
            <a:gsLst>
              <a:gs pos="0">
                <a:srgbClr val="0070C0"/>
              </a:gs>
              <a:gs pos="100000">
                <a:schemeClr val="accent6">
                  <a:tint val="15000"/>
                  <a:satMod val="350000"/>
                </a:schemeClr>
              </a:gs>
            </a:gsLst>
            <a:lin ang="16200000" scaled="1"/>
          </a:gradFill>
          <a:ln>
            <a:solidFill>
              <a:srgbClr val="FFC000"/>
            </a:solidFill>
          </a:ln>
          <a:effectLst>
            <a:glow>
              <a:schemeClr val="accent1">
                <a:alpha val="40000"/>
              </a:schemeClr>
            </a:glow>
            <a:outerShdw blurRad="40000" dist="266700" dir="7140000" rotWithShape="0">
              <a:srgbClr val="000000">
                <a:alpha val="38000"/>
              </a:srgbClr>
            </a:outerShdw>
            <a:reflection stA="45000" endPos="37000" dir="5400000" sy="-100000" algn="bl" rotWithShape="0"/>
          </a:effectLst>
        </p:spPr>
        <p:style>
          <a:lnRef idx="1">
            <a:schemeClr val="accent6"/>
          </a:lnRef>
          <a:fillRef idx="2">
            <a:schemeClr val="accent6"/>
          </a:fillRef>
          <a:effectRef idx="1">
            <a:schemeClr val="accent6"/>
          </a:effectRef>
          <a:fontRef idx="minor">
            <a:schemeClr val="dk1"/>
          </a:fontRef>
        </p:style>
        <p:txBody>
          <a:bodyPr>
            <a:normAutofit/>
          </a:bodyPr>
          <a:lstStyle/>
          <a:p>
            <a:r>
              <a:rPr lang="en-IN" sz="3600" b="1" u="sng" dirty="0">
                <a:solidFill>
                  <a:schemeClr val="bg1"/>
                </a:solidFill>
                <a:effectLst>
                  <a:outerShdw blurRad="38100" dist="38100" dir="2700000" algn="tl">
                    <a:srgbClr val="000000">
                      <a:alpha val="43137"/>
                    </a:srgbClr>
                  </a:outerShdw>
                </a:effectLst>
              </a:rPr>
              <a:t>DATA DESCRIPTION</a:t>
            </a:r>
            <a:endParaRPr lang="en-US" sz="3600" b="1" u="sng"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82958" y="1412776"/>
            <a:ext cx="8113223" cy="4824536"/>
          </a:xfrm>
          <a:solidFill>
            <a:schemeClr val="accent2">
              <a:lumMod val="50000"/>
            </a:schemeClr>
          </a:solidFill>
          <a:ln>
            <a:noFill/>
          </a:ln>
          <a:effectLst/>
          <a:scene3d>
            <a:camera prst="orthographicFront">
              <a:rot lat="0" lon="0" rev="0"/>
            </a:camera>
            <a:lightRig rig="glow" dir="t">
              <a:rot lat="0" lon="0" rev="14100000"/>
            </a:lightRig>
          </a:scene3d>
          <a:sp3d prstMaterial="softEdge">
            <a:bevelT w="127000" prst="artDeco"/>
          </a:sp3d>
        </p:spPr>
        <p:txBody>
          <a:bodyPr>
            <a:normAutofit fontScale="32500" lnSpcReduction="20000"/>
          </a:bodyPr>
          <a:lstStyle/>
          <a:p>
            <a:pPr>
              <a:buNone/>
            </a:pPr>
            <a:r>
              <a:rPr lang="en-US" sz="4200" dirty="0"/>
              <a:t>      </a:t>
            </a:r>
            <a:endParaRPr lang="en-US" sz="5500" dirty="0"/>
          </a:p>
          <a:p>
            <a:pPr>
              <a:buNone/>
            </a:pPr>
            <a:r>
              <a:rPr lang="en-US" sz="5500" dirty="0"/>
              <a:t>         Trying to predict RMSD with the help of F1,F2,...,F9.</a:t>
            </a:r>
          </a:p>
          <a:p>
            <a:pPr>
              <a:buNone/>
            </a:pPr>
            <a:r>
              <a:rPr lang="en-US" sz="5500" dirty="0"/>
              <a:t>        The variable of concern under the setup are listed as follows:</a:t>
            </a:r>
          </a:p>
          <a:p>
            <a:pPr>
              <a:buNone/>
            </a:pPr>
            <a:endParaRPr lang="en-US" sz="4200" dirty="0"/>
          </a:p>
          <a:p>
            <a:pPr>
              <a:buNone/>
            </a:pPr>
            <a:r>
              <a:rPr lang="en-US" sz="4200" dirty="0"/>
              <a:t>            </a:t>
            </a:r>
            <a:r>
              <a:rPr lang="en-US" sz="5500" dirty="0"/>
              <a:t>• RMSD- Size of the residue</a:t>
            </a:r>
          </a:p>
          <a:p>
            <a:pPr>
              <a:buNone/>
            </a:pPr>
            <a:r>
              <a:rPr lang="en-US" sz="5500" dirty="0"/>
              <a:t>         • F1- Total Surface area </a:t>
            </a:r>
          </a:p>
          <a:p>
            <a:pPr>
              <a:buNone/>
            </a:pPr>
            <a:r>
              <a:rPr lang="en-US" sz="5500" dirty="0"/>
              <a:t>         • F2- Non polar exposed area</a:t>
            </a:r>
          </a:p>
          <a:p>
            <a:pPr>
              <a:buNone/>
            </a:pPr>
            <a:r>
              <a:rPr lang="en-US" sz="5500" dirty="0"/>
              <a:t>         • F3- Fractional area of exposed non polar residue</a:t>
            </a:r>
          </a:p>
          <a:p>
            <a:pPr>
              <a:buNone/>
            </a:pPr>
            <a:r>
              <a:rPr lang="en-US" sz="5500" dirty="0"/>
              <a:t>         • F4- Fractional area of exposed non polar part of the residue </a:t>
            </a:r>
          </a:p>
          <a:p>
            <a:pPr>
              <a:buNone/>
            </a:pPr>
            <a:r>
              <a:rPr lang="en-US" sz="5500" dirty="0"/>
              <a:t>         • F5- Molecular mass of weighted exposed area </a:t>
            </a:r>
          </a:p>
          <a:p>
            <a:pPr>
              <a:buNone/>
            </a:pPr>
            <a:r>
              <a:rPr lang="en-US" sz="5500" dirty="0"/>
              <a:t>         • F6- Average deviation from standard exposed area of residue.</a:t>
            </a:r>
          </a:p>
          <a:p>
            <a:pPr>
              <a:buNone/>
            </a:pPr>
            <a:r>
              <a:rPr lang="en-US" sz="5500" dirty="0"/>
              <a:t>         • F7- Euclidean distance</a:t>
            </a:r>
          </a:p>
          <a:p>
            <a:pPr>
              <a:buNone/>
            </a:pPr>
            <a:r>
              <a:rPr lang="en-US" sz="5500" dirty="0"/>
              <a:t>         • F8- Secondary structure penalty </a:t>
            </a:r>
          </a:p>
          <a:p>
            <a:pPr>
              <a:buNone/>
            </a:pPr>
            <a:r>
              <a:rPr lang="en-US" sz="5500" dirty="0"/>
              <a:t>         • F9- Spatial Distribution constraints (N, K- value)</a:t>
            </a:r>
          </a:p>
          <a:p>
            <a:pPr>
              <a:buNone/>
            </a:pPr>
            <a:endParaRPr lang="en-IN" sz="2400" dirty="0"/>
          </a:p>
          <a:p>
            <a:pPr>
              <a:buNone/>
            </a:pPr>
            <a:endParaRPr lang="en-IN" sz="1800" dirty="0"/>
          </a:p>
          <a:p>
            <a:pPr>
              <a:buNone/>
            </a:pPr>
            <a:endParaRPr lang="en-IN" sz="1800" dirty="0"/>
          </a:p>
          <a:p>
            <a:pPr>
              <a:buNone/>
            </a:pPr>
            <a:endParaRPr lang="en-IN" sz="1800" dirty="0"/>
          </a:p>
          <a:p>
            <a:pPr>
              <a:buNone/>
            </a:pPr>
            <a:endParaRPr lang="en-IN" sz="1400" dirty="0"/>
          </a:p>
          <a:p>
            <a:pPr>
              <a:buNone/>
            </a:pPr>
            <a:endParaRPr lang="en-IN" sz="1400" dirty="0"/>
          </a:p>
          <a:p>
            <a:pPr>
              <a:buNone/>
            </a:pPr>
            <a:endParaRPr lang="en-IN" sz="1400" dirty="0"/>
          </a:p>
          <a:p>
            <a:pPr>
              <a:buNone/>
            </a:pPr>
            <a:endParaRPr lang="en-IN" sz="1400" dirty="0"/>
          </a:p>
          <a:p>
            <a:pPr>
              <a:buNone/>
            </a:pPr>
            <a:r>
              <a:rPr lang="en-IN" sz="1400"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32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4" name="Content Placeholder 3" descr="Q Q for original data.jpg"/>
          <p:cNvPicPr>
            <a:picLocks noGrp="1" noChangeAspect="1"/>
          </p:cNvPicPr>
          <p:nvPr>
            <p:ph idx="1"/>
          </p:nvPr>
        </p:nvPicPr>
        <p:blipFill>
          <a:blip r:embed="rId2"/>
          <a:stretch>
            <a:fillRect/>
          </a:stretch>
        </p:blipFill>
        <p:spPr>
          <a:xfrm>
            <a:off x="2123728" y="908720"/>
            <a:ext cx="5040559" cy="4525963"/>
          </a:xfrm>
        </p:spPr>
      </p:pic>
      <p:sp>
        <p:nvSpPr>
          <p:cNvPr id="5" name="Title 1">
            <a:extLst>
              <a:ext uri="{FF2B5EF4-FFF2-40B4-BE49-F238E27FC236}">
                <a16:creationId xmlns:a16="http://schemas.microsoft.com/office/drawing/2014/main" id="{6886938F-3FFB-46FB-A8D6-984ABB17BCA4}"/>
              </a:ext>
            </a:extLst>
          </p:cNvPr>
          <p:cNvSpPr txBox="1">
            <a:spLocks/>
          </p:cNvSpPr>
          <p:nvPr/>
        </p:nvSpPr>
        <p:spPr>
          <a:xfrm>
            <a:off x="258874" y="116632"/>
            <a:ext cx="8626252" cy="576064"/>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u="sng" dirty="0">
                <a:effectLst>
                  <a:outerShdw blurRad="38100" dist="38100" dir="2700000" algn="tl">
                    <a:srgbClr val="000000">
                      <a:alpha val="43137"/>
                    </a:srgbClr>
                  </a:outerShdw>
                </a:effectLst>
              </a:rPr>
              <a:t>TESTING NORMALITY OF ERROR ASSUMPTION</a:t>
            </a:r>
            <a:endParaRPr lang="en-US" sz="24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32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4" name="Content Placeholder 3" descr="Q Q for original data.jpg"/>
          <p:cNvPicPr>
            <a:picLocks noGrp="1" noChangeAspect="1"/>
          </p:cNvPicPr>
          <p:nvPr>
            <p:ph idx="1"/>
          </p:nvPr>
        </p:nvPicPr>
        <p:blipFill>
          <a:blip r:embed="rId2"/>
          <a:stretch>
            <a:fillRect/>
          </a:stretch>
        </p:blipFill>
        <p:spPr>
          <a:xfrm>
            <a:off x="2123728" y="908720"/>
            <a:ext cx="5040559" cy="4525963"/>
          </a:xfrm>
        </p:spPr>
      </p:pic>
      <p:sp>
        <p:nvSpPr>
          <p:cNvPr id="5" name="Title 1">
            <a:extLst>
              <a:ext uri="{FF2B5EF4-FFF2-40B4-BE49-F238E27FC236}">
                <a16:creationId xmlns:a16="http://schemas.microsoft.com/office/drawing/2014/main" id="{6886938F-3FFB-46FB-A8D6-984ABB17BCA4}"/>
              </a:ext>
            </a:extLst>
          </p:cNvPr>
          <p:cNvSpPr txBox="1">
            <a:spLocks/>
          </p:cNvSpPr>
          <p:nvPr/>
        </p:nvSpPr>
        <p:spPr>
          <a:xfrm>
            <a:off x="258874" y="116632"/>
            <a:ext cx="8626252" cy="576064"/>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u="sng" dirty="0">
                <a:effectLst>
                  <a:outerShdw blurRad="38100" dist="38100" dir="2700000" algn="tl">
                    <a:srgbClr val="000000">
                      <a:alpha val="43137"/>
                    </a:srgbClr>
                  </a:outerShdw>
                </a:effectLst>
              </a:rPr>
              <a:t>TESTING NORMALITY OF ERROR ASSUMPTION</a:t>
            </a:r>
            <a:endParaRPr lang="en-US" sz="24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20B68FC-5CDE-4C0A-9E0E-441FCA720A72}"/>
              </a:ext>
            </a:extLst>
          </p:cNvPr>
          <p:cNvSpPr txBox="1"/>
          <p:nvPr/>
        </p:nvSpPr>
        <p:spPr>
          <a:xfrm>
            <a:off x="1115616" y="5662167"/>
            <a:ext cx="7344816" cy="646331"/>
          </a:xfrm>
          <a:prstGeom prst="rect">
            <a:avLst/>
          </a:prstGeom>
          <a:solidFill>
            <a:schemeClr val="tx2">
              <a:lumMod val="25000"/>
            </a:schemeClr>
          </a:solidFill>
        </p:spPr>
        <p:txBody>
          <a:bodyPr wrap="square" rtlCol="0">
            <a:spAutoFit/>
          </a:bodyPr>
          <a:lstStyle/>
          <a:p>
            <a:r>
              <a:rPr lang="en-US" dirty="0"/>
              <a:t>We can see that the data points do not lie entirely on the 45</a:t>
            </a:r>
            <a:r>
              <a:rPr lang="en-US" baseline="30000" dirty="0"/>
              <a:t>◦</a:t>
            </a:r>
            <a:r>
              <a:rPr lang="en-US" dirty="0"/>
              <a:t> diagonal line. Thus we can suspect that the errors are actually not normally distributed</a:t>
            </a:r>
            <a:r>
              <a:rPr lang="en-US" sz="1400" dirty="0"/>
              <a:t>.</a:t>
            </a:r>
          </a:p>
        </p:txBody>
      </p:sp>
    </p:spTree>
    <p:extLst>
      <p:ext uri="{BB962C8B-B14F-4D97-AF65-F5344CB8AC3E}">
        <p14:creationId xmlns:p14="http://schemas.microsoft.com/office/powerpoint/2010/main" val="2359102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5244ACE-30A6-41E0-9A8D-E532E2812A2F}"/>
              </a:ext>
            </a:extLst>
          </p:cNvPr>
          <p:cNvSpPr txBox="1">
            <a:spLocks/>
          </p:cNvSpPr>
          <p:nvPr/>
        </p:nvSpPr>
        <p:spPr>
          <a:xfrm>
            <a:off x="377918" y="116632"/>
            <a:ext cx="8626252" cy="576064"/>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solidFill>
                  <a:schemeClr val="bg1"/>
                </a:solidFill>
                <a:effectLst>
                  <a:outerShdw blurRad="38100" dist="38100" dir="2700000" algn="tl">
                    <a:srgbClr val="000000">
                      <a:alpha val="43137"/>
                    </a:srgbClr>
                  </a:outerShdw>
                </a:effectLst>
                <a:latin typeface="Comic Sans MS" pitchFamily="66" charset="0"/>
              </a:rPr>
              <a:t>SUMMARY OF KOLMOGOROV-SMIRNOV TEST</a:t>
            </a:r>
            <a:endParaRPr lang="en-US" sz="2400" b="1" dirty="0">
              <a:solidFill>
                <a:schemeClr val="bg1"/>
              </a:solidFill>
              <a:effectLst>
                <a:outerShdw blurRad="38100" dist="38100" dir="2700000" algn="tl">
                  <a:srgbClr val="000000">
                    <a:alpha val="43137"/>
                  </a:srgbClr>
                </a:outerShdw>
              </a:effectLst>
              <a:latin typeface="Comic Sans MS" pitchFamily="66" charset="0"/>
            </a:endParaRPr>
          </a:p>
          <a:p>
            <a:endParaRPr lang="en-US" sz="24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05823047-3777-4669-B276-97E347C485CC}"/>
              </a:ext>
            </a:extLst>
          </p:cNvPr>
          <p:cNvSpPr txBox="1">
            <a:spLocks/>
          </p:cNvSpPr>
          <p:nvPr/>
        </p:nvSpPr>
        <p:spPr>
          <a:xfrm>
            <a:off x="396224" y="981117"/>
            <a:ext cx="8106072" cy="5472608"/>
          </a:xfrm>
          <a:prstGeom prst="rect">
            <a:avLst/>
          </a:prstGeom>
          <a:solidFill>
            <a:schemeClr val="accent2"/>
          </a:solidFill>
          <a:effectLst>
            <a:outerShdw blurRad="63500" sx="102000" sy="102000" algn="ctr" rotWithShape="0">
              <a:prstClr val="black">
                <a:alpha val="40000"/>
              </a:prstClr>
            </a:outerShdw>
          </a:effectLst>
          <a:scene3d>
            <a:camera prst="orthographicFront"/>
            <a:lightRig rig="threePt" dir="t"/>
          </a:scene3d>
          <a:sp3d>
            <a:bevelT prst="relaxedInset"/>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i="1" u="sng" dirty="0">
              <a:solidFill>
                <a:schemeClr val="tx1">
                  <a:lumMod val="85000"/>
                </a:schemeClr>
              </a:solidFill>
              <a:latin typeface="Comic Sans MS" pitchFamily="66" charset="0"/>
            </a:endParaRPr>
          </a:p>
        </p:txBody>
      </p:sp>
      <p:pic>
        <p:nvPicPr>
          <p:cNvPr id="7" name="Picture 6" descr="ks.jpg">
            <a:extLst>
              <a:ext uri="{FF2B5EF4-FFF2-40B4-BE49-F238E27FC236}">
                <a16:creationId xmlns:a16="http://schemas.microsoft.com/office/drawing/2014/main" id="{E672381E-458B-4F5B-95A1-DDC118F05FF6}"/>
              </a:ext>
            </a:extLst>
          </p:cNvPr>
          <p:cNvPicPr>
            <a:picLocks noChangeAspect="1"/>
          </p:cNvPicPr>
          <p:nvPr/>
        </p:nvPicPr>
        <p:blipFill>
          <a:blip r:embed="rId2"/>
          <a:stretch>
            <a:fillRect/>
          </a:stretch>
        </p:blipFill>
        <p:spPr>
          <a:xfrm>
            <a:off x="854347" y="1268760"/>
            <a:ext cx="7189826" cy="1145282"/>
          </a:xfrm>
          <a:prstGeom prst="rect">
            <a:avLst/>
          </a:prstGeom>
          <a:effectLst>
            <a:glow rad="127000">
              <a:schemeClr val="bg2">
                <a:lumMod val="60000"/>
                <a:lumOff val="40000"/>
              </a:schemeClr>
            </a:glow>
            <a:outerShdw blurRad="50800" dist="127000" dir="5400000" sx="108000" sy="108000" algn="ctr" rotWithShape="0">
              <a:srgbClr val="000000">
                <a:alpha val="43137"/>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5244ACE-30A6-41E0-9A8D-E532E2812A2F}"/>
              </a:ext>
            </a:extLst>
          </p:cNvPr>
          <p:cNvSpPr txBox="1">
            <a:spLocks/>
          </p:cNvSpPr>
          <p:nvPr/>
        </p:nvSpPr>
        <p:spPr>
          <a:xfrm>
            <a:off x="377918" y="116632"/>
            <a:ext cx="8626252" cy="576064"/>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solidFill>
                  <a:schemeClr val="bg1"/>
                </a:solidFill>
                <a:effectLst>
                  <a:outerShdw blurRad="38100" dist="38100" dir="2700000" algn="tl">
                    <a:srgbClr val="000000">
                      <a:alpha val="43137"/>
                    </a:srgbClr>
                  </a:outerShdw>
                </a:effectLst>
                <a:latin typeface="Comic Sans MS" pitchFamily="66" charset="0"/>
              </a:rPr>
              <a:t>SUMMARY OF KOLMOGOROV-SMIRNOV TEST</a:t>
            </a:r>
            <a:endParaRPr lang="en-US" sz="2400" b="1" dirty="0">
              <a:solidFill>
                <a:schemeClr val="bg1"/>
              </a:solidFill>
              <a:effectLst>
                <a:outerShdw blurRad="38100" dist="38100" dir="2700000" algn="tl">
                  <a:srgbClr val="000000">
                    <a:alpha val="43137"/>
                  </a:srgbClr>
                </a:outerShdw>
              </a:effectLst>
              <a:latin typeface="Comic Sans MS" pitchFamily="66" charset="0"/>
            </a:endParaRPr>
          </a:p>
          <a:p>
            <a:endParaRPr lang="en-US" sz="24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05823047-3777-4669-B276-97E347C485CC}"/>
              </a:ext>
            </a:extLst>
          </p:cNvPr>
          <p:cNvSpPr txBox="1">
            <a:spLocks/>
          </p:cNvSpPr>
          <p:nvPr/>
        </p:nvSpPr>
        <p:spPr>
          <a:xfrm>
            <a:off x="396224" y="981117"/>
            <a:ext cx="8106072" cy="5472608"/>
          </a:xfrm>
          <a:prstGeom prst="rect">
            <a:avLst/>
          </a:prstGeom>
          <a:solidFill>
            <a:schemeClr val="accent2"/>
          </a:solidFill>
          <a:effectLst>
            <a:outerShdw blurRad="63500" sx="102000" sy="102000" algn="ctr" rotWithShape="0">
              <a:prstClr val="black">
                <a:alpha val="40000"/>
              </a:prstClr>
            </a:outerShdw>
          </a:effectLst>
          <a:scene3d>
            <a:camera prst="orthographicFront"/>
            <a:lightRig rig="threePt" dir="t"/>
          </a:scene3d>
          <a:sp3d>
            <a:bevelT prst="relaxedInset"/>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i="1" u="sng" dirty="0">
              <a:solidFill>
                <a:schemeClr val="tx1">
                  <a:lumMod val="85000"/>
                </a:schemeClr>
              </a:solidFill>
              <a:latin typeface="Comic Sans MS" pitchFamily="66" charset="0"/>
            </a:endParaRPr>
          </a:p>
        </p:txBody>
      </p:sp>
      <p:pic>
        <p:nvPicPr>
          <p:cNvPr id="7" name="Picture 6" descr="ks.jpg">
            <a:extLst>
              <a:ext uri="{FF2B5EF4-FFF2-40B4-BE49-F238E27FC236}">
                <a16:creationId xmlns:a16="http://schemas.microsoft.com/office/drawing/2014/main" id="{E672381E-458B-4F5B-95A1-DDC118F05FF6}"/>
              </a:ext>
            </a:extLst>
          </p:cNvPr>
          <p:cNvPicPr>
            <a:picLocks noChangeAspect="1"/>
          </p:cNvPicPr>
          <p:nvPr/>
        </p:nvPicPr>
        <p:blipFill>
          <a:blip r:embed="rId2"/>
          <a:stretch>
            <a:fillRect/>
          </a:stretch>
        </p:blipFill>
        <p:spPr>
          <a:xfrm>
            <a:off x="854347" y="1268760"/>
            <a:ext cx="7189826" cy="1145282"/>
          </a:xfrm>
          <a:prstGeom prst="rect">
            <a:avLst/>
          </a:prstGeom>
          <a:effectLst>
            <a:glow rad="127000">
              <a:schemeClr val="bg2">
                <a:lumMod val="60000"/>
                <a:lumOff val="40000"/>
              </a:schemeClr>
            </a:glow>
            <a:outerShdw blurRad="50800" dist="127000" dir="5400000" sx="108000" sy="108000" algn="ctr" rotWithShape="0">
              <a:srgbClr val="000000">
                <a:alpha val="43137"/>
              </a:srgbClr>
            </a:outerShdw>
          </a:effectLst>
        </p:spPr>
      </p:pic>
      <p:sp>
        <p:nvSpPr>
          <p:cNvPr id="8" name="TextBox 7">
            <a:extLst>
              <a:ext uri="{FF2B5EF4-FFF2-40B4-BE49-F238E27FC236}">
                <a16:creationId xmlns:a16="http://schemas.microsoft.com/office/drawing/2014/main" id="{AAD7AD6C-150C-4619-9F04-3AFA25C04517}"/>
              </a:ext>
            </a:extLst>
          </p:cNvPr>
          <p:cNvSpPr txBox="1"/>
          <p:nvPr/>
        </p:nvSpPr>
        <p:spPr>
          <a:xfrm>
            <a:off x="740848" y="3212976"/>
            <a:ext cx="7416824" cy="1200329"/>
          </a:xfrm>
          <a:prstGeom prst="rect">
            <a:avLst/>
          </a:prstGeom>
          <a:solidFill>
            <a:schemeClr val="tx2">
              <a:lumMod val="50000"/>
            </a:schemeClr>
          </a:solidFill>
          <a:ln>
            <a:noFill/>
          </a:ln>
          <a:effectLst>
            <a:outerShdw blurRad="50800" dist="241300" dir="5400000" algn="t" rotWithShape="0">
              <a:prstClr val="black">
                <a:alpha val="40000"/>
              </a:prstClr>
            </a:outerShdw>
          </a:effectLst>
          <a:scene3d>
            <a:camera prst="orthographicFront">
              <a:rot lat="0" lon="0" rev="0"/>
            </a:camera>
            <a:lightRig rig="contrasting" dir="t">
              <a:rot lat="0" lon="0" rev="1500000"/>
            </a:lightRig>
          </a:scene3d>
          <a:sp3d prstMaterial="metal">
            <a:bevelT w="88900" h="88900" prst="relaxedInset"/>
          </a:sp3d>
        </p:spPr>
        <p:txBody>
          <a:bodyPr wrap="square" rtlCol="0">
            <a:spAutoFit/>
          </a:bodyPr>
          <a:lstStyle/>
          <a:p>
            <a:pPr>
              <a:buFont typeface="Wingdings" pitchFamily="2" charset="2"/>
              <a:buChar char="ü"/>
            </a:pPr>
            <a:r>
              <a:rPr lang="en-IN" dirty="0"/>
              <a:t> </a:t>
            </a:r>
            <a:r>
              <a:rPr lang="en-US" dirty="0"/>
              <a:t>We get the value of the test statistic D = 0.075978 and the p-value as 2.2 × 10−16 which is smaller than 0.05 (testing at 95% level of significance). Thus we reject the null hypothesis in </a:t>
            </a:r>
            <a:r>
              <a:rPr lang="en-US" dirty="0" err="1"/>
              <a:t>favour</a:t>
            </a:r>
            <a:r>
              <a:rPr lang="en-US" dirty="0"/>
              <a:t> of the alternate hypothesis and conclude that the errors are not normally distributed</a:t>
            </a:r>
            <a:r>
              <a:rPr lang="en-US" sz="1400" dirty="0"/>
              <a:t>.</a:t>
            </a:r>
          </a:p>
        </p:txBody>
      </p:sp>
    </p:spTree>
    <p:extLst>
      <p:ext uri="{BB962C8B-B14F-4D97-AF65-F5344CB8AC3E}">
        <p14:creationId xmlns:p14="http://schemas.microsoft.com/office/powerpoint/2010/main" val="1027870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0C29941-A11A-4CAF-A4CF-EBEF5D067B18}"/>
              </a:ext>
            </a:extLst>
          </p:cNvPr>
          <p:cNvSpPr txBox="1">
            <a:spLocks/>
          </p:cNvSpPr>
          <p:nvPr/>
        </p:nvSpPr>
        <p:spPr>
          <a:xfrm>
            <a:off x="395536" y="123019"/>
            <a:ext cx="8626252" cy="792088"/>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effectLst>
                  <a:outerShdw blurRad="38100" dist="38100" dir="2700000" algn="tl">
                    <a:srgbClr val="000000">
                      <a:alpha val="43137"/>
                    </a:srgbClr>
                  </a:outerShdw>
                </a:effectLst>
              </a:rPr>
              <a:t>DETECTION OF OUTLIERS</a:t>
            </a:r>
            <a:endParaRPr lang="en-US" sz="3200" b="1" dirty="0">
              <a:solidFill>
                <a:schemeClr val="bg1"/>
              </a:solidFill>
              <a:effectLst>
                <a:outerShdw blurRad="38100" dist="38100" dir="2700000" algn="tl">
                  <a:srgbClr val="000000">
                    <a:alpha val="43137"/>
                  </a:srgbClr>
                </a:outerShdw>
              </a:effectLst>
              <a:latin typeface="Comic Sans MS" pitchFamily="66" charset="0"/>
            </a:endParaRPr>
          </a:p>
          <a:p>
            <a:endParaRPr lang="en-US" sz="24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15AD36FC-8EE0-4476-8E85-F8193BF8E3C0}"/>
              </a:ext>
            </a:extLst>
          </p:cNvPr>
          <p:cNvSpPr txBox="1">
            <a:spLocks/>
          </p:cNvSpPr>
          <p:nvPr/>
        </p:nvSpPr>
        <p:spPr>
          <a:xfrm>
            <a:off x="496931" y="1052736"/>
            <a:ext cx="8366162" cy="4464496"/>
          </a:xfrm>
          <a:prstGeom prst="rect">
            <a:avLst/>
          </a:prstGeom>
          <a:solidFill>
            <a:schemeClr val="accent2"/>
          </a:solidFill>
          <a:effectLst>
            <a:outerShdw blurRad="63500" sx="102000" sy="102000" algn="ctr" rotWithShape="0">
              <a:prstClr val="black">
                <a:alpha val="40000"/>
              </a:prstClr>
            </a:outerShdw>
          </a:effectLst>
          <a:scene3d>
            <a:camera prst="orthographicFront"/>
            <a:lightRig rig="threePt" dir="t"/>
          </a:scene3d>
          <a:sp3d>
            <a:bevelT prst="relaxedInset"/>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i="1" u="sng" dirty="0">
              <a:solidFill>
                <a:schemeClr val="tx1">
                  <a:lumMod val="85000"/>
                </a:schemeClr>
              </a:solidFill>
              <a:latin typeface="Comic Sans MS" pitchFamily="66" charset="0"/>
            </a:endParaRPr>
          </a:p>
        </p:txBody>
      </p:sp>
      <p:pic>
        <p:nvPicPr>
          <p:cNvPr id="10" name="Content Placeholder 3" descr="standardized res.jpg">
            <a:extLst>
              <a:ext uri="{FF2B5EF4-FFF2-40B4-BE49-F238E27FC236}">
                <a16:creationId xmlns:a16="http://schemas.microsoft.com/office/drawing/2014/main" id="{94227CB4-32A2-42AB-8520-DE2702318509}"/>
              </a:ext>
            </a:extLst>
          </p:cNvPr>
          <p:cNvPicPr>
            <a:picLocks noGrp="1" noChangeAspect="1"/>
          </p:cNvPicPr>
          <p:nvPr>
            <p:ph idx="1"/>
          </p:nvPr>
        </p:nvPicPr>
        <p:blipFill>
          <a:blip r:embed="rId2"/>
          <a:stretch>
            <a:fillRect/>
          </a:stretch>
        </p:blipFill>
        <p:spPr>
          <a:xfrm>
            <a:off x="1439652" y="1268760"/>
            <a:ext cx="6264696" cy="3796198"/>
          </a:xfrm>
          <a:blipFill>
            <a:blip r:embed="rId3"/>
            <a:tile tx="0" ty="0" sx="100000" sy="100000" flip="none" algn="tl"/>
          </a:blipFill>
        </p:spPr>
      </p:pic>
    </p:spTree>
    <p:extLst>
      <p:ext uri="{BB962C8B-B14F-4D97-AF65-F5344CB8AC3E}">
        <p14:creationId xmlns:p14="http://schemas.microsoft.com/office/powerpoint/2010/main" val="1370817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0C29941-A11A-4CAF-A4CF-EBEF5D067B18}"/>
              </a:ext>
            </a:extLst>
          </p:cNvPr>
          <p:cNvSpPr txBox="1">
            <a:spLocks/>
          </p:cNvSpPr>
          <p:nvPr/>
        </p:nvSpPr>
        <p:spPr>
          <a:xfrm>
            <a:off x="395536" y="123019"/>
            <a:ext cx="8626252" cy="792088"/>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effectLst>
                  <a:outerShdw blurRad="38100" dist="38100" dir="2700000" algn="tl">
                    <a:srgbClr val="000000">
                      <a:alpha val="43137"/>
                    </a:srgbClr>
                  </a:outerShdw>
                </a:effectLst>
              </a:rPr>
              <a:t>DETECTION OF OUTLIERS</a:t>
            </a:r>
            <a:endParaRPr lang="en-US" sz="3200" b="1" dirty="0">
              <a:solidFill>
                <a:schemeClr val="bg1"/>
              </a:solidFill>
              <a:effectLst>
                <a:outerShdw blurRad="38100" dist="38100" dir="2700000" algn="tl">
                  <a:srgbClr val="000000">
                    <a:alpha val="43137"/>
                  </a:srgbClr>
                </a:outerShdw>
              </a:effectLst>
              <a:latin typeface="Comic Sans MS" pitchFamily="66" charset="0"/>
            </a:endParaRPr>
          </a:p>
          <a:p>
            <a:endParaRPr lang="en-US" sz="24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15AD36FC-8EE0-4476-8E85-F8193BF8E3C0}"/>
              </a:ext>
            </a:extLst>
          </p:cNvPr>
          <p:cNvSpPr txBox="1">
            <a:spLocks/>
          </p:cNvSpPr>
          <p:nvPr/>
        </p:nvSpPr>
        <p:spPr>
          <a:xfrm>
            <a:off x="496931" y="1052736"/>
            <a:ext cx="8366162" cy="4464496"/>
          </a:xfrm>
          <a:prstGeom prst="rect">
            <a:avLst/>
          </a:prstGeom>
          <a:solidFill>
            <a:schemeClr val="accent2"/>
          </a:solidFill>
          <a:effectLst>
            <a:outerShdw blurRad="63500" sx="102000" sy="102000" algn="ctr" rotWithShape="0">
              <a:prstClr val="black">
                <a:alpha val="40000"/>
              </a:prstClr>
            </a:outerShdw>
          </a:effectLst>
          <a:scene3d>
            <a:camera prst="orthographicFront"/>
            <a:lightRig rig="threePt" dir="t"/>
          </a:scene3d>
          <a:sp3d>
            <a:bevelT prst="relaxedInset"/>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i="1" u="sng" dirty="0">
              <a:solidFill>
                <a:schemeClr val="tx1">
                  <a:lumMod val="85000"/>
                </a:schemeClr>
              </a:solidFill>
              <a:latin typeface="Comic Sans MS" pitchFamily="66" charset="0"/>
            </a:endParaRPr>
          </a:p>
        </p:txBody>
      </p:sp>
      <p:pic>
        <p:nvPicPr>
          <p:cNvPr id="10" name="Content Placeholder 3" descr="standardized res.jpg">
            <a:extLst>
              <a:ext uri="{FF2B5EF4-FFF2-40B4-BE49-F238E27FC236}">
                <a16:creationId xmlns:a16="http://schemas.microsoft.com/office/drawing/2014/main" id="{94227CB4-32A2-42AB-8520-DE2702318509}"/>
              </a:ext>
            </a:extLst>
          </p:cNvPr>
          <p:cNvPicPr>
            <a:picLocks noGrp="1" noChangeAspect="1"/>
          </p:cNvPicPr>
          <p:nvPr>
            <p:ph idx="1"/>
          </p:nvPr>
        </p:nvPicPr>
        <p:blipFill>
          <a:blip r:embed="rId2"/>
          <a:stretch>
            <a:fillRect/>
          </a:stretch>
        </p:blipFill>
        <p:spPr>
          <a:xfrm>
            <a:off x="1439652" y="1268760"/>
            <a:ext cx="6264696" cy="3796198"/>
          </a:xfrm>
          <a:blipFill>
            <a:blip r:embed="rId3"/>
            <a:tile tx="0" ty="0" sx="100000" sy="100000" flip="none" algn="tl"/>
          </a:blipFill>
        </p:spPr>
      </p:pic>
      <p:sp>
        <p:nvSpPr>
          <p:cNvPr id="5" name="TextBox 4">
            <a:extLst>
              <a:ext uri="{FF2B5EF4-FFF2-40B4-BE49-F238E27FC236}">
                <a16:creationId xmlns:a16="http://schemas.microsoft.com/office/drawing/2014/main" id="{AA1DCA97-0B1F-4DFC-AFC2-F775DE50032E}"/>
              </a:ext>
            </a:extLst>
          </p:cNvPr>
          <p:cNvSpPr txBox="1"/>
          <p:nvPr/>
        </p:nvSpPr>
        <p:spPr>
          <a:xfrm>
            <a:off x="614411" y="5611775"/>
            <a:ext cx="8131202" cy="646331"/>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Wingdings" pitchFamily="2" charset="2"/>
              <a:buChar char="ü"/>
            </a:pPr>
            <a:r>
              <a:rPr lang="en-US" sz="1200" dirty="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We can see that a substantial number of data points lie in regions which can indicate presence of outliers from this standardized residual chart</a:t>
            </a:r>
            <a:r>
              <a:rPr lang="en-US" sz="1200" dirty="0">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1698123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32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4" name="Picture 3" descr="studentized res.jpg"/>
          <p:cNvPicPr>
            <a:picLocks noChangeAspect="1"/>
          </p:cNvPicPr>
          <p:nvPr/>
        </p:nvPicPr>
        <p:blipFill>
          <a:blip r:embed="rId2"/>
          <a:stretch>
            <a:fillRect/>
          </a:stretch>
        </p:blipFill>
        <p:spPr>
          <a:xfrm>
            <a:off x="395536" y="476672"/>
            <a:ext cx="6962053" cy="482453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557168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32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4" name="Picture 3" descr="studentized res.jpg"/>
          <p:cNvPicPr>
            <a:picLocks noChangeAspect="1"/>
          </p:cNvPicPr>
          <p:nvPr/>
        </p:nvPicPr>
        <p:blipFill>
          <a:blip r:embed="rId2"/>
          <a:stretch>
            <a:fillRect/>
          </a:stretch>
        </p:blipFill>
        <p:spPr>
          <a:xfrm>
            <a:off x="395536" y="476672"/>
            <a:ext cx="6962053" cy="482453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5" name="TextBox 4">
            <a:extLst>
              <a:ext uri="{FF2B5EF4-FFF2-40B4-BE49-F238E27FC236}">
                <a16:creationId xmlns:a16="http://schemas.microsoft.com/office/drawing/2014/main" id="{87D54E0F-DB96-419A-9D2C-9F40BF47732B}"/>
              </a:ext>
            </a:extLst>
          </p:cNvPr>
          <p:cNvSpPr txBox="1"/>
          <p:nvPr/>
        </p:nvSpPr>
        <p:spPr>
          <a:xfrm>
            <a:off x="429790" y="5517232"/>
            <a:ext cx="6806506" cy="369332"/>
          </a:xfrm>
          <a:prstGeom prst="rect">
            <a:avLst/>
          </a:prstGeom>
          <a:solidFill>
            <a:schemeClr val="tx2">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buFont typeface="Wingdings" pitchFamily="2" charset="2"/>
              <a:buChar char="ü"/>
            </a:pPr>
            <a:r>
              <a:rPr lang="en-US" sz="1800" dirty="0"/>
              <a:t> We can see that a few points can be believed to be possible outliers. </a:t>
            </a:r>
          </a:p>
        </p:txBody>
      </p:sp>
    </p:spTree>
    <p:extLst>
      <p:ext uri="{BB962C8B-B14F-4D97-AF65-F5344CB8AC3E}">
        <p14:creationId xmlns:p14="http://schemas.microsoft.com/office/powerpoint/2010/main" val="2601503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11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4" name="Content Placeholder 3" descr="lever plot.jpg"/>
          <p:cNvPicPr>
            <a:picLocks noGrp="1" noChangeAspect="1"/>
          </p:cNvPicPr>
          <p:nvPr>
            <p:ph idx="1"/>
          </p:nvPr>
        </p:nvPicPr>
        <p:blipFill>
          <a:blip r:embed="rId2"/>
          <a:stretch>
            <a:fillRect/>
          </a:stretch>
        </p:blipFill>
        <p:spPr>
          <a:xfrm>
            <a:off x="1331640" y="1124744"/>
            <a:ext cx="6192688" cy="3816424"/>
          </a:xfrm>
        </p:spPr>
      </p:pic>
      <p:sp>
        <p:nvSpPr>
          <p:cNvPr id="6" name="Title 1">
            <a:extLst>
              <a:ext uri="{FF2B5EF4-FFF2-40B4-BE49-F238E27FC236}">
                <a16:creationId xmlns:a16="http://schemas.microsoft.com/office/drawing/2014/main" id="{9F9CF5BD-B32F-4AD4-93BB-CEFF95673003}"/>
              </a:ext>
            </a:extLst>
          </p:cNvPr>
          <p:cNvSpPr txBox="1">
            <a:spLocks/>
          </p:cNvSpPr>
          <p:nvPr/>
        </p:nvSpPr>
        <p:spPr>
          <a:xfrm>
            <a:off x="258874" y="188640"/>
            <a:ext cx="8626252" cy="792088"/>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effectLst>
                  <a:outerShdw blurRad="38100" dist="38100" dir="2700000" algn="tl">
                    <a:srgbClr val="000000">
                      <a:alpha val="43137"/>
                    </a:srgbClr>
                  </a:outerShdw>
                </a:effectLst>
              </a:rPr>
              <a:t>DETECTION OF LEVERAGE POINTS</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1624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11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4" name="Content Placeholder 3" descr="lever plot.jpg"/>
          <p:cNvPicPr>
            <a:picLocks noGrp="1" noChangeAspect="1"/>
          </p:cNvPicPr>
          <p:nvPr>
            <p:ph idx="1"/>
          </p:nvPr>
        </p:nvPicPr>
        <p:blipFill>
          <a:blip r:embed="rId2"/>
          <a:stretch>
            <a:fillRect/>
          </a:stretch>
        </p:blipFill>
        <p:spPr>
          <a:xfrm>
            <a:off x="1331640" y="1124744"/>
            <a:ext cx="6192688" cy="3816424"/>
          </a:xfrm>
        </p:spPr>
      </p:pic>
      <p:sp>
        <p:nvSpPr>
          <p:cNvPr id="6" name="Title 1">
            <a:extLst>
              <a:ext uri="{FF2B5EF4-FFF2-40B4-BE49-F238E27FC236}">
                <a16:creationId xmlns:a16="http://schemas.microsoft.com/office/drawing/2014/main" id="{9F9CF5BD-B32F-4AD4-93BB-CEFF95673003}"/>
              </a:ext>
            </a:extLst>
          </p:cNvPr>
          <p:cNvSpPr txBox="1">
            <a:spLocks/>
          </p:cNvSpPr>
          <p:nvPr/>
        </p:nvSpPr>
        <p:spPr>
          <a:xfrm>
            <a:off x="258874" y="188640"/>
            <a:ext cx="8626252" cy="792088"/>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effectLst>
                  <a:outerShdw blurRad="38100" dist="38100" dir="2700000" algn="tl">
                    <a:srgbClr val="000000">
                      <a:alpha val="43137"/>
                    </a:srgbClr>
                  </a:outerShdw>
                </a:effectLst>
              </a:rPr>
              <a:t>DETECTION OF LEVERAGE POINTS</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92EA565-026F-4B31-9EDE-9CC46B0E3F82}"/>
              </a:ext>
            </a:extLst>
          </p:cNvPr>
          <p:cNvSpPr txBox="1"/>
          <p:nvPr/>
        </p:nvSpPr>
        <p:spPr>
          <a:xfrm>
            <a:off x="1035181" y="5229200"/>
            <a:ext cx="6785605" cy="369332"/>
          </a:xfrm>
          <a:prstGeom prst="rect">
            <a:avLst/>
          </a:prstGeom>
          <a:solidFill>
            <a:schemeClr val="tx2">
              <a:lumMod val="2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a:buFont typeface="Wingdings" pitchFamily="2" charset="2"/>
              <a:buChar char="ü"/>
            </a:pPr>
            <a:r>
              <a:rPr lang="en-IN" dirty="0"/>
              <a:t> </a:t>
            </a:r>
            <a:r>
              <a:rPr lang="en-US" dirty="0"/>
              <a:t>As we can see, quite a many points apparently have large leverages. </a:t>
            </a:r>
          </a:p>
        </p:txBody>
      </p:sp>
    </p:spTree>
    <p:extLst>
      <p:ext uri="{BB962C8B-B14F-4D97-AF65-F5344CB8AC3E}">
        <p14:creationId xmlns:p14="http://schemas.microsoft.com/office/powerpoint/2010/main" val="332980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ta.jpg"/>
          <p:cNvPicPr>
            <a:picLocks noChangeAspect="1"/>
          </p:cNvPicPr>
          <p:nvPr/>
        </p:nvPicPr>
        <p:blipFill>
          <a:blip r:embed="rId2"/>
          <a:stretch>
            <a:fillRect/>
          </a:stretch>
        </p:blipFill>
        <p:spPr>
          <a:xfrm>
            <a:off x="899592" y="1864972"/>
            <a:ext cx="7763035" cy="3571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p:cNvSpPr txBox="1"/>
          <p:nvPr/>
        </p:nvSpPr>
        <p:spPr>
          <a:xfrm>
            <a:off x="1109990" y="899400"/>
            <a:ext cx="1019364" cy="523220"/>
          </a:xfrm>
          <a:prstGeom prst="rect">
            <a:avLst/>
          </a:prstGeom>
          <a:solidFill>
            <a:schemeClr val="accent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IN" sz="1400" b="1" dirty="0">
                <a:solidFill>
                  <a:srgbClr val="FFC000"/>
                </a:solidFill>
              </a:rPr>
              <a:t>RESPONSE</a:t>
            </a:r>
          </a:p>
          <a:p>
            <a:r>
              <a:rPr lang="en-IN" sz="1400" b="1" dirty="0">
                <a:solidFill>
                  <a:srgbClr val="FFC000"/>
                </a:solidFill>
              </a:rPr>
              <a:t>VARIABLE</a:t>
            </a:r>
            <a:endParaRPr lang="en-US" sz="2800" b="1" dirty="0">
              <a:solidFill>
                <a:srgbClr val="FFC000"/>
              </a:solidFill>
            </a:endParaRPr>
          </a:p>
        </p:txBody>
      </p:sp>
      <p:sp>
        <p:nvSpPr>
          <p:cNvPr id="12" name="Down Arrow 11"/>
          <p:cNvSpPr/>
          <p:nvPr/>
        </p:nvSpPr>
        <p:spPr>
          <a:xfrm>
            <a:off x="1331640" y="1536101"/>
            <a:ext cx="341756" cy="2857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51920" y="1046064"/>
            <a:ext cx="2232249" cy="307777"/>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sz="1050" dirty="0">
                <a:solidFill>
                  <a:schemeClr val="bg1"/>
                </a:solidFill>
              </a:rPr>
              <a:t>   </a:t>
            </a:r>
            <a:r>
              <a:rPr lang="en-IN" sz="1400" b="1" dirty="0">
                <a:solidFill>
                  <a:srgbClr val="FFC000"/>
                </a:solidFill>
              </a:rPr>
              <a:t>REGRESSOR VARIABLES</a:t>
            </a:r>
            <a:endParaRPr lang="en-US" sz="1200" b="1" dirty="0">
              <a:solidFill>
                <a:srgbClr val="FFC000"/>
              </a:solidFill>
            </a:endParaRPr>
          </a:p>
        </p:txBody>
      </p:sp>
      <p:sp>
        <p:nvSpPr>
          <p:cNvPr id="18" name="Left Brace 17"/>
          <p:cNvSpPr/>
          <p:nvPr/>
        </p:nvSpPr>
        <p:spPr>
          <a:xfrm rot="5400000">
            <a:off x="4681437" y="-1064573"/>
            <a:ext cx="357190" cy="5328592"/>
          </a:xfrm>
          <a:prstGeom prst="leftBrace">
            <a:avLst/>
          </a:prstGeom>
          <a:noFill/>
          <a:ln>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itle 1">
            <a:extLst>
              <a:ext uri="{FF2B5EF4-FFF2-40B4-BE49-F238E27FC236}">
                <a16:creationId xmlns:a16="http://schemas.microsoft.com/office/drawing/2014/main" id="{5B45B1D4-8EBA-42A3-8A93-A65EA0269E16}"/>
              </a:ext>
            </a:extLst>
          </p:cNvPr>
          <p:cNvSpPr txBox="1">
            <a:spLocks/>
          </p:cNvSpPr>
          <p:nvPr/>
        </p:nvSpPr>
        <p:spPr>
          <a:xfrm>
            <a:off x="755576" y="73718"/>
            <a:ext cx="7763036" cy="746781"/>
          </a:xfrm>
          <a:prstGeom prst="rect">
            <a:avLst/>
          </a:prstGeom>
          <a:gradFill>
            <a:gsLst>
              <a:gs pos="0">
                <a:schemeClr val="accent6">
                  <a:tint val="50000"/>
                  <a:satMod val="300000"/>
                </a:schemeClr>
              </a:gs>
              <a:gs pos="35000">
                <a:schemeClr val="accent6">
                  <a:tint val="37000"/>
                  <a:satMod val="300000"/>
                </a:schemeClr>
              </a:gs>
              <a:gs pos="100000">
                <a:schemeClr val="accent6">
                  <a:tint val="15000"/>
                  <a:satMod val="350000"/>
                </a:schemeClr>
              </a:gs>
            </a:gsLst>
          </a:gradFill>
          <a:ln w="9525" cap="flat" cmpd="sng" algn="ctr">
            <a:solidFill>
              <a:srgbClr val="FFC000"/>
            </a:solidFill>
            <a:prstDash val="solid"/>
          </a:ln>
          <a:effectLst>
            <a:outerShdw blurRad="40000" dist="165100" dir="7680000" rotWithShape="0">
              <a:srgbClr val="000000">
                <a:alpha val="33000"/>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800" i="1" dirty="0">
                <a:latin typeface="Comic Sans MS" pitchFamily="66" charset="0"/>
              </a:rPr>
              <a:t> </a:t>
            </a:r>
            <a:r>
              <a:rPr lang="en-IN" sz="2400" b="1"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GLIMPSE OF DATASET</a:t>
            </a:r>
            <a:endParaRPr lang="en-US" sz="2800" b="1" u="sng"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40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4" name="Content Placeholder 3" descr="cooks.jpg"/>
          <p:cNvPicPr>
            <a:picLocks noGrp="1" noChangeAspect="1"/>
          </p:cNvPicPr>
          <p:nvPr>
            <p:ph idx="1"/>
          </p:nvPr>
        </p:nvPicPr>
        <p:blipFill>
          <a:blip r:embed="rId2"/>
          <a:stretch>
            <a:fillRect/>
          </a:stretch>
        </p:blipFill>
        <p:spPr>
          <a:xfrm>
            <a:off x="2274683" y="1166018"/>
            <a:ext cx="4594633" cy="4525963"/>
          </a:xfrm>
        </p:spPr>
      </p:pic>
      <p:sp>
        <p:nvSpPr>
          <p:cNvPr id="6" name="Title 1">
            <a:extLst>
              <a:ext uri="{FF2B5EF4-FFF2-40B4-BE49-F238E27FC236}">
                <a16:creationId xmlns:a16="http://schemas.microsoft.com/office/drawing/2014/main" id="{2EE4A541-DDB5-4F47-B4F2-06C544353791}"/>
              </a:ext>
            </a:extLst>
          </p:cNvPr>
          <p:cNvSpPr txBox="1">
            <a:spLocks/>
          </p:cNvSpPr>
          <p:nvPr/>
        </p:nvSpPr>
        <p:spPr>
          <a:xfrm>
            <a:off x="270174" y="116632"/>
            <a:ext cx="8626252" cy="792088"/>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t>DETECTION OF INFLUENTIAL POINTS</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5076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40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4" name="Content Placeholder 3" descr="cooks.jpg"/>
          <p:cNvPicPr>
            <a:picLocks noGrp="1" noChangeAspect="1"/>
          </p:cNvPicPr>
          <p:nvPr>
            <p:ph idx="1"/>
          </p:nvPr>
        </p:nvPicPr>
        <p:blipFill>
          <a:blip r:embed="rId2"/>
          <a:stretch>
            <a:fillRect/>
          </a:stretch>
        </p:blipFill>
        <p:spPr>
          <a:xfrm>
            <a:off x="2274683" y="1207293"/>
            <a:ext cx="4594633" cy="4525963"/>
          </a:xfrm>
        </p:spPr>
      </p:pic>
      <p:sp>
        <p:nvSpPr>
          <p:cNvPr id="6" name="Title 1">
            <a:extLst>
              <a:ext uri="{FF2B5EF4-FFF2-40B4-BE49-F238E27FC236}">
                <a16:creationId xmlns:a16="http://schemas.microsoft.com/office/drawing/2014/main" id="{2EE4A541-DDB5-4F47-B4F2-06C544353791}"/>
              </a:ext>
            </a:extLst>
          </p:cNvPr>
          <p:cNvSpPr txBox="1">
            <a:spLocks/>
          </p:cNvSpPr>
          <p:nvPr/>
        </p:nvSpPr>
        <p:spPr>
          <a:xfrm>
            <a:off x="270174" y="116632"/>
            <a:ext cx="8626252" cy="792088"/>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t>DETECTION OF INFLUENTIAL POINTS</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23BC049-E1C2-4BEA-BD39-2FFF3DEF7CA4}"/>
              </a:ext>
            </a:extLst>
          </p:cNvPr>
          <p:cNvSpPr txBox="1"/>
          <p:nvPr/>
        </p:nvSpPr>
        <p:spPr>
          <a:xfrm>
            <a:off x="827584" y="5805264"/>
            <a:ext cx="7785793" cy="800219"/>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Wingdings" pitchFamily="2" charset="2"/>
              <a:buChar char="ü"/>
            </a:pPr>
            <a:r>
              <a:rPr lang="en-IN" sz="2800" dirty="0"/>
              <a:t> </a:t>
            </a:r>
            <a:r>
              <a:rPr lang="en-US" dirty="0"/>
              <a:t>We see that there are substantial number of points which can be regarded as influential points. </a:t>
            </a:r>
          </a:p>
        </p:txBody>
      </p:sp>
    </p:spTree>
    <p:extLst>
      <p:ext uri="{BB962C8B-B14F-4D97-AF65-F5344CB8AC3E}">
        <p14:creationId xmlns:p14="http://schemas.microsoft.com/office/powerpoint/2010/main" val="1596779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628800"/>
            <a:ext cx="8136904" cy="1938992"/>
          </a:xfrm>
          <a:prstGeom prst="rect">
            <a:avLst/>
          </a:prstGeo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buFont typeface="Wingdings" pitchFamily="2" charset="2"/>
              <a:buChar char="§"/>
            </a:pPr>
            <a:r>
              <a:rPr lang="en-US" sz="1200" dirty="0"/>
              <a:t>  </a:t>
            </a:r>
            <a:r>
              <a:rPr lang="en-US" sz="2000" dirty="0"/>
              <a:t>Since we are interested in finding the true nature of the</a:t>
            </a:r>
          </a:p>
          <a:p>
            <a:r>
              <a:rPr lang="en-US" sz="2000" dirty="0"/>
              <a:t>  dependence of response on the regressors, we will  </a:t>
            </a:r>
          </a:p>
          <a:p>
            <a:r>
              <a:rPr lang="en-US" sz="2000" dirty="0"/>
              <a:t>  drop these points. </a:t>
            </a:r>
          </a:p>
          <a:p>
            <a:endParaRPr lang="en-IN" sz="2000" dirty="0"/>
          </a:p>
          <a:p>
            <a:endParaRPr lang="en-IN" sz="2000" dirty="0"/>
          </a:p>
          <a:p>
            <a:endParaRPr lang="en-IN" sz="2000" dirty="0"/>
          </a:p>
        </p:txBody>
      </p:sp>
      <p:sp>
        <p:nvSpPr>
          <p:cNvPr id="4" name="Title 1">
            <a:extLst>
              <a:ext uri="{FF2B5EF4-FFF2-40B4-BE49-F238E27FC236}">
                <a16:creationId xmlns:a16="http://schemas.microsoft.com/office/drawing/2014/main" id="{268FBAA5-B5EF-4A37-93AC-88CB51CB3F54}"/>
              </a:ext>
            </a:extLst>
          </p:cNvPr>
          <p:cNvSpPr txBox="1">
            <a:spLocks/>
          </p:cNvSpPr>
          <p:nvPr/>
        </p:nvSpPr>
        <p:spPr>
          <a:xfrm>
            <a:off x="258874" y="585435"/>
            <a:ext cx="8626252" cy="648072"/>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solidFill>
                  <a:schemeClr val="bg1"/>
                </a:solidFill>
                <a:latin typeface="Comic Sans MS" pitchFamily="66" charset="0"/>
              </a:rPr>
              <a:t>THEREFORE NOW THE AGENDA IS : </a:t>
            </a:r>
            <a:endParaRPr lang="en-US" sz="3200" b="1" dirty="0">
              <a:solidFill>
                <a:schemeClr val="bg1"/>
              </a:solidFill>
              <a:latin typeface="Comic Sans MS" pitchFamily="66" charset="0"/>
            </a:endParaRPr>
          </a:p>
          <a:p>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628800"/>
            <a:ext cx="8136904" cy="2862322"/>
          </a:xfrm>
          <a:prstGeom prst="rect">
            <a:avLst/>
          </a:prstGeom>
          <a:solidFill>
            <a:schemeClr val="accent2"/>
          </a:solidFill>
          <a:ln>
            <a:noFill/>
          </a:ln>
          <a:effectLst>
            <a:outerShdw blurRad="190500" dist="482600" dir="4380000" sx="97000" sy="97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buFont typeface="Wingdings" pitchFamily="2" charset="2"/>
              <a:buChar char="§"/>
            </a:pPr>
            <a:r>
              <a:rPr lang="en-US" sz="1200" dirty="0"/>
              <a:t>  </a:t>
            </a:r>
            <a:r>
              <a:rPr lang="en-US" sz="2000" dirty="0"/>
              <a:t>Since we are interested in finding the true nature of the</a:t>
            </a:r>
          </a:p>
          <a:p>
            <a:r>
              <a:rPr lang="en-US" sz="2000" dirty="0"/>
              <a:t>  dependence of response on the regressors, we will  </a:t>
            </a:r>
          </a:p>
          <a:p>
            <a:r>
              <a:rPr lang="en-US" sz="2000" dirty="0"/>
              <a:t>  drop these points. </a:t>
            </a:r>
          </a:p>
          <a:p>
            <a:endParaRPr lang="en-IN" sz="2000" dirty="0"/>
          </a:p>
          <a:p>
            <a:endParaRPr lang="en-US" sz="2000" dirty="0"/>
          </a:p>
          <a:p>
            <a:pPr>
              <a:buFont typeface="Wingdings" pitchFamily="2" charset="2"/>
              <a:buChar char="§"/>
            </a:pPr>
            <a:r>
              <a:rPr lang="en-US" sz="2000" dirty="0"/>
              <a:t>  We fit the MLR model again on this reduced set of data points.  </a:t>
            </a:r>
          </a:p>
          <a:p>
            <a:r>
              <a:rPr lang="en-US" sz="2000" dirty="0"/>
              <a:t>     The residuals are noted.</a:t>
            </a:r>
          </a:p>
          <a:p>
            <a:endParaRPr lang="en-IN" sz="2000" dirty="0"/>
          </a:p>
          <a:p>
            <a:endParaRPr lang="en-IN" sz="2000" dirty="0"/>
          </a:p>
        </p:txBody>
      </p:sp>
      <p:sp>
        <p:nvSpPr>
          <p:cNvPr id="4" name="Title 1">
            <a:extLst>
              <a:ext uri="{FF2B5EF4-FFF2-40B4-BE49-F238E27FC236}">
                <a16:creationId xmlns:a16="http://schemas.microsoft.com/office/drawing/2014/main" id="{268FBAA5-B5EF-4A37-93AC-88CB51CB3F54}"/>
              </a:ext>
            </a:extLst>
          </p:cNvPr>
          <p:cNvSpPr txBox="1">
            <a:spLocks/>
          </p:cNvSpPr>
          <p:nvPr/>
        </p:nvSpPr>
        <p:spPr>
          <a:xfrm>
            <a:off x="258874" y="585435"/>
            <a:ext cx="8626252" cy="648072"/>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solidFill>
                  <a:schemeClr val="bg1"/>
                </a:solidFill>
                <a:latin typeface="Comic Sans MS" pitchFamily="66" charset="0"/>
              </a:rPr>
              <a:t>THEREFORE NOW THE AGENDA IS : </a:t>
            </a:r>
            <a:endParaRPr lang="en-US" sz="3200" b="1" dirty="0">
              <a:solidFill>
                <a:schemeClr val="bg1"/>
              </a:solidFill>
              <a:latin typeface="Comic Sans MS" pitchFamily="66" charset="0"/>
            </a:endParaRPr>
          </a:p>
          <a:p>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0231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34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3" name="Picture 2" descr="res his 1.jpg"/>
          <p:cNvPicPr>
            <a:picLocks noChangeAspect="1"/>
          </p:cNvPicPr>
          <p:nvPr/>
        </p:nvPicPr>
        <p:blipFill>
          <a:blip r:embed="rId2"/>
          <a:stretch>
            <a:fillRect/>
          </a:stretch>
        </p:blipFill>
        <p:spPr>
          <a:xfrm>
            <a:off x="540122" y="1606391"/>
            <a:ext cx="3571900" cy="2960188"/>
          </a:xfrm>
          <a:prstGeom prst="rect">
            <a:avLst/>
          </a:prstGeom>
        </p:spPr>
      </p:pic>
      <p:pic>
        <p:nvPicPr>
          <p:cNvPr id="4" name="Picture 3" descr="res his 2.jpg"/>
          <p:cNvPicPr>
            <a:picLocks noChangeAspect="1"/>
          </p:cNvPicPr>
          <p:nvPr/>
        </p:nvPicPr>
        <p:blipFill>
          <a:blip r:embed="rId3"/>
          <a:stretch>
            <a:fillRect/>
          </a:stretch>
        </p:blipFill>
        <p:spPr>
          <a:xfrm>
            <a:off x="4751784" y="1606391"/>
            <a:ext cx="3571900" cy="2937779"/>
          </a:xfrm>
          <a:prstGeom prst="rect">
            <a:avLst/>
          </a:prstGeom>
        </p:spPr>
      </p:pic>
      <p:sp>
        <p:nvSpPr>
          <p:cNvPr id="5" name="TextBox 4"/>
          <p:cNvSpPr txBox="1"/>
          <p:nvPr/>
        </p:nvSpPr>
        <p:spPr>
          <a:xfrm>
            <a:off x="540122" y="735717"/>
            <a:ext cx="3571900" cy="646331"/>
          </a:xfrm>
          <a:prstGeom prst="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b="1" dirty="0">
                <a:solidFill>
                  <a:schemeClr val="bg1">
                    <a:lumMod val="95000"/>
                    <a:lumOff val="5000"/>
                  </a:schemeClr>
                </a:solidFill>
                <a:effectLst>
                  <a:outerShdw blurRad="38100" dist="38100" dir="2700000" algn="tl">
                    <a:srgbClr val="000000">
                      <a:alpha val="43137"/>
                    </a:srgbClr>
                  </a:outerShdw>
                </a:effectLst>
                <a:latin typeface="Comic Sans MS" pitchFamily="66" charset="0"/>
              </a:rPr>
              <a:t>RESIDUAL HISTOGRAM ON</a:t>
            </a:r>
          </a:p>
          <a:p>
            <a:r>
              <a:rPr lang="en-IN" b="1" dirty="0">
                <a:solidFill>
                  <a:schemeClr val="bg1">
                    <a:lumMod val="95000"/>
                    <a:lumOff val="5000"/>
                  </a:schemeClr>
                </a:solidFill>
                <a:effectLst>
                  <a:outerShdw blurRad="38100" dist="38100" dir="2700000" algn="tl">
                    <a:srgbClr val="000000">
                      <a:alpha val="43137"/>
                    </a:srgbClr>
                  </a:outerShdw>
                </a:effectLst>
                <a:latin typeface="Comic Sans MS" pitchFamily="66" charset="0"/>
              </a:rPr>
              <a:t>ORIGINAL DATASET</a:t>
            </a:r>
            <a:endParaRPr lang="en-US" b="1" dirty="0">
              <a:solidFill>
                <a:schemeClr val="bg1">
                  <a:lumMod val="95000"/>
                  <a:lumOff val="5000"/>
                </a:schemeClr>
              </a:solidFill>
              <a:effectLst>
                <a:outerShdw blurRad="38100" dist="38100" dir="2700000" algn="tl">
                  <a:srgbClr val="000000">
                    <a:alpha val="43137"/>
                  </a:srgbClr>
                </a:outerShdw>
              </a:effectLst>
              <a:latin typeface="Comic Sans MS" pitchFamily="66" charset="0"/>
            </a:endParaRPr>
          </a:p>
        </p:txBody>
      </p:sp>
      <p:sp>
        <p:nvSpPr>
          <p:cNvPr id="6" name="TextBox 5"/>
          <p:cNvSpPr txBox="1"/>
          <p:nvPr/>
        </p:nvSpPr>
        <p:spPr>
          <a:xfrm>
            <a:off x="4701530" y="735717"/>
            <a:ext cx="3672408" cy="646331"/>
          </a:xfrm>
          <a:prstGeom prst="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Comic Sans MS" pitchFamily="66" charset="0"/>
              </a:rPr>
              <a:t>RESIDUAL HISTOGRAM</a:t>
            </a:r>
          </a:p>
          <a:p>
            <a:r>
              <a:rPr lang="en-IN" b="1" dirty="0">
                <a:solidFill>
                  <a:schemeClr val="bg1"/>
                </a:solidFill>
                <a:effectLst>
                  <a:outerShdw blurRad="38100" dist="38100" dir="2700000" algn="tl">
                    <a:srgbClr val="000000">
                      <a:alpha val="43137"/>
                    </a:srgbClr>
                  </a:outerShdw>
                </a:effectLst>
                <a:latin typeface="Comic Sans MS" pitchFamily="66" charset="0"/>
              </a:rPr>
              <a:t>ON CLEANED DATASET</a:t>
            </a:r>
            <a:endParaRPr lang="en-US" b="1" dirty="0">
              <a:solidFill>
                <a:schemeClr val="bg1"/>
              </a:solidFill>
              <a:effectLst>
                <a:outerShdw blurRad="38100" dist="38100" dir="2700000" algn="tl">
                  <a:srgbClr val="000000">
                    <a:alpha val="43137"/>
                  </a:srgbClr>
                </a:outerShdw>
              </a:effectLst>
              <a:latin typeface="Comic Sans MS" pitchFamily="66"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34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3" name="Picture 2" descr="res his 1.jpg"/>
          <p:cNvPicPr>
            <a:picLocks noChangeAspect="1"/>
          </p:cNvPicPr>
          <p:nvPr/>
        </p:nvPicPr>
        <p:blipFill>
          <a:blip r:embed="rId2"/>
          <a:stretch>
            <a:fillRect/>
          </a:stretch>
        </p:blipFill>
        <p:spPr>
          <a:xfrm>
            <a:off x="540122" y="1606391"/>
            <a:ext cx="3571900" cy="2960188"/>
          </a:xfrm>
          <a:prstGeom prst="rect">
            <a:avLst/>
          </a:prstGeom>
        </p:spPr>
      </p:pic>
      <p:pic>
        <p:nvPicPr>
          <p:cNvPr id="4" name="Picture 3" descr="res his 2.jpg"/>
          <p:cNvPicPr>
            <a:picLocks noChangeAspect="1"/>
          </p:cNvPicPr>
          <p:nvPr/>
        </p:nvPicPr>
        <p:blipFill>
          <a:blip r:embed="rId3"/>
          <a:stretch>
            <a:fillRect/>
          </a:stretch>
        </p:blipFill>
        <p:spPr>
          <a:xfrm>
            <a:off x="4751784" y="1606391"/>
            <a:ext cx="3571900" cy="2937779"/>
          </a:xfrm>
          <a:prstGeom prst="rect">
            <a:avLst/>
          </a:prstGeom>
        </p:spPr>
      </p:pic>
      <p:sp>
        <p:nvSpPr>
          <p:cNvPr id="5" name="TextBox 4"/>
          <p:cNvSpPr txBox="1"/>
          <p:nvPr/>
        </p:nvSpPr>
        <p:spPr>
          <a:xfrm>
            <a:off x="540122" y="735717"/>
            <a:ext cx="3571900" cy="646331"/>
          </a:xfrm>
          <a:prstGeom prst="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Comic Sans MS" pitchFamily="66" charset="0"/>
              </a:rPr>
              <a:t>RESIDUAL HISTOGRAM ON</a:t>
            </a:r>
          </a:p>
          <a:p>
            <a:r>
              <a:rPr lang="en-IN" b="1" dirty="0">
                <a:solidFill>
                  <a:schemeClr val="bg1"/>
                </a:solidFill>
                <a:effectLst>
                  <a:outerShdw blurRad="38100" dist="38100" dir="2700000" algn="tl">
                    <a:srgbClr val="000000">
                      <a:alpha val="43137"/>
                    </a:srgbClr>
                  </a:outerShdw>
                </a:effectLst>
                <a:latin typeface="Comic Sans MS" pitchFamily="66" charset="0"/>
              </a:rPr>
              <a:t>ORIGINAL DATASET</a:t>
            </a:r>
            <a:endParaRPr lang="en-US" b="1" dirty="0">
              <a:solidFill>
                <a:schemeClr val="bg1"/>
              </a:solidFill>
              <a:effectLst>
                <a:outerShdw blurRad="38100" dist="38100" dir="2700000" algn="tl">
                  <a:srgbClr val="000000">
                    <a:alpha val="43137"/>
                  </a:srgbClr>
                </a:outerShdw>
              </a:effectLst>
              <a:latin typeface="Comic Sans MS" pitchFamily="66" charset="0"/>
            </a:endParaRPr>
          </a:p>
        </p:txBody>
      </p:sp>
      <p:sp>
        <p:nvSpPr>
          <p:cNvPr id="6" name="TextBox 5"/>
          <p:cNvSpPr txBox="1"/>
          <p:nvPr/>
        </p:nvSpPr>
        <p:spPr>
          <a:xfrm>
            <a:off x="4701530" y="735717"/>
            <a:ext cx="3672408" cy="646331"/>
          </a:xfrm>
          <a:prstGeom prst="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b="1" dirty="0">
                <a:solidFill>
                  <a:schemeClr val="bg1"/>
                </a:solidFill>
                <a:effectLst>
                  <a:outerShdw blurRad="38100" dist="38100" dir="2700000" algn="tl">
                    <a:srgbClr val="000000">
                      <a:alpha val="43137"/>
                    </a:srgbClr>
                  </a:outerShdw>
                </a:effectLst>
                <a:latin typeface="Comic Sans MS" pitchFamily="66" charset="0"/>
              </a:rPr>
              <a:t>RESIDUAL HISTOGRAM</a:t>
            </a:r>
          </a:p>
          <a:p>
            <a:r>
              <a:rPr lang="en-IN" b="1" dirty="0">
                <a:solidFill>
                  <a:schemeClr val="bg1"/>
                </a:solidFill>
                <a:effectLst>
                  <a:outerShdw blurRad="38100" dist="38100" dir="2700000" algn="tl">
                    <a:srgbClr val="000000">
                      <a:alpha val="43137"/>
                    </a:srgbClr>
                  </a:outerShdw>
                </a:effectLst>
                <a:latin typeface="Comic Sans MS" pitchFamily="66" charset="0"/>
              </a:rPr>
              <a:t>ON CLEANED DATASET</a:t>
            </a:r>
            <a:endParaRPr lang="en-US" b="1" dirty="0">
              <a:solidFill>
                <a:schemeClr val="bg1"/>
              </a:solidFill>
              <a:effectLst>
                <a:outerShdw blurRad="38100" dist="38100" dir="2700000" algn="tl">
                  <a:srgbClr val="000000">
                    <a:alpha val="43137"/>
                  </a:srgbClr>
                </a:outerShdw>
              </a:effectLst>
              <a:latin typeface="Comic Sans MS" pitchFamily="66" charset="0"/>
            </a:endParaRPr>
          </a:p>
        </p:txBody>
      </p:sp>
      <p:sp>
        <p:nvSpPr>
          <p:cNvPr id="7" name="TextBox 6">
            <a:extLst>
              <a:ext uri="{FF2B5EF4-FFF2-40B4-BE49-F238E27FC236}">
                <a16:creationId xmlns:a16="http://schemas.microsoft.com/office/drawing/2014/main" id="{8782D8B6-15B8-46ED-8535-504F58F65883}"/>
              </a:ext>
            </a:extLst>
          </p:cNvPr>
          <p:cNvSpPr txBox="1"/>
          <p:nvPr/>
        </p:nvSpPr>
        <p:spPr>
          <a:xfrm>
            <a:off x="574377" y="4921954"/>
            <a:ext cx="7704286" cy="923330"/>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Wingdings" pitchFamily="2" charset="2"/>
              <a:buChar char="ü"/>
            </a:pPr>
            <a:r>
              <a:rPr lang="en-US" dirty="0"/>
              <a:t> We can see that data points with extreme influence has been removed, as is indicated by the two histograms.</a:t>
            </a:r>
          </a:p>
          <a:p>
            <a:pPr>
              <a:buFont typeface="Wingdings" pitchFamily="2" charset="2"/>
              <a:buChar char="ü"/>
            </a:pPr>
            <a:r>
              <a:rPr lang="en-US" dirty="0"/>
              <a:t>  We will make our next analyses on this cleaned data set</a:t>
            </a:r>
            <a:r>
              <a:rPr lang="en-US" sz="1600" dirty="0"/>
              <a:t>. </a:t>
            </a:r>
          </a:p>
        </p:txBody>
      </p:sp>
    </p:spTree>
    <p:extLst>
      <p:ext uri="{BB962C8B-B14F-4D97-AF65-F5344CB8AC3E}">
        <p14:creationId xmlns:p14="http://schemas.microsoft.com/office/powerpoint/2010/main" val="2705979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40000">
              <a:srgbClr val="C0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F931FA6-C588-4EC3-B193-A8FFCA6D1ED6}"/>
              </a:ext>
            </a:extLst>
          </p:cNvPr>
          <p:cNvSpPr txBox="1">
            <a:spLocks/>
          </p:cNvSpPr>
          <p:nvPr/>
        </p:nvSpPr>
        <p:spPr>
          <a:xfrm>
            <a:off x="359532" y="2708920"/>
            <a:ext cx="8424936" cy="997471"/>
          </a:xfrm>
          <a:prstGeom prst="rect">
            <a:avLst/>
          </a:prstGeom>
          <a:blipFill dpi="0" rotWithShape="1">
            <a:blip r:embed="rId2"/>
            <a:srcRect/>
            <a:tile tx="0" ty="0" sx="100000" sy="100000" flip="none" algn="tl"/>
          </a:blipFill>
          <a:effectLst>
            <a:outerShdw blurRad="114300" dist="342900" dir="3480000" sx="112000" sy="112000" algn="ctr" rotWithShape="0">
              <a:srgbClr val="000000">
                <a:alpha val="57000"/>
              </a:srgbClr>
            </a:outerShdw>
          </a:effectLst>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a:t>CHECKING FOR MULTICOLLINEARITY</a:t>
            </a:r>
            <a:endParaRPr lang="en-US" b="1" dirty="0">
              <a:effectLst>
                <a:outerShdw blurRad="38100" dist="38100" dir="2700000" algn="tl">
                  <a:srgbClr val="000000">
                    <a:alpha val="43137"/>
                  </a:srgbClr>
                </a:outerShdw>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538" y="1214422"/>
            <a:ext cx="184731" cy="369332"/>
          </a:xfrm>
          <a:prstGeom prst="rect">
            <a:avLst/>
          </a:prstGeom>
          <a:noFill/>
        </p:spPr>
        <p:txBody>
          <a:bodyPr wrap="none" rtlCol="0">
            <a:spAutoFit/>
          </a:bodyPr>
          <a:lstStyle/>
          <a:p>
            <a:endParaRPr lang="en-US" dirty="0"/>
          </a:p>
        </p:txBody>
      </p:sp>
      <p:sp>
        <p:nvSpPr>
          <p:cNvPr id="9" name="Title 1">
            <a:extLst>
              <a:ext uri="{FF2B5EF4-FFF2-40B4-BE49-F238E27FC236}">
                <a16:creationId xmlns:a16="http://schemas.microsoft.com/office/drawing/2014/main" id="{4CDC2032-DAC2-4D64-BF83-E7F36F8FE29E}"/>
              </a:ext>
            </a:extLst>
          </p:cNvPr>
          <p:cNvSpPr txBox="1">
            <a:spLocks/>
          </p:cNvSpPr>
          <p:nvPr/>
        </p:nvSpPr>
        <p:spPr>
          <a:xfrm>
            <a:off x="258874" y="120544"/>
            <a:ext cx="8626252" cy="648072"/>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t>PRIMA FACIE DETECTION</a:t>
            </a:r>
            <a:r>
              <a:rPr lang="en-IN" sz="3200" b="1" dirty="0">
                <a:solidFill>
                  <a:schemeClr val="bg1"/>
                </a:solidFill>
                <a:latin typeface="Comic Sans MS" pitchFamily="66" charset="0"/>
              </a:rPr>
              <a:t> </a:t>
            </a:r>
            <a:endParaRPr lang="en-US" sz="3200" b="1" dirty="0">
              <a:solidFill>
                <a:schemeClr val="bg1"/>
              </a:solidFill>
              <a:latin typeface="Comic Sans MS" pitchFamily="66" charset="0"/>
            </a:endParaRPr>
          </a:p>
          <a:p>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0" name="Content Placeholder 19">
            <a:extLst>
              <a:ext uri="{FF2B5EF4-FFF2-40B4-BE49-F238E27FC236}">
                <a16:creationId xmlns:a16="http://schemas.microsoft.com/office/drawing/2014/main" id="{AF980CA8-6758-443A-B10B-AF49A43EA2FB}"/>
              </a:ext>
            </a:extLst>
          </p:cNvPr>
          <p:cNvSpPr>
            <a:spLocks noGrp="1"/>
          </p:cNvSpPr>
          <p:nvPr>
            <p:ph idx="1"/>
          </p:nvPr>
        </p:nvSpPr>
        <p:spPr>
          <a:xfrm>
            <a:off x="467544" y="1196752"/>
            <a:ext cx="8208912" cy="4525963"/>
          </a:xfrm>
          <a:solidFill>
            <a:schemeClr val="accent2"/>
          </a:solidFill>
        </p:spPr>
        <p:txBody>
          <a:bodyPr/>
          <a:lstStyle/>
          <a:p>
            <a:r>
              <a:rPr lang="en-IN" sz="2400" u="sng" dirty="0">
                <a:effectLst>
                  <a:outerShdw blurRad="38100" dist="38100" dir="2700000" algn="tl">
                    <a:srgbClr val="000000">
                      <a:alpha val="43137"/>
                    </a:srgbClr>
                  </a:outerShdw>
                </a:effectLst>
                <a:latin typeface="Comic Sans MS" pitchFamily="66" charset="0"/>
              </a:rPr>
              <a:t>CORRELATION MATRIX</a:t>
            </a:r>
            <a:endParaRPr lang="en-IN" sz="2400" u="sng" dirty="0">
              <a:effectLst>
                <a:outerShdw blurRad="38100" dist="38100" dir="2700000" algn="tl">
                  <a:srgbClr val="000000">
                    <a:alpha val="43137"/>
                  </a:srgbClr>
                </a:outerShdw>
              </a:effectLst>
            </a:endParaRPr>
          </a:p>
          <a:p>
            <a:endParaRPr lang="en-IN" dirty="0"/>
          </a:p>
        </p:txBody>
      </p:sp>
      <p:pic>
        <p:nvPicPr>
          <p:cNvPr id="22" name="Content Placeholder 6" descr="1.1.jpeg">
            <a:extLst>
              <a:ext uri="{FF2B5EF4-FFF2-40B4-BE49-F238E27FC236}">
                <a16:creationId xmlns:a16="http://schemas.microsoft.com/office/drawing/2014/main" id="{E653A74B-D986-4361-84B2-8D6486C4392D}"/>
              </a:ext>
            </a:extLst>
          </p:cNvPr>
          <p:cNvPicPr>
            <a:picLocks noChangeAspect="1"/>
          </p:cNvPicPr>
          <p:nvPr/>
        </p:nvPicPr>
        <p:blipFill>
          <a:blip r:embed="rId2"/>
          <a:stretch>
            <a:fillRect/>
          </a:stretch>
        </p:blipFill>
        <p:spPr>
          <a:xfrm>
            <a:off x="899592" y="1715928"/>
            <a:ext cx="7141031" cy="2590800"/>
          </a:xfrm>
          <a:prstGeom prst="rect">
            <a:avLst/>
          </a:prstGeom>
          <a:solidFill>
            <a:srgbClr val="FFC000"/>
          </a:solidFill>
        </p:spPr>
      </p:pic>
      <p:sp>
        <p:nvSpPr>
          <p:cNvPr id="23" name="TextBox 22">
            <a:extLst>
              <a:ext uri="{FF2B5EF4-FFF2-40B4-BE49-F238E27FC236}">
                <a16:creationId xmlns:a16="http://schemas.microsoft.com/office/drawing/2014/main" id="{68476A17-A50C-495A-83D2-BB8F0F06DDED}"/>
              </a:ext>
            </a:extLst>
          </p:cNvPr>
          <p:cNvSpPr txBox="1"/>
          <p:nvPr/>
        </p:nvSpPr>
        <p:spPr>
          <a:xfrm>
            <a:off x="1625791" y="4438902"/>
            <a:ext cx="5688632" cy="646331"/>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t>Yellow marked entries in the above matrix indicate high values of pairwise correlation coefficient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C62C96-44DC-4F58-B0B6-17916BCEB70A}"/>
              </a:ext>
            </a:extLst>
          </p:cNvPr>
          <p:cNvSpPr txBox="1">
            <a:spLocks/>
          </p:cNvSpPr>
          <p:nvPr/>
        </p:nvSpPr>
        <p:spPr>
          <a:xfrm>
            <a:off x="258874" y="83765"/>
            <a:ext cx="8626252" cy="648072"/>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t>OBSERVATION</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5EFE0FD-29F7-4759-9167-134DF3FD4CCF}"/>
              </a:ext>
            </a:extLst>
          </p:cNvPr>
          <p:cNvSpPr txBox="1"/>
          <p:nvPr/>
        </p:nvSpPr>
        <p:spPr>
          <a:xfrm>
            <a:off x="503548" y="1052736"/>
            <a:ext cx="8136904" cy="3170099"/>
          </a:xfrm>
          <a:prstGeom prst="rect">
            <a:avLst/>
          </a:prstGeom>
          <a:solidFill>
            <a:schemeClr val="accent2"/>
          </a:solidFill>
          <a:ln>
            <a:noFill/>
          </a:ln>
          <a:effectLst>
            <a:outerShdw blurRad="190500" dist="482600" dir="4380000" sx="97000" sy="97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endParaRPr lang="en-IN" sz="2000" dirty="0"/>
          </a:p>
          <a:p>
            <a:pPr>
              <a:buFont typeface="Wingdings" pitchFamily="2" charset="2"/>
              <a:buChar char="§"/>
            </a:pPr>
            <a:endParaRPr lang="en-US" sz="2000" dirty="0"/>
          </a:p>
          <a:p>
            <a:pPr>
              <a:buFont typeface="Wingdings" pitchFamily="2" charset="2"/>
              <a:buChar char="§"/>
            </a:pPr>
            <a:r>
              <a:rPr lang="en-US" sz="2000" dirty="0"/>
              <a:t>We observe </a:t>
            </a:r>
            <a:r>
              <a:rPr lang="en-US" sz="2000" dirty="0" err="1"/>
              <a:t>clealy</a:t>
            </a:r>
            <a:r>
              <a:rPr lang="en-US" sz="2000" dirty="0"/>
              <a:t> that there are several entries in the matrix indicating very high value of pairwise correlation coefficient and therefore we may have enough reason to believe that our model contains multicollinearity. </a:t>
            </a:r>
          </a:p>
          <a:p>
            <a:pPr>
              <a:buFont typeface="Wingdings" pitchFamily="2" charset="2"/>
              <a:buChar char="§"/>
            </a:pPr>
            <a:endParaRPr lang="en-IN" sz="2000" dirty="0"/>
          </a:p>
          <a:p>
            <a:pPr>
              <a:buFont typeface="Wingdings" pitchFamily="2" charset="2"/>
              <a:buChar char="§"/>
            </a:pPr>
            <a:endParaRPr lang="en-IN" sz="2000" dirty="0"/>
          </a:p>
          <a:p>
            <a:pPr>
              <a:buFont typeface="Wingdings" pitchFamily="2" charset="2"/>
              <a:buChar char="§"/>
            </a:pPr>
            <a:r>
              <a:rPr lang="en-IN" sz="2000" dirty="0"/>
              <a:t>Therefore </a:t>
            </a:r>
            <a:r>
              <a:rPr lang="en-US" sz="2000" dirty="0"/>
              <a:t>We also check whether the matrix (X’X) </a:t>
            </a:r>
            <a:r>
              <a:rPr lang="en-US" sz="2000" baseline="30000" dirty="0"/>
              <a:t>-1</a:t>
            </a:r>
            <a:r>
              <a:rPr lang="en-US" sz="2000" dirty="0"/>
              <a:t> is unstable or ill-conditioned or not.</a:t>
            </a:r>
            <a:endParaRPr lang="en-IN" sz="2000" dirty="0"/>
          </a:p>
          <a:p>
            <a:endParaRPr lang="en-IN"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8926" y="642918"/>
            <a:ext cx="3286148" cy="369332"/>
          </a:xfrm>
          <a:prstGeom prst="rect">
            <a:avLst/>
          </a:prstGeom>
          <a:noFill/>
        </p:spPr>
        <p:txBody>
          <a:bodyPr wrap="square" rtlCol="0">
            <a:spAutoFit/>
          </a:bodyPr>
          <a:lstStyle/>
          <a:p>
            <a:r>
              <a:rPr lang="en-IN" i="1" dirty="0">
                <a:solidFill>
                  <a:schemeClr val="bg1"/>
                </a:solidFill>
                <a:latin typeface="Comic Sans MS" pitchFamily="66" charset="0"/>
              </a:rPr>
              <a:t>    </a:t>
            </a:r>
            <a:endParaRPr lang="en-US" i="1" dirty="0">
              <a:solidFill>
                <a:schemeClr val="bg1"/>
              </a:solidFill>
              <a:latin typeface="Comic Sans MS" pitchFamily="66" charset="0"/>
            </a:endParaRPr>
          </a:p>
        </p:txBody>
      </p:sp>
      <p:sp>
        <p:nvSpPr>
          <p:cNvPr id="6" name="Title 1">
            <a:extLst>
              <a:ext uri="{FF2B5EF4-FFF2-40B4-BE49-F238E27FC236}">
                <a16:creationId xmlns:a16="http://schemas.microsoft.com/office/drawing/2014/main" id="{DB4241E1-7796-463F-A592-2929FFF1D7EA}"/>
              </a:ext>
            </a:extLst>
          </p:cNvPr>
          <p:cNvSpPr txBox="1">
            <a:spLocks/>
          </p:cNvSpPr>
          <p:nvPr/>
        </p:nvSpPr>
        <p:spPr>
          <a:xfrm>
            <a:off x="258874" y="44624"/>
            <a:ext cx="8626252" cy="648072"/>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solidFill>
                  <a:schemeClr val="bg1"/>
                </a:solidFill>
                <a:effectLst>
                  <a:outerShdw blurRad="38100" dist="38100" dir="2700000" algn="tl">
                    <a:srgbClr val="000000">
                      <a:alpha val="43137"/>
                    </a:srgbClr>
                  </a:outerShdw>
                </a:effectLst>
                <a:latin typeface="Comic Sans MS" pitchFamily="66" charset="0"/>
              </a:rPr>
              <a:t>EIGEN VALUES OF X’X</a:t>
            </a:r>
            <a:endParaRPr lang="en-US" sz="5400"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0159564-226E-48FF-9E72-15DAFAB75702}"/>
              </a:ext>
            </a:extLst>
          </p:cNvPr>
          <p:cNvSpPr txBox="1"/>
          <p:nvPr/>
        </p:nvSpPr>
        <p:spPr>
          <a:xfrm>
            <a:off x="460040" y="908720"/>
            <a:ext cx="8425086" cy="4401205"/>
          </a:xfrm>
          <a:prstGeom prst="rect">
            <a:avLst/>
          </a:prstGeom>
          <a:solidFill>
            <a:schemeClr val="accent2"/>
          </a:solidFill>
          <a:ln>
            <a:noFill/>
          </a:ln>
          <a:effectLst>
            <a:outerShdw blurRad="190500" dist="482600" dir="4380000" sx="97000" sy="97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p:txBody>
      </p:sp>
      <p:pic>
        <p:nvPicPr>
          <p:cNvPr id="11" name="Picture 10" descr="1.2.jpeg">
            <a:extLst>
              <a:ext uri="{FF2B5EF4-FFF2-40B4-BE49-F238E27FC236}">
                <a16:creationId xmlns:a16="http://schemas.microsoft.com/office/drawing/2014/main" id="{F1A5D287-A2F7-4066-9164-4D257E23A100}"/>
              </a:ext>
            </a:extLst>
          </p:cNvPr>
          <p:cNvPicPr>
            <a:picLocks noChangeAspect="1"/>
          </p:cNvPicPr>
          <p:nvPr/>
        </p:nvPicPr>
        <p:blipFill>
          <a:blip r:embed="rId2"/>
          <a:stretch>
            <a:fillRect/>
          </a:stretch>
        </p:blipFill>
        <p:spPr>
          <a:xfrm>
            <a:off x="2731984" y="1233345"/>
            <a:ext cx="3760019" cy="328001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2" name="TextBox 11">
            <a:extLst>
              <a:ext uri="{FF2B5EF4-FFF2-40B4-BE49-F238E27FC236}">
                <a16:creationId xmlns:a16="http://schemas.microsoft.com/office/drawing/2014/main" id="{781B4400-E9C3-4E23-9258-D3FB864C9516}"/>
              </a:ext>
            </a:extLst>
          </p:cNvPr>
          <p:cNvSpPr txBox="1"/>
          <p:nvPr/>
        </p:nvSpPr>
        <p:spPr>
          <a:xfrm>
            <a:off x="821505" y="4881384"/>
            <a:ext cx="7500990" cy="1333698"/>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Wingdings" pitchFamily="2" charset="2"/>
              <a:buChar char="ü"/>
            </a:pPr>
            <a:endParaRPr lang="en-US" dirty="0"/>
          </a:p>
          <a:p>
            <a:pPr>
              <a:buFont typeface="Wingdings" pitchFamily="2" charset="2"/>
              <a:buChar char="ü"/>
            </a:pPr>
            <a:r>
              <a:rPr lang="en-US" dirty="0"/>
              <a:t> It is noted that the last two eigen values (0.01645 and 0.001176) are very close to 0 and they might be responsible for the instability in the matrix (X’X)</a:t>
            </a:r>
            <a:r>
              <a:rPr lang="en-US" baseline="30000" dirty="0"/>
              <a:t>-1</a:t>
            </a:r>
            <a:endParaRPr lang="en-IN" sz="1600" baseline="30000" dirty="0"/>
          </a:p>
          <a:p>
            <a:endParaRPr lang="en-IN" sz="1600" baseline="30000" dirty="0"/>
          </a:p>
          <a:p>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36000">
              <a:srgbClr val="FF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9532" y="2638424"/>
            <a:ext cx="8424936" cy="997471"/>
          </a:xfrm>
          <a:blipFill dpi="0" rotWithShape="1">
            <a:blip r:embed="rId2"/>
            <a:srcRect/>
            <a:tile tx="0" ty="0" sx="100000" sy="100000" flip="none" algn="tl"/>
          </a:blipFill>
          <a:effectLst>
            <a:outerShdw blurRad="114300" dist="342900" dir="3480000" sx="112000" sy="112000" algn="ctr" rotWithShape="0">
              <a:srgbClr val="000000">
                <a:alpha val="57000"/>
              </a:srgbClr>
            </a:outerShdw>
          </a:effectLst>
        </p:spPr>
        <p:txBody>
          <a:bodyPr/>
          <a:lstStyle/>
          <a:p>
            <a:r>
              <a:rPr lang="en-IN" b="1" dirty="0"/>
              <a:t>EXPLORATORY DATA ANALYSIS</a:t>
            </a:r>
            <a:endParaRPr lang="en-US"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852" y="1052736"/>
            <a:ext cx="6572296" cy="2554545"/>
          </a:xfrm>
          <a:prstGeom prst="rect">
            <a:avLst/>
          </a:prstGeom>
          <a:solidFill>
            <a:schemeClr val="accent2"/>
          </a:solidFill>
          <a:ln>
            <a:solidFill>
              <a:schemeClr val="tx2">
                <a:lumMod val="50000"/>
              </a:schemeClr>
            </a:solidFill>
          </a:ln>
          <a:effectLst>
            <a:outerShdw blurRad="50800" dist="419100" dir="5400000" algn="t" rotWithShape="0">
              <a:prstClr val="black">
                <a:alpha val="40000"/>
              </a:prstClr>
            </a:outerShdw>
          </a:effectLst>
          <a:scene3d>
            <a:camera prst="orthographicFront"/>
            <a:lightRig rig="threePt" dir="t"/>
          </a:scene3d>
          <a:sp3d>
            <a:bevelT w="139700" h="139700" prst="divot"/>
          </a:sp3d>
        </p:spPr>
        <p:txBody>
          <a:bodyPr wrap="square" rtlCol="0">
            <a:spAutoFit/>
          </a:bodyPr>
          <a:lstStyle/>
          <a:p>
            <a:pPr>
              <a:buFont typeface="Wingdings" pitchFamily="2" charset="2"/>
              <a:buChar char="ü"/>
            </a:pPr>
            <a:endParaRPr lang="en-IN" sz="1600" dirty="0"/>
          </a:p>
          <a:p>
            <a:pPr>
              <a:buFont typeface="Wingdings" pitchFamily="2" charset="2"/>
              <a:buChar char="ü"/>
            </a:pPr>
            <a:endParaRPr lang="en-IN" sz="1600" dirty="0"/>
          </a:p>
          <a:p>
            <a:pPr>
              <a:buFont typeface="Wingdings" pitchFamily="2" charset="2"/>
              <a:buChar char="ü"/>
            </a:pPr>
            <a:r>
              <a:rPr lang="en-IN" sz="1600" dirty="0"/>
              <a:t> </a:t>
            </a:r>
            <a:r>
              <a:rPr lang="en-US" sz="1600" dirty="0"/>
              <a:t>We also note the determinant of the matrix X’X given by:</a:t>
            </a:r>
          </a:p>
          <a:p>
            <a:r>
              <a:rPr lang="en-IN" sz="1600" dirty="0"/>
              <a:t>    |X’X| = Product of the eigen values = 5.986286 * 10</a:t>
            </a:r>
            <a:r>
              <a:rPr lang="en-IN" sz="1600" baseline="30000" dirty="0"/>
              <a:t>-19</a:t>
            </a:r>
          </a:p>
          <a:p>
            <a:r>
              <a:rPr lang="en-IN" sz="1600" baseline="30000" dirty="0"/>
              <a:t>      </a:t>
            </a:r>
            <a:r>
              <a:rPr lang="en-US" sz="1600" dirty="0"/>
              <a:t>The determinant value is very close to 0 and hence is a near singular</a:t>
            </a:r>
          </a:p>
          <a:p>
            <a:r>
              <a:rPr lang="en-US" sz="1600" dirty="0"/>
              <a:t>    matrix.</a:t>
            </a:r>
          </a:p>
          <a:p>
            <a:endParaRPr lang="en-IN" sz="1600" dirty="0"/>
          </a:p>
          <a:p>
            <a:endParaRPr lang="en-IN" sz="1600" dirty="0"/>
          </a:p>
          <a:p>
            <a:endParaRPr lang="en-IN" sz="1600" dirty="0"/>
          </a:p>
          <a:p>
            <a:endParaRPr lang="en-US" sz="1600" dirty="0"/>
          </a:p>
        </p:txBody>
      </p:sp>
      <p:sp>
        <p:nvSpPr>
          <p:cNvPr id="3" name="Title 1">
            <a:extLst>
              <a:ext uri="{FF2B5EF4-FFF2-40B4-BE49-F238E27FC236}">
                <a16:creationId xmlns:a16="http://schemas.microsoft.com/office/drawing/2014/main" id="{D120713C-F627-47CE-8A80-F5FE3635B394}"/>
              </a:ext>
            </a:extLst>
          </p:cNvPr>
          <p:cNvSpPr txBox="1">
            <a:spLocks/>
          </p:cNvSpPr>
          <p:nvPr/>
        </p:nvSpPr>
        <p:spPr>
          <a:xfrm>
            <a:off x="809582" y="44624"/>
            <a:ext cx="7524836"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Stability of </a:t>
            </a:r>
            <a:r>
              <a:rPr lang="en-IN" sz="3200" dirty="0">
                <a:solidFill>
                  <a:schemeClr val="bg1"/>
                </a:solidFill>
                <a:effectLst>
                  <a:outerShdw blurRad="38100" dist="38100" dir="2700000" algn="tl">
                    <a:srgbClr val="000000">
                      <a:alpha val="43137"/>
                    </a:srgbClr>
                  </a:outerShdw>
                </a:effectLst>
                <a:latin typeface="Comic Sans MS" pitchFamily="66" charset="0"/>
              </a:rPr>
              <a:t>X’X</a:t>
            </a:r>
            <a:endPar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4203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285852" y="1052736"/>
                <a:ext cx="6572296" cy="4953920"/>
              </a:xfrm>
              <a:prstGeom prst="rect">
                <a:avLst/>
              </a:prstGeom>
              <a:solidFill>
                <a:schemeClr val="accent2"/>
              </a:solidFill>
              <a:ln>
                <a:solidFill>
                  <a:schemeClr val="tx2">
                    <a:lumMod val="50000"/>
                  </a:schemeClr>
                </a:solidFill>
              </a:ln>
              <a:effectLst>
                <a:outerShdw blurRad="50800" dist="419100" dir="5400000" algn="t" rotWithShape="0">
                  <a:prstClr val="black">
                    <a:alpha val="40000"/>
                  </a:prstClr>
                </a:outerShdw>
              </a:effectLst>
              <a:scene3d>
                <a:camera prst="orthographicFront"/>
                <a:lightRig rig="threePt" dir="t"/>
              </a:scene3d>
              <a:sp3d>
                <a:bevelT w="139700" h="139700" prst="divot"/>
              </a:sp3d>
            </p:spPr>
            <p:txBody>
              <a:bodyPr wrap="square" rtlCol="0">
                <a:spAutoFit/>
              </a:bodyPr>
              <a:lstStyle/>
              <a:p>
                <a:pPr>
                  <a:buFont typeface="Wingdings" pitchFamily="2" charset="2"/>
                  <a:buChar char="ü"/>
                </a:pPr>
                <a:endParaRPr lang="en-IN" sz="1600" dirty="0"/>
              </a:p>
              <a:p>
                <a:pPr>
                  <a:buFont typeface="Wingdings" pitchFamily="2" charset="2"/>
                  <a:buChar char="ü"/>
                </a:pPr>
                <a:endParaRPr lang="en-IN" sz="1600" dirty="0"/>
              </a:p>
              <a:p>
                <a:pPr>
                  <a:buFont typeface="Wingdings" pitchFamily="2" charset="2"/>
                  <a:buChar char="ü"/>
                </a:pPr>
                <a:r>
                  <a:rPr lang="en-IN" sz="1600" dirty="0"/>
                  <a:t> </a:t>
                </a:r>
                <a:r>
                  <a:rPr lang="en-US" sz="1600" dirty="0"/>
                  <a:t>We also note the determinant of the matrix X’X given by:</a:t>
                </a:r>
              </a:p>
              <a:p>
                <a:r>
                  <a:rPr lang="en-IN" sz="1600" dirty="0"/>
                  <a:t>    |X’X| = Product of the eigen values = 5.986286 * 10</a:t>
                </a:r>
                <a:r>
                  <a:rPr lang="en-IN" sz="1600" baseline="30000" dirty="0"/>
                  <a:t>-19</a:t>
                </a:r>
              </a:p>
              <a:p>
                <a:r>
                  <a:rPr lang="en-IN" sz="1600" baseline="30000" dirty="0"/>
                  <a:t>      </a:t>
                </a:r>
                <a:r>
                  <a:rPr lang="en-US" sz="1600" dirty="0"/>
                  <a:t>The determinant value is very close to 0 and hence is a near singular</a:t>
                </a:r>
              </a:p>
              <a:p>
                <a:r>
                  <a:rPr lang="en-US" sz="1600" dirty="0"/>
                  <a:t>    matrix.</a:t>
                </a:r>
              </a:p>
              <a:p>
                <a:endParaRPr lang="en-IN" sz="1600" dirty="0"/>
              </a:p>
              <a:p>
                <a:endParaRPr lang="en-IN" sz="1600" dirty="0"/>
              </a:p>
              <a:p>
                <a:pPr>
                  <a:buFont typeface="Wingdings" pitchFamily="2" charset="2"/>
                  <a:buChar char="ü"/>
                </a:pPr>
                <a:r>
                  <a:rPr lang="en-IN" sz="1600" dirty="0"/>
                  <a:t> </a:t>
                </a:r>
                <a:r>
                  <a:rPr lang="en-US" sz="1600" dirty="0"/>
                  <a:t>The condition number of the matrix X’X is given by:</a:t>
                </a:r>
              </a:p>
              <a:p>
                <a:endParaRPr lang="en-IN" sz="1600" dirty="0"/>
              </a:p>
              <a:p>
                <a:r>
                  <a:rPr lang="en-IN" sz="1600" dirty="0"/>
                  <a:t>     Condition number(k)  =</a:t>
                </a:r>
                <a14:m>
                  <m:oMath xmlns:m="http://schemas.openxmlformats.org/officeDocument/2006/math">
                    <m:sSup>
                      <m:sSupPr>
                        <m:ctrlPr>
                          <a:rPr lang="en-IN" sz="1600" i="1" smtClean="0">
                            <a:latin typeface="Cambria Math" panose="02040503050406030204" pitchFamily="18" charset="0"/>
                          </a:rPr>
                        </m:ctrlPr>
                      </m:sSupPr>
                      <m:e>
                        <m:r>
                          <a:rPr lang="en-IN" sz="1600" b="0" i="1" smtClean="0">
                            <a:latin typeface="Cambria Math" panose="02040503050406030204" pitchFamily="18" charset="0"/>
                          </a:rPr>
                          <m:t>(</m:t>
                        </m:r>
                        <m:f>
                          <m:fPr>
                            <m:ctrlPr>
                              <a:rPr lang="en-IN" sz="1600" i="1">
                                <a:latin typeface="Cambria Math" panose="02040503050406030204" pitchFamily="18" charset="0"/>
                              </a:rPr>
                            </m:ctrlPr>
                          </m:fPr>
                          <m:num>
                            <m:r>
                              <m:rPr>
                                <m:nor/>
                              </m:rPr>
                              <a:rPr lang="en-IN" sz="1600" dirty="0"/>
                              <m:t>max</m:t>
                            </m:r>
                            <m:r>
                              <m:rPr>
                                <m:nor/>
                              </m:rPr>
                              <a:rPr lang="en-IN" sz="1600" dirty="0"/>
                              <m:t> </m:t>
                            </m:r>
                            <m:r>
                              <m:rPr>
                                <m:nor/>
                              </m:rPr>
                              <a:rPr lang="en-IN" sz="1600" dirty="0"/>
                              <m:t>eigen</m:t>
                            </m:r>
                            <m:r>
                              <m:rPr>
                                <m:nor/>
                              </m:rPr>
                              <a:rPr lang="en-IN" sz="1600" dirty="0"/>
                              <m:t> </m:t>
                            </m:r>
                            <m:r>
                              <m:rPr>
                                <m:nor/>
                              </m:rPr>
                              <a:rPr lang="en-IN" sz="1600" dirty="0"/>
                              <m:t>value</m:t>
                            </m:r>
                          </m:num>
                          <m:den>
                            <m:r>
                              <m:rPr>
                                <m:nor/>
                              </m:rPr>
                              <a:rPr lang="en-IN" sz="1600" dirty="0"/>
                              <m:t>min</m:t>
                            </m:r>
                            <m:r>
                              <m:rPr>
                                <m:nor/>
                              </m:rPr>
                              <a:rPr lang="en-IN" sz="1600" dirty="0"/>
                              <m:t> </m:t>
                            </m:r>
                            <m:r>
                              <m:rPr>
                                <m:nor/>
                              </m:rPr>
                              <a:rPr lang="en-IN" sz="1600" dirty="0"/>
                              <m:t>eigen</m:t>
                            </m:r>
                            <m:r>
                              <m:rPr>
                                <m:nor/>
                              </m:rPr>
                              <a:rPr lang="en-IN" sz="1600" dirty="0"/>
                              <m:t> </m:t>
                            </m:r>
                            <m:r>
                              <m:rPr>
                                <m:nor/>
                              </m:rPr>
                              <a:rPr lang="en-IN" sz="1600" dirty="0"/>
                              <m:t>value</m:t>
                            </m:r>
                          </m:den>
                        </m:f>
                        <m:r>
                          <a:rPr lang="en-IN" sz="1600" b="0" i="1" dirty="0" smtClean="0">
                            <a:latin typeface="Cambria Math" panose="02040503050406030204" pitchFamily="18" charset="0"/>
                          </a:rPr>
                          <m:t>)</m:t>
                        </m:r>
                      </m:e>
                      <m:sup>
                        <m:r>
                          <a:rPr lang="en-IN" sz="1600" b="0" i="1" smtClean="0">
                            <a:latin typeface="Cambria Math" panose="02040503050406030204" pitchFamily="18" charset="0"/>
                          </a:rPr>
                          <m:t>0.5</m:t>
                        </m:r>
                      </m:sup>
                    </m:sSup>
                  </m:oMath>
                </a14:m>
                <a:endParaRPr lang="en-IN" sz="1600" baseline="30000" dirty="0"/>
              </a:p>
              <a:p>
                <a:r>
                  <a:rPr lang="en-IN" sz="1600" baseline="30000" dirty="0"/>
                  <a:t> </a:t>
                </a:r>
                <a:r>
                  <a:rPr lang="en-IN" sz="1600" dirty="0"/>
                  <a:t>                                       </a:t>
                </a:r>
              </a:p>
              <a:p>
                <a:r>
                  <a:rPr lang="en-IN" sz="1600" dirty="0"/>
                  <a:t>                                          = </a:t>
                </a:r>
                <a:r>
                  <a:rPr lang="en-IN" sz="1600" b="1" dirty="0">
                    <a:solidFill>
                      <a:schemeClr val="bg1">
                        <a:lumMod val="95000"/>
                        <a:lumOff val="5000"/>
                      </a:schemeClr>
                    </a:solidFill>
                  </a:rPr>
                  <a:t>75.4432</a:t>
                </a:r>
              </a:p>
              <a:p>
                <a:r>
                  <a:rPr lang="en-IN" sz="1600" dirty="0"/>
                  <a:t>      </a:t>
                </a:r>
                <a:r>
                  <a:rPr lang="en-US" sz="1600" dirty="0"/>
                  <a:t>We can clearly see that the condition number is also very high, hinting </a:t>
                </a:r>
              </a:p>
              <a:p>
                <a:r>
                  <a:rPr lang="en-US" sz="1600" dirty="0"/>
                  <a:t>      towards potential near-linear relationship among some subsets of   </a:t>
                </a:r>
              </a:p>
              <a:p>
                <a:r>
                  <a:rPr lang="en-US" sz="1600" dirty="0"/>
                  <a:t>      regressors</a:t>
                </a:r>
                <a:endParaRPr lang="en-IN" sz="1600" dirty="0"/>
              </a:p>
              <a:p>
                <a:endParaRPr lang="en-IN" sz="1600" dirty="0"/>
              </a:p>
              <a:p>
                <a:endParaRPr lang="en-IN" sz="1600" dirty="0"/>
              </a:p>
              <a:p>
                <a:r>
                  <a:rPr lang="en-US" sz="1600" dirty="0"/>
                  <a:t>  </a:t>
                </a:r>
              </a:p>
            </p:txBody>
          </p:sp>
        </mc:Choice>
        <mc:Fallback xmlns="">
          <p:sp>
            <p:nvSpPr>
              <p:cNvPr id="2" name="TextBox 1"/>
              <p:cNvSpPr txBox="1">
                <a:spLocks noRot="1" noChangeAspect="1" noMove="1" noResize="1" noEditPoints="1" noAdjustHandles="1" noChangeArrowheads="1" noChangeShapeType="1" noTextEdit="1"/>
              </p:cNvSpPr>
              <p:nvPr/>
            </p:nvSpPr>
            <p:spPr>
              <a:xfrm>
                <a:off x="1285852" y="1052736"/>
                <a:ext cx="6572296" cy="4953920"/>
              </a:xfrm>
              <a:prstGeom prst="rect">
                <a:avLst/>
              </a:prstGeom>
              <a:blipFill>
                <a:blip r:embed="rId2"/>
                <a:stretch>
                  <a:fillRect/>
                </a:stretch>
              </a:blipFill>
              <a:ln>
                <a:solidFill>
                  <a:schemeClr val="tx2">
                    <a:lumMod val="50000"/>
                  </a:schemeClr>
                </a:solidFill>
              </a:ln>
              <a:effectLst>
                <a:outerShdw blurRad="50800" dist="419100" dir="5400000" algn="t" rotWithShape="0">
                  <a:prstClr val="black">
                    <a:alpha val="40000"/>
                  </a:prstClr>
                </a:outerShdw>
              </a:effectLst>
            </p:spPr>
            <p:txBody>
              <a:bodyPr/>
              <a:lstStyle/>
              <a:p>
                <a:r>
                  <a:rPr lang="en-IN">
                    <a:noFill/>
                  </a:rPr>
                  <a:t> </a:t>
                </a:r>
              </a:p>
            </p:txBody>
          </p:sp>
        </mc:Fallback>
      </mc:AlternateContent>
      <p:sp>
        <p:nvSpPr>
          <p:cNvPr id="3" name="Title 1">
            <a:extLst>
              <a:ext uri="{FF2B5EF4-FFF2-40B4-BE49-F238E27FC236}">
                <a16:creationId xmlns:a16="http://schemas.microsoft.com/office/drawing/2014/main" id="{D120713C-F627-47CE-8A80-F5FE3635B394}"/>
              </a:ext>
            </a:extLst>
          </p:cNvPr>
          <p:cNvSpPr txBox="1">
            <a:spLocks/>
          </p:cNvSpPr>
          <p:nvPr/>
        </p:nvSpPr>
        <p:spPr>
          <a:xfrm>
            <a:off x="809582" y="44624"/>
            <a:ext cx="7524836"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2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Stability of </a:t>
            </a:r>
            <a:r>
              <a:rPr lang="en-IN" sz="3200" b="1" dirty="0">
                <a:solidFill>
                  <a:schemeClr val="bg1"/>
                </a:solidFill>
                <a:effectLst>
                  <a:outerShdw blurRad="38100" dist="38100" dir="2700000" algn="tl">
                    <a:srgbClr val="000000">
                      <a:alpha val="43137"/>
                    </a:srgbClr>
                  </a:outerShdw>
                </a:effectLst>
                <a:latin typeface="Comic Sans MS" pitchFamily="66" charset="0"/>
              </a:rPr>
              <a:t>X’X</a:t>
            </a:r>
            <a:endParaRPr lang="en-US" sz="32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15312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19"/>
            <a:ext cx="8229600" cy="2911054"/>
          </a:xfr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marL="0" indent="0">
              <a:buNone/>
            </a:pPr>
            <a:endParaRPr lang="en-US" sz="1800" dirty="0"/>
          </a:p>
          <a:p>
            <a:pPr>
              <a:buFont typeface="Wingdings" pitchFamily="2" charset="2"/>
              <a:buChar char="Ø"/>
            </a:pPr>
            <a:r>
              <a:rPr lang="en-US" sz="1800" dirty="0"/>
              <a:t> We have shown that, the matrix X’X is near singular and ill-conditioned with a large condition number and also the pairwise correlation matrix has some large entries. </a:t>
            </a:r>
          </a:p>
          <a:p>
            <a:pPr>
              <a:buFont typeface="Wingdings" pitchFamily="2" charset="2"/>
              <a:buChar char="Ø"/>
            </a:pPr>
            <a:endParaRPr lang="en-US" sz="1600" dirty="0"/>
          </a:p>
          <a:p>
            <a:pPr>
              <a:buFont typeface="Wingdings" pitchFamily="2" charset="2"/>
              <a:buChar char="Ø"/>
            </a:pPr>
            <a:endParaRPr lang="en-US" sz="1600" dirty="0"/>
          </a:p>
        </p:txBody>
      </p:sp>
      <p:sp>
        <p:nvSpPr>
          <p:cNvPr id="4" name="Title 1">
            <a:extLst>
              <a:ext uri="{FF2B5EF4-FFF2-40B4-BE49-F238E27FC236}">
                <a16:creationId xmlns:a16="http://schemas.microsoft.com/office/drawing/2014/main" id="{2202682D-FB5F-4BD5-B41F-367EAAB4684F}"/>
              </a:ext>
            </a:extLst>
          </p:cNvPr>
          <p:cNvSpPr txBox="1">
            <a:spLocks/>
          </p:cNvSpPr>
          <p:nvPr/>
        </p:nvSpPr>
        <p:spPr>
          <a:xfrm>
            <a:off x="755576" y="116632"/>
            <a:ext cx="7524836"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925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effectLst>
                  <a:outerShdw blurRad="38100" dist="38100" dir="2700000" algn="tl">
                    <a:srgbClr val="000000">
                      <a:alpha val="43137"/>
                    </a:srgbClr>
                  </a:outerShdw>
                </a:effectLst>
              </a:rPr>
              <a:t>CONCLUSION FROM PRIMA FACIE DETECTION</a:t>
            </a:r>
            <a:endPar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18"/>
            <a:ext cx="8229600" cy="3991174"/>
          </a:xfr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marL="0" indent="0">
              <a:buNone/>
            </a:pPr>
            <a:endParaRPr lang="en-US" sz="1800" dirty="0"/>
          </a:p>
          <a:p>
            <a:pPr>
              <a:buFont typeface="Wingdings" pitchFamily="2" charset="2"/>
              <a:buChar char="Ø"/>
            </a:pPr>
            <a:r>
              <a:rPr lang="en-US" sz="1800" dirty="0"/>
              <a:t> We have shown that, the matrix X’X is near singular and ill-conditioned with a large condition number and also the pairwise correlation matrix has some large entries. </a:t>
            </a:r>
          </a:p>
          <a:p>
            <a:pPr>
              <a:buFont typeface="Wingdings" pitchFamily="2" charset="2"/>
              <a:buChar char="Ø"/>
            </a:pPr>
            <a:endParaRPr lang="en-US" sz="1600" dirty="0"/>
          </a:p>
          <a:p>
            <a:pPr>
              <a:buFont typeface="Wingdings" pitchFamily="2" charset="2"/>
              <a:buChar char="Ø"/>
            </a:pPr>
            <a:endParaRPr lang="en-US" sz="1800" dirty="0"/>
          </a:p>
          <a:p>
            <a:pPr>
              <a:buNone/>
            </a:pPr>
            <a:endParaRPr lang="en-US" sz="1800" dirty="0"/>
          </a:p>
          <a:p>
            <a:pPr>
              <a:buFont typeface="Wingdings" pitchFamily="2" charset="2"/>
              <a:buChar char="Ø"/>
            </a:pPr>
            <a:r>
              <a:rPr lang="en-US" sz="1800" dirty="0"/>
              <a:t>Thus, we can observe that there are some reasons to believe prima facie that our model may be affected by multicollinearity. So, we would perform further analysis on it to detect the regressors which are mainly responsible for multicollinearity. </a:t>
            </a:r>
          </a:p>
          <a:p>
            <a:pPr>
              <a:buFont typeface="Wingdings" pitchFamily="2" charset="2"/>
              <a:buChar char="Ø"/>
            </a:pPr>
            <a:endParaRPr lang="en-US" sz="1600" dirty="0"/>
          </a:p>
        </p:txBody>
      </p:sp>
      <p:sp>
        <p:nvSpPr>
          <p:cNvPr id="4" name="Title 1">
            <a:extLst>
              <a:ext uri="{FF2B5EF4-FFF2-40B4-BE49-F238E27FC236}">
                <a16:creationId xmlns:a16="http://schemas.microsoft.com/office/drawing/2014/main" id="{2202682D-FB5F-4BD5-B41F-367EAAB4684F}"/>
              </a:ext>
            </a:extLst>
          </p:cNvPr>
          <p:cNvSpPr txBox="1">
            <a:spLocks/>
          </p:cNvSpPr>
          <p:nvPr/>
        </p:nvSpPr>
        <p:spPr>
          <a:xfrm>
            <a:off x="755576" y="116632"/>
            <a:ext cx="7524836"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925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effectLst>
                  <a:outerShdw blurRad="38100" dist="38100" dir="2700000" algn="tl">
                    <a:srgbClr val="000000">
                      <a:alpha val="43137"/>
                    </a:srgbClr>
                  </a:outerShdw>
                </a:effectLst>
              </a:rPr>
              <a:t>CONCLUSION FROM PRIMA FACIE DETECTION</a:t>
            </a:r>
            <a:endPar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9445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225" y="1268760"/>
            <a:ext cx="8269550" cy="4680520"/>
          </a:xfr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a:normAutofit/>
          </a:bodyPr>
          <a:lstStyle/>
          <a:p>
            <a:pPr marL="457200" indent="-457200">
              <a:buAutoNum type="arabicPeriod"/>
            </a:pPr>
            <a:r>
              <a:rPr lang="en-IN" sz="2000" u="sng" dirty="0">
                <a:latin typeface="Comic Sans MS" pitchFamily="66" charset="0"/>
              </a:rPr>
              <a:t>VARIANCE INFLATION FACTOR :</a:t>
            </a:r>
          </a:p>
          <a:p>
            <a:pPr marL="457200" indent="-457200">
              <a:buNone/>
            </a:pPr>
            <a:endParaRPr lang="en-IN" sz="2000" u="sng" dirty="0">
              <a:latin typeface="Comic Sans MS" pitchFamily="66" charset="0"/>
            </a:endParaRPr>
          </a:p>
          <a:p>
            <a:pPr marL="457200" indent="-457200">
              <a:buFont typeface="Wingdings" pitchFamily="2" charset="2"/>
              <a:buChar char="Ø"/>
            </a:pPr>
            <a:endParaRPr lang="en-US" sz="2000" dirty="0"/>
          </a:p>
          <a:p>
            <a:pPr marL="457200" indent="-457200">
              <a:buFont typeface="Wingdings" pitchFamily="2" charset="2"/>
              <a:buChar char="Ø"/>
            </a:pPr>
            <a:r>
              <a:rPr lang="en-US" sz="2000" dirty="0"/>
              <a:t>VIF is calculated for parameters corresponding to each regresor.</a:t>
            </a:r>
          </a:p>
          <a:p>
            <a:pPr marL="457200" indent="-457200">
              <a:buFont typeface="Wingdings" pitchFamily="2" charset="2"/>
              <a:buChar char="Ø"/>
            </a:pPr>
            <a:endParaRPr lang="en-US" sz="2000" dirty="0"/>
          </a:p>
          <a:p>
            <a:pPr marL="457200" indent="-457200">
              <a:buFont typeface="Wingdings" pitchFamily="2" charset="2"/>
              <a:buChar char="Ø"/>
            </a:pPr>
            <a:r>
              <a:rPr lang="en-US" sz="2000" dirty="0"/>
              <a:t> It provides an index that measures the inflation in the variance of an estimated regression coefficient due to collinearity.</a:t>
            </a:r>
          </a:p>
        </p:txBody>
      </p:sp>
      <p:sp>
        <p:nvSpPr>
          <p:cNvPr id="6" name="Title 1">
            <a:extLst>
              <a:ext uri="{FF2B5EF4-FFF2-40B4-BE49-F238E27FC236}">
                <a16:creationId xmlns:a16="http://schemas.microsoft.com/office/drawing/2014/main" id="{D9E24ED2-9946-4E20-95C2-FB6A26F5FE51}"/>
              </a:ext>
            </a:extLst>
          </p:cNvPr>
          <p:cNvSpPr txBox="1">
            <a:spLocks/>
          </p:cNvSpPr>
          <p:nvPr/>
        </p:nvSpPr>
        <p:spPr>
          <a:xfrm>
            <a:off x="755576" y="116632"/>
            <a:ext cx="7524836"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850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effectLst>
                  <a:outerShdw blurRad="38100" dist="38100" dir="2700000" algn="tl">
                    <a:srgbClr val="000000">
                      <a:alpha val="43137"/>
                    </a:srgbClr>
                  </a:outerShdw>
                </a:effectLst>
              </a:rPr>
              <a:t>METHODOLOGICAL DETECTION AND DIAGNOSTICS</a:t>
            </a:r>
            <a:endParaRPr lang="en-IN" sz="1200" b="1" dirty="0">
              <a:effectLst>
                <a:outerShdw blurRad="38100" dist="38100" dir="2700000" algn="tl">
                  <a:srgbClr val="000000">
                    <a:alpha val="43137"/>
                  </a:srgbClr>
                </a:outerShdw>
              </a:effectLst>
            </a:endParaRPr>
          </a:p>
          <a:p>
            <a:endPar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225" y="1268760"/>
            <a:ext cx="8269550" cy="4680520"/>
          </a:xfr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a:normAutofit/>
          </a:bodyPr>
          <a:lstStyle/>
          <a:p>
            <a:pPr marL="457200" indent="-457200">
              <a:buAutoNum type="arabicPeriod"/>
            </a:pPr>
            <a:r>
              <a:rPr lang="en-IN" sz="2000" u="sng" dirty="0">
                <a:latin typeface="Comic Sans MS" pitchFamily="66" charset="0"/>
              </a:rPr>
              <a:t>VARIANCE INFLATION FACTOR :</a:t>
            </a:r>
          </a:p>
          <a:p>
            <a:pPr marL="457200" indent="-457200">
              <a:buNone/>
            </a:pPr>
            <a:endParaRPr lang="en-IN" sz="2000" u="sng" dirty="0">
              <a:latin typeface="Comic Sans MS" pitchFamily="66" charset="0"/>
            </a:endParaRPr>
          </a:p>
          <a:p>
            <a:pPr marL="457200" indent="-457200">
              <a:buFont typeface="Wingdings" pitchFamily="2" charset="2"/>
              <a:buChar char="Ø"/>
            </a:pPr>
            <a:endParaRPr lang="en-US" sz="2000" dirty="0"/>
          </a:p>
          <a:p>
            <a:pPr marL="457200" indent="-457200">
              <a:buFont typeface="Wingdings" pitchFamily="2" charset="2"/>
              <a:buChar char="Ø"/>
            </a:pPr>
            <a:r>
              <a:rPr lang="en-US" sz="2000" dirty="0"/>
              <a:t>VIF is calculated for parameters corresponding to each regresor.</a:t>
            </a:r>
          </a:p>
          <a:p>
            <a:pPr marL="457200" indent="-457200">
              <a:buFont typeface="Wingdings" pitchFamily="2" charset="2"/>
              <a:buChar char="Ø"/>
            </a:pPr>
            <a:endParaRPr lang="en-US" sz="2000" dirty="0"/>
          </a:p>
          <a:p>
            <a:pPr marL="457200" indent="-457200">
              <a:buFont typeface="Wingdings" pitchFamily="2" charset="2"/>
              <a:buChar char="Ø"/>
            </a:pPr>
            <a:r>
              <a:rPr lang="en-US" sz="2000" dirty="0"/>
              <a:t> It provides an index that measures the inflation in the variance of an estimated regression coefficient due to collinearity.</a:t>
            </a:r>
          </a:p>
          <a:p>
            <a:pPr marL="457200" indent="-457200">
              <a:buFont typeface="Wingdings" pitchFamily="2" charset="2"/>
              <a:buChar char="Ø"/>
            </a:pPr>
            <a:endParaRPr lang="en-US" sz="2000" dirty="0"/>
          </a:p>
          <a:p>
            <a:pPr marL="457200" indent="-457200">
              <a:buFont typeface="Wingdings" pitchFamily="2" charset="2"/>
              <a:buChar char="Ø"/>
            </a:pPr>
            <a:r>
              <a:rPr lang="en-IN" sz="2000" dirty="0"/>
              <a:t>VIF is calculated as:</a:t>
            </a:r>
          </a:p>
          <a:p>
            <a:pPr marL="457200" indent="-457200" algn="ctr">
              <a:buNone/>
            </a:pPr>
            <a:r>
              <a:rPr lang="en-IN" sz="2000" dirty="0"/>
              <a:t>        </a:t>
            </a:r>
            <a:r>
              <a:rPr lang="en-IN" sz="2000" b="1" dirty="0" err="1">
                <a:solidFill>
                  <a:schemeClr val="bg2">
                    <a:lumMod val="50000"/>
                  </a:schemeClr>
                </a:solidFill>
              </a:rPr>
              <a:t>VIF</a:t>
            </a:r>
            <a:r>
              <a:rPr lang="en-IN" sz="2000" b="1" baseline="-25000" dirty="0" err="1">
                <a:solidFill>
                  <a:schemeClr val="bg2">
                    <a:lumMod val="50000"/>
                  </a:schemeClr>
                </a:solidFill>
              </a:rPr>
              <a:t>j</a:t>
            </a:r>
            <a:r>
              <a:rPr lang="en-IN" sz="2000" b="1" dirty="0">
                <a:solidFill>
                  <a:schemeClr val="bg2">
                    <a:lumMod val="50000"/>
                  </a:schemeClr>
                </a:solidFill>
              </a:rPr>
              <a:t> = (1-R</a:t>
            </a:r>
            <a:r>
              <a:rPr lang="en-IN" sz="2000" b="1" baseline="-25000" dirty="0">
                <a:solidFill>
                  <a:schemeClr val="bg2">
                    <a:lumMod val="50000"/>
                  </a:schemeClr>
                </a:solidFill>
              </a:rPr>
              <a:t>j</a:t>
            </a:r>
            <a:r>
              <a:rPr lang="en-IN" sz="2000" b="1" baseline="30000" dirty="0">
                <a:solidFill>
                  <a:schemeClr val="bg2">
                    <a:lumMod val="50000"/>
                  </a:schemeClr>
                </a:solidFill>
              </a:rPr>
              <a:t>2</a:t>
            </a:r>
            <a:r>
              <a:rPr lang="en-IN" sz="2000" b="1" dirty="0">
                <a:solidFill>
                  <a:schemeClr val="bg2">
                    <a:lumMod val="50000"/>
                  </a:schemeClr>
                </a:solidFill>
              </a:rPr>
              <a:t>)</a:t>
            </a:r>
            <a:r>
              <a:rPr lang="en-IN" sz="2000" b="1" baseline="30000" dirty="0">
                <a:solidFill>
                  <a:schemeClr val="bg2">
                    <a:lumMod val="50000"/>
                  </a:schemeClr>
                </a:solidFill>
              </a:rPr>
              <a:t>-1         </a:t>
            </a:r>
            <a:endParaRPr lang="en-IN" sz="2000" b="1" dirty="0">
              <a:solidFill>
                <a:schemeClr val="bg2">
                  <a:lumMod val="50000"/>
                </a:schemeClr>
              </a:solidFill>
            </a:endParaRPr>
          </a:p>
          <a:p>
            <a:pPr marL="457200" indent="-457200">
              <a:buNone/>
            </a:pPr>
            <a:r>
              <a:rPr lang="en-IN" sz="2000" dirty="0">
                <a:latin typeface="Comic Sans MS" pitchFamily="66" charset="0"/>
              </a:rPr>
              <a:t>      </a:t>
            </a:r>
            <a:r>
              <a:rPr lang="en-IN" sz="2000" dirty="0"/>
              <a:t>where j = 1,2,...,p and R</a:t>
            </a:r>
            <a:r>
              <a:rPr lang="en-IN" sz="2000" baseline="-25000" dirty="0"/>
              <a:t>j</a:t>
            </a:r>
            <a:r>
              <a:rPr lang="en-IN" sz="2000" baseline="30000" dirty="0"/>
              <a:t>2 </a:t>
            </a:r>
            <a:r>
              <a:rPr lang="en-IN" sz="2000" dirty="0"/>
              <a:t> = Coefficient of determination when </a:t>
            </a:r>
            <a:r>
              <a:rPr lang="en-IN" sz="2000" dirty="0" err="1"/>
              <a:t>x</a:t>
            </a:r>
            <a:r>
              <a:rPr lang="en-IN" sz="2000" baseline="-25000" dirty="0" err="1"/>
              <a:t>j</a:t>
            </a:r>
            <a:r>
              <a:rPr lang="en-IN" sz="2000" baseline="-25000" dirty="0"/>
              <a:t> </a:t>
            </a:r>
            <a:r>
              <a:rPr lang="en-IN" sz="2000" dirty="0"/>
              <a:t> is</a:t>
            </a:r>
          </a:p>
          <a:p>
            <a:pPr marL="457200" indent="-457200">
              <a:buNone/>
            </a:pPr>
            <a:r>
              <a:rPr lang="en-IN" sz="2000" dirty="0"/>
              <a:t>        regressed with other regressors.</a:t>
            </a:r>
            <a:endParaRPr lang="en-IN" sz="2000" u="sng" dirty="0">
              <a:latin typeface="Comic Sans MS" pitchFamily="66" charset="0"/>
            </a:endParaRPr>
          </a:p>
          <a:p>
            <a:pPr marL="457200" indent="-457200">
              <a:buFont typeface="Wingdings" pitchFamily="2" charset="2"/>
              <a:buChar char="Ø"/>
            </a:pPr>
            <a:endParaRPr lang="en-US" sz="2000" dirty="0"/>
          </a:p>
        </p:txBody>
      </p:sp>
      <p:sp>
        <p:nvSpPr>
          <p:cNvPr id="6" name="Title 1">
            <a:extLst>
              <a:ext uri="{FF2B5EF4-FFF2-40B4-BE49-F238E27FC236}">
                <a16:creationId xmlns:a16="http://schemas.microsoft.com/office/drawing/2014/main" id="{D9E24ED2-9946-4E20-95C2-FB6A26F5FE51}"/>
              </a:ext>
            </a:extLst>
          </p:cNvPr>
          <p:cNvSpPr txBox="1">
            <a:spLocks/>
          </p:cNvSpPr>
          <p:nvPr/>
        </p:nvSpPr>
        <p:spPr>
          <a:xfrm>
            <a:off x="755576" y="116632"/>
            <a:ext cx="7524836"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850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t>METHODOLOGICAL DETECTION AND DIAGNOSTICS</a:t>
            </a:r>
            <a:endParaRPr lang="en-IN" sz="1200" dirty="0"/>
          </a:p>
          <a:p>
            <a:endPar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02043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5C0202C-C4E2-4DC9-AD85-2629641DA9FF}"/>
              </a:ext>
            </a:extLst>
          </p:cNvPr>
          <p:cNvSpPr txBox="1">
            <a:spLocks/>
          </p:cNvSpPr>
          <p:nvPr/>
        </p:nvSpPr>
        <p:spPr>
          <a:xfrm>
            <a:off x="584557" y="67696"/>
            <a:ext cx="7974886"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solidFill>
                  <a:schemeClr val="bg1"/>
                </a:solidFill>
                <a:effectLst>
                  <a:outerShdw blurRad="38100" dist="38100" dir="2700000" algn="tl">
                    <a:srgbClr val="000000">
                      <a:alpha val="43137"/>
                    </a:srgbClr>
                  </a:outerShdw>
                </a:effectLst>
                <a:latin typeface="Comic Sans MS" pitchFamily="66" charset="0"/>
              </a:rPr>
              <a:t>CALCULATED VIF FOR ALL THE PARAMETRES</a:t>
            </a:r>
            <a:endParaRPr lang="en-US" sz="5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E6816106-427A-4972-B653-35FAB965E647}"/>
              </a:ext>
            </a:extLst>
          </p:cNvPr>
          <p:cNvSpPr txBox="1">
            <a:spLocks/>
          </p:cNvSpPr>
          <p:nvPr/>
        </p:nvSpPr>
        <p:spPr>
          <a:xfrm>
            <a:off x="719572" y="1142238"/>
            <a:ext cx="7704856" cy="4680520"/>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pic>
        <p:nvPicPr>
          <p:cNvPr id="9" name="Content Placeholder 3" descr="1.3.jpeg">
            <a:extLst>
              <a:ext uri="{FF2B5EF4-FFF2-40B4-BE49-F238E27FC236}">
                <a16:creationId xmlns:a16="http://schemas.microsoft.com/office/drawing/2014/main" id="{AFE12975-AA7B-4BD3-B951-12CA03ADF481}"/>
              </a:ext>
            </a:extLst>
          </p:cNvPr>
          <p:cNvPicPr>
            <a:picLocks noGrp="1" noChangeAspect="1"/>
          </p:cNvPicPr>
          <p:nvPr>
            <p:ph idx="1"/>
          </p:nvPr>
        </p:nvPicPr>
        <p:blipFill>
          <a:blip r:embed="rId2"/>
          <a:stretch>
            <a:fillRect/>
          </a:stretch>
        </p:blipFill>
        <p:spPr>
          <a:xfrm>
            <a:off x="1485714" y="1268760"/>
            <a:ext cx="6172572" cy="3282692"/>
          </a:xfrm>
        </p:spPr>
      </p:pic>
      <p:sp>
        <p:nvSpPr>
          <p:cNvPr id="10" name="TextBox 9">
            <a:extLst>
              <a:ext uri="{FF2B5EF4-FFF2-40B4-BE49-F238E27FC236}">
                <a16:creationId xmlns:a16="http://schemas.microsoft.com/office/drawing/2014/main" id="{0FA4086C-27A7-487C-833B-6D8912361793}"/>
              </a:ext>
            </a:extLst>
          </p:cNvPr>
          <p:cNvSpPr txBox="1"/>
          <p:nvPr/>
        </p:nvSpPr>
        <p:spPr>
          <a:xfrm>
            <a:off x="1035819" y="4771606"/>
            <a:ext cx="7072362" cy="830997"/>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Wingdings" pitchFamily="2" charset="2"/>
              <a:buChar char="ü"/>
            </a:pPr>
            <a:r>
              <a:rPr lang="en-US" sz="1600" dirty="0"/>
              <a:t> Yellow marked VIF’s are less than 5</a:t>
            </a:r>
          </a:p>
          <a:p>
            <a:endParaRPr lang="en-IN" sz="1600" dirty="0"/>
          </a:p>
          <a:p>
            <a:pPr>
              <a:buFont typeface="Wingdings" pitchFamily="2" charset="2"/>
              <a:buChar char="ü"/>
            </a:pPr>
            <a:r>
              <a:rPr lang="en-IN" sz="1600" dirty="0"/>
              <a:t> </a:t>
            </a:r>
            <a:r>
              <a:rPr lang="en-US" sz="1600" dirty="0"/>
              <a:t>we tend to drop the regressor having highest VIF among those having VIF&gt;5</a:t>
            </a:r>
            <a:r>
              <a:rPr lang="en-US" sz="1400" dirty="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1E59DD-84F5-497D-B6BF-F438841498B8}"/>
              </a:ext>
            </a:extLst>
          </p:cNvPr>
          <p:cNvSpPr txBox="1">
            <a:spLocks/>
          </p:cNvSpPr>
          <p:nvPr/>
        </p:nvSpPr>
        <p:spPr>
          <a:xfrm>
            <a:off x="408612" y="268796"/>
            <a:ext cx="8269550" cy="5904656"/>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4" name="TextBox 3">
            <a:extLst>
              <a:ext uri="{FF2B5EF4-FFF2-40B4-BE49-F238E27FC236}">
                <a16:creationId xmlns:a16="http://schemas.microsoft.com/office/drawing/2014/main" id="{158DFC91-EAFD-46F2-A7CD-1B6419954212}"/>
              </a:ext>
            </a:extLst>
          </p:cNvPr>
          <p:cNvSpPr txBox="1"/>
          <p:nvPr/>
        </p:nvSpPr>
        <p:spPr>
          <a:xfrm>
            <a:off x="499382" y="332656"/>
            <a:ext cx="7778570" cy="3785652"/>
          </a:xfrm>
          <a:prstGeom prst="rect">
            <a:avLst/>
          </a:prstGeom>
          <a:noFill/>
        </p:spPr>
        <p:txBody>
          <a:bodyPr wrap="square" rtlCol="0">
            <a:spAutoFit/>
          </a:bodyPr>
          <a:lstStyle/>
          <a:p>
            <a:r>
              <a:rPr lang="en-IN" sz="2000" dirty="0">
                <a:latin typeface="Comic Sans MS" pitchFamily="66" charset="0"/>
              </a:rPr>
              <a:t>2. </a:t>
            </a:r>
            <a:r>
              <a:rPr lang="en-IN" sz="2000" u="sng" dirty="0">
                <a:latin typeface="Comic Sans MS" pitchFamily="66" charset="0"/>
              </a:rPr>
              <a:t>VARIANCE DECOMPOSITION METHOD :</a:t>
            </a:r>
          </a:p>
          <a:p>
            <a:endParaRPr lang="en-IN" sz="2000" u="sng" dirty="0">
              <a:latin typeface="Comic Sans MS" pitchFamily="66" charset="0"/>
            </a:endParaRPr>
          </a:p>
          <a:p>
            <a:endParaRPr lang="en-IN" sz="2400" u="sng" dirty="0">
              <a:latin typeface="Comic Sans MS" pitchFamily="66" charset="0"/>
            </a:endParaRPr>
          </a:p>
          <a:p>
            <a:pPr>
              <a:buFont typeface="Wingdings" pitchFamily="2" charset="2"/>
              <a:buChar char="Ø"/>
            </a:pPr>
            <a:r>
              <a:rPr lang="en-IN" dirty="0"/>
              <a:t> </a:t>
            </a:r>
            <a:r>
              <a:rPr lang="en-US" dirty="0"/>
              <a:t>As VIF does not provide us the information that which subset of regressors are basically responsible for multicollinearity so we now go for Variance Decomposition Method.</a:t>
            </a:r>
          </a:p>
          <a:p>
            <a:endParaRPr lang="en-IN" dirty="0"/>
          </a:p>
          <a:p>
            <a:endParaRPr lang="en-IN" dirty="0"/>
          </a:p>
          <a:p>
            <a:pPr>
              <a:buFont typeface="Wingdings" pitchFamily="2" charset="2"/>
              <a:buChar char="Ø"/>
            </a:pPr>
            <a:r>
              <a:rPr lang="en-IN" dirty="0"/>
              <a:t> </a:t>
            </a:r>
            <a:r>
              <a:rPr lang="en-US" dirty="0"/>
              <a:t>We used Singular Value Decomposition of the input matrix X to calculate variance decomposition of the estimated parameters along various singular values</a:t>
            </a:r>
            <a:r>
              <a:rPr lang="en-US" sz="1600" dirty="0"/>
              <a:t>.</a:t>
            </a:r>
          </a:p>
          <a:p>
            <a:endParaRPr lang="en-IN" sz="1600" dirty="0"/>
          </a:p>
          <a:p>
            <a:endParaRPr lang="en-US" sz="1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1E59DD-84F5-497D-B6BF-F438841498B8}"/>
              </a:ext>
            </a:extLst>
          </p:cNvPr>
          <p:cNvSpPr txBox="1">
            <a:spLocks/>
          </p:cNvSpPr>
          <p:nvPr/>
        </p:nvSpPr>
        <p:spPr>
          <a:xfrm>
            <a:off x="408612" y="268796"/>
            <a:ext cx="8269550" cy="5904656"/>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58DFC91-EAFD-46F2-A7CD-1B6419954212}"/>
                  </a:ext>
                </a:extLst>
              </p:cNvPr>
              <p:cNvSpPr txBox="1"/>
              <p:nvPr/>
            </p:nvSpPr>
            <p:spPr>
              <a:xfrm>
                <a:off x="499382" y="332656"/>
                <a:ext cx="7778570" cy="5284139"/>
              </a:xfrm>
              <a:prstGeom prst="rect">
                <a:avLst/>
              </a:prstGeom>
              <a:noFill/>
            </p:spPr>
            <p:txBody>
              <a:bodyPr wrap="square" rtlCol="0">
                <a:spAutoFit/>
              </a:bodyPr>
              <a:lstStyle/>
              <a:p>
                <a:r>
                  <a:rPr lang="en-IN" sz="2000" dirty="0">
                    <a:latin typeface="Comic Sans MS" pitchFamily="66" charset="0"/>
                  </a:rPr>
                  <a:t>2. </a:t>
                </a:r>
                <a:r>
                  <a:rPr lang="en-IN" sz="2000" u="sng" dirty="0">
                    <a:latin typeface="Comic Sans MS" pitchFamily="66" charset="0"/>
                  </a:rPr>
                  <a:t>VARIANCE DECOMPOSITION METHOD :</a:t>
                </a:r>
              </a:p>
              <a:p>
                <a:endParaRPr lang="en-IN" sz="2000" u="sng" dirty="0">
                  <a:latin typeface="Comic Sans MS" pitchFamily="66" charset="0"/>
                </a:endParaRPr>
              </a:p>
              <a:p>
                <a:endParaRPr lang="en-IN" sz="2000" u="sng" dirty="0">
                  <a:latin typeface="Comic Sans MS" pitchFamily="66" charset="0"/>
                </a:endParaRPr>
              </a:p>
              <a:p>
                <a:pPr>
                  <a:buFont typeface="Wingdings" pitchFamily="2" charset="2"/>
                  <a:buChar char="Ø"/>
                </a:pPr>
                <a:r>
                  <a:rPr lang="en-IN" sz="1600" dirty="0"/>
                  <a:t> </a:t>
                </a:r>
                <a:r>
                  <a:rPr lang="en-US" sz="1600" dirty="0"/>
                  <a:t>As VIF does not provide us the information that which subset of regressors are basically</a:t>
                </a:r>
              </a:p>
              <a:p>
                <a:r>
                  <a:rPr lang="en-US" sz="1600" dirty="0"/>
                  <a:t>     responsible for multicollinearity we now go for Variance Decomposition Method.</a:t>
                </a:r>
              </a:p>
              <a:p>
                <a:endParaRPr lang="en-IN" sz="1600" dirty="0"/>
              </a:p>
              <a:p>
                <a:endParaRPr lang="en-IN" sz="1600" dirty="0"/>
              </a:p>
              <a:p>
                <a:pPr>
                  <a:buFont typeface="Wingdings" pitchFamily="2" charset="2"/>
                  <a:buChar char="Ø"/>
                </a:pPr>
                <a:r>
                  <a:rPr lang="en-IN" sz="1600" dirty="0"/>
                  <a:t> </a:t>
                </a:r>
                <a:r>
                  <a:rPr lang="en-US" sz="1600" dirty="0"/>
                  <a:t>We used Singular Value Decomposition of the input matrix X to calculate variance decomposition of the estimated parameters along various singular values</a:t>
                </a:r>
                <a:r>
                  <a:rPr lang="en-US" sz="1400" dirty="0"/>
                  <a:t>.</a:t>
                </a:r>
              </a:p>
              <a:p>
                <a:endParaRPr lang="en-US" sz="1400" dirty="0"/>
              </a:p>
              <a:p>
                <a:endParaRPr lang="en-IN" dirty="0"/>
              </a:p>
              <a:p>
                <a:pPr>
                  <a:buFont typeface="Wingdings" pitchFamily="2" charset="2"/>
                  <a:buChar char="Ø"/>
                </a:pPr>
                <a:r>
                  <a:rPr lang="en-IN" dirty="0"/>
                  <a:t> The variance decomposition matrix (</a:t>
                </a:r>
                <a:r>
                  <a:rPr lang="az-Cyrl-AZ" dirty="0"/>
                  <a:t>Л</a:t>
                </a:r>
                <a:r>
                  <a:rPr lang="en-IN" dirty="0"/>
                  <a:t>) is calculated as:</a:t>
                </a:r>
              </a:p>
              <a:p>
                <a:endParaRPr lang="en-IN" b="1" dirty="0"/>
              </a:p>
              <a:p>
                <a:pPr algn="ctr"/>
                <a:r>
                  <a:rPr lang="en-IN" sz="2400" b="1" dirty="0">
                    <a:solidFill>
                      <a:schemeClr val="bg2">
                        <a:lumMod val="50000"/>
                      </a:schemeClr>
                    </a:solidFill>
                  </a:rPr>
                  <a:t>X = UDV</a:t>
                </a:r>
                <a:r>
                  <a:rPr lang="en-IN" sz="2400" b="1" baseline="30000" dirty="0">
                    <a:solidFill>
                      <a:schemeClr val="bg2">
                        <a:lumMod val="50000"/>
                      </a:schemeClr>
                    </a:solidFill>
                  </a:rPr>
                  <a:t>T</a:t>
                </a:r>
              </a:p>
              <a:p>
                <a:pPr algn="ctr"/>
                <a:endParaRPr lang="en-IN" sz="2400" b="1" baseline="30000" dirty="0">
                  <a:solidFill>
                    <a:schemeClr val="bg2">
                      <a:lumMod val="50000"/>
                    </a:schemeClr>
                  </a:solidFill>
                </a:endParaRPr>
              </a:p>
              <a:p>
                <a:pPr algn="ctr"/>
                <a:r>
                  <a:rPr lang="en-IN" sz="2400" b="1" baseline="30000" dirty="0">
                    <a:solidFill>
                      <a:schemeClr val="bg2">
                        <a:lumMod val="50000"/>
                      </a:schemeClr>
                    </a:solidFill>
                  </a:rPr>
                  <a:t> </a:t>
                </a:r>
                <a:r>
                  <a:rPr lang="en-IN" sz="2400" b="1" dirty="0">
                    <a:solidFill>
                      <a:schemeClr val="bg2">
                        <a:lumMod val="50000"/>
                      </a:schemeClr>
                    </a:solidFill>
                  </a:rPr>
                  <a:t>                         </a:t>
                </a:r>
                <a:r>
                  <a:rPr lang="az-Cyrl-AZ" sz="2400" b="1" dirty="0">
                    <a:solidFill>
                      <a:schemeClr val="bg2">
                        <a:lumMod val="50000"/>
                      </a:schemeClr>
                    </a:solidFill>
                  </a:rPr>
                  <a:t>Л</a:t>
                </a:r>
                <a:r>
                  <a:rPr lang="en-IN" sz="2400" b="1" baseline="-25000" dirty="0" err="1">
                    <a:solidFill>
                      <a:schemeClr val="bg2">
                        <a:lumMod val="50000"/>
                      </a:schemeClr>
                    </a:solidFill>
                  </a:rPr>
                  <a:t>kj</a:t>
                </a:r>
                <a:r>
                  <a:rPr lang="en-IN" sz="2400" b="1" baseline="-25000" dirty="0">
                    <a:solidFill>
                      <a:schemeClr val="bg2">
                        <a:lumMod val="50000"/>
                      </a:schemeClr>
                    </a:solidFill>
                  </a:rPr>
                  <a:t>  </a:t>
                </a:r>
                <a:r>
                  <a:rPr lang="en-IN" sz="2400" b="1" dirty="0">
                    <a:solidFill>
                      <a:schemeClr val="bg2">
                        <a:lumMod val="50000"/>
                      </a:schemeClr>
                    </a:solidFill>
                  </a:rPr>
                  <a:t> =</a:t>
                </a:r>
                <a14:m>
                  <m:oMath xmlns:m="http://schemas.openxmlformats.org/officeDocument/2006/math">
                    <m:f>
                      <m:fPr>
                        <m:ctrlPr>
                          <a:rPr lang="en-IN" sz="2400" i="1" smtClean="0">
                            <a:latin typeface="Cambria Math" panose="02040503050406030204" pitchFamily="18" charset="0"/>
                          </a:rPr>
                        </m:ctrlPr>
                      </m:fPr>
                      <m:num>
                        <m:r>
                          <m:rPr>
                            <m:nor/>
                          </m:rPr>
                          <a:rPr lang="en-IN" sz="2400" b="1" dirty="0">
                            <a:solidFill>
                              <a:schemeClr val="bg2">
                                <a:lumMod val="50000"/>
                              </a:schemeClr>
                            </a:solidFill>
                          </a:rPr>
                          <m:t>(</m:t>
                        </m:r>
                        <m:r>
                          <m:rPr>
                            <m:nor/>
                          </m:rPr>
                          <a:rPr lang="en-IN" sz="2400" b="1" dirty="0">
                            <a:solidFill>
                              <a:schemeClr val="bg2">
                                <a:lumMod val="50000"/>
                              </a:schemeClr>
                            </a:solidFill>
                          </a:rPr>
                          <m:t>vkj</m:t>
                        </m:r>
                        <m:r>
                          <m:rPr>
                            <m:nor/>
                          </m:rPr>
                          <a:rPr lang="en-IN" sz="2400" b="1" baseline="30000" dirty="0">
                            <a:solidFill>
                              <a:schemeClr val="bg2">
                                <a:lumMod val="50000"/>
                              </a:schemeClr>
                            </a:solidFill>
                          </a:rPr>
                          <m:t>2</m:t>
                        </m:r>
                        <m:r>
                          <m:rPr>
                            <m:nor/>
                          </m:rPr>
                          <a:rPr lang="en-IN" sz="2400" b="1" dirty="0">
                            <a:solidFill>
                              <a:schemeClr val="bg2">
                                <a:lumMod val="50000"/>
                              </a:schemeClr>
                            </a:solidFill>
                          </a:rPr>
                          <m:t> /</m:t>
                        </m:r>
                        <m:r>
                          <m:rPr>
                            <m:nor/>
                          </m:rPr>
                          <a:rPr lang="el-GR" sz="2400" b="1" dirty="0">
                            <a:solidFill>
                              <a:schemeClr val="bg2">
                                <a:lumMod val="50000"/>
                              </a:schemeClr>
                            </a:solidFill>
                          </a:rPr>
                          <m:t>λ</m:t>
                        </m:r>
                        <m:r>
                          <m:rPr>
                            <m:nor/>
                          </m:rPr>
                          <a:rPr lang="en-IN" sz="2400" b="1" baseline="-25000" dirty="0">
                            <a:solidFill>
                              <a:schemeClr val="bg2">
                                <a:lumMod val="50000"/>
                              </a:schemeClr>
                            </a:solidFill>
                          </a:rPr>
                          <m:t>k</m:t>
                        </m:r>
                        <m:r>
                          <m:rPr>
                            <m:nor/>
                          </m:rPr>
                          <a:rPr lang="en-IN" sz="2400" b="1" i="0" dirty="0" smtClean="0">
                            <a:solidFill>
                              <a:schemeClr val="bg2">
                                <a:lumMod val="50000"/>
                              </a:schemeClr>
                            </a:solidFill>
                          </a:rPr>
                          <m:t>)</m:t>
                        </m:r>
                        <m:r>
                          <m:rPr>
                            <m:nor/>
                          </m:rPr>
                          <a:rPr lang="en-IN" sz="2400" b="1" dirty="0">
                            <a:solidFill>
                              <a:schemeClr val="bg2">
                                <a:lumMod val="50000"/>
                              </a:schemeClr>
                            </a:solidFill>
                          </a:rPr>
                          <m:t> </m:t>
                        </m:r>
                      </m:num>
                      <m:den>
                        <m:r>
                          <m:rPr>
                            <m:nor/>
                          </m:rPr>
                          <a:rPr lang="en-IN" sz="2400" b="1" dirty="0">
                            <a:solidFill>
                              <a:schemeClr val="bg2">
                                <a:lumMod val="50000"/>
                              </a:schemeClr>
                            </a:solidFill>
                          </a:rPr>
                          <m:t>( </m:t>
                        </m:r>
                        <m:r>
                          <m:rPr>
                            <m:nor/>
                          </m:rPr>
                          <a:rPr lang="el-GR" sz="2400" b="1" dirty="0">
                            <a:solidFill>
                              <a:schemeClr val="bg2">
                                <a:lumMod val="50000"/>
                              </a:schemeClr>
                            </a:solidFill>
                          </a:rPr>
                          <m:t>Σ</m:t>
                        </m:r>
                        <m:r>
                          <m:rPr>
                            <m:nor/>
                          </m:rPr>
                          <a:rPr lang="en-IN" sz="2400" b="1" baseline="-25000" dirty="0">
                            <a:solidFill>
                              <a:schemeClr val="bg2">
                                <a:lumMod val="50000"/>
                              </a:schemeClr>
                            </a:solidFill>
                          </a:rPr>
                          <m:t>k</m:t>
                        </m:r>
                        <m:r>
                          <m:rPr>
                            <m:nor/>
                          </m:rPr>
                          <a:rPr lang="en-IN" sz="2400" b="1" baseline="-25000" dirty="0">
                            <a:solidFill>
                              <a:schemeClr val="bg2">
                                <a:lumMod val="50000"/>
                              </a:schemeClr>
                            </a:solidFill>
                          </a:rPr>
                          <m:t> </m:t>
                        </m:r>
                        <m:r>
                          <m:rPr>
                            <m:nor/>
                          </m:rPr>
                          <a:rPr lang="en-IN" sz="2400" b="1" dirty="0">
                            <a:solidFill>
                              <a:schemeClr val="bg2">
                                <a:lumMod val="50000"/>
                              </a:schemeClr>
                            </a:solidFill>
                          </a:rPr>
                          <m:t>v</m:t>
                        </m:r>
                        <m:r>
                          <m:rPr>
                            <m:nor/>
                          </m:rPr>
                          <a:rPr lang="en-IN" sz="2400" b="1" baseline="-25000" dirty="0">
                            <a:solidFill>
                              <a:schemeClr val="bg2">
                                <a:lumMod val="50000"/>
                              </a:schemeClr>
                            </a:solidFill>
                          </a:rPr>
                          <m:t>kj</m:t>
                        </m:r>
                        <m:r>
                          <m:rPr>
                            <m:nor/>
                          </m:rPr>
                          <a:rPr lang="en-IN" sz="2400" b="1" baseline="30000" dirty="0">
                            <a:solidFill>
                              <a:schemeClr val="bg2">
                                <a:lumMod val="50000"/>
                              </a:schemeClr>
                            </a:solidFill>
                          </a:rPr>
                          <m:t>2</m:t>
                        </m:r>
                        <m:r>
                          <m:rPr>
                            <m:nor/>
                          </m:rPr>
                          <a:rPr lang="en-IN" sz="2400" b="1" dirty="0">
                            <a:solidFill>
                              <a:schemeClr val="bg2">
                                <a:lumMod val="50000"/>
                              </a:schemeClr>
                            </a:solidFill>
                          </a:rPr>
                          <m:t> /</m:t>
                        </m:r>
                        <m:r>
                          <m:rPr>
                            <m:nor/>
                          </m:rPr>
                          <a:rPr lang="el-GR" sz="2400" b="1" dirty="0">
                            <a:solidFill>
                              <a:schemeClr val="bg2">
                                <a:lumMod val="50000"/>
                              </a:schemeClr>
                            </a:solidFill>
                          </a:rPr>
                          <m:t>λ</m:t>
                        </m:r>
                        <m:r>
                          <m:rPr>
                            <m:nor/>
                          </m:rPr>
                          <a:rPr lang="en-IN" sz="2400" b="1" baseline="-25000" dirty="0">
                            <a:solidFill>
                              <a:schemeClr val="bg2">
                                <a:lumMod val="50000"/>
                              </a:schemeClr>
                            </a:solidFill>
                          </a:rPr>
                          <m:t>k</m:t>
                        </m:r>
                        <m:r>
                          <m:rPr>
                            <m:nor/>
                          </m:rPr>
                          <a:rPr lang="en-IN" sz="2400" b="1" i="0" dirty="0" smtClean="0">
                            <a:solidFill>
                              <a:schemeClr val="bg2">
                                <a:lumMod val="50000"/>
                              </a:schemeClr>
                            </a:solidFill>
                          </a:rPr>
                          <m:t>)</m:t>
                        </m:r>
                        <m:r>
                          <m:rPr>
                            <m:nor/>
                          </m:rPr>
                          <a:rPr lang="en-IN" sz="2400" b="1" baseline="-25000" dirty="0">
                            <a:solidFill>
                              <a:schemeClr val="bg2">
                                <a:lumMod val="50000"/>
                              </a:schemeClr>
                            </a:solidFill>
                          </a:rPr>
                          <m:t> </m:t>
                        </m:r>
                      </m:den>
                    </m:f>
                  </m:oMath>
                </a14:m>
                <a:r>
                  <a:rPr lang="en-IN" dirty="0"/>
                  <a:t>      ,for all </a:t>
                </a:r>
                <a:r>
                  <a:rPr lang="en-IN" dirty="0" err="1"/>
                  <a:t>k,j</a:t>
                </a:r>
                <a:r>
                  <a:rPr lang="en-IN" dirty="0"/>
                  <a:t> = 1,2,...,p</a:t>
                </a:r>
              </a:p>
              <a:p>
                <a:endParaRPr lang="en-US" sz="1400" dirty="0"/>
              </a:p>
              <a:p>
                <a:endParaRPr lang="en-US" sz="1600" dirty="0"/>
              </a:p>
            </p:txBody>
          </p:sp>
        </mc:Choice>
        <mc:Fallback xmlns="">
          <p:sp>
            <p:nvSpPr>
              <p:cNvPr id="4" name="TextBox 3">
                <a:extLst>
                  <a:ext uri="{FF2B5EF4-FFF2-40B4-BE49-F238E27FC236}">
                    <a16:creationId xmlns:a16="http://schemas.microsoft.com/office/drawing/2014/main" id="{158DFC91-EAFD-46F2-A7CD-1B6419954212}"/>
                  </a:ext>
                </a:extLst>
              </p:cNvPr>
              <p:cNvSpPr txBox="1">
                <a:spLocks noRot="1" noChangeAspect="1" noMove="1" noResize="1" noEditPoints="1" noAdjustHandles="1" noChangeArrowheads="1" noChangeShapeType="1" noTextEdit="1"/>
              </p:cNvSpPr>
              <p:nvPr/>
            </p:nvSpPr>
            <p:spPr>
              <a:xfrm>
                <a:off x="499382" y="332656"/>
                <a:ext cx="7778570" cy="5284139"/>
              </a:xfrm>
              <a:prstGeom prst="rect">
                <a:avLst/>
              </a:prstGeom>
              <a:blipFill>
                <a:blip r:embed="rId2"/>
                <a:stretch>
                  <a:fillRect l="-862" t="-693"/>
                </a:stretch>
              </a:blipFill>
            </p:spPr>
            <p:txBody>
              <a:bodyPr/>
              <a:lstStyle/>
              <a:p>
                <a:r>
                  <a:rPr lang="en-IN">
                    <a:noFill/>
                  </a:rPr>
                  <a:t> </a:t>
                </a:r>
              </a:p>
            </p:txBody>
          </p:sp>
        </mc:Fallback>
      </mc:AlternateContent>
    </p:spTree>
    <p:extLst>
      <p:ext uri="{BB962C8B-B14F-4D97-AF65-F5344CB8AC3E}">
        <p14:creationId xmlns:p14="http://schemas.microsoft.com/office/powerpoint/2010/main" val="1661197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B6970D2-195B-466A-BB19-19FE34365CFC}"/>
              </a:ext>
            </a:extLst>
          </p:cNvPr>
          <p:cNvSpPr txBox="1">
            <a:spLocks/>
          </p:cNvSpPr>
          <p:nvPr/>
        </p:nvSpPr>
        <p:spPr>
          <a:xfrm>
            <a:off x="145655" y="114042"/>
            <a:ext cx="884883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solidFill>
                  <a:schemeClr val="bg1"/>
                </a:solidFill>
                <a:latin typeface="Comic Sans MS" pitchFamily="66" charset="0"/>
              </a:rPr>
              <a:t>VARIANCE DECOMPOSITION OF ORIGINAL MODEL</a:t>
            </a:r>
            <a:endParaRPr 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71EE06B5-732D-410F-988B-F4E5BF84FBEB}"/>
              </a:ext>
            </a:extLst>
          </p:cNvPr>
          <p:cNvSpPr>
            <a:spLocks noGrp="1"/>
          </p:cNvSpPr>
          <p:nvPr>
            <p:ph idx="1"/>
          </p:nvPr>
        </p:nvSpPr>
        <p:spPr>
          <a:xfrm>
            <a:off x="395536" y="1052736"/>
            <a:ext cx="8352928" cy="5616624"/>
          </a:xfrm>
          <a:solidFill>
            <a:schemeClr val="accent2"/>
          </a:solidFill>
          <a:effectLst>
            <a:outerShdw blurRad="50800" dir="5400000" sx="106000" sy="106000" algn="ctr" rotWithShape="0">
              <a:srgbClr val="000000">
                <a:alpha val="43137"/>
              </a:srgbClr>
            </a:outerShdw>
          </a:effectLst>
        </p:spPr>
        <p:txBody>
          <a:bodyPr/>
          <a:lstStyle/>
          <a:p>
            <a:pPr marL="0" indent="0">
              <a:buNone/>
            </a:pPr>
            <a:endParaRPr lang="en-IN" dirty="0"/>
          </a:p>
        </p:txBody>
      </p:sp>
      <p:pic>
        <p:nvPicPr>
          <p:cNvPr id="9" name="Content Placeholder 3" descr="1.4.jpeg">
            <a:extLst>
              <a:ext uri="{FF2B5EF4-FFF2-40B4-BE49-F238E27FC236}">
                <a16:creationId xmlns:a16="http://schemas.microsoft.com/office/drawing/2014/main" id="{6A16927A-BD22-406D-81A6-039B0D13069B}"/>
              </a:ext>
            </a:extLst>
          </p:cNvPr>
          <p:cNvPicPr>
            <a:picLocks noChangeAspect="1"/>
          </p:cNvPicPr>
          <p:nvPr/>
        </p:nvPicPr>
        <p:blipFill>
          <a:blip r:embed="rId2"/>
          <a:stretch>
            <a:fillRect/>
          </a:stretch>
        </p:blipFill>
        <p:spPr>
          <a:xfrm>
            <a:off x="1571604" y="1172702"/>
            <a:ext cx="5996940" cy="3543300"/>
          </a:xfrm>
          <a:prstGeom prst="rect">
            <a:avLst/>
          </a:prstGeom>
        </p:spPr>
      </p:pic>
      <p:sp>
        <p:nvSpPr>
          <p:cNvPr id="13" name="TextBox 12">
            <a:extLst>
              <a:ext uri="{FF2B5EF4-FFF2-40B4-BE49-F238E27FC236}">
                <a16:creationId xmlns:a16="http://schemas.microsoft.com/office/drawing/2014/main" id="{E26BFEF8-2682-45AA-B202-B2CDC15EBF99}"/>
              </a:ext>
            </a:extLst>
          </p:cNvPr>
          <p:cNvSpPr txBox="1"/>
          <p:nvPr/>
        </p:nvSpPr>
        <p:spPr>
          <a:xfrm>
            <a:off x="891017" y="4984118"/>
            <a:ext cx="7358114" cy="1384995"/>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sz="1400" b="1" u="sng" dirty="0"/>
              <a:t>STEP 1 </a:t>
            </a:r>
            <a:r>
              <a:rPr lang="en-IN" sz="1400" b="1" dirty="0"/>
              <a:t>:</a:t>
            </a:r>
            <a:endParaRPr lang="en-IN" sz="1400" b="1" u="sng" dirty="0"/>
          </a:p>
          <a:p>
            <a:pPr>
              <a:buFont typeface="Wingdings" pitchFamily="2" charset="2"/>
              <a:buChar char="Ø"/>
            </a:pPr>
            <a:r>
              <a:rPr lang="en-IN" sz="1400" dirty="0"/>
              <a:t>  In row 9 (condition index &gt; 15) , (F2,F3) </a:t>
            </a:r>
            <a:r>
              <a:rPr lang="en-US" sz="1400" dirty="0"/>
              <a:t>might be involved in multicollinearity.</a:t>
            </a:r>
          </a:p>
          <a:p>
            <a:pPr>
              <a:buFont typeface="Wingdings" pitchFamily="2" charset="2"/>
              <a:buChar char="Ø"/>
            </a:pPr>
            <a:r>
              <a:rPr lang="en-US" sz="1400" dirty="0"/>
              <a:t>  In row 10 (</a:t>
            </a:r>
            <a:r>
              <a:rPr lang="en-IN" sz="1400" dirty="0"/>
              <a:t>condition index &gt; 15) , (F1,F5)  </a:t>
            </a:r>
            <a:r>
              <a:rPr lang="en-US" sz="1400" dirty="0"/>
              <a:t>might be involved in multicollinearity.</a:t>
            </a:r>
          </a:p>
          <a:p>
            <a:r>
              <a:rPr lang="en-IN" sz="1400" dirty="0"/>
              <a:t> </a:t>
            </a:r>
          </a:p>
          <a:p>
            <a:r>
              <a:rPr lang="en-IN" sz="1400" dirty="0"/>
              <a:t>      Now, VIF</a:t>
            </a:r>
            <a:r>
              <a:rPr lang="en-IN" sz="1400" baseline="-25000" dirty="0"/>
              <a:t>F1</a:t>
            </a:r>
            <a:r>
              <a:rPr lang="en-IN" sz="1400" dirty="0"/>
              <a:t> &gt; VIF</a:t>
            </a:r>
            <a:r>
              <a:rPr lang="en-IN" sz="1400" baseline="-25000" dirty="0"/>
              <a:t>F5</a:t>
            </a:r>
            <a:r>
              <a:rPr lang="en-IN" sz="1400" dirty="0"/>
              <a:t> , so we drop F1.</a:t>
            </a:r>
          </a:p>
          <a:p>
            <a:r>
              <a:rPr lang="en-IN" sz="1400" dirty="0"/>
              <a:t>                VIF</a:t>
            </a:r>
            <a:r>
              <a:rPr lang="en-IN" sz="1400" baseline="-25000" dirty="0"/>
              <a:t>F2 </a:t>
            </a:r>
            <a:r>
              <a:rPr lang="en-IN" sz="1400" dirty="0"/>
              <a:t>&gt; VIF</a:t>
            </a:r>
            <a:r>
              <a:rPr lang="en-IN" sz="1400" baseline="-25000" dirty="0"/>
              <a:t>F3</a:t>
            </a:r>
            <a:r>
              <a:rPr lang="en-IN" sz="1400" dirty="0"/>
              <a:t> , so we drop F2.</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xtra.jpeg"/>
          <p:cNvPicPr>
            <a:picLocks noGrp="1" noChangeAspect="1"/>
          </p:cNvPicPr>
          <p:nvPr>
            <p:ph idx="1"/>
          </p:nvPr>
        </p:nvPicPr>
        <p:blipFill>
          <a:blip r:embed="rId2"/>
          <a:stretch>
            <a:fillRect/>
          </a:stretch>
        </p:blipFill>
        <p:spPr>
          <a:xfrm>
            <a:off x="142844" y="1196752"/>
            <a:ext cx="6882974" cy="4765136"/>
          </a:xfrm>
        </p:spPr>
      </p:pic>
      <p:sp>
        <p:nvSpPr>
          <p:cNvPr id="6" name="Text Placeholder 5"/>
          <p:cNvSpPr>
            <a:spLocks noGrp="1"/>
          </p:cNvSpPr>
          <p:nvPr>
            <p:ph type="body" sz="half" idx="2"/>
          </p:nvPr>
        </p:nvSpPr>
        <p:spPr>
          <a:xfrm>
            <a:off x="7143736" y="1500174"/>
            <a:ext cx="2000264" cy="1928826"/>
          </a:xfrm>
          <a:solidFill>
            <a:schemeClr val="accent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endParaRPr lang="en-IN" dirty="0"/>
          </a:p>
          <a:p>
            <a:pPr>
              <a:buFont typeface="Wingdings" pitchFamily="2" charset="2"/>
              <a:buChar char="ü"/>
            </a:pPr>
            <a:r>
              <a:rPr lang="en-IN" sz="1800" dirty="0"/>
              <a:t> Histogram</a:t>
            </a:r>
          </a:p>
          <a:p>
            <a:pPr>
              <a:buFont typeface="Wingdings" pitchFamily="2" charset="2"/>
              <a:buChar char="ü"/>
            </a:pPr>
            <a:r>
              <a:rPr lang="en-IN" sz="1800" dirty="0"/>
              <a:t> Scatter diagrams</a:t>
            </a:r>
          </a:p>
          <a:p>
            <a:pPr>
              <a:buFont typeface="Wingdings" pitchFamily="2" charset="2"/>
              <a:buChar char="ü"/>
            </a:pPr>
            <a:r>
              <a:rPr lang="en-IN" sz="1800" dirty="0"/>
              <a:t> Correlation Coefficient                                                                               </a:t>
            </a:r>
            <a:endParaRPr lang="en-US" sz="1800" dirty="0"/>
          </a:p>
        </p:txBody>
      </p:sp>
      <p:sp>
        <p:nvSpPr>
          <p:cNvPr id="5" name="Title 1">
            <a:extLst>
              <a:ext uri="{FF2B5EF4-FFF2-40B4-BE49-F238E27FC236}">
                <a16:creationId xmlns:a16="http://schemas.microsoft.com/office/drawing/2014/main" id="{F383BEFF-2514-4197-8367-196DC79FD464}"/>
              </a:ext>
            </a:extLst>
          </p:cNvPr>
          <p:cNvSpPr txBox="1">
            <a:spLocks/>
          </p:cNvSpPr>
          <p:nvPr/>
        </p:nvSpPr>
        <p:spPr>
          <a:xfrm>
            <a:off x="142844" y="131844"/>
            <a:ext cx="8424936" cy="746781"/>
          </a:xfrm>
          <a:prstGeom prst="rect">
            <a:avLst/>
          </a:prstGeom>
          <a:gradFill>
            <a:gsLst>
              <a:gs pos="0">
                <a:schemeClr val="accent6">
                  <a:tint val="50000"/>
                  <a:satMod val="300000"/>
                </a:schemeClr>
              </a:gs>
              <a:gs pos="35000">
                <a:schemeClr val="accent6">
                  <a:tint val="37000"/>
                  <a:satMod val="300000"/>
                </a:schemeClr>
              </a:gs>
              <a:gs pos="100000">
                <a:schemeClr val="accent6">
                  <a:tint val="15000"/>
                  <a:satMod val="350000"/>
                </a:schemeClr>
              </a:gs>
            </a:gsLst>
          </a:gradFill>
          <a:ln w="9525" cap="flat" cmpd="sng" algn="ctr">
            <a:solidFill>
              <a:srgbClr val="FFC000"/>
            </a:solidFill>
            <a:prstDash val="solid"/>
          </a:ln>
          <a:effectLst>
            <a:outerShdw blurRad="40000" dist="165100" dir="7680000" rotWithShape="0">
              <a:srgbClr val="000000">
                <a:alpha val="33000"/>
              </a:srgbClr>
            </a:outerShdw>
          </a:effectLst>
        </p:spPr>
        <p:style>
          <a:lnRef idx="1">
            <a:schemeClr val="accent6"/>
          </a:lnRef>
          <a:fillRef idx="2">
            <a:schemeClr val="accent6"/>
          </a:fillRef>
          <a:effectRef idx="1">
            <a:schemeClr val="accent6"/>
          </a:effectRef>
          <a:fontRef idx="minor">
            <a:schemeClr val="dk1"/>
          </a:fontRef>
        </p:style>
        <p:txBody>
          <a:bodyPr>
            <a:normAutofit fontScale="925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800" b="1" i="1" dirty="0">
                <a:solidFill>
                  <a:schemeClr val="bg1"/>
                </a:solidFill>
                <a:latin typeface="Comic Sans MS" pitchFamily="66" charset="0"/>
              </a:rPr>
              <a:t> </a:t>
            </a:r>
            <a:r>
              <a:rPr lang="en-IN" sz="2800" b="1" dirty="0">
                <a:solidFill>
                  <a:schemeClr val="bg1"/>
                </a:solidFill>
                <a:latin typeface="Comic Sans MS" pitchFamily="66" charset="0"/>
              </a:rPr>
              <a:t>Extent of association among regressor and response variables</a:t>
            </a:r>
            <a:endParaRPr lang="en-US" sz="2800" b="1" dirty="0">
              <a:solidFill>
                <a:schemeClr val="bg1"/>
              </a:solidFill>
              <a:latin typeface="Comic Sans MS" pitchFamily="66" charset="0"/>
            </a:endParaRPr>
          </a:p>
          <a:p>
            <a:endParaRPr lang="en-US" sz="2800" b="1" u="sng"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AE47257-F91C-47BA-89E8-BC7802E66034}"/>
              </a:ext>
            </a:extLst>
          </p:cNvPr>
          <p:cNvSpPr txBox="1">
            <a:spLocks/>
          </p:cNvSpPr>
          <p:nvPr/>
        </p:nvSpPr>
        <p:spPr>
          <a:xfrm>
            <a:off x="437225" y="980728"/>
            <a:ext cx="8269550" cy="5476667"/>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pic>
        <p:nvPicPr>
          <p:cNvPr id="10" name="Content Placeholder 3" descr="1.5.jpeg">
            <a:extLst>
              <a:ext uri="{FF2B5EF4-FFF2-40B4-BE49-F238E27FC236}">
                <a16:creationId xmlns:a16="http://schemas.microsoft.com/office/drawing/2014/main" id="{8FEA87C2-5BFB-438E-8D9F-598F013FA69B}"/>
              </a:ext>
            </a:extLst>
          </p:cNvPr>
          <p:cNvPicPr>
            <a:picLocks noGrp="1" noChangeAspect="1"/>
          </p:cNvPicPr>
          <p:nvPr>
            <p:ph idx="1"/>
          </p:nvPr>
        </p:nvPicPr>
        <p:blipFill>
          <a:blip r:embed="rId2"/>
          <a:stretch>
            <a:fillRect/>
          </a:stretch>
        </p:blipFill>
        <p:spPr>
          <a:xfrm>
            <a:off x="1476102" y="1340768"/>
            <a:ext cx="6353175" cy="2876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C532DE0A-8147-48A4-B733-88B462970306}"/>
              </a:ext>
            </a:extLst>
          </p:cNvPr>
          <p:cNvSpPr txBox="1"/>
          <p:nvPr/>
        </p:nvSpPr>
        <p:spPr>
          <a:xfrm>
            <a:off x="1116508" y="4505350"/>
            <a:ext cx="7072362" cy="1569660"/>
          </a:xfrm>
          <a:prstGeom prst="rect">
            <a:avLst/>
          </a:prstGeom>
          <a:noFill/>
        </p:spPr>
        <p:txBody>
          <a:bodyPr wrap="square" rtlCol="0">
            <a:spAutoFit/>
          </a:bodyPr>
          <a:lstStyle/>
          <a:p>
            <a:pPr>
              <a:buFont typeface="Wingdings" pitchFamily="2" charset="2"/>
              <a:buChar char="Ø"/>
            </a:pPr>
            <a:r>
              <a:rPr lang="en-IN" sz="1600" dirty="0"/>
              <a:t> </a:t>
            </a:r>
            <a:r>
              <a:rPr lang="en-US" sz="1600" dirty="0"/>
              <a:t>Yellow marked entries indicate VIF &lt; 5</a:t>
            </a:r>
          </a:p>
          <a:p>
            <a:pPr>
              <a:buFont typeface="Wingdings" pitchFamily="2" charset="2"/>
              <a:buChar char="Ø"/>
            </a:pPr>
            <a:endParaRPr lang="en-IN" sz="1600" dirty="0"/>
          </a:p>
          <a:p>
            <a:pPr>
              <a:buFont typeface="Wingdings" pitchFamily="2" charset="2"/>
              <a:buChar char="Ø"/>
            </a:pPr>
            <a:r>
              <a:rPr lang="en-IN" sz="1600" dirty="0"/>
              <a:t> </a:t>
            </a:r>
            <a:r>
              <a:rPr lang="en-US" sz="1600" dirty="0"/>
              <a:t>We observe VIF&gt;5 for the regressors F4, F5, F6 and F9. Therefore, by VIF method</a:t>
            </a:r>
          </a:p>
          <a:p>
            <a:r>
              <a:rPr lang="en-US" sz="1600" dirty="0"/>
              <a:t>     we may say this model still has multicollinearity due to these regressors.</a:t>
            </a:r>
          </a:p>
          <a:p>
            <a:endParaRPr lang="en-IN" sz="1600" dirty="0"/>
          </a:p>
          <a:p>
            <a:pPr>
              <a:buFont typeface="Wingdings" pitchFamily="2" charset="2"/>
              <a:buChar char="Ø"/>
            </a:pPr>
            <a:r>
              <a:rPr lang="en-IN" sz="1600" dirty="0"/>
              <a:t> </a:t>
            </a:r>
            <a:r>
              <a:rPr lang="en-US" sz="1600" dirty="0"/>
              <a:t>For the detection of subset we again check for Variance decomposition method.</a:t>
            </a:r>
          </a:p>
        </p:txBody>
      </p:sp>
      <p:sp>
        <p:nvSpPr>
          <p:cNvPr id="12" name="Title 1">
            <a:extLst>
              <a:ext uri="{FF2B5EF4-FFF2-40B4-BE49-F238E27FC236}">
                <a16:creationId xmlns:a16="http://schemas.microsoft.com/office/drawing/2014/main" id="{519270ED-835E-45AF-A4BA-24180A3BCB39}"/>
              </a:ext>
            </a:extLst>
          </p:cNvPr>
          <p:cNvSpPr txBox="1">
            <a:spLocks/>
          </p:cNvSpPr>
          <p:nvPr/>
        </p:nvSpPr>
        <p:spPr>
          <a:xfrm>
            <a:off x="147581" y="106338"/>
            <a:ext cx="884883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92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solidFill>
                  <a:schemeClr val="bg1"/>
                </a:solidFill>
                <a:latin typeface="Comic Sans MS" pitchFamily="66" charset="0"/>
              </a:rPr>
              <a:t>CALCULATED VIF FOR THE PARAMETRES OF THE REDUCED MODEL IN STEP 1</a:t>
            </a:r>
            <a:endParaRPr 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62223C9-36D7-40A1-97B1-61CD1C9C0601}"/>
              </a:ext>
            </a:extLst>
          </p:cNvPr>
          <p:cNvSpPr>
            <a:spLocks noGrp="1"/>
          </p:cNvSpPr>
          <p:nvPr>
            <p:ph idx="1"/>
          </p:nvPr>
        </p:nvSpPr>
        <p:spPr>
          <a:xfrm>
            <a:off x="457199" y="1171547"/>
            <a:ext cx="8229600" cy="5353797"/>
          </a:xfrm>
          <a:solidFill>
            <a:schemeClr val="accent2"/>
          </a:solidFill>
          <a:ln>
            <a:noFill/>
          </a:ln>
          <a:effectLst>
            <a:outerShdw dist="190500" dir="13200000" sx="101000" sy="101000" algn="ctr">
              <a:schemeClr val="bg1">
                <a:alpha val="32000"/>
              </a:schemeClr>
            </a:outerShdw>
          </a:effectLst>
          <a:scene3d>
            <a:camera prst="orthographicFront">
              <a:rot lat="0" lon="0" rev="0"/>
            </a:camera>
            <a:lightRig rig="balanced" dir="t">
              <a:rot lat="0" lon="0" rev="8700000"/>
            </a:lightRig>
          </a:scene3d>
          <a:sp3d>
            <a:bevelT w="190500" h="38100"/>
          </a:sp3d>
        </p:spPr>
        <p:txBody>
          <a:bodyPr/>
          <a:lstStyle/>
          <a:p>
            <a:pPr marL="0" indent="0">
              <a:buNone/>
            </a:pPr>
            <a:endParaRPr lang="en-IN" dirty="0"/>
          </a:p>
        </p:txBody>
      </p:sp>
      <p:pic>
        <p:nvPicPr>
          <p:cNvPr id="9" name="Picture 8">
            <a:extLst>
              <a:ext uri="{FF2B5EF4-FFF2-40B4-BE49-F238E27FC236}">
                <a16:creationId xmlns:a16="http://schemas.microsoft.com/office/drawing/2014/main" id="{568DF5E1-3A44-4332-B107-A94C4A640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072" y="1412776"/>
            <a:ext cx="6277851" cy="31151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00110362-00F2-4B98-ADEB-8E7F4D4D0EEF}"/>
              </a:ext>
            </a:extLst>
          </p:cNvPr>
          <p:cNvSpPr txBox="1"/>
          <p:nvPr/>
        </p:nvSpPr>
        <p:spPr>
          <a:xfrm>
            <a:off x="750065" y="5132455"/>
            <a:ext cx="7643866" cy="1107996"/>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sz="1600" b="1" u="sng" dirty="0"/>
              <a:t>STEP 2</a:t>
            </a:r>
            <a:r>
              <a:rPr lang="en-IN" b="1" dirty="0"/>
              <a:t> :</a:t>
            </a:r>
            <a:r>
              <a:rPr lang="en-IN" dirty="0"/>
              <a:t> </a:t>
            </a:r>
          </a:p>
          <a:p>
            <a:pPr>
              <a:buFont typeface="Wingdings" pitchFamily="2" charset="2"/>
              <a:buChar char="Ø"/>
            </a:pPr>
            <a:r>
              <a:rPr lang="en-IN" sz="1600" dirty="0"/>
              <a:t>In row 8(condition index almost = 15), F5,F6 have high </a:t>
            </a:r>
            <a:r>
              <a:rPr lang="az-Cyrl-AZ" sz="1600" dirty="0"/>
              <a:t>Л</a:t>
            </a:r>
            <a:r>
              <a:rPr lang="en-IN" sz="1600" baseline="-25000" dirty="0"/>
              <a:t>kj</a:t>
            </a:r>
            <a:r>
              <a:rPr lang="en-IN" sz="1600" dirty="0"/>
              <a:t> values, hence they may be</a:t>
            </a:r>
          </a:p>
          <a:p>
            <a:r>
              <a:rPr lang="en-IN" sz="1600" dirty="0"/>
              <a:t>     involved in multicollinearity. </a:t>
            </a:r>
          </a:p>
          <a:p>
            <a:pPr>
              <a:buFont typeface="Wingdings" pitchFamily="2" charset="2"/>
              <a:buChar char="Ø"/>
            </a:pPr>
            <a:r>
              <a:rPr lang="en-IN" sz="1600" dirty="0"/>
              <a:t> VIF</a:t>
            </a:r>
            <a:r>
              <a:rPr lang="en-IN" sz="1600" baseline="-25000" dirty="0"/>
              <a:t>F6</a:t>
            </a:r>
            <a:r>
              <a:rPr lang="en-IN" sz="1600" dirty="0"/>
              <a:t> &gt; VIF</a:t>
            </a:r>
            <a:r>
              <a:rPr lang="en-IN" sz="1600" baseline="-25000" dirty="0"/>
              <a:t>F5</a:t>
            </a:r>
            <a:r>
              <a:rPr lang="en-IN" sz="1600" dirty="0"/>
              <a:t> , hence we drop F6.</a:t>
            </a:r>
            <a:endParaRPr lang="en-US" sz="1600" dirty="0"/>
          </a:p>
        </p:txBody>
      </p:sp>
      <p:sp>
        <p:nvSpPr>
          <p:cNvPr id="13" name="Title 1">
            <a:extLst>
              <a:ext uri="{FF2B5EF4-FFF2-40B4-BE49-F238E27FC236}">
                <a16:creationId xmlns:a16="http://schemas.microsoft.com/office/drawing/2014/main" id="{3656BD57-2912-499F-BB7C-1CA04A19DF4C}"/>
              </a:ext>
            </a:extLst>
          </p:cNvPr>
          <p:cNvSpPr txBox="1">
            <a:spLocks/>
          </p:cNvSpPr>
          <p:nvPr/>
        </p:nvSpPr>
        <p:spPr>
          <a:xfrm>
            <a:off x="147580" y="114756"/>
            <a:ext cx="884883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925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dirty="0">
                <a:solidFill>
                  <a:schemeClr val="bg1"/>
                </a:solidFill>
                <a:effectLst>
                  <a:outerShdw blurRad="38100" dist="38100" dir="2700000" algn="tl">
                    <a:srgbClr val="000000">
                      <a:alpha val="43137"/>
                    </a:srgbClr>
                  </a:outerShdw>
                </a:effectLst>
                <a:latin typeface="Comic Sans MS" pitchFamily="66" charset="0"/>
              </a:rPr>
              <a:t>VARIANCE DECOMPOSITION OF REDUCED MODEL IN STEP 1</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698ACD-0966-41A3-AD88-1A8FF4D83D4F}"/>
              </a:ext>
            </a:extLst>
          </p:cNvPr>
          <p:cNvSpPr txBox="1">
            <a:spLocks/>
          </p:cNvSpPr>
          <p:nvPr/>
        </p:nvSpPr>
        <p:spPr>
          <a:xfrm>
            <a:off x="145659" y="129214"/>
            <a:ext cx="884883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92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solidFill>
                  <a:schemeClr val="bg1"/>
                </a:solidFill>
                <a:latin typeface="Comic Sans MS" pitchFamily="66" charset="0"/>
              </a:rPr>
              <a:t>CALCULATED VIFs FOR THE PARAMETRES OF THE REDUCED MODEL IN STEP 2 </a:t>
            </a:r>
            <a:endParaRPr lang="en-US" sz="2400" b="1" dirty="0">
              <a:solidFill>
                <a:schemeClr val="bg1"/>
              </a:solidFill>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C80C8463-1F7A-41F9-BFC1-F3A3AD642712}"/>
              </a:ext>
            </a:extLst>
          </p:cNvPr>
          <p:cNvSpPr txBox="1">
            <a:spLocks/>
          </p:cNvSpPr>
          <p:nvPr/>
        </p:nvSpPr>
        <p:spPr>
          <a:xfrm>
            <a:off x="478914" y="1340768"/>
            <a:ext cx="8269550" cy="4896544"/>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pic>
        <p:nvPicPr>
          <p:cNvPr id="10" name="Content Placeholder 3" descr="1.8.jpeg">
            <a:extLst>
              <a:ext uri="{FF2B5EF4-FFF2-40B4-BE49-F238E27FC236}">
                <a16:creationId xmlns:a16="http://schemas.microsoft.com/office/drawing/2014/main" id="{E01BC973-B9CD-4B5E-B8B1-77D4412C5F19}"/>
              </a:ext>
            </a:extLst>
          </p:cNvPr>
          <p:cNvPicPr>
            <a:picLocks noGrp="1" noChangeAspect="1"/>
          </p:cNvPicPr>
          <p:nvPr>
            <p:ph idx="1"/>
          </p:nvPr>
        </p:nvPicPr>
        <p:blipFill>
          <a:blip r:embed="rId2"/>
          <a:stretch>
            <a:fillRect/>
          </a:stretch>
        </p:blipFill>
        <p:spPr>
          <a:xfrm>
            <a:off x="1728613" y="1603486"/>
            <a:ext cx="5682929" cy="25332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56F6F1D8-8C07-436E-A22F-8515DF364621}"/>
              </a:ext>
            </a:extLst>
          </p:cNvPr>
          <p:cNvSpPr txBox="1"/>
          <p:nvPr/>
        </p:nvSpPr>
        <p:spPr>
          <a:xfrm>
            <a:off x="1141053" y="4399472"/>
            <a:ext cx="6858048" cy="1600438"/>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Wingdings" pitchFamily="2" charset="2"/>
              <a:buChar char="Ø"/>
            </a:pPr>
            <a:r>
              <a:rPr lang="en-IN" dirty="0"/>
              <a:t> </a:t>
            </a:r>
            <a:r>
              <a:rPr lang="en-IN" sz="1600" dirty="0"/>
              <a:t>Evidently, F4 and F5 , due to having high VIFs , are suspected to be   </a:t>
            </a:r>
          </a:p>
          <a:p>
            <a:r>
              <a:rPr lang="en-IN" sz="1600" dirty="0"/>
              <a:t>     involved in multicollinearity.</a:t>
            </a:r>
          </a:p>
          <a:p>
            <a:pPr>
              <a:buFont typeface="Wingdings" pitchFamily="2" charset="2"/>
              <a:buChar char="Ø"/>
            </a:pPr>
            <a:endParaRPr lang="en-IN" sz="1600" dirty="0"/>
          </a:p>
          <a:p>
            <a:pPr>
              <a:buFont typeface="Wingdings" pitchFamily="2" charset="2"/>
              <a:buChar char="Ø"/>
            </a:pPr>
            <a:endParaRPr lang="en-IN" sz="1600" dirty="0"/>
          </a:p>
          <a:p>
            <a:pPr>
              <a:buFont typeface="Wingdings" pitchFamily="2" charset="2"/>
              <a:buChar char="Ø"/>
            </a:pPr>
            <a:r>
              <a:rPr lang="en-IN" sz="1600" dirty="0"/>
              <a:t> For assurance we proceed to variance decomposition with this reduced</a:t>
            </a:r>
          </a:p>
          <a:p>
            <a:r>
              <a:rPr lang="en-IN" sz="1600" dirty="0"/>
              <a:t>     model.</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A5AC36C-74C3-49EB-9607-9AC117CFB730}"/>
              </a:ext>
            </a:extLst>
          </p:cNvPr>
          <p:cNvSpPr txBox="1">
            <a:spLocks/>
          </p:cNvSpPr>
          <p:nvPr/>
        </p:nvSpPr>
        <p:spPr>
          <a:xfrm>
            <a:off x="147581" y="63550"/>
            <a:ext cx="884883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925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dirty="0">
                <a:solidFill>
                  <a:schemeClr val="bg1"/>
                </a:solidFill>
                <a:effectLst>
                  <a:outerShdw blurRad="38100" dist="38100" dir="2700000" algn="tl">
                    <a:srgbClr val="000000">
                      <a:alpha val="43137"/>
                    </a:srgbClr>
                  </a:outerShdw>
                </a:effectLst>
                <a:latin typeface="Comic Sans MS" pitchFamily="66" charset="0"/>
              </a:rPr>
              <a:t>VARIANCE DECOMPOSITION OF REDUCED MODEL IN STEP 2</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E912F19D-9C33-4825-A2CA-C9490B26ED52}"/>
              </a:ext>
            </a:extLst>
          </p:cNvPr>
          <p:cNvSpPr txBox="1">
            <a:spLocks/>
          </p:cNvSpPr>
          <p:nvPr/>
        </p:nvSpPr>
        <p:spPr>
          <a:xfrm>
            <a:off x="437225" y="1052736"/>
            <a:ext cx="8269550" cy="5400600"/>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pic>
        <p:nvPicPr>
          <p:cNvPr id="9" name="Content Placeholder 3" descr="1.7.jpeg">
            <a:extLst>
              <a:ext uri="{FF2B5EF4-FFF2-40B4-BE49-F238E27FC236}">
                <a16:creationId xmlns:a16="http://schemas.microsoft.com/office/drawing/2014/main" id="{0777D2FA-F26A-488A-B496-8616F2AD1C7E}"/>
              </a:ext>
            </a:extLst>
          </p:cNvPr>
          <p:cNvPicPr>
            <a:picLocks noGrp="1" noChangeAspect="1"/>
          </p:cNvPicPr>
          <p:nvPr>
            <p:ph idx="1"/>
          </p:nvPr>
        </p:nvPicPr>
        <p:blipFill>
          <a:blip r:embed="rId2"/>
          <a:stretch>
            <a:fillRect/>
          </a:stretch>
        </p:blipFill>
        <p:spPr>
          <a:xfrm>
            <a:off x="1559118" y="1200073"/>
            <a:ext cx="6025763" cy="30656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4014D441-13C5-4DB7-BC45-AD493521F5DC}"/>
              </a:ext>
            </a:extLst>
          </p:cNvPr>
          <p:cNvSpPr txBox="1"/>
          <p:nvPr/>
        </p:nvSpPr>
        <p:spPr>
          <a:xfrm>
            <a:off x="892942" y="4474085"/>
            <a:ext cx="7358114" cy="1815882"/>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sz="1600" b="1" u="sng" dirty="0"/>
              <a:t>STEP 3</a:t>
            </a:r>
            <a:r>
              <a:rPr lang="en-IN" sz="1600" b="1" dirty="0"/>
              <a:t> :</a:t>
            </a:r>
          </a:p>
          <a:p>
            <a:pPr>
              <a:buFont typeface="Wingdings" pitchFamily="2" charset="2"/>
              <a:buChar char="Ø"/>
            </a:pPr>
            <a:endParaRPr lang="en-IN" sz="1600" dirty="0"/>
          </a:p>
          <a:p>
            <a:pPr>
              <a:buFont typeface="Wingdings" pitchFamily="2" charset="2"/>
              <a:buChar char="Ø"/>
            </a:pPr>
            <a:r>
              <a:rPr lang="en-IN" sz="1600" dirty="0"/>
              <a:t> All the condition indices are &lt; 15, so apparently  </a:t>
            </a:r>
            <a:r>
              <a:rPr lang="en-US" sz="1600" dirty="0"/>
              <a:t>by theoretical thumb rule we should have ignored the group formation and can claim that this underlying model is the final model  and is free from multicollinearity. </a:t>
            </a:r>
            <a:r>
              <a:rPr lang="en-IN" sz="1600" dirty="0"/>
              <a:t> </a:t>
            </a:r>
          </a:p>
          <a:p>
            <a:pPr>
              <a:buFont typeface="Wingdings" pitchFamily="2" charset="2"/>
              <a:buChar char="Ø"/>
            </a:pPr>
            <a:endParaRPr lang="en-IN" sz="1600" dirty="0"/>
          </a:p>
          <a:p>
            <a:pPr>
              <a:buFont typeface="Wingdings" pitchFamily="2" charset="2"/>
              <a:buChar char="Ø"/>
            </a:pPr>
            <a:r>
              <a:rPr lang="en-IN" sz="1600" dirty="0"/>
              <a:t> But in row 7, F4 and F5, having high </a:t>
            </a:r>
            <a:r>
              <a:rPr lang="az-Cyrl-AZ" sz="1600" dirty="0"/>
              <a:t>Л</a:t>
            </a:r>
            <a:r>
              <a:rPr lang="en-IN" sz="1600" baseline="-25000" dirty="0"/>
              <a:t>kj</a:t>
            </a:r>
            <a:r>
              <a:rPr lang="en-IN" sz="1600" dirty="0"/>
              <a:t> values, are susceptible to multicollinearity.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0AF9FE-A9E5-4EDC-9E6E-CB788114DAD4}"/>
              </a:ext>
            </a:extLst>
          </p:cNvPr>
          <p:cNvSpPr txBox="1">
            <a:spLocks/>
          </p:cNvSpPr>
          <p:nvPr/>
        </p:nvSpPr>
        <p:spPr>
          <a:xfrm>
            <a:off x="539552" y="620688"/>
            <a:ext cx="8269550" cy="5400600"/>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4" name="TextBox 3">
            <a:extLst>
              <a:ext uri="{FF2B5EF4-FFF2-40B4-BE49-F238E27FC236}">
                <a16:creationId xmlns:a16="http://schemas.microsoft.com/office/drawing/2014/main" id="{4159039C-EBCB-48CA-834E-B5343A4C7C56}"/>
              </a:ext>
            </a:extLst>
          </p:cNvPr>
          <p:cNvSpPr txBox="1"/>
          <p:nvPr/>
        </p:nvSpPr>
        <p:spPr>
          <a:xfrm>
            <a:off x="683568" y="980728"/>
            <a:ext cx="7812692" cy="5078313"/>
          </a:xfrm>
          <a:prstGeom prst="rect">
            <a:avLst/>
          </a:prstGeom>
          <a:noFill/>
        </p:spPr>
        <p:txBody>
          <a:bodyPr wrap="square" rtlCol="0">
            <a:spAutoFit/>
          </a:bodyPr>
          <a:lstStyle/>
          <a:p>
            <a:pPr>
              <a:buFont typeface="Wingdings" pitchFamily="2" charset="2"/>
              <a:buChar char="Ø"/>
            </a:pPr>
            <a:r>
              <a:rPr lang="en-IN" dirty="0"/>
              <a:t> </a:t>
            </a:r>
            <a:r>
              <a:rPr lang="en-US" dirty="0"/>
              <a:t>Also, the pairwise correlation coefficient between standardized regressors X4 and X5 (corresponding to F4 and F5 respectively) is very high 0.936.</a:t>
            </a:r>
          </a:p>
          <a:p>
            <a:pPr>
              <a:buFont typeface="Wingdings" pitchFamily="2" charset="2"/>
              <a:buChar char="Ø"/>
            </a:pPr>
            <a:endParaRPr lang="en-IN" dirty="0"/>
          </a:p>
          <a:p>
            <a:pPr>
              <a:buFont typeface="Wingdings" pitchFamily="2" charset="2"/>
              <a:buChar char="Ø"/>
            </a:pPr>
            <a:endParaRPr lang="en-IN" dirty="0"/>
          </a:p>
          <a:p>
            <a:pPr>
              <a:buFont typeface="Wingdings" pitchFamily="2" charset="2"/>
              <a:buChar char="Ø"/>
            </a:pPr>
            <a:endParaRPr lang="en-IN" dirty="0"/>
          </a:p>
          <a:p>
            <a:pPr>
              <a:buFont typeface="Wingdings" pitchFamily="2" charset="2"/>
              <a:buChar char="Ø"/>
            </a:pPr>
            <a:r>
              <a:rPr lang="en-IN" dirty="0"/>
              <a:t> </a:t>
            </a:r>
            <a:r>
              <a:rPr lang="en-US" dirty="0"/>
              <a:t>Not only that, VIF values are also very high corresponding to these two regressors under this model.</a:t>
            </a:r>
          </a:p>
          <a:p>
            <a:pPr>
              <a:buFont typeface="Wingdings" pitchFamily="2" charset="2"/>
              <a:buChar char="Ø"/>
            </a:pPr>
            <a:endParaRPr lang="en-IN" dirty="0"/>
          </a:p>
          <a:p>
            <a:pPr>
              <a:buFont typeface="Wingdings" pitchFamily="2" charset="2"/>
              <a:buChar char="Ø"/>
            </a:pPr>
            <a:endParaRPr lang="en-IN" dirty="0"/>
          </a:p>
          <a:p>
            <a:pPr>
              <a:buFont typeface="Wingdings" pitchFamily="2" charset="2"/>
              <a:buChar char="Ø"/>
            </a:pPr>
            <a:endParaRPr lang="en-IN" dirty="0"/>
          </a:p>
          <a:p>
            <a:pPr>
              <a:buFont typeface="Wingdings" pitchFamily="2" charset="2"/>
              <a:buChar char="Ø"/>
            </a:pPr>
            <a:endParaRPr lang="en-IN" dirty="0"/>
          </a:p>
          <a:p>
            <a:pPr>
              <a:buFont typeface="Wingdings" pitchFamily="2" charset="2"/>
              <a:buChar char="Ø"/>
            </a:pPr>
            <a:r>
              <a:rPr lang="en-IN" dirty="0"/>
              <a:t>  We proceed to check whether F5 can be explained by F4 or not so that we can drop F5 for having the higher value of VIF between F4 and F5.</a:t>
            </a:r>
          </a:p>
          <a:p>
            <a:pPr>
              <a:buFont typeface="Wingdings" pitchFamily="2" charset="2"/>
              <a:buChar char="Ø"/>
            </a:pPr>
            <a:endParaRPr lang="en-IN" dirty="0"/>
          </a:p>
          <a:p>
            <a:pPr>
              <a:buFont typeface="Wingdings" pitchFamily="2" charset="2"/>
              <a:buChar char="Ø"/>
            </a:pPr>
            <a:endParaRPr lang="en-IN" dirty="0"/>
          </a:p>
          <a:p>
            <a:pPr>
              <a:buFont typeface="Wingdings" pitchFamily="2" charset="2"/>
              <a:buChar char="Ø"/>
            </a:pPr>
            <a:endParaRPr lang="en-IN" dirty="0"/>
          </a:p>
          <a:p>
            <a:pPr>
              <a:buFont typeface="Wingdings" pitchFamily="2" charset="2"/>
              <a:buChar char="Ø"/>
            </a:pPr>
            <a:endParaRPr lang="en-IN" dirty="0"/>
          </a:p>
          <a:p>
            <a:pPr>
              <a:buFont typeface="Wingdings" pitchFamily="2" charset="2"/>
              <a:buChar char="Ø"/>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D99F-0220-4C8F-90CD-7FB3F70A179E}"/>
              </a:ext>
            </a:extLst>
          </p:cNvPr>
          <p:cNvSpPr txBox="1">
            <a:spLocks/>
          </p:cNvSpPr>
          <p:nvPr/>
        </p:nvSpPr>
        <p:spPr>
          <a:xfrm>
            <a:off x="147581" y="44196"/>
            <a:ext cx="884883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dirty="0">
                <a:solidFill>
                  <a:schemeClr val="bg1"/>
                </a:solidFill>
                <a:effectLst>
                  <a:outerShdw blurRad="38100" dist="38100" dir="2700000" algn="tl">
                    <a:srgbClr val="000000">
                      <a:alpha val="43137"/>
                    </a:srgbClr>
                  </a:outerShdw>
                </a:effectLst>
                <a:latin typeface="Comic Sans MS" pitchFamily="66" charset="0"/>
              </a:rPr>
              <a:t>SUMMARY TABLE FOR SLR F5 ~ F4</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AD4298E7-8200-4A55-AA24-71FA62D41DF3}"/>
              </a:ext>
            </a:extLst>
          </p:cNvPr>
          <p:cNvSpPr txBox="1">
            <a:spLocks/>
          </p:cNvSpPr>
          <p:nvPr/>
        </p:nvSpPr>
        <p:spPr>
          <a:xfrm>
            <a:off x="437225" y="1052736"/>
            <a:ext cx="8269550" cy="5328592"/>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pic>
        <p:nvPicPr>
          <p:cNvPr id="9" name="Content Placeholder 3" descr="1.9.jpeg">
            <a:extLst>
              <a:ext uri="{FF2B5EF4-FFF2-40B4-BE49-F238E27FC236}">
                <a16:creationId xmlns:a16="http://schemas.microsoft.com/office/drawing/2014/main" id="{2B48E653-5959-4ECA-9FAB-D11659382CE3}"/>
              </a:ext>
            </a:extLst>
          </p:cNvPr>
          <p:cNvPicPr>
            <a:picLocks noGrp="1" noChangeAspect="1"/>
          </p:cNvPicPr>
          <p:nvPr>
            <p:ph idx="1"/>
          </p:nvPr>
        </p:nvPicPr>
        <p:blipFill>
          <a:blip r:embed="rId2"/>
          <a:stretch>
            <a:fillRect/>
          </a:stretch>
        </p:blipFill>
        <p:spPr>
          <a:xfrm>
            <a:off x="1170259" y="1384318"/>
            <a:ext cx="6961936" cy="26432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A22EAEEC-1B72-4FF0-9BE6-8B808DC88083}"/>
              </a:ext>
            </a:extLst>
          </p:cNvPr>
          <p:cNvSpPr txBox="1"/>
          <p:nvPr/>
        </p:nvSpPr>
        <p:spPr>
          <a:xfrm>
            <a:off x="1043608" y="4285947"/>
            <a:ext cx="7215238" cy="1815882"/>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endParaRPr lang="en-IN" sz="1600" b="1" u="sng" dirty="0"/>
          </a:p>
          <a:p>
            <a:pPr>
              <a:buFont typeface="Wingdings" pitchFamily="2" charset="2"/>
              <a:buChar char="Ø"/>
            </a:pPr>
            <a:r>
              <a:rPr lang="en-IN" sz="1600" dirty="0"/>
              <a:t> Due to significant relation between F4 and F5 , we drop F5 ( higher VIF )</a:t>
            </a:r>
            <a:r>
              <a:rPr lang="en-US" sz="1600" dirty="0"/>
              <a:t> though</a:t>
            </a:r>
          </a:p>
          <a:p>
            <a:r>
              <a:rPr lang="en-US" sz="1600" dirty="0"/>
              <a:t>     the condition number=9.0867 &lt; 15</a:t>
            </a:r>
          </a:p>
          <a:p>
            <a:endParaRPr lang="en-IN" sz="1600" dirty="0"/>
          </a:p>
          <a:p>
            <a:pPr>
              <a:buFont typeface="Wingdings" pitchFamily="2" charset="2"/>
              <a:buChar char="Ø"/>
            </a:pPr>
            <a:r>
              <a:rPr lang="en-IN" sz="1600" dirty="0"/>
              <a:t> With the similar proceeding and due to its high VIF , F9 (high correlation with F4)</a:t>
            </a:r>
          </a:p>
          <a:p>
            <a:r>
              <a:rPr lang="en-IN" sz="1600" dirty="0"/>
              <a:t>     is dropped also.</a:t>
            </a:r>
          </a:p>
          <a:p>
            <a:endParaRPr lang="en-US" sz="16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2943" y="4641215"/>
            <a:ext cx="7358114" cy="1200329"/>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Wingdings" pitchFamily="2" charset="2"/>
              <a:buChar char="Ø"/>
            </a:pPr>
            <a:r>
              <a:rPr lang="en-IN" dirty="0"/>
              <a:t> VIF of all 4 regressors are well under 5</a:t>
            </a:r>
          </a:p>
          <a:p>
            <a:pPr>
              <a:buFont typeface="Wingdings" pitchFamily="2" charset="2"/>
              <a:buChar char="Ø"/>
            </a:pPr>
            <a:endParaRPr lang="en-IN" dirty="0"/>
          </a:p>
          <a:p>
            <a:pPr>
              <a:buFont typeface="Wingdings" pitchFamily="2" charset="2"/>
              <a:buChar char="Ø"/>
            </a:pPr>
            <a:endParaRPr lang="en-IN" dirty="0"/>
          </a:p>
          <a:p>
            <a:pPr>
              <a:buFont typeface="Wingdings" pitchFamily="2" charset="2"/>
              <a:buChar char="Ø"/>
            </a:pPr>
            <a:r>
              <a:rPr lang="en-IN" dirty="0"/>
              <a:t> we proceed for variance decomposition</a:t>
            </a:r>
            <a:r>
              <a:rPr lang="en-IN" sz="1600" dirty="0"/>
              <a:t>.</a:t>
            </a:r>
            <a:endParaRPr lang="en-US" sz="1600" dirty="0"/>
          </a:p>
        </p:txBody>
      </p:sp>
      <p:sp>
        <p:nvSpPr>
          <p:cNvPr id="6" name="Title 1">
            <a:extLst>
              <a:ext uri="{FF2B5EF4-FFF2-40B4-BE49-F238E27FC236}">
                <a16:creationId xmlns:a16="http://schemas.microsoft.com/office/drawing/2014/main" id="{4F6479AA-97D7-470C-A546-02838C988696}"/>
              </a:ext>
            </a:extLst>
          </p:cNvPr>
          <p:cNvSpPr txBox="1">
            <a:spLocks/>
          </p:cNvSpPr>
          <p:nvPr/>
        </p:nvSpPr>
        <p:spPr>
          <a:xfrm>
            <a:off x="147581" y="116632"/>
            <a:ext cx="884883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92500" lnSpcReduction="1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solidFill>
                  <a:schemeClr val="bg1"/>
                </a:solidFill>
                <a:latin typeface="Comic Sans MS" pitchFamily="66" charset="0"/>
              </a:rPr>
              <a:t>CALCULATED VIFs FOR THE PARAMETRES OF THE REDUCED MODEL IN STEP 3</a:t>
            </a:r>
            <a:endParaRPr 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619E5D66-9010-4408-AB43-EFDE68B6CCA6}"/>
              </a:ext>
            </a:extLst>
          </p:cNvPr>
          <p:cNvSpPr txBox="1">
            <a:spLocks/>
          </p:cNvSpPr>
          <p:nvPr/>
        </p:nvSpPr>
        <p:spPr>
          <a:xfrm>
            <a:off x="437225" y="1115632"/>
            <a:ext cx="8269550" cy="3177464"/>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pic>
        <p:nvPicPr>
          <p:cNvPr id="9" name="Content Placeholder 3" descr="2.0.jpeg">
            <a:extLst>
              <a:ext uri="{FF2B5EF4-FFF2-40B4-BE49-F238E27FC236}">
                <a16:creationId xmlns:a16="http://schemas.microsoft.com/office/drawing/2014/main" id="{6A91AFAA-5D6D-446A-A07C-4BFD1BD21366}"/>
              </a:ext>
            </a:extLst>
          </p:cNvPr>
          <p:cNvPicPr>
            <a:picLocks noGrp="1" noChangeAspect="1"/>
          </p:cNvPicPr>
          <p:nvPr>
            <p:ph idx="1"/>
          </p:nvPr>
        </p:nvPicPr>
        <p:blipFill>
          <a:blip r:embed="rId2"/>
          <a:stretch>
            <a:fillRect/>
          </a:stretch>
        </p:blipFill>
        <p:spPr>
          <a:xfrm>
            <a:off x="1331640" y="1214440"/>
            <a:ext cx="6631385" cy="255194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5589" y="4653136"/>
            <a:ext cx="7764383" cy="646331"/>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Wingdings" pitchFamily="2" charset="2"/>
              <a:buChar char="Ø"/>
            </a:pPr>
            <a:r>
              <a:rPr lang="en-IN" dirty="0"/>
              <a:t> </a:t>
            </a:r>
            <a:r>
              <a:rPr lang="en-US" dirty="0"/>
              <a:t>So, we can observe that under this reduced model there does not</a:t>
            </a:r>
          </a:p>
          <a:p>
            <a:r>
              <a:rPr lang="en-US" dirty="0"/>
              <a:t>    exist any subset of regressors causing multicollinearity in the model.</a:t>
            </a:r>
          </a:p>
        </p:txBody>
      </p:sp>
      <p:sp>
        <p:nvSpPr>
          <p:cNvPr id="6" name="Title 1">
            <a:extLst>
              <a:ext uri="{FF2B5EF4-FFF2-40B4-BE49-F238E27FC236}">
                <a16:creationId xmlns:a16="http://schemas.microsoft.com/office/drawing/2014/main" id="{4704B545-9C0E-4150-BD48-67878F975948}"/>
              </a:ext>
            </a:extLst>
          </p:cNvPr>
          <p:cNvSpPr txBox="1">
            <a:spLocks/>
          </p:cNvSpPr>
          <p:nvPr/>
        </p:nvSpPr>
        <p:spPr>
          <a:xfrm>
            <a:off x="147581" y="38269"/>
            <a:ext cx="884883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925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dirty="0">
                <a:solidFill>
                  <a:schemeClr val="bg1"/>
                </a:solidFill>
                <a:effectLst>
                  <a:outerShdw blurRad="38100" dist="38100" dir="2700000" algn="tl">
                    <a:srgbClr val="000000">
                      <a:alpha val="43137"/>
                    </a:srgbClr>
                  </a:outerShdw>
                </a:effectLst>
                <a:latin typeface="Comic Sans MS" pitchFamily="66" charset="0"/>
              </a:rPr>
              <a:t>VARIANCE DECOMPOSITION OF REDUCED MODEL IN STEP 3</a:t>
            </a:r>
            <a:endParaRPr lang="en-US" sz="2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5AE6F546-91EE-4EC5-BA78-BEDA28BEEE84}"/>
              </a:ext>
            </a:extLst>
          </p:cNvPr>
          <p:cNvSpPr txBox="1">
            <a:spLocks/>
          </p:cNvSpPr>
          <p:nvPr/>
        </p:nvSpPr>
        <p:spPr>
          <a:xfrm>
            <a:off x="437225" y="1091251"/>
            <a:ext cx="8269550" cy="3177464"/>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pic>
        <p:nvPicPr>
          <p:cNvPr id="9" name="Content Placeholder 3" descr="2.1.jpeg">
            <a:extLst>
              <a:ext uri="{FF2B5EF4-FFF2-40B4-BE49-F238E27FC236}">
                <a16:creationId xmlns:a16="http://schemas.microsoft.com/office/drawing/2014/main" id="{BDE18F56-CE10-4903-9FEA-CFA959E110D9}"/>
              </a:ext>
            </a:extLst>
          </p:cNvPr>
          <p:cNvPicPr>
            <a:picLocks noGrp="1" noChangeAspect="1"/>
          </p:cNvPicPr>
          <p:nvPr>
            <p:ph idx="1"/>
          </p:nvPr>
        </p:nvPicPr>
        <p:blipFill>
          <a:blip r:embed="rId2"/>
          <a:stretch>
            <a:fillRect/>
          </a:stretch>
        </p:blipFill>
        <p:spPr>
          <a:xfrm>
            <a:off x="776420" y="1268760"/>
            <a:ext cx="7591159" cy="235878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C8112A5-8B8C-4B2B-8462-94BB3872F901}"/>
              </a:ext>
            </a:extLst>
          </p:cNvPr>
          <p:cNvSpPr txBox="1">
            <a:spLocks/>
          </p:cNvSpPr>
          <p:nvPr/>
        </p:nvSpPr>
        <p:spPr>
          <a:xfrm>
            <a:off x="785785" y="162229"/>
            <a:ext cx="757242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Comparison of Condition no</a:t>
            </a:r>
          </a:p>
        </p:txBody>
      </p:sp>
      <p:sp>
        <p:nvSpPr>
          <p:cNvPr id="4" name="Content Placeholder 2">
            <a:extLst>
              <a:ext uri="{FF2B5EF4-FFF2-40B4-BE49-F238E27FC236}">
                <a16:creationId xmlns:a16="http://schemas.microsoft.com/office/drawing/2014/main" id="{8A6DF9D2-247F-48BC-B545-E187C142A974}"/>
              </a:ext>
            </a:extLst>
          </p:cNvPr>
          <p:cNvSpPr txBox="1">
            <a:spLocks/>
          </p:cNvSpPr>
          <p:nvPr/>
        </p:nvSpPr>
        <p:spPr>
          <a:xfrm>
            <a:off x="323818" y="1268760"/>
            <a:ext cx="8496361" cy="4104456"/>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5" name="TextBox 4">
            <a:extLst>
              <a:ext uri="{FF2B5EF4-FFF2-40B4-BE49-F238E27FC236}">
                <a16:creationId xmlns:a16="http://schemas.microsoft.com/office/drawing/2014/main" id="{856DC74B-FE14-425B-A3D1-A33A0F3CAFAB}"/>
              </a:ext>
            </a:extLst>
          </p:cNvPr>
          <p:cNvSpPr txBox="1"/>
          <p:nvPr/>
        </p:nvSpPr>
        <p:spPr>
          <a:xfrm>
            <a:off x="492874" y="1556792"/>
            <a:ext cx="7572428" cy="2308324"/>
          </a:xfrm>
          <a:prstGeom prst="rect">
            <a:avLst/>
          </a:prstGeom>
          <a:noFill/>
        </p:spPr>
        <p:txBody>
          <a:bodyPr wrap="square" rtlCol="0">
            <a:spAutoFit/>
          </a:bodyPr>
          <a:lstStyle/>
          <a:p>
            <a:pPr>
              <a:buFont typeface="Wingdings" pitchFamily="2" charset="2"/>
              <a:buChar char="Ø"/>
            </a:pPr>
            <a:r>
              <a:rPr lang="en-IN" dirty="0"/>
              <a:t> </a:t>
            </a:r>
            <a:r>
              <a:rPr lang="en-US" dirty="0"/>
              <a:t>For the reduced model minimum eigen value of X’X becomes 0.2286 which</a:t>
            </a:r>
          </a:p>
          <a:p>
            <a:r>
              <a:rPr lang="en-US" dirty="0"/>
              <a:t>    is quite larger than 0 where as for the original model the minimum eigen </a:t>
            </a:r>
          </a:p>
          <a:p>
            <a:r>
              <a:rPr lang="en-US" dirty="0"/>
              <a:t>    value of X’X was 0.001176 which might be responsible for the instability of</a:t>
            </a:r>
          </a:p>
          <a:p>
            <a:r>
              <a:rPr lang="en-US" dirty="0"/>
              <a:t>    X’X under the original model.</a:t>
            </a:r>
          </a:p>
          <a:p>
            <a:endParaRPr lang="en-US" dirty="0"/>
          </a:p>
          <a:p>
            <a:endParaRPr lang="en-US" dirty="0"/>
          </a:p>
          <a:p>
            <a:endParaRPr lang="en-US" dirty="0"/>
          </a:p>
          <a:p>
            <a:r>
              <a:rPr lang="en-US" dirty="0"/>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C8112A5-8B8C-4B2B-8462-94BB3872F901}"/>
              </a:ext>
            </a:extLst>
          </p:cNvPr>
          <p:cNvSpPr txBox="1">
            <a:spLocks/>
          </p:cNvSpPr>
          <p:nvPr/>
        </p:nvSpPr>
        <p:spPr>
          <a:xfrm>
            <a:off x="785785" y="162229"/>
            <a:ext cx="757242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Comparison of Condition no.</a:t>
            </a:r>
          </a:p>
        </p:txBody>
      </p:sp>
      <p:sp>
        <p:nvSpPr>
          <p:cNvPr id="4" name="Content Placeholder 2">
            <a:extLst>
              <a:ext uri="{FF2B5EF4-FFF2-40B4-BE49-F238E27FC236}">
                <a16:creationId xmlns:a16="http://schemas.microsoft.com/office/drawing/2014/main" id="{8A6DF9D2-247F-48BC-B545-E187C142A974}"/>
              </a:ext>
            </a:extLst>
          </p:cNvPr>
          <p:cNvSpPr txBox="1">
            <a:spLocks/>
          </p:cNvSpPr>
          <p:nvPr/>
        </p:nvSpPr>
        <p:spPr>
          <a:xfrm>
            <a:off x="323818" y="1268760"/>
            <a:ext cx="8496361" cy="4104456"/>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5" name="TextBox 4">
            <a:extLst>
              <a:ext uri="{FF2B5EF4-FFF2-40B4-BE49-F238E27FC236}">
                <a16:creationId xmlns:a16="http://schemas.microsoft.com/office/drawing/2014/main" id="{856DC74B-FE14-425B-A3D1-A33A0F3CAFAB}"/>
              </a:ext>
            </a:extLst>
          </p:cNvPr>
          <p:cNvSpPr txBox="1"/>
          <p:nvPr/>
        </p:nvSpPr>
        <p:spPr>
          <a:xfrm>
            <a:off x="395536" y="1474328"/>
            <a:ext cx="7572428" cy="3139321"/>
          </a:xfrm>
          <a:prstGeom prst="rect">
            <a:avLst/>
          </a:prstGeom>
          <a:noFill/>
        </p:spPr>
        <p:txBody>
          <a:bodyPr wrap="square" rtlCol="0">
            <a:spAutoFit/>
          </a:bodyPr>
          <a:lstStyle/>
          <a:p>
            <a:pPr>
              <a:buFont typeface="Wingdings" pitchFamily="2" charset="2"/>
              <a:buChar char="Ø"/>
            </a:pPr>
            <a:r>
              <a:rPr lang="en-IN" dirty="0"/>
              <a:t> </a:t>
            </a:r>
            <a:r>
              <a:rPr lang="en-US" dirty="0"/>
              <a:t>For the reduced model minimum eigen value of X’X becomes 0.2286 which</a:t>
            </a:r>
          </a:p>
          <a:p>
            <a:r>
              <a:rPr lang="en-US" dirty="0"/>
              <a:t>    is quite larger than 0 where as for the original model the minimum eigen </a:t>
            </a:r>
          </a:p>
          <a:p>
            <a:r>
              <a:rPr lang="en-US" dirty="0"/>
              <a:t>    value of X’X was 0.001176 which might be responsible for the instability of</a:t>
            </a:r>
          </a:p>
          <a:p>
            <a:r>
              <a:rPr lang="en-US" dirty="0"/>
              <a:t>    X’X under the original model.</a:t>
            </a:r>
          </a:p>
          <a:p>
            <a:endParaRPr lang="en-US" dirty="0"/>
          </a:p>
          <a:p>
            <a:endParaRPr lang="en-US" dirty="0"/>
          </a:p>
          <a:p>
            <a:pPr>
              <a:buFont typeface="Wingdings" pitchFamily="2" charset="2"/>
              <a:buChar char="Ø"/>
            </a:pPr>
            <a:r>
              <a:rPr lang="en-US" dirty="0"/>
              <a:t> Condition number of X’X under original model=75.4432 (ill-conditioned) </a:t>
            </a:r>
          </a:p>
          <a:p>
            <a:pPr>
              <a:buFont typeface="Wingdings" pitchFamily="2" charset="2"/>
              <a:buChar char="Ø"/>
            </a:pPr>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874030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44824"/>
            <a:ext cx="8229600" cy="3816424"/>
          </a:xfrm>
          <a:solidFill>
            <a:schemeClr val="accent2"/>
          </a:solidFill>
          <a:ln>
            <a:solidFill>
              <a:srgbClr val="FFC000"/>
            </a:solidFill>
          </a:ln>
          <a:effectLst>
            <a:outerShdw blurRad="63500" sx="102000" sy="102000" algn="ctr" rotWithShape="0">
              <a:prstClr val="black">
                <a:alpha val="40000"/>
              </a:prstClr>
            </a:outerShdw>
          </a:effectLst>
          <a:scene3d>
            <a:camera prst="orthographicFront"/>
            <a:lightRig rig="threePt" dir="t"/>
          </a:scene3d>
          <a:sp3d>
            <a:bevelT prst="relaxedInset"/>
          </a:sp3d>
        </p:spPr>
        <p:txBody>
          <a:bodyPr>
            <a:noAutofit/>
          </a:bodyPr>
          <a:lstStyle/>
          <a:p>
            <a:pPr>
              <a:buFont typeface="Wingdings" pitchFamily="2" charset="2"/>
              <a:buChar char="Ø"/>
            </a:pPr>
            <a:r>
              <a:rPr lang="en-US" sz="1800" dirty="0">
                <a:effectLst>
                  <a:outerShdw blurRad="38100" dist="38100" dir="2700000" algn="tl">
                    <a:srgbClr val="000000">
                      <a:alpha val="43137"/>
                    </a:srgbClr>
                  </a:outerShdw>
                </a:effectLst>
              </a:rPr>
              <a:t>The response variable(RMSD) is positively skewed which indicates the presence of some outliers.</a:t>
            </a:r>
          </a:p>
          <a:p>
            <a:pPr marL="0" indent="0">
              <a:buNone/>
            </a:pPr>
            <a:endParaRPr lang="en-US" sz="1800" dirty="0">
              <a:effectLst>
                <a:outerShdw blurRad="38100" dist="38100" dir="2700000" algn="tl">
                  <a:srgbClr val="000000">
                    <a:alpha val="43137"/>
                  </a:srgbClr>
                </a:outerShdw>
              </a:effectLst>
            </a:endParaRPr>
          </a:p>
          <a:p>
            <a:pPr marL="0" indent="0">
              <a:buNone/>
            </a:pPr>
            <a:endParaRPr lang="en-US" sz="1800" dirty="0">
              <a:effectLst>
                <a:outerShdw blurRad="38100" dist="38100" dir="2700000" algn="tl">
                  <a:srgbClr val="000000">
                    <a:alpha val="43137"/>
                  </a:srgbClr>
                </a:outerShdw>
              </a:effectLst>
            </a:endParaRPr>
          </a:p>
          <a:p>
            <a:pPr marL="0" indent="0">
              <a:buNone/>
            </a:pPr>
            <a:endParaRPr lang="en-US" sz="1800" dirty="0">
              <a:effectLst>
                <a:outerShdw blurRad="38100" dist="38100" dir="2700000" algn="tl">
                  <a:srgbClr val="000000">
                    <a:alpha val="43137"/>
                  </a:srgbClr>
                </a:outerShdw>
              </a:effectLst>
            </a:endParaRPr>
          </a:p>
          <a:p>
            <a:pPr marL="0" indent="0">
              <a:buNone/>
            </a:pPr>
            <a:endParaRPr lang="en-US" sz="1800" dirty="0">
              <a:effectLst>
                <a:outerShdw blurRad="38100" dist="38100" dir="2700000" algn="tl">
                  <a:srgbClr val="000000">
                    <a:alpha val="43137"/>
                  </a:srgbClr>
                </a:outerShdw>
              </a:effectLst>
            </a:endParaRPr>
          </a:p>
          <a:p>
            <a:pPr marL="0" indent="0">
              <a:buNone/>
            </a:pPr>
            <a:endParaRPr lang="en-US" sz="1800" dirty="0">
              <a:effectLst>
                <a:outerShdw blurRad="38100" dist="38100" dir="2700000" algn="tl">
                  <a:srgbClr val="000000">
                    <a:alpha val="43137"/>
                  </a:srgbClr>
                </a:outerShdw>
              </a:effectLst>
            </a:endParaRPr>
          </a:p>
        </p:txBody>
      </p:sp>
      <p:sp>
        <p:nvSpPr>
          <p:cNvPr id="4" name="Title 1">
            <a:extLst>
              <a:ext uri="{FF2B5EF4-FFF2-40B4-BE49-F238E27FC236}">
                <a16:creationId xmlns:a16="http://schemas.microsoft.com/office/drawing/2014/main" id="{52C624C9-0657-43D7-BE13-E2D6D4D950C5}"/>
              </a:ext>
            </a:extLst>
          </p:cNvPr>
          <p:cNvSpPr txBox="1">
            <a:spLocks/>
          </p:cNvSpPr>
          <p:nvPr/>
        </p:nvSpPr>
        <p:spPr>
          <a:xfrm>
            <a:off x="534130" y="188640"/>
            <a:ext cx="8075740" cy="890797"/>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800" i="1" dirty="0">
                <a:latin typeface="Comic Sans MS" pitchFamily="66" charset="0"/>
              </a:rPr>
              <a:t> </a:t>
            </a:r>
            <a:r>
              <a:rPr lang="en-IN" sz="36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Characteristics</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C8112A5-8B8C-4B2B-8462-94BB3872F901}"/>
              </a:ext>
            </a:extLst>
          </p:cNvPr>
          <p:cNvSpPr txBox="1">
            <a:spLocks/>
          </p:cNvSpPr>
          <p:nvPr/>
        </p:nvSpPr>
        <p:spPr>
          <a:xfrm>
            <a:off x="785785" y="162229"/>
            <a:ext cx="757242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Comparison of Condition no.</a:t>
            </a:r>
          </a:p>
        </p:txBody>
      </p:sp>
      <p:sp>
        <p:nvSpPr>
          <p:cNvPr id="4" name="Content Placeholder 2">
            <a:extLst>
              <a:ext uri="{FF2B5EF4-FFF2-40B4-BE49-F238E27FC236}">
                <a16:creationId xmlns:a16="http://schemas.microsoft.com/office/drawing/2014/main" id="{8A6DF9D2-247F-48BC-B545-E187C142A974}"/>
              </a:ext>
            </a:extLst>
          </p:cNvPr>
          <p:cNvSpPr txBox="1">
            <a:spLocks/>
          </p:cNvSpPr>
          <p:nvPr/>
        </p:nvSpPr>
        <p:spPr>
          <a:xfrm>
            <a:off x="323818" y="1268760"/>
            <a:ext cx="8496361" cy="4104456"/>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5" name="TextBox 4">
            <a:extLst>
              <a:ext uri="{FF2B5EF4-FFF2-40B4-BE49-F238E27FC236}">
                <a16:creationId xmlns:a16="http://schemas.microsoft.com/office/drawing/2014/main" id="{856DC74B-FE14-425B-A3D1-A33A0F3CAFAB}"/>
              </a:ext>
            </a:extLst>
          </p:cNvPr>
          <p:cNvSpPr txBox="1"/>
          <p:nvPr/>
        </p:nvSpPr>
        <p:spPr>
          <a:xfrm>
            <a:off x="395536" y="1474328"/>
            <a:ext cx="7572428" cy="3693319"/>
          </a:xfrm>
          <a:prstGeom prst="rect">
            <a:avLst/>
          </a:prstGeom>
          <a:noFill/>
        </p:spPr>
        <p:txBody>
          <a:bodyPr wrap="square" rtlCol="0">
            <a:spAutoFit/>
          </a:bodyPr>
          <a:lstStyle/>
          <a:p>
            <a:pPr>
              <a:buFont typeface="Wingdings" pitchFamily="2" charset="2"/>
              <a:buChar char="Ø"/>
            </a:pPr>
            <a:r>
              <a:rPr lang="en-IN" dirty="0"/>
              <a:t> </a:t>
            </a:r>
            <a:r>
              <a:rPr lang="en-US" dirty="0"/>
              <a:t>For the reduced model minimum eigen value of X’X becomes 0.2286 which</a:t>
            </a:r>
          </a:p>
          <a:p>
            <a:r>
              <a:rPr lang="en-US" dirty="0"/>
              <a:t>    is quite larger than 0 where as for the original model the minimum eigen </a:t>
            </a:r>
          </a:p>
          <a:p>
            <a:r>
              <a:rPr lang="en-US" dirty="0"/>
              <a:t>    value of X’X was 0.001176 which might be responsible for the instability of</a:t>
            </a:r>
          </a:p>
          <a:p>
            <a:r>
              <a:rPr lang="en-US" dirty="0"/>
              <a:t>    X’X under the original model.</a:t>
            </a:r>
          </a:p>
          <a:p>
            <a:endParaRPr lang="en-US" dirty="0"/>
          </a:p>
          <a:p>
            <a:endParaRPr lang="en-US" dirty="0"/>
          </a:p>
          <a:p>
            <a:pPr>
              <a:buFont typeface="Wingdings" pitchFamily="2" charset="2"/>
              <a:buChar char="Ø"/>
            </a:pPr>
            <a:r>
              <a:rPr lang="en-US" dirty="0"/>
              <a:t> Condition number of X’X under original model=75.4432 (ill-conditioned) </a:t>
            </a:r>
          </a:p>
          <a:p>
            <a:pPr>
              <a:buFont typeface="Wingdings" pitchFamily="2" charset="2"/>
              <a:buChar char="Ø"/>
            </a:pPr>
            <a:endParaRPr lang="en-US" dirty="0"/>
          </a:p>
          <a:p>
            <a:pPr>
              <a:buFont typeface="Wingdings" pitchFamily="2" charset="2"/>
              <a:buChar char="Ø"/>
            </a:pPr>
            <a:endParaRPr lang="en-US" dirty="0"/>
          </a:p>
          <a:p>
            <a:pPr marL="285750" indent="-285750">
              <a:buFont typeface="Wingdings" pitchFamily="2" charset="2"/>
              <a:buChar char="Ø"/>
            </a:pPr>
            <a:endParaRPr lang="en-US" dirty="0"/>
          </a:p>
          <a:p>
            <a:pPr marL="285750" indent="-285750">
              <a:buFont typeface="Wingdings" pitchFamily="2" charset="2"/>
              <a:buChar char="Ø"/>
            </a:pPr>
            <a:r>
              <a:rPr lang="en-US" dirty="0"/>
              <a:t>Condition number of X’X under reduced model=3.1490 </a:t>
            </a:r>
          </a:p>
          <a:p>
            <a:endParaRPr lang="en-US" dirty="0"/>
          </a:p>
          <a:p>
            <a:r>
              <a:rPr lang="en-US" dirty="0"/>
              <a:t> </a:t>
            </a:r>
          </a:p>
        </p:txBody>
      </p:sp>
    </p:spTree>
    <p:extLst>
      <p:ext uri="{BB962C8B-B14F-4D97-AF65-F5344CB8AC3E}">
        <p14:creationId xmlns:p14="http://schemas.microsoft.com/office/powerpoint/2010/main" val="22906721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7624" y="4941168"/>
            <a:ext cx="6572296" cy="369332"/>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Wingdings" pitchFamily="2" charset="2"/>
              <a:buChar char="Ø"/>
            </a:pPr>
            <a:r>
              <a:rPr lang="en-IN" dirty="0"/>
              <a:t> </a:t>
            </a:r>
            <a:r>
              <a:rPr lang="en-US" dirty="0"/>
              <a:t>We see that any pair of regressors are not highly correlated. </a:t>
            </a:r>
          </a:p>
        </p:txBody>
      </p:sp>
      <p:sp>
        <p:nvSpPr>
          <p:cNvPr id="6" name="Title 1">
            <a:extLst>
              <a:ext uri="{FF2B5EF4-FFF2-40B4-BE49-F238E27FC236}">
                <a16:creationId xmlns:a16="http://schemas.microsoft.com/office/drawing/2014/main" id="{E4134541-88B9-4FC4-8356-251192294D17}"/>
              </a:ext>
            </a:extLst>
          </p:cNvPr>
          <p:cNvSpPr txBox="1">
            <a:spLocks/>
          </p:cNvSpPr>
          <p:nvPr/>
        </p:nvSpPr>
        <p:spPr>
          <a:xfrm>
            <a:off x="785785" y="201374"/>
            <a:ext cx="757242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775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dirty="0">
                <a:solidFill>
                  <a:schemeClr val="bg1"/>
                </a:solidFill>
                <a:effectLst>
                  <a:outerShdw blurRad="38100" dist="38100" dir="2700000" algn="tl">
                    <a:srgbClr val="000000">
                      <a:alpha val="43137"/>
                    </a:srgbClr>
                  </a:outerShdw>
                </a:effectLst>
                <a:latin typeface="Comic Sans MS" pitchFamily="66" charset="0"/>
              </a:rPr>
              <a:t>CORRELATION MATRIX UNDER REDUCED MODEL</a:t>
            </a:r>
            <a:endPar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11113B57-786F-4190-9BEF-18901DD63A95}"/>
              </a:ext>
            </a:extLst>
          </p:cNvPr>
          <p:cNvSpPr txBox="1">
            <a:spLocks/>
          </p:cNvSpPr>
          <p:nvPr/>
        </p:nvSpPr>
        <p:spPr>
          <a:xfrm>
            <a:off x="554802" y="1167032"/>
            <a:ext cx="8034395" cy="3312368"/>
          </a:xfrm>
          <a:prstGeom prst="rect">
            <a:avLst/>
          </a:prstGeom>
          <a:solidFill>
            <a:schemeClr val="accent2"/>
          </a:solidFill>
          <a:effectLst>
            <a:outerShdw blurRad="50800" dist="76200" dir="5400000" sx="105000" sy="105000" algn="ctr" rotWithShape="0">
              <a:srgbClr val="000000"/>
            </a:outerShdw>
            <a:reflection stA="45000" endPos="0" dist="50800" dir="5400000" sy="-100000" algn="bl" rotWithShape="0"/>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pic>
        <p:nvPicPr>
          <p:cNvPr id="9" name="Content Placeholder 3" descr="2.2.jpeg">
            <a:extLst>
              <a:ext uri="{FF2B5EF4-FFF2-40B4-BE49-F238E27FC236}">
                <a16:creationId xmlns:a16="http://schemas.microsoft.com/office/drawing/2014/main" id="{E99D27CD-88C1-413A-9A01-0D018B0775CE}"/>
              </a:ext>
            </a:extLst>
          </p:cNvPr>
          <p:cNvPicPr>
            <a:picLocks noGrp="1" noChangeAspect="1"/>
          </p:cNvPicPr>
          <p:nvPr>
            <p:ph idx="1"/>
          </p:nvPr>
        </p:nvPicPr>
        <p:blipFill>
          <a:blip r:embed="rId2"/>
          <a:stretch>
            <a:fillRect/>
          </a:stretch>
        </p:blipFill>
        <p:spPr>
          <a:xfrm>
            <a:off x="1619672" y="1484783"/>
            <a:ext cx="5715610" cy="217048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CC5295-C66C-4AB8-84AF-7BB57952DB5B}"/>
              </a:ext>
            </a:extLst>
          </p:cNvPr>
          <p:cNvSpPr txBox="1">
            <a:spLocks/>
          </p:cNvSpPr>
          <p:nvPr/>
        </p:nvSpPr>
        <p:spPr>
          <a:xfrm>
            <a:off x="554802" y="1340768"/>
            <a:ext cx="8034395" cy="3312368"/>
          </a:xfrm>
          <a:prstGeom prst="rect">
            <a:avLst/>
          </a:prstGeom>
          <a:solidFill>
            <a:schemeClr val="accent2"/>
          </a:solidFill>
          <a:ln>
            <a:noFill/>
          </a:ln>
          <a:effectLst>
            <a:outerShdw blurRad="44450" dist="27940" dir="5400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4" name="TextBox 3">
            <a:extLst>
              <a:ext uri="{FF2B5EF4-FFF2-40B4-BE49-F238E27FC236}">
                <a16:creationId xmlns:a16="http://schemas.microsoft.com/office/drawing/2014/main" id="{5D7F49DE-4AD1-47C1-959C-46E7F334B005}"/>
              </a:ext>
            </a:extLst>
          </p:cNvPr>
          <p:cNvSpPr txBox="1"/>
          <p:nvPr/>
        </p:nvSpPr>
        <p:spPr>
          <a:xfrm>
            <a:off x="827584" y="1844824"/>
            <a:ext cx="7273712" cy="2062103"/>
          </a:xfrm>
          <a:prstGeom prst="rect">
            <a:avLst/>
          </a:prstGeom>
          <a:noFill/>
        </p:spPr>
        <p:txBody>
          <a:bodyPr wrap="square" rtlCol="0">
            <a:spAutoFit/>
          </a:bodyPr>
          <a:lstStyle/>
          <a:p>
            <a:r>
              <a:rPr lang="en-IN" sz="2000" b="1" dirty="0">
                <a:solidFill>
                  <a:schemeClr val="bg1"/>
                </a:solidFill>
                <a:latin typeface="Comic Sans MS" pitchFamily="66" charset="0"/>
              </a:rPr>
              <a:t>3. </a:t>
            </a:r>
            <a:r>
              <a:rPr lang="en-IN" sz="2000" b="1" u="sng" dirty="0">
                <a:solidFill>
                  <a:schemeClr val="bg1"/>
                </a:solidFill>
                <a:latin typeface="Comic Sans MS" pitchFamily="66" charset="0"/>
              </a:rPr>
              <a:t>REDUCED MODEL</a:t>
            </a:r>
            <a:r>
              <a:rPr lang="en-IN" sz="2000" b="1" dirty="0">
                <a:solidFill>
                  <a:schemeClr val="bg1"/>
                </a:solidFill>
                <a:latin typeface="Comic Sans MS" pitchFamily="66" charset="0"/>
              </a:rPr>
              <a:t> :</a:t>
            </a:r>
          </a:p>
          <a:p>
            <a:endParaRPr lang="en-IN" sz="2000" dirty="0">
              <a:latin typeface="Comic Sans MS" pitchFamily="66" charset="0"/>
            </a:endParaRPr>
          </a:p>
          <a:p>
            <a:endParaRPr lang="en-IN" sz="2000" b="1" dirty="0">
              <a:effectLst>
                <a:outerShdw blurRad="38100" dist="38100" dir="2700000" algn="tl">
                  <a:srgbClr val="000000">
                    <a:alpha val="43137"/>
                  </a:srgbClr>
                </a:outerShdw>
              </a:effectLst>
              <a:latin typeface="Comic Sans MS" pitchFamily="66" charset="0"/>
            </a:endParaRPr>
          </a:p>
          <a:p>
            <a:r>
              <a:rPr lang="en-IN" sz="2000" b="1" dirty="0">
                <a:latin typeface="Comic Sans MS" pitchFamily="66" charset="0"/>
              </a:rPr>
              <a:t>               </a:t>
            </a:r>
            <a:r>
              <a:rPr lang="en-IN" sz="2800" b="1" dirty="0"/>
              <a:t>Y = </a:t>
            </a:r>
            <a:r>
              <a:rPr lang="el-GR" sz="2800" b="1" dirty="0"/>
              <a:t>β</a:t>
            </a:r>
            <a:r>
              <a:rPr lang="en-IN" sz="2800" b="1" baseline="-25000" dirty="0"/>
              <a:t>0</a:t>
            </a:r>
            <a:r>
              <a:rPr lang="en-IN" sz="2800" b="1" dirty="0"/>
              <a:t> + </a:t>
            </a:r>
            <a:r>
              <a:rPr lang="el-GR" sz="2800" b="1" dirty="0"/>
              <a:t>β</a:t>
            </a:r>
            <a:r>
              <a:rPr lang="en-IN" sz="2800" b="1" baseline="-25000" dirty="0"/>
              <a:t>3</a:t>
            </a:r>
            <a:r>
              <a:rPr lang="en-IN" sz="2800" b="1" dirty="0"/>
              <a:t>X</a:t>
            </a:r>
            <a:r>
              <a:rPr lang="en-IN" sz="2800" b="1" baseline="-25000" dirty="0"/>
              <a:t>3</a:t>
            </a:r>
            <a:r>
              <a:rPr lang="en-IN" sz="2800" b="1" dirty="0"/>
              <a:t>+ </a:t>
            </a:r>
            <a:r>
              <a:rPr lang="el-GR" sz="2800" b="1" dirty="0"/>
              <a:t>β</a:t>
            </a:r>
            <a:r>
              <a:rPr lang="en-IN" sz="2800" b="1" baseline="-25000" dirty="0"/>
              <a:t>4</a:t>
            </a:r>
            <a:r>
              <a:rPr lang="en-IN" sz="2800" b="1" dirty="0"/>
              <a:t>X</a:t>
            </a:r>
            <a:r>
              <a:rPr lang="en-IN" sz="2800" b="1" baseline="-25000" dirty="0"/>
              <a:t>4</a:t>
            </a:r>
            <a:r>
              <a:rPr lang="en-IN" sz="2800" b="1" dirty="0"/>
              <a:t>+ </a:t>
            </a:r>
            <a:r>
              <a:rPr lang="el-GR" sz="2800" b="1" dirty="0"/>
              <a:t>β</a:t>
            </a:r>
            <a:r>
              <a:rPr lang="en-IN" sz="2800" b="1" baseline="-25000" dirty="0"/>
              <a:t>7</a:t>
            </a:r>
            <a:r>
              <a:rPr lang="en-IN" sz="2800" b="1" dirty="0"/>
              <a:t>X</a:t>
            </a:r>
            <a:r>
              <a:rPr lang="en-IN" sz="2800" b="1" baseline="-25000" dirty="0"/>
              <a:t>7</a:t>
            </a:r>
            <a:r>
              <a:rPr lang="en-IN" sz="2800" b="1" dirty="0"/>
              <a:t>+ </a:t>
            </a:r>
            <a:r>
              <a:rPr lang="el-GR" sz="2800" b="1" dirty="0"/>
              <a:t>β</a:t>
            </a:r>
            <a:r>
              <a:rPr lang="en-IN" sz="2800" b="1" baseline="-25000" dirty="0"/>
              <a:t>8</a:t>
            </a:r>
            <a:r>
              <a:rPr lang="en-IN" sz="2800" b="1" dirty="0"/>
              <a:t>X</a:t>
            </a:r>
            <a:r>
              <a:rPr lang="en-IN" sz="2800" b="1" baseline="-25000" dirty="0"/>
              <a:t>8</a:t>
            </a:r>
            <a:r>
              <a:rPr lang="en-IN" sz="2800" b="1" dirty="0"/>
              <a:t>+ </a:t>
            </a:r>
            <a:r>
              <a:rPr lang="el-GR" sz="2800" b="1" dirty="0"/>
              <a:t>ε</a:t>
            </a:r>
            <a:r>
              <a:rPr lang="en-IN" sz="2000" b="1" dirty="0">
                <a:latin typeface="Comic Sans MS" pitchFamily="66" charset="0"/>
              </a:rPr>
              <a:t>   </a:t>
            </a:r>
            <a:endParaRPr lang="en-IN" sz="2800" b="1" dirty="0"/>
          </a:p>
          <a:p>
            <a:endParaRPr lang="en-IN" sz="2000" dirty="0">
              <a:solidFill>
                <a:schemeClr val="bg2">
                  <a:lumMod val="50000"/>
                </a:schemeClr>
              </a:solidFill>
              <a:latin typeface="Comic Sans MS" pitchFamily="66" charset="0"/>
            </a:endParaRPr>
          </a:p>
          <a:p>
            <a:endParaRPr lang="en-US"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rotWithShape="1">
          <a:gsLst>
            <a:gs pos="40000">
              <a:srgbClr val="C0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82286" y="3302944"/>
            <a:ext cx="8229600" cy="688158"/>
          </a:xfrm>
        </p:spPr>
        <p:txBody>
          <a:bodyPr>
            <a:normAutofit/>
          </a:bodyPr>
          <a:lstStyle/>
          <a:p>
            <a:br>
              <a:rPr lang="en-IN" sz="1400" b="1" dirty="0"/>
            </a:br>
            <a:r>
              <a:rPr lang="en-IN" sz="1600" b="1" dirty="0"/>
              <a:t>A REMEDY OF MULTICOLLINEARITY</a:t>
            </a:r>
            <a:endParaRPr lang="en-US" b="1" dirty="0"/>
          </a:p>
        </p:txBody>
      </p:sp>
      <p:sp>
        <p:nvSpPr>
          <p:cNvPr id="3" name="Title 1">
            <a:extLst>
              <a:ext uri="{FF2B5EF4-FFF2-40B4-BE49-F238E27FC236}">
                <a16:creationId xmlns:a16="http://schemas.microsoft.com/office/drawing/2014/main" id="{762080D5-4275-4148-B9CF-A3C5A13913A8}"/>
              </a:ext>
            </a:extLst>
          </p:cNvPr>
          <p:cNvSpPr txBox="1">
            <a:spLocks/>
          </p:cNvSpPr>
          <p:nvPr/>
        </p:nvSpPr>
        <p:spPr>
          <a:xfrm>
            <a:off x="284618" y="2282193"/>
            <a:ext cx="8424936" cy="997471"/>
          </a:xfrm>
          <a:prstGeom prst="rect">
            <a:avLst/>
          </a:prstGeom>
          <a:blipFill dpi="0" rotWithShape="1">
            <a:blip r:embed="rId2"/>
            <a:srcRect/>
            <a:tile tx="0" ty="0" sx="100000" sy="100000" flip="none" algn="tl"/>
          </a:blipFill>
          <a:effectLst>
            <a:outerShdw blurRad="114300" dist="342900" dir="3480000" sx="112000" sy="112000" algn="ctr" rotWithShape="0">
              <a:srgbClr val="000000">
                <a:alpha val="57000"/>
              </a:srgb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a:t>RIDGE REGRESSION</a:t>
            </a:r>
            <a:endParaRPr lang="en-US" b="1" dirty="0">
              <a:effectLst>
                <a:outerShdw blurRad="38100" dist="38100" dir="2700000" algn="tl">
                  <a:srgbClr val="000000">
                    <a:alpha val="43137"/>
                  </a:srgbClr>
                </a:outerShdw>
              </a:effectLs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30BA6F-25AE-4262-826D-203E45FE6C3A}"/>
              </a:ext>
            </a:extLst>
          </p:cNvPr>
          <p:cNvSpPr txBox="1">
            <a:spLocks/>
          </p:cNvSpPr>
          <p:nvPr/>
        </p:nvSpPr>
        <p:spPr>
          <a:xfrm>
            <a:off x="755576" y="116632"/>
            <a:ext cx="757242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effectLst>
                  <a:outerShdw blurRad="38100" dist="38100" dir="2700000" algn="tl">
                    <a:srgbClr val="000000">
                      <a:alpha val="43137"/>
                    </a:srgbClr>
                  </a:outerShdw>
                </a:effectLst>
              </a:rPr>
              <a:t>OUTLINE</a:t>
            </a:r>
            <a:endPar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9" name="Content Placeholder 2">
            <a:extLst>
              <a:ext uri="{FF2B5EF4-FFF2-40B4-BE49-F238E27FC236}">
                <a16:creationId xmlns:a16="http://schemas.microsoft.com/office/drawing/2014/main" id="{B877DF67-F734-4D5D-A710-149125423368}"/>
              </a:ext>
            </a:extLst>
          </p:cNvPr>
          <p:cNvSpPr txBox="1">
            <a:spLocks/>
          </p:cNvSpPr>
          <p:nvPr/>
        </p:nvSpPr>
        <p:spPr>
          <a:xfrm>
            <a:off x="359532" y="1052736"/>
            <a:ext cx="8424936" cy="5184576"/>
          </a:xfrm>
          <a:prstGeom prst="rect">
            <a:avLst/>
          </a:prstGeom>
          <a:solidFill>
            <a:schemeClr val="accent2"/>
          </a:solidFill>
          <a:ln>
            <a:noFill/>
          </a:ln>
          <a:effectLst>
            <a:outerShdw blurRad="44450" dist="63500" dir="8520000" sx="107000" sy="107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DA2A98A6-E58F-477F-A710-93B73B738144}"/>
                  </a:ext>
                </a:extLst>
              </p:cNvPr>
              <p:cNvSpPr>
                <a:spLocks noGrp="1"/>
              </p:cNvSpPr>
              <p:nvPr>
                <p:ph idx="1"/>
              </p:nvPr>
            </p:nvSpPr>
            <p:spPr>
              <a:xfrm>
                <a:off x="971600" y="1340768"/>
                <a:ext cx="6984776" cy="4608512"/>
              </a:xfrm>
            </p:spPr>
            <p:txBody>
              <a:bodyPr>
                <a:normAutofit/>
              </a:bodyPr>
              <a:lstStyle/>
              <a:p>
                <a:pPr>
                  <a:buFont typeface="Wingdings" pitchFamily="2" charset="2"/>
                  <a:buChar char="Ø"/>
                </a:pPr>
                <a:r>
                  <a:rPr lang="en-US" sz="1600" dirty="0"/>
                  <a:t>We obtain the ridge parameter estimates by minimizing the (Y −X</a:t>
                </a:r>
                <a:r>
                  <a:rPr lang="el-GR" sz="1600" dirty="0"/>
                  <a:t>β)</a:t>
                </a:r>
                <a:r>
                  <a:rPr lang="en-IN" sz="1600" dirty="0"/>
                  <a:t>’</a:t>
                </a:r>
                <a:r>
                  <a:rPr lang="el-GR" sz="1600" dirty="0"/>
                  <a:t>(</a:t>
                </a:r>
                <a:r>
                  <a:rPr lang="en-US" sz="1600" dirty="0"/>
                  <a:t>Y −X</a:t>
                </a:r>
                <a:r>
                  <a:rPr lang="el-GR" sz="1600" dirty="0"/>
                  <a:t>β)+λβ</a:t>
                </a:r>
                <a:r>
                  <a:rPr lang="en-IN" sz="1600" dirty="0"/>
                  <a:t>’</a:t>
                </a:r>
                <a:r>
                  <a:rPr lang="el-GR" sz="1600" dirty="0"/>
                  <a:t>β </a:t>
                </a:r>
                <a:r>
                  <a:rPr lang="en-US" sz="1600" dirty="0"/>
                  <a:t>constrained on </a:t>
                </a:r>
                <a:r>
                  <a:rPr lang="el-GR" sz="1600" dirty="0"/>
                  <a:t>β</a:t>
                </a:r>
                <a:r>
                  <a:rPr lang="en-IN" sz="1600" dirty="0"/>
                  <a:t>’</a:t>
                </a:r>
                <a:r>
                  <a:rPr lang="el-GR" sz="1600" dirty="0"/>
                  <a:t>β ≤ </a:t>
                </a:r>
                <a:r>
                  <a:rPr lang="en-US" sz="1600" dirty="0"/>
                  <a:t>d</a:t>
                </a:r>
                <a:r>
                  <a:rPr lang="en-US" sz="1600" baseline="30000" dirty="0"/>
                  <a:t>2</a:t>
                </a:r>
                <a:r>
                  <a:rPr lang="en-US" sz="1600" dirty="0"/>
                  <a:t> (say), where </a:t>
                </a:r>
                <a:r>
                  <a:rPr lang="el-GR" sz="1600" dirty="0"/>
                  <a:t>λ </a:t>
                </a:r>
                <a:r>
                  <a:rPr lang="en-US" sz="1600" dirty="0"/>
                  <a:t>is the shrinkage/complexity parameter that controls the amount of shrinkage.</a:t>
                </a:r>
              </a:p>
              <a:p>
                <a:pPr>
                  <a:buNone/>
                </a:pPr>
                <a:endParaRPr lang="en-IN" sz="1600" dirty="0"/>
              </a:p>
              <a:p>
                <a:pPr marL="0" indent="0">
                  <a:buNone/>
                </a:pPr>
                <a:endParaRPr lang="en-IN" sz="1600" b="1" dirty="0"/>
              </a:p>
              <a:p>
                <a:pPr>
                  <a:buFont typeface="Wingdings" pitchFamily="2" charset="2"/>
                  <a:buChar char="Ø"/>
                </a:pPr>
                <a:r>
                  <a:rPr lang="en-IN" sz="1600" b="1" dirty="0"/>
                  <a:t> The ridge estimate is given by:</a:t>
                </a:r>
              </a:p>
              <a:p>
                <a:pPr>
                  <a:buNone/>
                </a:pPr>
                <a:r>
                  <a:rPr lang="en-IN" sz="1600" dirty="0"/>
                  <a:t> </a:t>
                </a:r>
              </a:p>
              <a:p>
                <a:pPr>
                  <a:buNone/>
                </a:pPr>
                <a:r>
                  <a:rPr lang="en-IN" sz="1800" b="1" dirty="0">
                    <a:solidFill>
                      <a:schemeClr val="bg2">
                        <a:lumMod val="50000"/>
                      </a:schemeClr>
                    </a:solidFill>
                  </a:rPr>
                  <a:t>                                                            </a:t>
                </a:r>
                <a14:m>
                  <m:oMath xmlns:m="http://schemas.openxmlformats.org/officeDocument/2006/math">
                    <m:acc>
                      <m:accPr>
                        <m:chr m:val="̂"/>
                        <m:ctrlPr>
                          <a:rPr lang="en-IN" sz="2000" b="1" i="1" smtClean="0">
                            <a:solidFill>
                              <a:schemeClr val="bg2">
                                <a:lumMod val="50000"/>
                              </a:schemeClr>
                            </a:solidFill>
                            <a:latin typeface="Cambria Math" panose="02040503050406030204" pitchFamily="18" charset="0"/>
                          </a:rPr>
                        </m:ctrlPr>
                      </m:accPr>
                      <m:e>
                        <m:r>
                          <m:rPr>
                            <m:nor/>
                          </m:rPr>
                          <a:rPr lang="en-IN" sz="2000" b="1" i="0" smtClean="0">
                            <a:solidFill>
                              <a:schemeClr val="bg2">
                                <a:lumMod val="50000"/>
                              </a:schemeClr>
                            </a:solidFill>
                            <a:latin typeface="Cambria Math" panose="02040503050406030204" pitchFamily="18" charset="0"/>
                          </a:rPr>
                          <m:t> </m:t>
                        </m:r>
                        <m:r>
                          <m:rPr>
                            <m:nor/>
                          </m:rPr>
                          <a:rPr lang="el-GR" sz="2000" b="1" dirty="0">
                            <a:solidFill>
                              <a:schemeClr val="bg2">
                                <a:lumMod val="50000"/>
                              </a:schemeClr>
                            </a:solidFill>
                          </a:rPr>
                          <m:t>β</m:t>
                        </m:r>
                        <m:r>
                          <m:rPr>
                            <m:nor/>
                          </m:rPr>
                          <a:rPr lang="en-IN" sz="2000" b="1" baseline="-25000" dirty="0">
                            <a:solidFill>
                              <a:schemeClr val="bg2">
                                <a:lumMod val="50000"/>
                              </a:schemeClr>
                            </a:solidFill>
                          </a:rPr>
                          <m:t>R</m:t>
                        </m:r>
                      </m:e>
                    </m:acc>
                  </m:oMath>
                </a14:m>
                <a:r>
                  <a:rPr lang="en-IN" sz="2000" b="1" dirty="0">
                    <a:solidFill>
                      <a:schemeClr val="bg2">
                        <a:lumMod val="50000"/>
                      </a:schemeClr>
                    </a:solidFill>
                  </a:rPr>
                  <a:t> </a:t>
                </a:r>
                <a:r>
                  <a:rPr lang="en-IN" sz="2400" b="1" dirty="0">
                    <a:solidFill>
                      <a:schemeClr val="bg2">
                        <a:lumMod val="50000"/>
                      </a:schemeClr>
                    </a:solidFill>
                  </a:rPr>
                  <a:t>= (X’X + </a:t>
                </a:r>
                <a:r>
                  <a:rPr lang="el-GR" sz="2400" b="1" dirty="0">
                    <a:solidFill>
                      <a:schemeClr val="bg2">
                        <a:lumMod val="50000"/>
                      </a:schemeClr>
                    </a:solidFill>
                  </a:rPr>
                  <a:t>λ</a:t>
                </a:r>
                <a:r>
                  <a:rPr lang="en-IN" sz="2400" b="1" dirty="0">
                    <a:solidFill>
                      <a:schemeClr val="bg2">
                        <a:lumMod val="50000"/>
                      </a:schemeClr>
                    </a:solidFill>
                  </a:rPr>
                  <a:t>I)</a:t>
                </a:r>
                <a:r>
                  <a:rPr lang="en-IN" sz="2400" b="1" baseline="30000" dirty="0">
                    <a:solidFill>
                      <a:schemeClr val="bg2">
                        <a:lumMod val="50000"/>
                      </a:schemeClr>
                    </a:solidFill>
                  </a:rPr>
                  <a:t>-1 </a:t>
                </a:r>
                <a:r>
                  <a:rPr lang="en-IN" sz="2400" b="1" dirty="0">
                    <a:solidFill>
                      <a:schemeClr val="bg2">
                        <a:lumMod val="50000"/>
                      </a:schemeClr>
                    </a:solidFill>
                  </a:rPr>
                  <a:t>X’Y</a:t>
                </a:r>
                <a:endParaRPr lang="en-IN" sz="2000" b="1" dirty="0">
                  <a:solidFill>
                    <a:schemeClr val="bg2">
                      <a:lumMod val="50000"/>
                    </a:schemeClr>
                  </a:solidFill>
                </a:endParaRPr>
              </a:p>
              <a:p>
                <a:pPr>
                  <a:buNone/>
                </a:pPr>
                <a:endParaRPr lang="en-IN" sz="2000" baseline="30000" dirty="0">
                  <a:solidFill>
                    <a:schemeClr val="bg2">
                      <a:lumMod val="50000"/>
                    </a:schemeClr>
                  </a:solidFill>
                </a:endParaRPr>
              </a:p>
              <a:p>
                <a:pPr>
                  <a:buNone/>
                </a:pPr>
                <a:endParaRPr lang="en-IN" sz="1600" baseline="30000" dirty="0">
                  <a:solidFill>
                    <a:schemeClr val="bg2">
                      <a:lumMod val="50000"/>
                    </a:schemeClr>
                  </a:solidFill>
                </a:endParaRPr>
              </a:p>
              <a:p>
                <a:pPr>
                  <a:buNone/>
                </a:pPr>
                <a:endParaRPr lang="en-IN" sz="1600" baseline="30000" dirty="0">
                  <a:solidFill>
                    <a:schemeClr val="bg2">
                      <a:lumMod val="50000"/>
                    </a:schemeClr>
                  </a:solidFill>
                </a:endParaRPr>
              </a:p>
              <a:p>
                <a:pPr>
                  <a:buFont typeface="Wingdings" pitchFamily="2" charset="2"/>
                  <a:buChar char="Ø"/>
                </a:pPr>
                <a:r>
                  <a:rPr lang="en-US" sz="1600" dirty="0"/>
                  <a:t>Thus </a:t>
                </a:r>
                <a:r>
                  <a:rPr lang="el-GR" sz="1600" dirty="0"/>
                  <a:t>λ </a:t>
                </a:r>
                <a:r>
                  <a:rPr lang="en-US" sz="1600" dirty="0"/>
                  <a:t>is a positive constant added to the diagonal elements of X’X, so that (X’X + </a:t>
                </a:r>
                <a:r>
                  <a:rPr lang="el-GR" sz="1600" dirty="0"/>
                  <a:t>λ</a:t>
                </a:r>
                <a:r>
                  <a:rPr lang="en-US" sz="1600" dirty="0"/>
                  <a:t>I) is not near singular and (X’X + </a:t>
                </a:r>
                <a:r>
                  <a:rPr lang="el-GR" sz="1600" dirty="0"/>
                  <a:t>λ</a:t>
                </a:r>
                <a:r>
                  <a:rPr lang="en-US" sz="1600" dirty="0"/>
                  <a:t>I)</a:t>
                </a:r>
                <a:r>
                  <a:rPr lang="en-US" sz="1600" baseline="30000" dirty="0"/>
                  <a:t>-1</a:t>
                </a:r>
                <a:r>
                  <a:rPr lang="en-US" sz="1600" dirty="0"/>
                  <a:t> is no longer unstable. </a:t>
                </a:r>
                <a:endParaRPr lang="en-IN" sz="1600" baseline="30000" dirty="0"/>
              </a:p>
            </p:txBody>
          </p:sp>
        </mc:Choice>
        <mc:Fallback xmlns="">
          <p:sp>
            <p:nvSpPr>
              <p:cNvPr id="22" name="Content Placeholder 2">
                <a:extLst>
                  <a:ext uri="{FF2B5EF4-FFF2-40B4-BE49-F238E27FC236}">
                    <a16:creationId xmlns:a16="http://schemas.microsoft.com/office/drawing/2014/main" id="{DA2A98A6-E58F-477F-A710-93B73B738144}"/>
                  </a:ext>
                </a:extLst>
              </p:cNvPr>
              <p:cNvSpPr>
                <a:spLocks noGrp="1" noRot="1" noChangeAspect="1" noMove="1" noResize="1" noEditPoints="1" noAdjustHandles="1" noChangeArrowheads="1" noChangeShapeType="1" noTextEdit="1"/>
              </p:cNvSpPr>
              <p:nvPr>
                <p:ph idx="1"/>
              </p:nvPr>
            </p:nvSpPr>
            <p:spPr>
              <a:xfrm>
                <a:off x="971600" y="1340768"/>
                <a:ext cx="6984776" cy="4608512"/>
              </a:xfrm>
              <a:blipFill>
                <a:blip r:embed="rId2"/>
                <a:stretch>
                  <a:fillRect l="-349" t="-397"/>
                </a:stretch>
              </a:blipFill>
            </p:spPr>
            <p:txBody>
              <a:bodyPr/>
              <a:lstStyle/>
              <a:p>
                <a:r>
                  <a:rPr lang="en-IN">
                    <a:noFill/>
                  </a:rPr>
                  <a:t> </a:t>
                </a:r>
              </a:p>
            </p:txBody>
          </p:sp>
        </mc:Fallback>
      </mc:AlternateContent>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gradFill rotWithShape="1">
          <a:gsLst>
            <a:gs pos="40000">
              <a:srgbClr val="C0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4" name="Content Placeholder 3" descr="trace.jpeg"/>
          <p:cNvPicPr>
            <a:picLocks noGrp="1" noChangeAspect="1"/>
          </p:cNvPicPr>
          <p:nvPr>
            <p:ph idx="1"/>
          </p:nvPr>
        </p:nvPicPr>
        <p:blipFill>
          <a:blip r:embed="rId2"/>
          <a:stretch>
            <a:fillRect/>
          </a:stretch>
        </p:blipFill>
        <p:spPr>
          <a:xfrm>
            <a:off x="1259631" y="1268760"/>
            <a:ext cx="6820411" cy="30963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a14="http://schemas.microsoft.com/office/drawing/2010/main">
        <mc:Choice Requires="a14">
          <p:sp>
            <p:nvSpPr>
              <p:cNvPr id="5" name="TextBox 4"/>
              <p:cNvSpPr txBox="1"/>
              <p:nvPr/>
            </p:nvSpPr>
            <p:spPr>
              <a:xfrm>
                <a:off x="1465480" y="4607182"/>
                <a:ext cx="6408712" cy="689932"/>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Wingdings" pitchFamily="2" charset="2"/>
                  <a:buChar char="ü"/>
                </a:pPr>
                <a:r>
                  <a:rPr lang="en-IN" dirty="0"/>
                  <a:t> </a:t>
                </a:r>
                <a:r>
                  <a:rPr lang="en-US" dirty="0"/>
                  <a:t>observe that after </a:t>
                </a:r>
                <a:r>
                  <a:rPr lang="el-GR" dirty="0"/>
                  <a:t>λ = 0.1335939 </a:t>
                </a:r>
                <a:r>
                  <a:rPr lang="en-US" dirty="0"/>
                  <a:t>all elements of the ridge</a:t>
                </a:r>
              </a:p>
              <a:p>
                <a:r>
                  <a:rPr lang="en-US" dirty="0"/>
                  <a:t>    parameter vector</a:t>
                </a:r>
                <a14:m>
                  <m:oMath xmlns:m="http://schemas.openxmlformats.org/officeDocument/2006/math">
                    <m:acc>
                      <m:accPr>
                        <m:chr m:val="̂"/>
                        <m:ctrlPr>
                          <a:rPr lang="en-US" sz="2000" i="1" smtClean="0">
                            <a:latin typeface="Cambria Math" panose="02040503050406030204" pitchFamily="18" charset="0"/>
                          </a:rPr>
                        </m:ctrlPr>
                      </m:accPr>
                      <m:e>
                        <m:r>
                          <m:rPr>
                            <m:nor/>
                          </m:rPr>
                          <a:rPr lang="en-IN" sz="2000" b="0" i="0" smtClean="0">
                            <a:latin typeface="Cambria Math" panose="02040503050406030204" pitchFamily="18" charset="0"/>
                          </a:rPr>
                          <m:t> </m:t>
                        </m:r>
                        <m:r>
                          <m:rPr>
                            <m:nor/>
                          </m:rPr>
                          <a:rPr lang="el-GR" sz="2000" dirty="0"/>
                          <m:t>β</m:t>
                        </m:r>
                        <m:r>
                          <m:rPr>
                            <m:nor/>
                          </m:rPr>
                          <a:rPr lang="en-US" sz="2000" baseline="-25000" dirty="0"/>
                          <m:t>R</m:t>
                        </m:r>
                      </m:e>
                    </m:acc>
                  </m:oMath>
                </a14:m>
                <a:r>
                  <a:rPr lang="en-US" sz="2000" dirty="0"/>
                  <a:t> </a:t>
                </a:r>
                <a:r>
                  <a:rPr lang="en-US" dirty="0"/>
                  <a:t>are becoming stable. </a:t>
                </a:r>
              </a:p>
            </p:txBody>
          </p:sp>
        </mc:Choice>
        <mc:Fallback xmlns="">
          <p:sp>
            <p:nvSpPr>
              <p:cNvPr id="5" name="TextBox 4"/>
              <p:cNvSpPr txBox="1">
                <a:spLocks noRot="1" noChangeAspect="1" noMove="1" noResize="1" noEditPoints="1" noAdjustHandles="1" noChangeArrowheads="1" noChangeShapeType="1" noTextEdit="1"/>
              </p:cNvSpPr>
              <p:nvPr/>
            </p:nvSpPr>
            <p:spPr>
              <a:xfrm>
                <a:off x="1465480" y="4607182"/>
                <a:ext cx="6408712" cy="689932"/>
              </a:xfrm>
              <a:prstGeom prst="rect">
                <a:avLst/>
              </a:prstGeom>
              <a:blipFill>
                <a:blip r:embed="rId3"/>
                <a:stretch>
                  <a:fillRect/>
                </a:stretch>
              </a:blipFill>
              <a:ln>
                <a:noFill/>
              </a:ln>
              <a:effectLst>
                <a:outerShdw blurRad="44450" dist="27940" dir="5400000" algn="ctr">
                  <a:srgbClr val="000000">
                    <a:alpha val="32000"/>
                  </a:srgbClr>
                </a:outerShdw>
              </a:effectLst>
            </p:spPr>
            <p:txBody>
              <a:bodyPr/>
              <a:lstStyle/>
              <a:p>
                <a:r>
                  <a:rPr lang="en-IN">
                    <a:noFill/>
                  </a:rPr>
                  <a:t> </a:t>
                </a:r>
              </a:p>
            </p:txBody>
          </p:sp>
        </mc:Fallback>
      </mc:AlternateContent>
      <p:sp>
        <p:nvSpPr>
          <p:cNvPr id="6" name="Title 1">
            <a:extLst>
              <a:ext uri="{FF2B5EF4-FFF2-40B4-BE49-F238E27FC236}">
                <a16:creationId xmlns:a16="http://schemas.microsoft.com/office/drawing/2014/main" id="{166F0625-8E06-40F3-8866-7ACC68898B68}"/>
              </a:ext>
            </a:extLst>
          </p:cNvPr>
          <p:cNvSpPr txBox="1">
            <a:spLocks/>
          </p:cNvSpPr>
          <p:nvPr/>
        </p:nvSpPr>
        <p:spPr>
          <a:xfrm>
            <a:off x="883623" y="332656"/>
            <a:ext cx="7572428" cy="749689"/>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a:t>RIDGE TRACE</a:t>
            </a:r>
            <a:endParaRPr lang="en-US" sz="3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3EED13C-FB9C-45F1-877C-672555B1F5E7}"/>
              </a:ext>
            </a:extLst>
          </p:cNvPr>
          <p:cNvSpPr txBox="1">
            <a:spLocks/>
          </p:cNvSpPr>
          <p:nvPr/>
        </p:nvSpPr>
        <p:spPr>
          <a:xfrm>
            <a:off x="785785" y="68218"/>
            <a:ext cx="7572428" cy="912510"/>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endParaRPr lang="en-IN" sz="1800" b="1" dirty="0">
              <a:solidFill>
                <a:schemeClr val="bg1"/>
              </a:solidFill>
              <a:latin typeface="Comic Sans MS" pitchFamily="66" charset="0"/>
            </a:endParaRPr>
          </a:p>
          <a:p>
            <a:r>
              <a:rPr lang="en-IN" sz="2400" b="1" dirty="0">
                <a:solidFill>
                  <a:schemeClr val="bg1"/>
                </a:solidFill>
                <a:latin typeface="Comic Sans MS" pitchFamily="66" charset="0"/>
              </a:rPr>
              <a:t>ESTIMATE OF </a:t>
            </a:r>
            <a:r>
              <a:rPr lang="el-GR" sz="2400" b="1" dirty="0">
                <a:solidFill>
                  <a:schemeClr val="bg1"/>
                </a:solidFill>
                <a:latin typeface="Comic Sans MS" pitchFamily="66" charset="0"/>
              </a:rPr>
              <a:t>β</a:t>
            </a:r>
            <a:r>
              <a:rPr lang="en-IN" sz="2400" b="1" dirty="0">
                <a:solidFill>
                  <a:schemeClr val="bg1"/>
                </a:solidFill>
                <a:latin typeface="Comic Sans MS" pitchFamily="66" charset="0"/>
              </a:rPr>
              <a:t> UPON RIDGE REGRESSION</a:t>
            </a:r>
            <a:endParaRPr 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B55546C9-0256-4279-99DD-1FCD41FAE886}"/>
              </a:ext>
            </a:extLst>
          </p:cNvPr>
          <p:cNvSpPr txBox="1">
            <a:spLocks/>
          </p:cNvSpPr>
          <p:nvPr/>
        </p:nvSpPr>
        <p:spPr>
          <a:xfrm>
            <a:off x="611560" y="1124744"/>
            <a:ext cx="8064896" cy="5328592"/>
          </a:xfrm>
          <a:prstGeom prst="rect">
            <a:avLst/>
          </a:prstGeom>
          <a:solidFill>
            <a:schemeClr val="accent2"/>
          </a:solidFill>
          <a:ln>
            <a:noFill/>
          </a:ln>
          <a:effectLst>
            <a:outerShdw blurRad="44450" dist="63500" dir="8520000" sx="107000" sy="107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pic>
        <p:nvPicPr>
          <p:cNvPr id="9" name="Content Placeholder 3" descr="RIDGE ESTIMATES.png">
            <a:extLst>
              <a:ext uri="{FF2B5EF4-FFF2-40B4-BE49-F238E27FC236}">
                <a16:creationId xmlns:a16="http://schemas.microsoft.com/office/drawing/2014/main" id="{29403263-AD6A-49AA-9D37-399F9D6CAA77}"/>
              </a:ext>
            </a:extLst>
          </p:cNvPr>
          <p:cNvPicPr>
            <a:picLocks noGrp="1" noChangeAspect="1"/>
          </p:cNvPicPr>
          <p:nvPr>
            <p:ph idx="1"/>
          </p:nvPr>
        </p:nvPicPr>
        <p:blipFill>
          <a:blip r:embed="rId2"/>
          <a:stretch>
            <a:fillRect/>
          </a:stretch>
        </p:blipFill>
        <p:spPr>
          <a:xfrm>
            <a:off x="3120775" y="1478906"/>
            <a:ext cx="2686425" cy="345805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1CB14-FBA1-48E0-99A4-BE5E3A6FD8A3}"/>
              </a:ext>
            </a:extLst>
          </p:cNvPr>
          <p:cNvSpPr txBox="1">
            <a:spLocks/>
          </p:cNvSpPr>
          <p:nvPr/>
        </p:nvSpPr>
        <p:spPr>
          <a:xfrm>
            <a:off x="658619" y="476672"/>
            <a:ext cx="8064896" cy="5328592"/>
          </a:xfrm>
          <a:prstGeom prst="rect">
            <a:avLst/>
          </a:prstGeom>
          <a:solidFill>
            <a:schemeClr val="accent2"/>
          </a:solidFill>
          <a:ln>
            <a:noFill/>
          </a:ln>
          <a:effectLst>
            <a:outerShdw blurRad="44450" dist="63500" dir="8520000" sx="107000" sy="107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4" name="TextBox 3">
            <a:extLst>
              <a:ext uri="{FF2B5EF4-FFF2-40B4-BE49-F238E27FC236}">
                <a16:creationId xmlns:a16="http://schemas.microsoft.com/office/drawing/2014/main" id="{CB97577F-4342-4107-B700-E55EFCC554D6}"/>
              </a:ext>
            </a:extLst>
          </p:cNvPr>
          <p:cNvSpPr txBox="1"/>
          <p:nvPr/>
        </p:nvSpPr>
        <p:spPr>
          <a:xfrm>
            <a:off x="984391" y="1052736"/>
            <a:ext cx="7500990" cy="2677656"/>
          </a:xfrm>
          <a:prstGeom prst="rect">
            <a:avLst/>
          </a:prstGeom>
          <a:noFill/>
        </p:spPr>
        <p:txBody>
          <a:bodyPr wrap="square" rtlCol="0">
            <a:spAutoFit/>
          </a:bodyPr>
          <a:lstStyle/>
          <a:p>
            <a:r>
              <a:rPr lang="en-IN" sz="2400" b="1" dirty="0">
                <a:solidFill>
                  <a:schemeClr val="bg1"/>
                </a:solidFill>
                <a:effectLst>
                  <a:outerShdw blurRad="38100" dist="38100" dir="2700000" algn="tl">
                    <a:srgbClr val="000000">
                      <a:alpha val="43137"/>
                    </a:srgbClr>
                  </a:outerShdw>
                </a:effectLst>
              </a:rPr>
              <a:t>Hence on final calculation after ridge regression the model turns out to be:</a:t>
            </a:r>
          </a:p>
          <a:p>
            <a:endParaRPr lang="en-IN" sz="2000" dirty="0"/>
          </a:p>
          <a:p>
            <a:endParaRPr lang="en-IN" sz="2000" dirty="0"/>
          </a:p>
          <a:p>
            <a:endParaRPr lang="en-IN" sz="2000" b="1" dirty="0">
              <a:solidFill>
                <a:schemeClr val="bg1"/>
              </a:solidFill>
            </a:endParaRPr>
          </a:p>
          <a:p>
            <a:r>
              <a:rPr lang="en-US" sz="2000" b="1" dirty="0">
                <a:solidFill>
                  <a:schemeClr val="bg1"/>
                </a:solidFill>
              </a:rPr>
              <a:t>RMSD  </a:t>
            </a:r>
            <a:r>
              <a:rPr lang="en-US" sz="2000" dirty="0"/>
              <a:t>= −0.7103491 + 0.001975163*</a:t>
            </a:r>
            <a:r>
              <a:rPr lang="en-US" sz="2000" dirty="0">
                <a:solidFill>
                  <a:schemeClr val="bg1"/>
                </a:solidFill>
              </a:rPr>
              <a:t>F1</a:t>
            </a:r>
            <a:r>
              <a:rPr lang="en-US" sz="2000" dirty="0"/>
              <a:t> + 0.0006459997*</a:t>
            </a:r>
            <a:r>
              <a:rPr lang="en-US" sz="2000" dirty="0">
                <a:solidFill>
                  <a:schemeClr val="bg1"/>
                </a:solidFill>
              </a:rPr>
              <a:t>F2 </a:t>
            </a:r>
            <a:r>
              <a:rPr lang="en-US" sz="2000" dirty="0"/>
              <a:t>+ 31.00019*</a:t>
            </a:r>
            <a:r>
              <a:rPr lang="en-US" sz="2000" dirty="0">
                <a:solidFill>
                  <a:schemeClr val="bg1"/>
                </a:solidFill>
              </a:rPr>
              <a:t>F3</a:t>
            </a:r>
            <a:r>
              <a:rPr lang="en-US" sz="2000" dirty="0"/>
              <a:t> − 0.1173224*</a:t>
            </a:r>
            <a:r>
              <a:rPr lang="en-US" sz="2000" dirty="0">
                <a:solidFill>
                  <a:schemeClr val="bg1"/>
                </a:solidFill>
              </a:rPr>
              <a:t>F4 </a:t>
            </a:r>
            <a:r>
              <a:rPr lang="en-US" sz="2000" dirty="0"/>
              <a:t>− 4.479266 × 10</a:t>
            </a:r>
            <a:r>
              <a:rPr lang="en-US" sz="2000" baseline="30000" dirty="0"/>
              <a:t>-6</a:t>
            </a:r>
            <a:r>
              <a:rPr lang="en-US" sz="2000" dirty="0"/>
              <a:t>*</a:t>
            </a:r>
            <a:r>
              <a:rPr lang="en-US" sz="2000" dirty="0">
                <a:solidFill>
                  <a:schemeClr val="bg1"/>
                </a:solidFill>
              </a:rPr>
              <a:t>F5</a:t>
            </a:r>
            <a:r>
              <a:rPr lang="en-US" sz="2000" dirty="0"/>
              <a:t> − 0.0189902*F6 − 0.0002242405*</a:t>
            </a:r>
            <a:r>
              <a:rPr lang="en-US" sz="2000" dirty="0">
                <a:solidFill>
                  <a:schemeClr val="bg1"/>
                </a:solidFill>
              </a:rPr>
              <a:t>F7</a:t>
            </a:r>
            <a:r>
              <a:rPr lang="en-US" sz="2000" dirty="0"/>
              <a:t> + 0.01718049*</a:t>
            </a:r>
            <a:r>
              <a:rPr lang="en-US" sz="2000" dirty="0">
                <a:solidFill>
                  <a:schemeClr val="bg1"/>
                </a:solidFill>
              </a:rPr>
              <a:t>F8 </a:t>
            </a:r>
            <a:r>
              <a:rPr lang="en-US" sz="2000" dirty="0"/>
              <a:t>− 0.05516927*</a:t>
            </a:r>
            <a:r>
              <a:rPr lang="en-US" sz="2000" dirty="0">
                <a:solidFill>
                  <a:schemeClr val="bg1"/>
                </a:solidFill>
              </a:rPr>
              <a:t>F9</a:t>
            </a:r>
            <a:r>
              <a:rPr lang="en-IN" sz="2000" dirty="0"/>
              <a:t> </a:t>
            </a:r>
            <a:endParaRPr lang="en-US" sz="2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1CB14-FBA1-48E0-99A4-BE5E3A6FD8A3}"/>
              </a:ext>
            </a:extLst>
          </p:cNvPr>
          <p:cNvSpPr txBox="1">
            <a:spLocks/>
          </p:cNvSpPr>
          <p:nvPr/>
        </p:nvSpPr>
        <p:spPr>
          <a:xfrm>
            <a:off x="658619" y="476672"/>
            <a:ext cx="8064896" cy="5328592"/>
          </a:xfrm>
          <a:prstGeom prst="rect">
            <a:avLst/>
          </a:prstGeom>
          <a:solidFill>
            <a:schemeClr val="accent2"/>
          </a:solidFill>
          <a:ln>
            <a:noFill/>
          </a:ln>
          <a:effectLst>
            <a:outerShdw blurRad="44450" dist="63500" dir="8520000" sx="107000" sy="107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4" name="TextBox 3">
            <a:extLst>
              <a:ext uri="{FF2B5EF4-FFF2-40B4-BE49-F238E27FC236}">
                <a16:creationId xmlns:a16="http://schemas.microsoft.com/office/drawing/2014/main" id="{CB97577F-4342-4107-B700-E55EFCC554D6}"/>
              </a:ext>
            </a:extLst>
          </p:cNvPr>
          <p:cNvSpPr txBox="1"/>
          <p:nvPr/>
        </p:nvSpPr>
        <p:spPr>
          <a:xfrm>
            <a:off x="984391" y="1052736"/>
            <a:ext cx="7500990" cy="2677656"/>
          </a:xfrm>
          <a:prstGeom prst="rect">
            <a:avLst/>
          </a:prstGeom>
          <a:noFill/>
        </p:spPr>
        <p:txBody>
          <a:bodyPr wrap="square" rtlCol="0">
            <a:spAutoFit/>
          </a:bodyPr>
          <a:lstStyle/>
          <a:p>
            <a:r>
              <a:rPr lang="en-IN" sz="2400" b="1" dirty="0">
                <a:solidFill>
                  <a:schemeClr val="bg1"/>
                </a:solidFill>
                <a:effectLst>
                  <a:outerShdw blurRad="38100" dist="38100" dir="2700000" algn="tl">
                    <a:srgbClr val="000000">
                      <a:alpha val="43137"/>
                    </a:srgbClr>
                  </a:outerShdw>
                </a:effectLst>
              </a:rPr>
              <a:t>Hence on final calculation after ridge regression the model turns out to be:</a:t>
            </a:r>
          </a:p>
          <a:p>
            <a:endParaRPr lang="en-IN" sz="2000" dirty="0"/>
          </a:p>
          <a:p>
            <a:endParaRPr lang="en-IN" sz="2000" dirty="0"/>
          </a:p>
          <a:p>
            <a:endParaRPr lang="en-IN" sz="2000" b="1" dirty="0">
              <a:solidFill>
                <a:schemeClr val="bg1"/>
              </a:solidFill>
            </a:endParaRPr>
          </a:p>
          <a:p>
            <a:r>
              <a:rPr lang="en-US" sz="2000" b="1" dirty="0">
                <a:solidFill>
                  <a:schemeClr val="bg1"/>
                </a:solidFill>
              </a:rPr>
              <a:t>RMSD  </a:t>
            </a:r>
            <a:r>
              <a:rPr lang="en-US" sz="2000" dirty="0"/>
              <a:t>= −0.7103491 + 0.001975163*</a:t>
            </a:r>
            <a:r>
              <a:rPr lang="en-US" sz="2000" dirty="0">
                <a:solidFill>
                  <a:schemeClr val="bg1"/>
                </a:solidFill>
              </a:rPr>
              <a:t>F1</a:t>
            </a:r>
            <a:r>
              <a:rPr lang="en-US" sz="2000" dirty="0"/>
              <a:t> + 0.0006459997*</a:t>
            </a:r>
            <a:r>
              <a:rPr lang="en-US" sz="2000" dirty="0">
                <a:solidFill>
                  <a:schemeClr val="bg1"/>
                </a:solidFill>
              </a:rPr>
              <a:t>F2 </a:t>
            </a:r>
            <a:r>
              <a:rPr lang="en-US" sz="2000" dirty="0"/>
              <a:t>+ 31.00019*</a:t>
            </a:r>
            <a:r>
              <a:rPr lang="en-US" sz="2000" dirty="0">
                <a:solidFill>
                  <a:schemeClr val="bg1"/>
                </a:solidFill>
              </a:rPr>
              <a:t>F3</a:t>
            </a:r>
            <a:r>
              <a:rPr lang="en-US" sz="2000" dirty="0"/>
              <a:t> − 0.1173224*</a:t>
            </a:r>
            <a:r>
              <a:rPr lang="en-US" sz="2000" dirty="0">
                <a:solidFill>
                  <a:schemeClr val="bg1"/>
                </a:solidFill>
              </a:rPr>
              <a:t>F4 </a:t>
            </a:r>
            <a:r>
              <a:rPr lang="en-US" sz="2000" dirty="0"/>
              <a:t>− 4.479266 × 10</a:t>
            </a:r>
            <a:r>
              <a:rPr lang="en-US" sz="2000" baseline="30000" dirty="0"/>
              <a:t>-6</a:t>
            </a:r>
            <a:r>
              <a:rPr lang="en-US" sz="2000" dirty="0"/>
              <a:t>*</a:t>
            </a:r>
            <a:r>
              <a:rPr lang="en-US" sz="2000" dirty="0">
                <a:solidFill>
                  <a:schemeClr val="bg1"/>
                </a:solidFill>
              </a:rPr>
              <a:t>F5</a:t>
            </a:r>
            <a:r>
              <a:rPr lang="en-US" sz="2000" dirty="0"/>
              <a:t> − 0.0189902*F6 − 0.0002242405*</a:t>
            </a:r>
            <a:r>
              <a:rPr lang="en-US" sz="2000" dirty="0">
                <a:solidFill>
                  <a:schemeClr val="bg1"/>
                </a:solidFill>
              </a:rPr>
              <a:t>F7</a:t>
            </a:r>
            <a:r>
              <a:rPr lang="en-US" sz="2000" dirty="0"/>
              <a:t> + 0.01718049*</a:t>
            </a:r>
            <a:r>
              <a:rPr lang="en-US" sz="2000" dirty="0">
                <a:solidFill>
                  <a:schemeClr val="bg1"/>
                </a:solidFill>
              </a:rPr>
              <a:t>F8 </a:t>
            </a:r>
            <a:r>
              <a:rPr lang="en-US" sz="2000" dirty="0"/>
              <a:t>− 0.05516927*</a:t>
            </a:r>
            <a:r>
              <a:rPr lang="en-US" sz="2000" dirty="0">
                <a:solidFill>
                  <a:schemeClr val="bg1"/>
                </a:solidFill>
              </a:rPr>
              <a:t>F9</a:t>
            </a:r>
            <a:r>
              <a:rPr lang="en-IN" sz="2000" dirty="0"/>
              <a:t> </a:t>
            </a:r>
            <a:endParaRPr lang="en-US" sz="2000" dirty="0"/>
          </a:p>
        </p:txBody>
      </p:sp>
      <p:sp>
        <p:nvSpPr>
          <p:cNvPr id="5" name="TextBox 4">
            <a:extLst>
              <a:ext uri="{FF2B5EF4-FFF2-40B4-BE49-F238E27FC236}">
                <a16:creationId xmlns:a16="http://schemas.microsoft.com/office/drawing/2014/main" id="{DF7A960B-1F4A-47C3-B08B-5C741B721925}"/>
              </a:ext>
            </a:extLst>
          </p:cNvPr>
          <p:cNvSpPr txBox="1"/>
          <p:nvPr/>
        </p:nvSpPr>
        <p:spPr>
          <a:xfrm>
            <a:off x="899592" y="4581128"/>
            <a:ext cx="7500990" cy="646331"/>
          </a:xfrm>
          <a:prstGeom prst="rect">
            <a:avLst/>
          </a:prstGeom>
          <a:solidFill>
            <a:schemeClr val="tx2">
              <a:lumMod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dirty="0"/>
              <a:t>Now we compare the variance of parameter estimates obtained by OLS </a:t>
            </a:r>
          </a:p>
          <a:p>
            <a:r>
              <a:rPr lang="en-IN" dirty="0"/>
              <a:t>and Ridge regression</a:t>
            </a:r>
            <a:endParaRPr lang="en-US" dirty="0"/>
          </a:p>
        </p:txBody>
      </p:sp>
    </p:spTree>
    <p:extLst>
      <p:ext uri="{BB962C8B-B14F-4D97-AF65-F5344CB8AC3E}">
        <p14:creationId xmlns:p14="http://schemas.microsoft.com/office/powerpoint/2010/main" val="21130626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3D29800-DB20-4231-9F40-C00864879B85}"/>
              </a:ext>
            </a:extLst>
          </p:cNvPr>
          <p:cNvSpPr txBox="1">
            <a:spLocks/>
          </p:cNvSpPr>
          <p:nvPr/>
        </p:nvSpPr>
        <p:spPr>
          <a:xfrm>
            <a:off x="698673" y="0"/>
            <a:ext cx="7746654" cy="836712"/>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solidFill>
                  <a:schemeClr val="bg1"/>
                </a:solidFill>
                <a:latin typeface="Comic Sans MS" pitchFamily="66" charset="0"/>
              </a:rPr>
              <a:t>COMPARISON OF VARIANCE OF ESTIMATES OF 2 METHODS</a:t>
            </a:r>
          </a:p>
        </p:txBody>
      </p:sp>
      <p:sp>
        <p:nvSpPr>
          <p:cNvPr id="7" name="Content Placeholder 2">
            <a:extLst>
              <a:ext uri="{FF2B5EF4-FFF2-40B4-BE49-F238E27FC236}">
                <a16:creationId xmlns:a16="http://schemas.microsoft.com/office/drawing/2014/main" id="{9ECA7472-94CE-4B1D-AEB5-DACD65CC724A}"/>
              </a:ext>
            </a:extLst>
          </p:cNvPr>
          <p:cNvSpPr txBox="1">
            <a:spLocks/>
          </p:cNvSpPr>
          <p:nvPr/>
        </p:nvSpPr>
        <p:spPr>
          <a:xfrm>
            <a:off x="619112" y="970858"/>
            <a:ext cx="7905775" cy="3672408"/>
          </a:xfrm>
          <a:prstGeom prst="rect">
            <a:avLst/>
          </a:prstGeom>
          <a:solidFill>
            <a:schemeClr val="accent2"/>
          </a:solidFill>
          <a:ln>
            <a:noFill/>
          </a:ln>
          <a:effectLst>
            <a:outerShdw blurRad="44450" dist="63500" dir="8520000" sx="107000" sy="107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pic>
        <p:nvPicPr>
          <p:cNvPr id="9" name="Content Placeholder 3" descr="last.jpg">
            <a:extLst>
              <a:ext uri="{FF2B5EF4-FFF2-40B4-BE49-F238E27FC236}">
                <a16:creationId xmlns:a16="http://schemas.microsoft.com/office/drawing/2014/main" id="{D97756EA-6320-4654-A3EF-126A2F636109}"/>
              </a:ext>
            </a:extLst>
          </p:cNvPr>
          <p:cNvPicPr>
            <a:picLocks noGrp="1" noChangeAspect="1"/>
          </p:cNvPicPr>
          <p:nvPr>
            <p:ph idx="1"/>
          </p:nvPr>
        </p:nvPicPr>
        <p:blipFill>
          <a:blip r:embed="rId3"/>
          <a:stretch>
            <a:fillRect/>
          </a:stretch>
        </p:blipFill>
        <p:spPr>
          <a:xfrm>
            <a:off x="2867605" y="1186882"/>
            <a:ext cx="3456384" cy="32403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B1670BB-79CC-4B5E-A9A1-8EE03E60427F}"/>
                  </a:ext>
                </a:extLst>
              </p:cNvPr>
              <p:cNvSpPr txBox="1"/>
              <p:nvPr/>
            </p:nvSpPr>
            <p:spPr>
              <a:xfrm>
                <a:off x="666707" y="4777412"/>
                <a:ext cx="7858180" cy="1797672"/>
              </a:xfrm>
              <a:prstGeom prst="rect">
                <a:avLst/>
              </a:prstGeom>
              <a:solidFill>
                <a:schemeClr val="tx2">
                  <a:lumMod val="25000"/>
                </a:schemeClr>
              </a:solidFill>
              <a:effectLst>
                <a:outerShdw blurRad="50800" dist="38100" dir="5400000" algn="t" rotWithShape="0">
                  <a:prstClr val="black">
                    <a:alpha val="40000"/>
                  </a:prstClr>
                </a:outerShdw>
              </a:effectLst>
            </p:spPr>
            <p:txBody>
              <a:bodyPr wrap="square" rtlCol="0">
                <a:spAutoFit/>
              </a:bodyPr>
              <a:lstStyle/>
              <a:p>
                <a:pPr>
                  <a:buFont typeface="Wingdings" pitchFamily="2" charset="2"/>
                  <a:buChar char="ü"/>
                </a:pPr>
                <a:r>
                  <a:rPr lang="en-IN" dirty="0"/>
                  <a:t> Clearly variances are significantly less for the estimates in ridge regression.</a:t>
                </a:r>
              </a:p>
              <a:p>
                <a:pPr>
                  <a:buFont typeface="Wingdings" pitchFamily="2" charset="2"/>
                  <a:buChar char="ü"/>
                </a:pPr>
                <a:endParaRPr lang="en-IN" dirty="0"/>
              </a:p>
              <a:p>
                <a:pPr>
                  <a:buFont typeface="Wingdings" pitchFamily="2" charset="2"/>
                  <a:buChar char="ü"/>
                </a:pPr>
                <a:r>
                  <a:rPr lang="en-IN" dirty="0"/>
                  <a:t> Also 24.56 = MSE(</a:t>
                </a:r>
                <a14:m>
                  <m:oMath xmlns:m="http://schemas.openxmlformats.org/officeDocument/2006/math">
                    <m:acc>
                      <m:accPr>
                        <m:chr m:val="̂"/>
                        <m:ctrlPr>
                          <a:rPr lang="en-US" sz="1800" i="1" smtClean="0">
                            <a:latin typeface="Cambria Math" panose="02040503050406030204" pitchFamily="18" charset="0"/>
                          </a:rPr>
                        </m:ctrlPr>
                      </m:accPr>
                      <m:e>
                        <m:r>
                          <m:rPr>
                            <m:nor/>
                          </m:rPr>
                          <a:rPr lang="en-IN" sz="1800" b="0" i="0" smtClean="0">
                            <a:latin typeface="Cambria Math" panose="02040503050406030204" pitchFamily="18" charset="0"/>
                          </a:rPr>
                          <m:t> </m:t>
                        </m:r>
                        <m:r>
                          <m:rPr>
                            <m:nor/>
                          </m:rPr>
                          <a:rPr lang="el-GR" sz="1800" dirty="0"/>
                          <m:t>β</m:t>
                        </m:r>
                        <m:r>
                          <m:rPr>
                            <m:nor/>
                          </m:rPr>
                          <a:rPr lang="en-US" sz="1800" baseline="-25000" dirty="0"/>
                          <m:t>R</m:t>
                        </m:r>
                      </m:e>
                    </m:acc>
                  </m:oMath>
                </a14:m>
                <a:r>
                  <a:rPr lang="en-US" sz="1800" dirty="0"/>
                  <a:t> </a:t>
                </a:r>
                <a:r>
                  <a:rPr lang="en-IN" dirty="0"/>
                  <a:t>) &lt; MSE(</a:t>
                </a:r>
                <a14:m>
                  <m:oMath xmlns:m="http://schemas.openxmlformats.org/officeDocument/2006/math">
                    <m:acc>
                      <m:accPr>
                        <m:chr m:val="̂"/>
                        <m:ctrlPr>
                          <a:rPr lang="en-US" i="1">
                            <a:latin typeface="Cambria Math" panose="02040503050406030204" pitchFamily="18" charset="0"/>
                          </a:rPr>
                        </m:ctrlPr>
                      </m:accPr>
                      <m:e>
                        <m:r>
                          <m:rPr>
                            <m:nor/>
                          </m:rPr>
                          <a:rPr lang="en-IN">
                            <a:latin typeface="Cambria Math" panose="02040503050406030204" pitchFamily="18" charset="0"/>
                          </a:rPr>
                          <m:t> </m:t>
                        </m:r>
                        <m:r>
                          <m:rPr>
                            <m:nor/>
                          </m:rPr>
                          <a:rPr lang="el-GR" dirty="0"/>
                          <m:t>β</m:t>
                        </m:r>
                      </m:e>
                    </m:acc>
                  </m:oMath>
                </a14:m>
                <a:r>
                  <a:rPr lang="en-US" dirty="0"/>
                  <a:t> </a:t>
                </a:r>
                <a:r>
                  <a:rPr lang="en-IN" dirty="0"/>
                  <a:t>) = 2695.17</a:t>
                </a:r>
              </a:p>
              <a:p>
                <a:pPr>
                  <a:buFont typeface="Wingdings" pitchFamily="2" charset="2"/>
                  <a:buChar char="ü"/>
                </a:pPr>
                <a:endParaRPr lang="en-IN" dirty="0"/>
              </a:p>
              <a:p>
                <a:pPr>
                  <a:buFont typeface="Wingdings" pitchFamily="2" charset="2"/>
                  <a:buChar char="ü"/>
                </a:pPr>
                <a:r>
                  <a:rPr lang="en-IN" dirty="0"/>
                  <a:t> </a:t>
                </a:r>
                <a:r>
                  <a:rPr lang="en-US" dirty="0"/>
                  <a:t>Hence, we may say that our fitted ridge regression is worthwhile in pulling up</a:t>
                </a:r>
              </a:p>
              <a:p>
                <a:r>
                  <a:rPr lang="en-US" dirty="0"/>
                  <a:t>     those very small eigen values of original matrix (X’X) efficiently.</a:t>
                </a:r>
              </a:p>
            </p:txBody>
          </p:sp>
        </mc:Choice>
        <mc:Fallback xmlns="">
          <p:sp>
            <p:nvSpPr>
              <p:cNvPr id="10" name="TextBox 9">
                <a:extLst>
                  <a:ext uri="{FF2B5EF4-FFF2-40B4-BE49-F238E27FC236}">
                    <a16:creationId xmlns:a16="http://schemas.microsoft.com/office/drawing/2014/main" id="{9B1670BB-79CC-4B5E-A9A1-8EE03E60427F}"/>
                  </a:ext>
                </a:extLst>
              </p:cNvPr>
              <p:cNvSpPr txBox="1">
                <a:spLocks noRot="1" noChangeAspect="1" noMove="1" noResize="1" noEditPoints="1" noAdjustHandles="1" noChangeArrowheads="1" noChangeShapeType="1" noTextEdit="1"/>
              </p:cNvSpPr>
              <p:nvPr/>
            </p:nvSpPr>
            <p:spPr>
              <a:xfrm>
                <a:off x="666707" y="4777412"/>
                <a:ext cx="7858180" cy="1797672"/>
              </a:xfrm>
              <a:prstGeom prst="rect">
                <a:avLst/>
              </a:prstGeom>
              <a:blipFill>
                <a:blip r:embed="rId4"/>
                <a:stretch>
                  <a:fillRect/>
                </a:stretch>
              </a:blipFill>
              <a:effectLst>
                <a:outerShdw blurRad="50800" dist="38100" dir="5400000" algn="t" rotWithShape="0">
                  <a:prstClr val="black">
                    <a:alpha val="40000"/>
                  </a:prstClr>
                </a:outerShdw>
              </a:effectLst>
            </p:spPr>
            <p:txBody>
              <a:bodyPr/>
              <a:lstStyle/>
              <a:p>
                <a:r>
                  <a:rPr lang="en-IN">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44824"/>
            <a:ext cx="8229600" cy="3816424"/>
          </a:xfrm>
          <a:solidFill>
            <a:schemeClr val="accent2"/>
          </a:solidFill>
          <a:ln>
            <a:solidFill>
              <a:srgbClr val="FFC000"/>
            </a:solidFill>
          </a:ln>
          <a:effectLst>
            <a:outerShdw blurRad="63500" sx="102000" sy="102000" algn="ctr" rotWithShape="0">
              <a:prstClr val="black">
                <a:alpha val="40000"/>
              </a:prstClr>
            </a:outerShdw>
          </a:effectLst>
          <a:scene3d>
            <a:camera prst="orthographicFront"/>
            <a:lightRig rig="threePt" dir="t"/>
          </a:scene3d>
          <a:sp3d>
            <a:bevelT prst="relaxedInset"/>
          </a:sp3d>
        </p:spPr>
        <p:txBody>
          <a:bodyPr>
            <a:noAutofit/>
          </a:bodyPr>
          <a:lstStyle/>
          <a:p>
            <a:pPr>
              <a:buFont typeface="Wingdings" pitchFamily="2" charset="2"/>
              <a:buChar char="Ø"/>
            </a:pPr>
            <a:r>
              <a:rPr lang="en-US" sz="1800" dirty="0">
                <a:effectLst>
                  <a:outerShdw blurRad="38100" dist="38100" dir="2700000" algn="tl">
                    <a:srgbClr val="000000">
                      <a:alpha val="43137"/>
                    </a:srgbClr>
                  </a:outerShdw>
                </a:effectLst>
              </a:rPr>
              <a:t>The response variable(RMSD) is positively skewed which indicates the presence of some outliers.</a:t>
            </a:r>
          </a:p>
          <a:p>
            <a:pPr marL="0" indent="0">
              <a:buNone/>
            </a:pPr>
            <a:endParaRPr lang="en-US" sz="1800" dirty="0">
              <a:effectLst>
                <a:outerShdw blurRad="38100" dist="38100" dir="2700000" algn="tl">
                  <a:srgbClr val="000000">
                    <a:alpha val="43137"/>
                  </a:srgbClr>
                </a:outerShdw>
              </a:effectLst>
            </a:endParaRPr>
          </a:p>
          <a:p>
            <a:pPr marL="0" indent="0">
              <a:buNone/>
            </a:pPr>
            <a:endParaRPr lang="en-US" sz="1800" dirty="0">
              <a:effectLst>
                <a:outerShdw blurRad="38100" dist="38100" dir="2700000" algn="tl">
                  <a:srgbClr val="000000">
                    <a:alpha val="43137"/>
                  </a:srgbClr>
                </a:outerShdw>
              </a:effectLst>
            </a:endParaRPr>
          </a:p>
          <a:p>
            <a:pPr>
              <a:buFont typeface="Wingdings" pitchFamily="2" charset="2"/>
              <a:buChar char="Ø"/>
            </a:pPr>
            <a:r>
              <a:rPr lang="en-US" sz="1800" dirty="0">
                <a:effectLst>
                  <a:outerShdw blurRad="38100" dist="38100" dir="2700000" algn="tl">
                    <a:srgbClr val="000000">
                      <a:alpha val="43137"/>
                    </a:srgbClr>
                  </a:outerShdw>
                </a:effectLst>
              </a:rPr>
              <a:t>Among the regressor, only F3 and F9 are almost symmetrically distributed and others are positively skewed.</a:t>
            </a:r>
          </a:p>
          <a:p>
            <a:pPr>
              <a:buFont typeface="Wingdings" pitchFamily="2" charset="2"/>
              <a:buChar char="Ø"/>
            </a:pPr>
            <a:endParaRPr lang="en-US" sz="1800" dirty="0">
              <a:effectLst>
                <a:outerShdw blurRad="38100" dist="38100" dir="2700000" algn="tl">
                  <a:srgbClr val="000000">
                    <a:alpha val="43137"/>
                  </a:srgbClr>
                </a:outerShdw>
              </a:effectLst>
            </a:endParaRPr>
          </a:p>
          <a:p>
            <a:pPr marL="0" indent="0">
              <a:buNone/>
            </a:pPr>
            <a:endParaRPr lang="en-US" sz="1800" dirty="0">
              <a:effectLst>
                <a:outerShdw blurRad="38100" dist="38100" dir="2700000" algn="tl">
                  <a:srgbClr val="000000">
                    <a:alpha val="43137"/>
                  </a:srgbClr>
                </a:outerShdw>
              </a:effectLst>
            </a:endParaRPr>
          </a:p>
          <a:p>
            <a:pPr marL="0" indent="0">
              <a:buNone/>
            </a:pPr>
            <a:endParaRPr lang="en-US" sz="1800" dirty="0">
              <a:effectLst>
                <a:outerShdw blurRad="38100" dist="38100" dir="2700000" algn="tl">
                  <a:srgbClr val="000000">
                    <a:alpha val="43137"/>
                  </a:srgbClr>
                </a:outerShdw>
              </a:effectLst>
            </a:endParaRPr>
          </a:p>
          <a:p>
            <a:pPr marL="0" indent="0">
              <a:buNone/>
            </a:pPr>
            <a:endParaRPr lang="en-US" sz="1800" dirty="0">
              <a:effectLst>
                <a:outerShdw blurRad="38100" dist="38100" dir="2700000" algn="tl">
                  <a:srgbClr val="000000">
                    <a:alpha val="43137"/>
                  </a:srgbClr>
                </a:outerShdw>
              </a:effectLst>
            </a:endParaRPr>
          </a:p>
        </p:txBody>
      </p:sp>
      <p:sp>
        <p:nvSpPr>
          <p:cNvPr id="4" name="Title 1">
            <a:extLst>
              <a:ext uri="{FF2B5EF4-FFF2-40B4-BE49-F238E27FC236}">
                <a16:creationId xmlns:a16="http://schemas.microsoft.com/office/drawing/2014/main" id="{52C624C9-0657-43D7-BE13-E2D6D4D950C5}"/>
              </a:ext>
            </a:extLst>
          </p:cNvPr>
          <p:cNvSpPr txBox="1">
            <a:spLocks/>
          </p:cNvSpPr>
          <p:nvPr/>
        </p:nvSpPr>
        <p:spPr>
          <a:xfrm>
            <a:off x="611060" y="188640"/>
            <a:ext cx="8075740" cy="890797"/>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800" i="1" dirty="0">
                <a:latin typeface="Comic Sans MS" pitchFamily="66" charset="0"/>
              </a:rPr>
              <a:t> </a:t>
            </a:r>
            <a:r>
              <a:rPr lang="en-IN" sz="32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Characteristics</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59983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rotWithShape="1">
          <a:gsLst>
            <a:gs pos="40000">
              <a:srgbClr val="C0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F63912-E812-4C32-981F-7BA64525ABE8}"/>
              </a:ext>
            </a:extLst>
          </p:cNvPr>
          <p:cNvSpPr txBox="1">
            <a:spLocks/>
          </p:cNvSpPr>
          <p:nvPr/>
        </p:nvSpPr>
        <p:spPr>
          <a:xfrm>
            <a:off x="359532" y="2431529"/>
            <a:ext cx="8424936" cy="997471"/>
          </a:xfrm>
          <a:prstGeom prst="rect">
            <a:avLst/>
          </a:prstGeom>
          <a:blipFill dpi="0" rotWithShape="1">
            <a:blip r:embed="rId2"/>
            <a:srcRect/>
            <a:tile tx="0" ty="0" sx="100000" sy="100000" flip="none" algn="tl"/>
          </a:blipFill>
          <a:effectLst>
            <a:outerShdw blurRad="114300" dist="342900" dir="3480000" sx="116000" sy="116000" algn="ctr" rotWithShape="0">
              <a:srgbClr val="000000">
                <a:alpha val="57000"/>
              </a:srgb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a:t>VARIABLE SELECTION</a:t>
            </a:r>
            <a:endParaRPr lang="en-US" b="1" dirty="0">
              <a:effectLst>
                <a:outerShdw blurRad="38100" dist="38100" dir="2700000" algn="tl">
                  <a:srgbClr val="000000">
                    <a:alpha val="43137"/>
                  </a:srgbClr>
                </a:outerShdw>
              </a:effectLs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F4E78A-397F-4A77-9BDE-48659DD5BF2E}"/>
              </a:ext>
            </a:extLst>
          </p:cNvPr>
          <p:cNvSpPr txBox="1">
            <a:spLocks/>
          </p:cNvSpPr>
          <p:nvPr/>
        </p:nvSpPr>
        <p:spPr>
          <a:xfrm>
            <a:off x="698673" y="188640"/>
            <a:ext cx="7746654" cy="720080"/>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600" b="1" dirty="0">
                <a:effectLst>
                  <a:outerShdw blurRad="38100" dist="38100" dir="2700000" algn="tl">
                    <a:srgbClr val="000000">
                      <a:alpha val="43137"/>
                    </a:srgbClr>
                  </a:outerShdw>
                </a:effectLst>
              </a:rPr>
              <a:t>OUTLINE</a:t>
            </a:r>
            <a:endParaRPr lang="en-IN" sz="3600" b="1" dirty="0">
              <a:solidFill>
                <a:schemeClr val="bg1"/>
              </a:solidFill>
              <a:effectLst>
                <a:outerShdw blurRad="38100" dist="38100" dir="2700000" algn="tl">
                  <a:srgbClr val="000000">
                    <a:alpha val="43137"/>
                  </a:srgbClr>
                </a:outerShdw>
              </a:effectLst>
              <a:latin typeface="Comic Sans MS" pitchFamily="66" charset="0"/>
            </a:endParaRPr>
          </a:p>
        </p:txBody>
      </p:sp>
      <p:sp>
        <p:nvSpPr>
          <p:cNvPr id="7" name="Content Placeholder 2">
            <a:extLst>
              <a:ext uri="{FF2B5EF4-FFF2-40B4-BE49-F238E27FC236}">
                <a16:creationId xmlns:a16="http://schemas.microsoft.com/office/drawing/2014/main" id="{1D502E28-39C3-4ADE-AA90-E15FED333FC0}"/>
              </a:ext>
            </a:extLst>
          </p:cNvPr>
          <p:cNvSpPr txBox="1">
            <a:spLocks/>
          </p:cNvSpPr>
          <p:nvPr/>
        </p:nvSpPr>
        <p:spPr>
          <a:xfrm>
            <a:off x="619112" y="1628800"/>
            <a:ext cx="7905775" cy="4309940"/>
          </a:xfrm>
          <a:prstGeom prst="rect">
            <a:avLst/>
          </a:prstGeom>
          <a:solidFill>
            <a:schemeClr val="accent2"/>
          </a:solidFill>
          <a:ln>
            <a:noFill/>
          </a:ln>
          <a:effectLst>
            <a:outerShdw blurRad="44450" dist="63500" dir="8520000" sx="107000" sy="107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10" name="Content Placeholder 2">
            <a:extLst>
              <a:ext uri="{FF2B5EF4-FFF2-40B4-BE49-F238E27FC236}">
                <a16:creationId xmlns:a16="http://schemas.microsoft.com/office/drawing/2014/main" id="{78E237E6-7B5E-4394-99D4-5687832EC92D}"/>
              </a:ext>
            </a:extLst>
          </p:cNvPr>
          <p:cNvSpPr>
            <a:spLocks noGrp="1"/>
          </p:cNvSpPr>
          <p:nvPr>
            <p:ph idx="1"/>
          </p:nvPr>
        </p:nvSpPr>
        <p:spPr>
          <a:xfrm>
            <a:off x="1115615" y="2060848"/>
            <a:ext cx="6912768" cy="3085803"/>
          </a:xfrm>
        </p:spPr>
        <p:txBody>
          <a:bodyPr>
            <a:normAutofit/>
          </a:bodyPr>
          <a:lstStyle/>
          <a:p>
            <a:pPr>
              <a:buFont typeface="Wingdings" pitchFamily="2" charset="2"/>
              <a:buChar char="Ø"/>
            </a:pPr>
            <a:r>
              <a:rPr lang="en-IN" sz="1800" dirty="0"/>
              <a:t> </a:t>
            </a:r>
            <a:r>
              <a:rPr lang="en-US" sz="1800" dirty="0"/>
              <a:t>Here our aim is to choose a subset of ‘best’ regressors (in some sense) from a pool of 9 possible regressors. </a:t>
            </a:r>
          </a:p>
          <a:p>
            <a:pPr>
              <a:buFont typeface="Wingdings" pitchFamily="2" charset="2"/>
              <a:buChar char="Ø"/>
            </a:pPr>
            <a:endParaRPr lang="en-US" sz="1800" dirty="0"/>
          </a:p>
          <a:p>
            <a:pPr>
              <a:buFont typeface="Wingdings" pitchFamily="2" charset="2"/>
              <a:buChar char="Ø"/>
            </a:pPr>
            <a:endParaRPr lang="en-US" sz="1800" dirty="0"/>
          </a:p>
          <a:p>
            <a:pPr>
              <a:buFont typeface="Wingdings" pitchFamily="2" charset="2"/>
              <a:buChar char="Ø"/>
            </a:pPr>
            <a:endParaRPr lang="en-US" sz="1800" dirty="0"/>
          </a:p>
          <a:p>
            <a:pPr>
              <a:buFont typeface="Wingdings" pitchFamily="2" charset="2"/>
              <a:buChar char="Ø"/>
            </a:pPr>
            <a:r>
              <a:rPr lang="en-US" sz="1800" dirty="0"/>
              <a:t>There are several ways of choosing this subset of ‘best’ regressors. In our analysis we shall use 2 model selection criteria viz Akaike Information Criterion and Mallow’s Cp Statistic.</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FF3990-16FB-4D74-A508-4113C026F5D0}"/>
              </a:ext>
            </a:extLst>
          </p:cNvPr>
          <p:cNvSpPr txBox="1">
            <a:spLocks/>
          </p:cNvSpPr>
          <p:nvPr/>
        </p:nvSpPr>
        <p:spPr>
          <a:xfrm>
            <a:off x="611560" y="116632"/>
            <a:ext cx="7746654" cy="720080"/>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700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600" b="1" dirty="0"/>
              <a:t>AKAIKE INFORMATION CRITERION</a:t>
            </a:r>
            <a:br>
              <a:rPr lang="en-IN" sz="3600" b="1" dirty="0"/>
            </a:br>
            <a:r>
              <a:rPr lang="en-IN" sz="3600" b="1" dirty="0"/>
              <a:t>(AIC)</a:t>
            </a:r>
            <a:endParaRPr lang="en-IN" sz="3600" b="1" dirty="0">
              <a:solidFill>
                <a:schemeClr val="bg1"/>
              </a:solidFill>
              <a:effectLst>
                <a:outerShdw blurRad="38100" dist="38100" dir="2700000" algn="tl">
                  <a:srgbClr val="000000">
                    <a:alpha val="43137"/>
                  </a:srgbClr>
                </a:outerShdw>
              </a:effectLst>
              <a:latin typeface="Comic Sans MS" pitchFamily="66" charset="0"/>
            </a:endParaRPr>
          </a:p>
        </p:txBody>
      </p:sp>
      <p:sp>
        <p:nvSpPr>
          <p:cNvPr id="5" name="Content Placeholder 2">
            <a:extLst>
              <a:ext uri="{FF2B5EF4-FFF2-40B4-BE49-F238E27FC236}">
                <a16:creationId xmlns:a16="http://schemas.microsoft.com/office/drawing/2014/main" id="{93705946-4306-45B4-A3E8-1799812E5DBB}"/>
              </a:ext>
            </a:extLst>
          </p:cNvPr>
          <p:cNvSpPr txBox="1">
            <a:spLocks/>
          </p:cNvSpPr>
          <p:nvPr/>
        </p:nvSpPr>
        <p:spPr>
          <a:xfrm>
            <a:off x="344427" y="1340768"/>
            <a:ext cx="8280920" cy="4741988"/>
          </a:xfrm>
          <a:prstGeom prst="rect">
            <a:avLst/>
          </a:prstGeom>
          <a:solidFill>
            <a:schemeClr val="accent2"/>
          </a:solidFill>
          <a:ln>
            <a:noFill/>
          </a:ln>
          <a:effectLst>
            <a:outerShdw blurRad="44450" dist="63500" dir="8520000" sx="107000" sy="107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6964CEA9-6B9B-4058-B501-FB4C86596494}"/>
                  </a:ext>
                </a:extLst>
              </p:cNvPr>
              <p:cNvSpPr>
                <a:spLocks noGrp="1"/>
              </p:cNvSpPr>
              <p:nvPr>
                <p:ph idx="1"/>
              </p:nvPr>
            </p:nvSpPr>
            <p:spPr>
              <a:xfrm>
                <a:off x="920491" y="1623530"/>
                <a:ext cx="7128792" cy="4176464"/>
              </a:xfrm>
            </p:spPr>
            <p:txBody>
              <a:bodyPr>
                <a:normAutofit/>
              </a:bodyPr>
              <a:lstStyle/>
              <a:p>
                <a:pPr marL="0" indent="0">
                  <a:buNone/>
                </a:pPr>
                <a:endParaRPr lang="en-IN" sz="1800" dirty="0"/>
              </a:p>
              <a:p>
                <a:pPr>
                  <a:buFont typeface="Wingdings" pitchFamily="2" charset="2"/>
                  <a:buChar char="Ø"/>
                </a:pPr>
                <a:r>
                  <a:rPr lang="en-IN" sz="1800" dirty="0"/>
                  <a:t> We calculate the AIC(p) using the formula,</a:t>
                </a:r>
              </a:p>
              <a:p>
                <a:pPr>
                  <a:buNone/>
                </a:pPr>
                <a:endParaRPr lang="en-IN" sz="1800" dirty="0"/>
              </a:p>
              <a:p>
                <a:pPr>
                  <a:buNone/>
                </a:pPr>
                <a:r>
                  <a:rPr lang="en-IN" sz="2400" b="1" dirty="0">
                    <a:solidFill>
                      <a:schemeClr val="bg2">
                        <a:lumMod val="50000"/>
                      </a:schemeClr>
                    </a:solidFill>
                  </a:rPr>
                  <a:t>                  AIC(p) = -2ln L* + 2p = n ln SS</a:t>
                </a:r>
                <a:r>
                  <a:rPr lang="en-IN" sz="2400" b="1" baseline="-25000" dirty="0">
                    <a:solidFill>
                      <a:schemeClr val="bg2">
                        <a:lumMod val="50000"/>
                      </a:schemeClr>
                    </a:solidFill>
                  </a:rPr>
                  <a:t>Res(p) </a:t>
                </a:r>
                <a:r>
                  <a:rPr lang="en-US" sz="2400" b="1" dirty="0">
                    <a:solidFill>
                      <a:schemeClr val="bg2">
                        <a:lumMod val="50000"/>
                      </a:schemeClr>
                    </a:solidFill>
                  </a:rPr>
                  <a:t> + 2p</a:t>
                </a:r>
              </a:p>
              <a:p>
                <a:pPr>
                  <a:buNone/>
                </a:pPr>
                <a:r>
                  <a:rPr lang="en-IN" sz="1800" baseline="-25000" dirty="0"/>
                  <a:t> </a:t>
                </a:r>
                <a:r>
                  <a:rPr lang="en-IN" sz="1800" dirty="0"/>
                  <a:t>                                       where L* = max L(</a:t>
                </a:r>
                <a:r>
                  <a:rPr lang="el-GR" sz="1800" dirty="0"/>
                  <a:t>β</a:t>
                </a:r>
                <a:r>
                  <a:rPr lang="en-IN" sz="1800" dirty="0"/>
                  <a:t>, </a:t>
                </a:r>
                <a:r>
                  <a:rPr lang="el-GR" sz="1800" dirty="0"/>
                  <a:t>σ</a:t>
                </a:r>
                <a:r>
                  <a:rPr lang="en-IN" sz="1800" baseline="30000" dirty="0"/>
                  <a:t>2</a:t>
                </a:r>
                <a:r>
                  <a:rPr lang="en-IN" sz="1800" dirty="0"/>
                  <a:t>|y) = L(</a:t>
                </a:r>
                <a14:m>
                  <m:oMath xmlns:m="http://schemas.openxmlformats.org/officeDocument/2006/math">
                    <m:acc>
                      <m:accPr>
                        <m:chr m:val="̂"/>
                        <m:ctrlPr>
                          <a:rPr lang="en-IN" sz="1800" i="1" smtClean="0">
                            <a:latin typeface="Cambria Math" panose="02040503050406030204" pitchFamily="18" charset="0"/>
                          </a:rPr>
                        </m:ctrlPr>
                      </m:accPr>
                      <m:e>
                        <m:r>
                          <a:rPr lang="en-IN" sz="1800" b="0" i="1" smtClean="0">
                            <a:latin typeface="Cambria Math" panose="02040503050406030204" pitchFamily="18" charset="0"/>
                          </a:rPr>
                          <m:t>  </m:t>
                        </m:r>
                        <m:r>
                          <m:rPr>
                            <m:nor/>
                          </m:rPr>
                          <a:rPr lang="el-GR" sz="1800" dirty="0"/>
                          <m:t>β</m:t>
                        </m:r>
                        <m:r>
                          <m:rPr>
                            <m:nor/>
                          </m:rPr>
                          <a:rPr lang="en-IN" sz="1800" baseline="-25000" dirty="0"/>
                          <m:t>mle</m:t>
                        </m:r>
                      </m:e>
                    </m:acc>
                  </m:oMath>
                </a14:m>
                <a:r>
                  <a:rPr lang="en-IN" sz="1800" dirty="0"/>
                  <a:t>,</a:t>
                </a:r>
                <a14:m>
                  <m:oMath xmlns:m="http://schemas.openxmlformats.org/officeDocument/2006/math">
                    <m:acc>
                      <m:accPr>
                        <m:chr m:val="̂"/>
                        <m:ctrlPr>
                          <a:rPr lang="en-IN" sz="1800" i="1" smtClean="0">
                            <a:latin typeface="Cambria Math" panose="02040503050406030204" pitchFamily="18" charset="0"/>
                          </a:rPr>
                        </m:ctrlPr>
                      </m:accPr>
                      <m:e>
                        <m:r>
                          <a:rPr lang="en-IN" sz="1800" b="0" i="1" smtClean="0">
                            <a:latin typeface="Cambria Math" panose="02040503050406030204" pitchFamily="18" charset="0"/>
                          </a:rPr>
                          <m:t>  </m:t>
                        </m:r>
                        <m:r>
                          <m:rPr>
                            <m:nor/>
                          </m:rPr>
                          <a:rPr lang="el-GR" sz="1800" dirty="0"/>
                          <m:t>σ</m:t>
                        </m:r>
                        <m:r>
                          <m:rPr>
                            <m:nor/>
                          </m:rPr>
                          <a:rPr lang="en-IN" sz="1800" baseline="30000" dirty="0"/>
                          <m:t>2</m:t>
                        </m:r>
                        <m:r>
                          <m:rPr>
                            <m:nor/>
                          </m:rPr>
                          <a:rPr lang="en-IN" sz="1800" baseline="-25000" dirty="0"/>
                          <m:t>mle</m:t>
                        </m:r>
                      </m:e>
                    </m:acc>
                  </m:oMath>
                </a14:m>
                <a:r>
                  <a:rPr lang="en-IN" sz="1800" baseline="30000" dirty="0"/>
                  <a:t> </a:t>
                </a:r>
                <a:r>
                  <a:rPr lang="en-IN" sz="1800" dirty="0"/>
                  <a:t>)</a:t>
                </a:r>
              </a:p>
              <a:p>
                <a:pPr>
                  <a:buNone/>
                </a:pPr>
                <a:r>
                  <a:rPr lang="en-IN" sz="1800" dirty="0"/>
                  <a:t>                                        and 2p is the penalty term.</a:t>
                </a:r>
              </a:p>
              <a:p>
                <a:pPr>
                  <a:buNone/>
                </a:pPr>
                <a:endParaRPr lang="en-IN" sz="1800" baseline="30000" dirty="0"/>
              </a:p>
              <a:p>
                <a:pPr>
                  <a:buNone/>
                </a:pPr>
                <a:endParaRPr lang="en-IN" sz="1800" baseline="30000" dirty="0"/>
              </a:p>
              <a:p>
                <a:pPr>
                  <a:buNone/>
                </a:pPr>
                <a:endParaRPr lang="en-IN" sz="1800" baseline="30000" dirty="0"/>
              </a:p>
              <a:p>
                <a:pPr>
                  <a:buFont typeface="Wingdings" pitchFamily="2" charset="2"/>
                  <a:buChar char="Ø"/>
                </a:pPr>
                <a:r>
                  <a:rPr lang="en-IN" sz="1800" baseline="30000" dirty="0"/>
                  <a:t>   </a:t>
                </a:r>
                <a:r>
                  <a:rPr lang="en-IN" sz="1800" dirty="0"/>
                  <a:t>We </a:t>
                </a:r>
                <a:r>
                  <a:rPr lang="en-US" sz="1800" dirty="0"/>
                  <a:t>compute AIC for all possible models and choose the model for which AIC is minimum.</a:t>
                </a:r>
                <a:r>
                  <a:rPr lang="en-IN" sz="1800" dirty="0"/>
                  <a:t> </a:t>
                </a:r>
                <a:endParaRPr lang="en-IN" sz="1800" baseline="30000" dirty="0"/>
              </a:p>
              <a:p>
                <a:pPr>
                  <a:buNone/>
                </a:pPr>
                <a:r>
                  <a:rPr lang="en-IN" sz="1800" baseline="30000" dirty="0"/>
                  <a:t> </a:t>
                </a:r>
                <a:r>
                  <a:rPr lang="en-IN" sz="1800" dirty="0"/>
                  <a:t>         </a:t>
                </a:r>
                <a:r>
                  <a:rPr lang="en-IN" sz="1800" baseline="30000" dirty="0"/>
                  <a:t>         </a:t>
                </a:r>
              </a:p>
              <a:p>
                <a:pPr>
                  <a:buNone/>
                </a:pPr>
                <a:r>
                  <a:rPr lang="en-IN" sz="1800" baseline="30000" dirty="0"/>
                  <a:t>                 </a:t>
                </a:r>
                <a:endParaRPr lang="en-IN" sz="1800" baseline="-25000" dirty="0"/>
              </a:p>
            </p:txBody>
          </p:sp>
        </mc:Choice>
        <mc:Fallback xmlns="">
          <p:sp>
            <p:nvSpPr>
              <p:cNvPr id="8" name="Content Placeholder 2">
                <a:extLst>
                  <a:ext uri="{FF2B5EF4-FFF2-40B4-BE49-F238E27FC236}">
                    <a16:creationId xmlns:a16="http://schemas.microsoft.com/office/drawing/2014/main" id="{6964CEA9-6B9B-4058-B501-FB4C86596494}"/>
                  </a:ext>
                </a:extLst>
              </p:cNvPr>
              <p:cNvSpPr>
                <a:spLocks noGrp="1" noRot="1" noChangeAspect="1" noMove="1" noResize="1" noEditPoints="1" noAdjustHandles="1" noChangeArrowheads="1" noChangeShapeType="1" noTextEdit="1"/>
              </p:cNvSpPr>
              <p:nvPr>
                <p:ph idx="1"/>
              </p:nvPr>
            </p:nvSpPr>
            <p:spPr>
              <a:xfrm>
                <a:off x="920491" y="1623530"/>
                <a:ext cx="7128792" cy="4176464"/>
              </a:xfrm>
              <a:blipFill>
                <a:blip r:embed="rId2"/>
                <a:stretch>
                  <a:fillRect l="-513" r="-2310"/>
                </a:stretch>
              </a:blipFill>
            </p:spPr>
            <p:txBody>
              <a:bodyPr/>
              <a:lstStyle/>
              <a:p>
                <a:r>
                  <a:rPr lang="en-IN">
                    <a:noFill/>
                  </a:rPr>
                  <a:t> </a:t>
                </a:r>
              </a:p>
            </p:txBody>
          </p:sp>
        </mc:Fallback>
      </mc:AlternateContent>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EFB436-7FE3-46B3-8485-44379A38BCA6}"/>
              </a:ext>
            </a:extLst>
          </p:cNvPr>
          <p:cNvSpPr txBox="1">
            <a:spLocks/>
          </p:cNvSpPr>
          <p:nvPr/>
        </p:nvSpPr>
        <p:spPr>
          <a:xfrm>
            <a:off x="670069" y="116632"/>
            <a:ext cx="7746654" cy="720080"/>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600" b="1"/>
              <a:t>MALLOW’S CP STATISTICS</a:t>
            </a:r>
            <a:endParaRPr lang="en-IN" sz="3600" b="1" dirty="0">
              <a:solidFill>
                <a:schemeClr val="bg1"/>
              </a:solidFill>
              <a:effectLst>
                <a:outerShdw blurRad="38100" dist="38100" dir="2700000" algn="tl">
                  <a:srgbClr val="000000">
                    <a:alpha val="43137"/>
                  </a:srgbClr>
                </a:outerShdw>
              </a:effectLst>
              <a:latin typeface="Comic Sans MS" pitchFamily="66" charset="0"/>
            </a:endParaRPr>
          </a:p>
        </p:txBody>
      </p:sp>
      <p:sp>
        <p:nvSpPr>
          <p:cNvPr id="5" name="Content Placeholder 2">
            <a:extLst>
              <a:ext uri="{FF2B5EF4-FFF2-40B4-BE49-F238E27FC236}">
                <a16:creationId xmlns:a16="http://schemas.microsoft.com/office/drawing/2014/main" id="{F106ADF8-0321-4563-BB18-9506C95F2BC7}"/>
              </a:ext>
            </a:extLst>
          </p:cNvPr>
          <p:cNvSpPr txBox="1">
            <a:spLocks/>
          </p:cNvSpPr>
          <p:nvPr/>
        </p:nvSpPr>
        <p:spPr>
          <a:xfrm>
            <a:off x="467544" y="1088740"/>
            <a:ext cx="8208912" cy="4680520"/>
          </a:xfrm>
          <a:prstGeom prst="rect">
            <a:avLst/>
          </a:prstGeom>
          <a:solidFill>
            <a:schemeClr val="accent2"/>
          </a:solidFill>
          <a:ln>
            <a:noFill/>
          </a:ln>
          <a:effectLst>
            <a:outerShdw blurRad="44450" dist="63500" dir="8520000" sx="107000" sy="107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215BFE8-5924-4A1C-B28E-5C292601E48A}"/>
                  </a:ext>
                </a:extLst>
              </p:cNvPr>
              <p:cNvSpPr>
                <a:spLocks noGrp="1"/>
              </p:cNvSpPr>
              <p:nvPr>
                <p:ph idx="1"/>
              </p:nvPr>
            </p:nvSpPr>
            <p:spPr>
              <a:xfrm>
                <a:off x="1043608" y="1556792"/>
                <a:ext cx="7056784" cy="3960440"/>
              </a:xfrm>
            </p:spPr>
            <p:txBody>
              <a:bodyPr>
                <a:normAutofit/>
              </a:bodyPr>
              <a:lstStyle/>
              <a:p>
                <a:pPr>
                  <a:buFont typeface="Wingdings" pitchFamily="2" charset="2"/>
                  <a:buChar char="Ø"/>
                </a:pPr>
                <a:r>
                  <a:rPr lang="en-IN" sz="1800" dirty="0"/>
                  <a:t> We calculate Mallow’s cp statistics using the formula,</a:t>
                </a:r>
              </a:p>
              <a:p>
                <a:pPr>
                  <a:buNone/>
                </a:pPr>
                <a:endParaRPr lang="en-IN" sz="1800" dirty="0"/>
              </a:p>
              <a:p>
                <a:pPr>
                  <a:buNone/>
                </a:pPr>
                <a:r>
                  <a:rPr lang="en-IN" sz="1800" dirty="0">
                    <a:solidFill>
                      <a:schemeClr val="bg2">
                        <a:lumMod val="50000"/>
                      </a:schemeClr>
                    </a:solidFill>
                  </a:rPr>
                  <a:t>                                       </a:t>
                </a:r>
                <a:r>
                  <a:rPr lang="en-IN" sz="2400" b="1" dirty="0">
                    <a:solidFill>
                      <a:schemeClr val="bg2">
                        <a:lumMod val="50000"/>
                      </a:schemeClr>
                    </a:solidFill>
                  </a:rPr>
                  <a:t>C</a:t>
                </a:r>
                <a:r>
                  <a:rPr lang="en-IN" sz="2400" b="1" baseline="-25000" dirty="0">
                    <a:solidFill>
                      <a:schemeClr val="bg2">
                        <a:lumMod val="50000"/>
                      </a:schemeClr>
                    </a:solidFill>
                  </a:rPr>
                  <a:t>p</a:t>
                </a:r>
                <a:r>
                  <a:rPr lang="en-IN" sz="2400" b="1" dirty="0">
                    <a:solidFill>
                      <a:schemeClr val="bg2">
                        <a:lumMod val="50000"/>
                      </a:schemeClr>
                    </a:solidFill>
                  </a:rPr>
                  <a:t> = </a:t>
                </a:r>
                <a14:m>
                  <m:oMath xmlns:m="http://schemas.openxmlformats.org/officeDocument/2006/math">
                    <m:f>
                      <m:fPr>
                        <m:ctrlPr>
                          <a:rPr lang="en-IN" sz="2400" b="1" i="1" smtClean="0">
                            <a:solidFill>
                              <a:schemeClr val="bg2">
                                <a:lumMod val="50000"/>
                              </a:schemeClr>
                            </a:solidFill>
                            <a:latin typeface="Cambria Math" panose="02040503050406030204" pitchFamily="18" charset="0"/>
                          </a:rPr>
                        </m:ctrlPr>
                      </m:fPr>
                      <m:num>
                        <m:r>
                          <m:rPr>
                            <m:nor/>
                          </m:rPr>
                          <a:rPr lang="en-IN" sz="2400" b="1" dirty="0">
                            <a:solidFill>
                              <a:schemeClr val="bg2">
                                <a:lumMod val="50000"/>
                              </a:schemeClr>
                            </a:solidFill>
                          </a:rPr>
                          <m:t>SS</m:t>
                        </m:r>
                        <m:r>
                          <m:rPr>
                            <m:nor/>
                          </m:rPr>
                          <a:rPr lang="en-IN" sz="2400" b="1" baseline="-25000" dirty="0">
                            <a:solidFill>
                              <a:schemeClr val="bg2">
                                <a:lumMod val="50000"/>
                              </a:schemeClr>
                            </a:solidFill>
                          </a:rPr>
                          <m:t>Res</m:t>
                        </m:r>
                        <m:r>
                          <m:rPr>
                            <m:nor/>
                          </m:rPr>
                          <a:rPr lang="en-IN" sz="2400" b="1" dirty="0">
                            <a:solidFill>
                              <a:schemeClr val="bg2">
                                <a:lumMod val="50000"/>
                              </a:schemeClr>
                            </a:solidFill>
                          </a:rPr>
                          <m:t>(</m:t>
                        </m:r>
                        <m:r>
                          <m:rPr>
                            <m:nor/>
                          </m:rPr>
                          <a:rPr lang="en-IN" sz="2400" b="1" dirty="0">
                            <a:solidFill>
                              <a:schemeClr val="bg2">
                                <a:lumMod val="50000"/>
                              </a:schemeClr>
                            </a:solidFill>
                          </a:rPr>
                          <m:t>p</m:t>
                        </m:r>
                        <m:r>
                          <m:rPr>
                            <m:nor/>
                          </m:rPr>
                          <a:rPr lang="en-IN" sz="2400" b="1" dirty="0">
                            <a:solidFill>
                              <a:schemeClr val="bg2">
                                <a:lumMod val="50000"/>
                              </a:schemeClr>
                            </a:solidFill>
                          </a:rPr>
                          <m:t>)</m:t>
                        </m:r>
                      </m:num>
                      <m:den>
                        <m:acc>
                          <m:accPr>
                            <m:chr m:val="̂"/>
                            <m:ctrlPr>
                              <a:rPr lang="el-GR" sz="2400" b="1" i="1">
                                <a:solidFill>
                                  <a:schemeClr val="bg2">
                                    <a:lumMod val="50000"/>
                                  </a:schemeClr>
                                </a:solidFill>
                                <a:latin typeface="Cambria Math" panose="02040503050406030204" pitchFamily="18" charset="0"/>
                              </a:rPr>
                            </m:ctrlPr>
                          </m:accPr>
                          <m:e>
                            <m:r>
                              <m:rPr>
                                <m:nor/>
                              </m:rPr>
                              <a:rPr lang="el-GR" sz="2400" b="1" dirty="0">
                                <a:solidFill>
                                  <a:schemeClr val="bg2">
                                    <a:lumMod val="50000"/>
                                  </a:schemeClr>
                                </a:solidFill>
                              </a:rPr>
                              <m:t>σ</m:t>
                            </m:r>
                          </m:e>
                        </m:acc>
                        <m:r>
                          <m:rPr>
                            <m:nor/>
                          </m:rPr>
                          <a:rPr lang="en-IN" sz="2400" b="1" baseline="30000" dirty="0">
                            <a:solidFill>
                              <a:schemeClr val="bg2">
                                <a:lumMod val="50000"/>
                              </a:schemeClr>
                            </a:solidFill>
                          </a:rPr>
                          <m:t>2</m:t>
                        </m:r>
                      </m:den>
                    </m:f>
                  </m:oMath>
                </a14:m>
                <a:r>
                  <a:rPr lang="en-IN" sz="2400" b="1" dirty="0">
                    <a:solidFill>
                      <a:schemeClr val="bg2">
                        <a:lumMod val="50000"/>
                      </a:schemeClr>
                    </a:solidFill>
                  </a:rPr>
                  <a:t> + 2p – n</a:t>
                </a:r>
              </a:p>
              <a:p>
                <a:pPr>
                  <a:buNone/>
                </a:pPr>
                <a:endParaRPr lang="en-IN" sz="2400" b="1" dirty="0">
                  <a:solidFill>
                    <a:schemeClr val="bg2">
                      <a:lumMod val="50000"/>
                    </a:schemeClr>
                  </a:solidFill>
                </a:endParaRPr>
              </a:p>
              <a:p>
                <a:pPr>
                  <a:buNone/>
                </a:pPr>
                <a:endParaRPr lang="en-IN" sz="1800" dirty="0">
                  <a:solidFill>
                    <a:schemeClr val="bg2">
                      <a:lumMod val="50000"/>
                    </a:schemeClr>
                  </a:solidFill>
                </a:endParaRPr>
              </a:p>
              <a:p>
                <a:pPr>
                  <a:buFont typeface="Wingdings" pitchFamily="2" charset="2"/>
                  <a:buChar char="Ø"/>
                </a:pPr>
                <a:r>
                  <a:rPr lang="en-IN" sz="1800" dirty="0"/>
                  <a:t> We shall consider the model for which C</a:t>
                </a:r>
                <a:r>
                  <a:rPr lang="en-IN" sz="1800" baseline="-25000" dirty="0"/>
                  <a:t>p</a:t>
                </a:r>
                <a:r>
                  <a:rPr lang="en-IN" sz="1800" dirty="0"/>
                  <a:t> ≈ p for the first time. </a:t>
                </a:r>
              </a:p>
              <a:p>
                <a:pPr>
                  <a:buNone/>
                </a:pPr>
                <a:endParaRPr lang="en-IN" sz="1800" dirty="0"/>
              </a:p>
            </p:txBody>
          </p:sp>
        </mc:Choice>
        <mc:Fallback xmlns="">
          <p:sp>
            <p:nvSpPr>
              <p:cNvPr id="8" name="Content Placeholder 2">
                <a:extLst>
                  <a:ext uri="{FF2B5EF4-FFF2-40B4-BE49-F238E27FC236}">
                    <a16:creationId xmlns:a16="http://schemas.microsoft.com/office/drawing/2014/main" id="{8215BFE8-5924-4A1C-B28E-5C292601E48A}"/>
                  </a:ext>
                </a:extLst>
              </p:cNvPr>
              <p:cNvSpPr>
                <a:spLocks noGrp="1" noRot="1" noChangeAspect="1" noMove="1" noResize="1" noEditPoints="1" noAdjustHandles="1" noChangeArrowheads="1" noChangeShapeType="1" noTextEdit="1"/>
              </p:cNvSpPr>
              <p:nvPr>
                <p:ph idx="1"/>
              </p:nvPr>
            </p:nvSpPr>
            <p:spPr>
              <a:xfrm>
                <a:off x="1043608" y="1556792"/>
                <a:ext cx="7056784" cy="3960440"/>
              </a:xfrm>
              <a:blipFill>
                <a:blip r:embed="rId2"/>
                <a:stretch>
                  <a:fillRect l="-518" t="-769"/>
                </a:stretch>
              </a:blipFill>
            </p:spPr>
            <p:txBody>
              <a:bodyPr/>
              <a:lstStyle/>
              <a:p>
                <a:r>
                  <a:rPr lang="en-IN">
                    <a:noFill/>
                  </a:rPr>
                  <a:t> </a:t>
                </a:r>
              </a:p>
            </p:txBody>
          </p:sp>
        </mc:Fallback>
      </mc:AlternateContent>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var sel.jpg"/>
          <p:cNvPicPr>
            <a:picLocks noGrp="1" noChangeAspect="1"/>
          </p:cNvPicPr>
          <p:nvPr>
            <p:ph idx="1"/>
          </p:nvPr>
        </p:nvPicPr>
        <p:blipFill>
          <a:blip r:embed="rId2"/>
          <a:stretch>
            <a:fillRect/>
          </a:stretch>
        </p:blipFill>
        <p:spPr>
          <a:xfrm>
            <a:off x="611560" y="1166018"/>
            <a:ext cx="8118279" cy="452596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Title 1">
            <a:extLst>
              <a:ext uri="{FF2B5EF4-FFF2-40B4-BE49-F238E27FC236}">
                <a16:creationId xmlns:a16="http://schemas.microsoft.com/office/drawing/2014/main" id="{B23CA0BC-217C-4691-82EC-AC19E4B2F904}"/>
              </a:ext>
            </a:extLst>
          </p:cNvPr>
          <p:cNvSpPr txBox="1">
            <a:spLocks/>
          </p:cNvSpPr>
          <p:nvPr/>
        </p:nvSpPr>
        <p:spPr>
          <a:xfrm>
            <a:off x="884485" y="188640"/>
            <a:ext cx="7746654" cy="720080"/>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fontScale="70000" lnSpcReduction="2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600" b="1" dirty="0">
                <a:solidFill>
                  <a:schemeClr val="bg1"/>
                </a:solidFill>
                <a:latin typeface="Comic Sans MS" pitchFamily="66" charset="0"/>
              </a:rPr>
              <a:t>AIC AND MALLOW’S CP FOR DIFFERENT SUBSET OF REGRESSORS</a:t>
            </a:r>
            <a:endParaRPr lang="en-IN" sz="3600" b="1" dirty="0">
              <a:solidFill>
                <a:schemeClr val="bg1"/>
              </a:solidFill>
              <a:effectLst>
                <a:outerShdw blurRad="38100" dist="38100" dir="2700000" algn="tl">
                  <a:srgbClr val="000000">
                    <a:alpha val="43137"/>
                  </a:srgbClr>
                </a:outerShdw>
              </a:effectLst>
              <a:latin typeface="Comic Sans MS" pitchFamily="66" charset="0"/>
            </a:endParaRPr>
          </a:p>
        </p:txBody>
      </p:sp>
      <p:sp>
        <p:nvSpPr>
          <p:cNvPr id="2" name="TextBox 1">
            <a:extLst>
              <a:ext uri="{FF2B5EF4-FFF2-40B4-BE49-F238E27FC236}">
                <a16:creationId xmlns:a16="http://schemas.microsoft.com/office/drawing/2014/main" id="{C7AB3B7B-0F4F-4D68-81F2-02535C621A16}"/>
              </a:ext>
            </a:extLst>
          </p:cNvPr>
          <p:cNvSpPr txBox="1"/>
          <p:nvPr/>
        </p:nvSpPr>
        <p:spPr>
          <a:xfrm>
            <a:off x="4114800" y="4724400"/>
            <a:ext cx="65" cy="276999"/>
          </a:xfrm>
          <a:prstGeom prst="rect">
            <a:avLst/>
          </a:prstGeom>
          <a:noFill/>
        </p:spPr>
        <p:txBody>
          <a:bodyPr wrap="none" lIns="0" tIns="0" rIns="0" bIns="0" rtlCol="0">
            <a:spAutoFit/>
          </a:bodyPr>
          <a:lstStyle/>
          <a:p>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388670-5604-4C37-9E82-CA81326672A9}"/>
              </a:ext>
            </a:extLst>
          </p:cNvPr>
          <p:cNvSpPr txBox="1">
            <a:spLocks/>
          </p:cNvSpPr>
          <p:nvPr/>
        </p:nvSpPr>
        <p:spPr>
          <a:xfrm>
            <a:off x="569762" y="188641"/>
            <a:ext cx="7746654" cy="720080"/>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600" b="1" dirty="0"/>
              <a:t>OBSERVATION AND CONCLUSION</a:t>
            </a:r>
            <a:endParaRPr lang="en-IN" sz="3600" b="1" dirty="0">
              <a:solidFill>
                <a:schemeClr val="bg1"/>
              </a:solidFill>
              <a:effectLst>
                <a:outerShdw blurRad="38100" dist="38100" dir="2700000" algn="tl">
                  <a:srgbClr val="000000">
                    <a:alpha val="43137"/>
                  </a:srgbClr>
                </a:outerShdw>
              </a:effectLst>
              <a:latin typeface="Comic Sans MS" pitchFamily="66" charset="0"/>
            </a:endParaRPr>
          </a:p>
        </p:txBody>
      </p:sp>
      <p:sp>
        <p:nvSpPr>
          <p:cNvPr id="5" name="Content Placeholder 2">
            <a:extLst>
              <a:ext uri="{FF2B5EF4-FFF2-40B4-BE49-F238E27FC236}">
                <a16:creationId xmlns:a16="http://schemas.microsoft.com/office/drawing/2014/main" id="{B672AF36-F404-4D9E-B9FF-D3D8859EA89A}"/>
              </a:ext>
            </a:extLst>
          </p:cNvPr>
          <p:cNvSpPr txBox="1">
            <a:spLocks/>
          </p:cNvSpPr>
          <p:nvPr/>
        </p:nvSpPr>
        <p:spPr>
          <a:xfrm>
            <a:off x="338633" y="1268760"/>
            <a:ext cx="8208912" cy="4536504"/>
          </a:xfrm>
          <a:prstGeom prst="rect">
            <a:avLst/>
          </a:prstGeom>
          <a:solidFill>
            <a:schemeClr val="accent2"/>
          </a:solidFill>
          <a:ln>
            <a:noFill/>
          </a:ln>
          <a:effectLst>
            <a:outerShdw blurRad="44450" dist="63500" dir="8520000" sx="107000" sy="107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8" name="Content Placeholder 2">
            <a:extLst>
              <a:ext uri="{FF2B5EF4-FFF2-40B4-BE49-F238E27FC236}">
                <a16:creationId xmlns:a16="http://schemas.microsoft.com/office/drawing/2014/main" id="{781E10DB-ECFA-4811-ADEC-2CEE2C1019A2}"/>
              </a:ext>
            </a:extLst>
          </p:cNvPr>
          <p:cNvSpPr txBox="1">
            <a:spLocks/>
          </p:cNvSpPr>
          <p:nvPr/>
        </p:nvSpPr>
        <p:spPr>
          <a:xfrm>
            <a:off x="647963" y="1484784"/>
            <a:ext cx="7651009" cy="34563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q"/>
            </a:pPr>
            <a:r>
              <a:rPr lang="en-US" sz="1800" dirty="0"/>
              <a:t>Based on the values seen, the value for Mallows Cp is indeed equal to 10 (the number of parameters) for Model 9.</a:t>
            </a:r>
          </a:p>
          <a:p>
            <a:pPr>
              <a:buFont typeface="Wingdings" pitchFamily="2" charset="2"/>
              <a:buChar char="q"/>
            </a:pPr>
            <a:endParaRPr lang="en-IN" sz="1800" dirty="0"/>
          </a:p>
          <a:p>
            <a:pPr>
              <a:buFont typeface="Wingdings" pitchFamily="2" charset="2"/>
              <a:buChar char="q"/>
            </a:pPr>
            <a:endParaRPr lang="en-IN" sz="1800" dirty="0"/>
          </a:p>
          <a:p>
            <a:pPr>
              <a:buFont typeface="Wingdings" pitchFamily="2" charset="2"/>
              <a:buChar char="q"/>
            </a:pPr>
            <a:r>
              <a:rPr lang="en-US" sz="1800" dirty="0"/>
              <a:t>Further on, we notice that model 9, involving all the regressors from the full model, is the one associated with the lowest value of AIC.</a:t>
            </a:r>
          </a:p>
          <a:p>
            <a:pPr>
              <a:buFont typeface="Wingdings" pitchFamily="2" charset="2"/>
              <a:buChar char="q"/>
            </a:pPr>
            <a:endParaRPr lang="en-IN" sz="1800" dirty="0"/>
          </a:p>
          <a:p>
            <a:pPr>
              <a:buFont typeface="Wingdings" pitchFamily="2" charset="2"/>
              <a:buChar char="q"/>
            </a:pPr>
            <a:endParaRPr lang="en-IN" sz="1800" dirty="0"/>
          </a:p>
          <a:p>
            <a:pPr>
              <a:buFont typeface="Wingdings" pitchFamily="2" charset="2"/>
              <a:buChar char="q"/>
            </a:pPr>
            <a:r>
              <a:rPr lang="en-IN" sz="1800" dirty="0"/>
              <a:t> </a:t>
            </a:r>
            <a:r>
              <a:rPr lang="en-US" sz="1800" dirty="0"/>
              <a:t>Hence by Variable Selection Technique, we end up with our full model itself.</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gradFill rotWithShape="1">
          <a:gsLst>
            <a:gs pos="40000">
              <a:srgbClr val="C00000"/>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26E0F7D-33F7-4CFD-B5D1-7F6E7CB9FC35}"/>
              </a:ext>
            </a:extLst>
          </p:cNvPr>
          <p:cNvSpPr txBox="1">
            <a:spLocks/>
          </p:cNvSpPr>
          <p:nvPr/>
        </p:nvSpPr>
        <p:spPr>
          <a:xfrm>
            <a:off x="359532" y="2564904"/>
            <a:ext cx="8424936" cy="997471"/>
          </a:xfrm>
          <a:prstGeom prst="rect">
            <a:avLst/>
          </a:prstGeom>
          <a:blipFill dpi="0" rotWithShape="1">
            <a:blip r:embed="rId2"/>
            <a:srcRect/>
            <a:tile tx="0" ty="0" sx="100000" sy="100000" flip="none" algn="tl"/>
          </a:blipFill>
          <a:effectLst>
            <a:outerShdw blurRad="114300" dist="342900" dir="3480000" sx="116000" sy="116000" algn="ctr" rotWithShape="0">
              <a:srgbClr val="000000">
                <a:alpha val="57000"/>
              </a:srgbClr>
            </a:outerShdw>
          </a:effec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MODEL ADEQUACY</a:t>
            </a:r>
            <a:endParaRPr lang="en-US" b="1" dirty="0">
              <a:effectLst>
                <a:outerShdw blurRad="38100" dist="38100" dir="2700000" algn="tl">
                  <a:srgbClr val="000000">
                    <a:alpha val="43137"/>
                  </a:srgbClr>
                </a:outerShdw>
              </a:effectLst>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16632"/>
            <a:ext cx="7572428" cy="1661993"/>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IN" sz="2000" b="1" dirty="0"/>
              <a:t>Consider the model we got after eliminating multicollinearity</a:t>
            </a:r>
          </a:p>
          <a:p>
            <a:endParaRPr lang="en-IN" sz="2000" dirty="0"/>
          </a:p>
          <a:p>
            <a:r>
              <a:rPr lang="en-IN" sz="2000" dirty="0"/>
              <a:t>                            </a:t>
            </a:r>
            <a:r>
              <a:rPr lang="en-IN" sz="1600" dirty="0">
                <a:solidFill>
                  <a:schemeClr val="bg2">
                    <a:lumMod val="50000"/>
                  </a:schemeClr>
                </a:solidFill>
                <a:latin typeface="Comic Sans MS" pitchFamily="66" charset="0"/>
              </a:rPr>
              <a:t>          </a:t>
            </a:r>
            <a:r>
              <a:rPr lang="en-IN" sz="2000" b="1" dirty="0">
                <a:solidFill>
                  <a:schemeClr val="bg2">
                    <a:lumMod val="50000"/>
                  </a:schemeClr>
                </a:solidFill>
              </a:rPr>
              <a:t>Y = </a:t>
            </a:r>
            <a:r>
              <a:rPr lang="el-GR" sz="2000" b="1" dirty="0">
                <a:solidFill>
                  <a:schemeClr val="bg2">
                    <a:lumMod val="50000"/>
                  </a:schemeClr>
                </a:solidFill>
              </a:rPr>
              <a:t>β</a:t>
            </a:r>
            <a:r>
              <a:rPr lang="en-IN" sz="2000" b="1" baseline="-25000" dirty="0">
                <a:solidFill>
                  <a:schemeClr val="bg2">
                    <a:lumMod val="50000"/>
                  </a:schemeClr>
                </a:solidFill>
              </a:rPr>
              <a:t>0</a:t>
            </a:r>
            <a:r>
              <a:rPr lang="en-IN" sz="2000" b="1" dirty="0">
                <a:solidFill>
                  <a:schemeClr val="bg2">
                    <a:lumMod val="50000"/>
                  </a:schemeClr>
                </a:solidFill>
              </a:rPr>
              <a:t> + </a:t>
            </a:r>
            <a:r>
              <a:rPr lang="el-GR" sz="2000" b="1" dirty="0">
                <a:solidFill>
                  <a:schemeClr val="bg2">
                    <a:lumMod val="50000"/>
                  </a:schemeClr>
                </a:solidFill>
              </a:rPr>
              <a:t>β</a:t>
            </a:r>
            <a:r>
              <a:rPr lang="en-IN" sz="2000" b="1" baseline="-25000" dirty="0">
                <a:solidFill>
                  <a:schemeClr val="bg2">
                    <a:lumMod val="50000"/>
                  </a:schemeClr>
                </a:solidFill>
              </a:rPr>
              <a:t>3</a:t>
            </a:r>
            <a:r>
              <a:rPr lang="en-IN" sz="2000" b="1" dirty="0">
                <a:solidFill>
                  <a:schemeClr val="bg2">
                    <a:lumMod val="50000"/>
                  </a:schemeClr>
                </a:solidFill>
              </a:rPr>
              <a:t>X</a:t>
            </a:r>
            <a:r>
              <a:rPr lang="en-IN" sz="2000" b="1" baseline="-25000" dirty="0">
                <a:solidFill>
                  <a:schemeClr val="bg2">
                    <a:lumMod val="50000"/>
                  </a:schemeClr>
                </a:solidFill>
              </a:rPr>
              <a:t>3</a:t>
            </a:r>
            <a:r>
              <a:rPr lang="en-IN" sz="2000" b="1" dirty="0">
                <a:solidFill>
                  <a:schemeClr val="bg2">
                    <a:lumMod val="50000"/>
                  </a:schemeClr>
                </a:solidFill>
              </a:rPr>
              <a:t>+ </a:t>
            </a:r>
            <a:r>
              <a:rPr lang="el-GR" sz="2000" b="1" dirty="0">
                <a:solidFill>
                  <a:schemeClr val="bg2">
                    <a:lumMod val="50000"/>
                  </a:schemeClr>
                </a:solidFill>
              </a:rPr>
              <a:t>β</a:t>
            </a:r>
            <a:r>
              <a:rPr lang="en-IN" sz="2000" b="1" baseline="-25000" dirty="0">
                <a:solidFill>
                  <a:schemeClr val="bg2">
                    <a:lumMod val="50000"/>
                  </a:schemeClr>
                </a:solidFill>
              </a:rPr>
              <a:t>4</a:t>
            </a:r>
            <a:r>
              <a:rPr lang="en-IN" sz="2000" b="1" dirty="0">
                <a:solidFill>
                  <a:schemeClr val="bg2">
                    <a:lumMod val="50000"/>
                  </a:schemeClr>
                </a:solidFill>
              </a:rPr>
              <a:t>X</a:t>
            </a:r>
            <a:r>
              <a:rPr lang="en-IN" sz="2000" b="1" baseline="-25000" dirty="0">
                <a:solidFill>
                  <a:schemeClr val="bg2">
                    <a:lumMod val="50000"/>
                  </a:schemeClr>
                </a:solidFill>
              </a:rPr>
              <a:t>4</a:t>
            </a:r>
            <a:r>
              <a:rPr lang="en-IN" sz="2000" b="1" dirty="0">
                <a:solidFill>
                  <a:schemeClr val="bg2">
                    <a:lumMod val="50000"/>
                  </a:schemeClr>
                </a:solidFill>
              </a:rPr>
              <a:t>+ </a:t>
            </a:r>
            <a:r>
              <a:rPr lang="el-GR" sz="2000" b="1" dirty="0">
                <a:solidFill>
                  <a:schemeClr val="bg2">
                    <a:lumMod val="50000"/>
                  </a:schemeClr>
                </a:solidFill>
              </a:rPr>
              <a:t>β</a:t>
            </a:r>
            <a:r>
              <a:rPr lang="en-IN" sz="2000" b="1" baseline="-25000" dirty="0">
                <a:solidFill>
                  <a:schemeClr val="bg2">
                    <a:lumMod val="50000"/>
                  </a:schemeClr>
                </a:solidFill>
              </a:rPr>
              <a:t>7</a:t>
            </a:r>
            <a:r>
              <a:rPr lang="en-IN" sz="2000" b="1" dirty="0">
                <a:solidFill>
                  <a:schemeClr val="bg2">
                    <a:lumMod val="50000"/>
                  </a:schemeClr>
                </a:solidFill>
              </a:rPr>
              <a:t>X</a:t>
            </a:r>
            <a:r>
              <a:rPr lang="en-IN" sz="2000" b="1" baseline="-25000" dirty="0">
                <a:solidFill>
                  <a:schemeClr val="bg2">
                    <a:lumMod val="50000"/>
                  </a:schemeClr>
                </a:solidFill>
              </a:rPr>
              <a:t>7</a:t>
            </a:r>
            <a:r>
              <a:rPr lang="en-IN" sz="2000" b="1" dirty="0">
                <a:solidFill>
                  <a:schemeClr val="bg2">
                    <a:lumMod val="50000"/>
                  </a:schemeClr>
                </a:solidFill>
              </a:rPr>
              <a:t>+ </a:t>
            </a:r>
            <a:r>
              <a:rPr lang="el-GR" sz="2000" b="1" dirty="0">
                <a:solidFill>
                  <a:schemeClr val="bg2">
                    <a:lumMod val="50000"/>
                  </a:schemeClr>
                </a:solidFill>
              </a:rPr>
              <a:t>β</a:t>
            </a:r>
            <a:r>
              <a:rPr lang="en-IN" sz="2000" b="1" baseline="-25000" dirty="0">
                <a:solidFill>
                  <a:schemeClr val="bg2">
                    <a:lumMod val="50000"/>
                  </a:schemeClr>
                </a:solidFill>
              </a:rPr>
              <a:t>8</a:t>
            </a:r>
            <a:r>
              <a:rPr lang="en-IN" sz="2000" b="1" dirty="0">
                <a:solidFill>
                  <a:schemeClr val="bg2">
                    <a:lumMod val="50000"/>
                  </a:schemeClr>
                </a:solidFill>
              </a:rPr>
              <a:t>X</a:t>
            </a:r>
            <a:r>
              <a:rPr lang="en-IN" sz="2000" b="1" baseline="-25000" dirty="0">
                <a:solidFill>
                  <a:schemeClr val="bg2">
                    <a:lumMod val="50000"/>
                  </a:schemeClr>
                </a:solidFill>
              </a:rPr>
              <a:t>8</a:t>
            </a:r>
            <a:r>
              <a:rPr lang="en-IN" sz="2000" b="1" dirty="0">
                <a:solidFill>
                  <a:schemeClr val="bg2">
                    <a:lumMod val="50000"/>
                  </a:schemeClr>
                </a:solidFill>
              </a:rPr>
              <a:t>+ </a:t>
            </a:r>
            <a:r>
              <a:rPr lang="el-GR" sz="2000" b="1" dirty="0">
                <a:solidFill>
                  <a:schemeClr val="bg2">
                    <a:lumMod val="50000"/>
                  </a:schemeClr>
                </a:solidFill>
              </a:rPr>
              <a:t>ε</a:t>
            </a:r>
            <a:endParaRPr lang="en-IN" sz="2000" b="1" dirty="0">
              <a:solidFill>
                <a:schemeClr val="bg2">
                  <a:lumMod val="50000"/>
                </a:schemeClr>
              </a:solidFill>
            </a:endParaRPr>
          </a:p>
          <a:p>
            <a:endParaRPr lang="en-IN" sz="1400" dirty="0">
              <a:solidFill>
                <a:schemeClr val="bg2">
                  <a:lumMod val="50000"/>
                </a:schemeClr>
              </a:solidFill>
              <a:latin typeface="Comic Sans MS" pitchFamily="66" charset="0"/>
            </a:endParaRPr>
          </a:p>
          <a:p>
            <a:endParaRPr lang="en-IN" sz="1400" dirty="0">
              <a:solidFill>
                <a:schemeClr val="bg2">
                  <a:lumMod val="50000"/>
                </a:schemeClr>
              </a:solidFill>
              <a:latin typeface="Comic Sans MS" pitchFamily="66" charset="0"/>
            </a:endParaRPr>
          </a:p>
          <a:p>
            <a:r>
              <a:rPr lang="en-IN" sz="1400" dirty="0">
                <a:solidFill>
                  <a:schemeClr val="bg2">
                    <a:lumMod val="50000"/>
                  </a:schemeClr>
                </a:solidFill>
                <a:latin typeface="Comic Sans MS" pitchFamily="66" charset="0"/>
              </a:rPr>
              <a:t>   </a:t>
            </a:r>
            <a:endParaRPr lang="en-I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88640"/>
            <a:ext cx="7572428" cy="1723549"/>
          </a:xfrm>
          <a:prstGeom prst="rect">
            <a:avLst/>
          </a:prstGeom>
          <a:solidFill>
            <a:schemeClr val="accent2"/>
          </a:solidFill>
        </p:spPr>
        <p:txBody>
          <a:bodyPr wrap="square" rtlCol="0">
            <a:spAutoFit/>
          </a:bodyPr>
          <a:lstStyle/>
          <a:p>
            <a:r>
              <a:rPr lang="en-IN" sz="2000" b="1" dirty="0"/>
              <a:t>Consider the model we got after eliminating multicollinearity</a:t>
            </a:r>
          </a:p>
          <a:p>
            <a:endParaRPr lang="en-IN" sz="2000" dirty="0"/>
          </a:p>
          <a:p>
            <a:r>
              <a:rPr lang="en-IN" sz="2000" b="1" dirty="0"/>
              <a:t>                            </a:t>
            </a:r>
            <a:r>
              <a:rPr lang="en-IN" sz="1600" b="1" dirty="0">
                <a:solidFill>
                  <a:schemeClr val="bg2">
                    <a:lumMod val="50000"/>
                  </a:schemeClr>
                </a:solidFill>
                <a:latin typeface="Comic Sans MS" pitchFamily="66" charset="0"/>
              </a:rPr>
              <a:t>   </a:t>
            </a:r>
            <a:r>
              <a:rPr lang="en-IN" sz="2400" b="1" dirty="0">
                <a:solidFill>
                  <a:schemeClr val="bg2">
                    <a:lumMod val="50000"/>
                  </a:schemeClr>
                </a:solidFill>
              </a:rPr>
              <a:t>Y = </a:t>
            </a:r>
            <a:r>
              <a:rPr lang="el-GR" sz="2400" b="1" dirty="0">
                <a:solidFill>
                  <a:schemeClr val="bg2">
                    <a:lumMod val="50000"/>
                  </a:schemeClr>
                </a:solidFill>
              </a:rPr>
              <a:t>β</a:t>
            </a:r>
            <a:r>
              <a:rPr lang="en-IN" sz="2400" b="1" baseline="-25000" dirty="0">
                <a:solidFill>
                  <a:schemeClr val="bg2">
                    <a:lumMod val="50000"/>
                  </a:schemeClr>
                </a:solidFill>
              </a:rPr>
              <a:t>0</a:t>
            </a:r>
            <a:r>
              <a:rPr lang="en-IN" sz="2400" b="1" dirty="0">
                <a:solidFill>
                  <a:schemeClr val="bg2">
                    <a:lumMod val="50000"/>
                  </a:schemeClr>
                </a:solidFill>
              </a:rPr>
              <a:t> + </a:t>
            </a:r>
            <a:r>
              <a:rPr lang="el-GR" sz="2400" b="1" dirty="0">
                <a:solidFill>
                  <a:schemeClr val="bg2">
                    <a:lumMod val="50000"/>
                  </a:schemeClr>
                </a:solidFill>
              </a:rPr>
              <a:t>β</a:t>
            </a:r>
            <a:r>
              <a:rPr lang="en-IN" sz="2400" b="1" baseline="-25000" dirty="0">
                <a:solidFill>
                  <a:schemeClr val="bg2">
                    <a:lumMod val="50000"/>
                  </a:schemeClr>
                </a:solidFill>
              </a:rPr>
              <a:t>3</a:t>
            </a:r>
            <a:r>
              <a:rPr lang="en-IN" sz="2400" b="1" dirty="0">
                <a:solidFill>
                  <a:schemeClr val="bg2">
                    <a:lumMod val="50000"/>
                  </a:schemeClr>
                </a:solidFill>
              </a:rPr>
              <a:t>X</a:t>
            </a:r>
            <a:r>
              <a:rPr lang="en-IN" sz="2400" b="1" baseline="-25000" dirty="0">
                <a:solidFill>
                  <a:schemeClr val="bg2">
                    <a:lumMod val="50000"/>
                  </a:schemeClr>
                </a:solidFill>
              </a:rPr>
              <a:t>3</a:t>
            </a:r>
            <a:r>
              <a:rPr lang="en-IN" sz="2400" b="1" dirty="0">
                <a:solidFill>
                  <a:schemeClr val="bg2">
                    <a:lumMod val="50000"/>
                  </a:schemeClr>
                </a:solidFill>
              </a:rPr>
              <a:t>+ </a:t>
            </a:r>
            <a:r>
              <a:rPr lang="el-GR" sz="2400" b="1" dirty="0">
                <a:solidFill>
                  <a:schemeClr val="bg2">
                    <a:lumMod val="50000"/>
                  </a:schemeClr>
                </a:solidFill>
              </a:rPr>
              <a:t>β</a:t>
            </a:r>
            <a:r>
              <a:rPr lang="en-IN" sz="2400" b="1" baseline="-25000" dirty="0">
                <a:solidFill>
                  <a:schemeClr val="bg2">
                    <a:lumMod val="50000"/>
                  </a:schemeClr>
                </a:solidFill>
              </a:rPr>
              <a:t>4</a:t>
            </a:r>
            <a:r>
              <a:rPr lang="en-IN" sz="2400" b="1" dirty="0">
                <a:solidFill>
                  <a:schemeClr val="bg2">
                    <a:lumMod val="50000"/>
                  </a:schemeClr>
                </a:solidFill>
              </a:rPr>
              <a:t>X</a:t>
            </a:r>
            <a:r>
              <a:rPr lang="en-IN" sz="2400" b="1" baseline="-25000" dirty="0">
                <a:solidFill>
                  <a:schemeClr val="bg2">
                    <a:lumMod val="50000"/>
                  </a:schemeClr>
                </a:solidFill>
              </a:rPr>
              <a:t>4</a:t>
            </a:r>
            <a:r>
              <a:rPr lang="en-IN" sz="2400" b="1" dirty="0">
                <a:solidFill>
                  <a:schemeClr val="bg2">
                    <a:lumMod val="50000"/>
                  </a:schemeClr>
                </a:solidFill>
              </a:rPr>
              <a:t>+ </a:t>
            </a:r>
            <a:r>
              <a:rPr lang="el-GR" sz="2400" b="1" dirty="0">
                <a:solidFill>
                  <a:schemeClr val="bg2">
                    <a:lumMod val="50000"/>
                  </a:schemeClr>
                </a:solidFill>
              </a:rPr>
              <a:t>β</a:t>
            </a:r>
            <a:r>
              <a:rPr lang="en-IN" sz="2400" b="1" baseline="-25000" dirty="0">
                <a:solidFill>
                  <a:schemeClr val="bg2">
                    <a:lumMod val="50000"/>
                  </a:schemeClr>
                </a:solidFill>
              </a:rPr>
              <a:t>7</a:t>
            </a:r>
            <a:r>
              <a:rPr lang="en-IN" sz="2400" b="1" dirty="0">
                <a:solidFill>
                  <a:schemeClr val="bg2">
                    <a:lumMod val="50000"/>
                  </a:schemeClr>
                </a:solidFill>
              </a:rPr>
              <a:t>X</a:t>
            </a:r>
            <a:r>
              <a:rPr lang="en-IN" sz="2400" b="1" baseline="-25000" dirty="0">
                <a:solidFill>
                  <a:schemeClr val="bg2">
                    <a:lumMod val="50000"/>
                  </a:schemeClr>
                </a:solidFill>
              </a:rPr>
              <a:t>7</a:t>
            </a:r>
            <a:r>
              <a:rPr lang="en-IN" sz="2400" b="1" dirty="0">
                <a:solidFill>
                  <a:schemeClr val="bg2">
                    <a:lumMod val="50000"/>
                  </a:schemeClr>
                </a:solidFill>
              </a:rPr>
              <a:t>+ </a:t>
            </a:r>
            <a:r>
              <a:rPr lang="el-GR" sz="2400" b="1" dirty="0">
                <a:solidFill>
                  <a:schemeClr val="bg2">
                    <a:lumMod val="50000"/>
                  </a:schemeClr>
                </a:solidFill>
              </a:rPr>
              <a:t>β</a:t>
            </a:r>
            <a:r>
              <a:rPr lang="en-IN" sz="2400" b="1" baseline="-25000" dirty="0">
                <a:solidFill>
                  <a:schemeClr val="bg2">
                    <a:lumMod val="50000"/>
                  </a:schemeClr>
                </a:solidFill>
              </a:rPr>
              <a:t>8</a:t>
            </a:r>
            <a:r>
              <a:rPr lang="en-IN" sz="2400" b="1" dirty="0">
                <a:solidFill>
                  <a:schemeClr val="bg2">
                    <a:lumMod val="50000"/>
                  </a:schemeClr>
                </a:solidFill>
              </a:rPr>
              <a:t>X</a:t>
            </a:r>
            <a:r>
              <a:rPr lang="en-IN" sz="2400" b="1" baseline="-25000" dirty="0">
                <a:solidFill>
                  <a:schemeClr val="bg2">
                    <a:lumMod val="50000"/>
                  </a:schemeClr>
                </a:solidFill>
              </a:rPr>
              <a:t>8</a:t>
            </a:r>
            <a:r>
              <a:rPr lang="en-IN" sz="2400" b="1" dirty="0">
                <a:solidFill>
                  <a:schemeClr val="bg2">
                    <a:lumMod val="50000"/>
                  </a:schemeClr>
                </a:solidFill>
              </a:rPr>
              <a:t>+ </a:t>
            </a:r>
            <a:r>
              <a:rPr lang="el-GR" sz="2400" b="1" dirty="0">
                <a:solidFill>
                  <a:schemeClr val="bg2">
                    <a:lumMod val="50000"/>
                  </a:schemeClr>
                </a:solidFill>
              </a:rPr>
              <a:t>ε</a:t>
            </a:r>
            <a:endParaRPr lang="en-IN" sz="2400" b="1" dirty="0">
              <a:solidFill>
                <a:schemeClr val="bg2">
                  <a:lumMod val="50000"/>
                </a:schemeClr>
              </a:solidFill>
            </a:endParaRPr>
          </a:p>
          <a:p>
            <a:endParaRPr lang="en-IN" sz="1400" dirty="0">
              <a:solidFill>
                <a:schemeClr val="bg2">
                  <a:lumMod val="50000"/>
                </a:schemeClr>
              </a:solidFill>
              <a:latin typeface="Comic Sans MS" pitchFamily="66" charset="0"/>
            </a:endParaRPr>
          </a:p>
          <a:p>
            <a:endParaRPr lang="en-IN" sz="1400" dirty="0">
              <a:solidFill>
                <a:schemeClr val="bg2">
                  <a:lumMod val="50000"/>
                </a:schemeClr>
              </a:solidFill>
              <a:latin typeface="Comic Sans MS" pitchFamily="66" charset="0"/>
            </a:endParaRPr>
          </a:p>
          <a:p>
            <a:r>
              <a:rPr lang="en-IN" sz="1400" dirty="0">
                <a:solidFill>
                  <a:schemeClr val="bg2">
                    <a:lumMod val="50000"/>
                  </a:schemeClr>
                </a:solidFill>
                <a:latin typeface="Comic Sans MS" pitchFamily="66" charset="0"/>
              </a:rPr>
              <a:t>   </a:t>
            </a:r>
            <a:endParaRPr lang="en-IN" dirty="0"/>
          </a:p>
        </p:txBody>
      </p:sp>
      <p:pic>
        <p:nvPicPr>
          <p:cNvPr id="3" name="Picture 2" descr="sum end model.png"/>
          <p:cNvPicPr>
            <a:picLocks noChangeAspect="1"/>
          </p:cNvPicPr>
          <p:nvPr/>
        </p:nvPicPr>
        <p:blipFill>
          <a:blip r:embed="rId2"/>
          <a:stretch>
            <a:fillRect/>
          </a:stretch>
        </p:blipFill>
        <p:spPr>
          <a:xfrm>
            <a:off x="1378191" y="3089638"/>
            <a:ext cx="6315607" cy="31127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TextBox 3"/>
          <p:cNvSpPr txBox="1"/>
          <p:nvPr/>
        </p:nvSpPr>
        <p:spPr>
          <a:xfrm>
            <a:off x="1573118" y="2060848"/>
            <a:ext cx="6120680" cy="646331"/>
          </a:xfrm>
          <a:prstGeom prst="rect">
            <a:avLst/>
          </a:prstGeom>
          <a:solidFill>
            <a:schemeClr val="tx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IN" b="1" dirty="0">
                <a:latin typeface="Comic Sans MS" pitchFamily="66" charset="0"/>
              </a:rPr>
              <a:t>SUMMARY OF LEAST SQUARE ESTIMATE FOR                    REDUCED MODEL</a:t>
            </a:r>
            <a:endParaRPr lang="en-US" b="1" dirty="0">
              <a:latin typeface="Comic Sans MS" pitchFamily="66" charset="0"/>
            </a:endParaRPr>
          </a:p>
        </p:txBody>
      </p:sp>
    </p:spTree>
    <p:extLst>
      <p:ext uri="{BB962C8B-B14F-4D97-AF65-F5344CB8AC3E}">
        <p14:creationId xmlns:p14="http://schemas.microsoft.com/office/powerpoint/2010/main" val="15729930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CF22F8-BAE9-4CC3-B58D-3B3FFF97B2CD}"/>
              </a:ext>
            </a:extLst>
          </p:cNvPr>
          <p:cNvSpPr txBox="1">
            <a:spLocks/>
          </p:cNvSpPr>
          <p:nvPr/>
        </p:nvSpPr>
        <p:spPr>
          <a:xfrm>
            <a:off x="698673" y="116632"/>
            <a:ext cx="7746654" cy="720080"/>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600" b="1" dirty="0"/>
              <a:t>OBSERVATION AND CONCLUSION</a:t>
            </a:r>
            <a:endParaRPr lang="en-IN" sz="3600" b="1" dirty="0">
              <a:solidFill>
                <a:schemeClr val="bg1"/>
              </a:solidFill>
              <a:effectLst>
                <a:outerShdw blurRad="38100" dist="38100" dir="2700000" algn="tl">
                  <a:srgbClr val="000000">
                    <a:alpha val="43137"/>
                  </a:srgbClr>
                </a:outerShdw>
              </a:effectLst>
              <a:latin typeface="Comic Sans MS" pitchFamily="66" charset="0"/>
            </a:endParaRPr>
          </a:p>
        </p:txBody>
      </p:sp>
      <p:sp>
        <p:nvSpPr>
          <p:cNvPr id="7" name="Content Placeholder 2">
            <a:extLst>
              <a:ext uri="{FF2B5EF4-FFF2-40B4-BE49-F238E27FC236}">
                <a16:creationId xmlns:a16="http://schemas.microsoft.com/office/drawing/2014/main" id="{39C58C59-20AA-4212-98AA-08C124E71BB0}"/>
              </a:ext>
            </a:extLst>
          </p:cNvPr>
          <p:cNvSpPr txBox="1">
            <a:spLocks/>
          </p:cNvSpPr>
          <p:nvPr/>
        </p:nvSpPr>
        <p:spPr>
          <a:xfrm>
            <a:off x="467544" y="1140110"/>
            <a:ext cx="8208912" cy="4577779"/>
          </a:xfrm>
          <a:prstGeom prst="rect">
            <a:avLst/>
          </a:prstGeom>
          <a:solidFill>
            <a:schemeClr val="accent2"/>
          </a:solidFill>
          <a:ln>
            <a:noFill/>
          </a:ln>
          <a:effectLst>
            <a:outerShdw blurRad="44450" dist="63500" dir="8520000" sx="107000" sy="107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p:sp>
        <p:nvSpPr>
          <p:cNvPr id="10" name="Content Placeholder 2">
            <a:extLst>
              <a:ext uri="{FF2B5EF4-FFF2-40B4-BE49-F238E27FC236}">
                <a16:creationId xmlns:a16="http://schemas.microsoft.com/office/drawing/2014/main" id="{EAB4F8A1-54E9-4C04-9451-4F59B4BB6ED5}"/>
              </a:ext>
            </a:extLst>
          </p:cNvPr>
          <p:cNvSpPr>
            <a:spLocks noGrp="1"/>
          </p:cNvSpPr>
          <p:nvPr>
            <p:ph idx="1"/>
          </p:nvPr>
        </p:nvSpPr>
        <p:spPr>
          <a:xfrm>
            <a:off x="894419" y="1412776"/>
            <a:ext cx="7550907" cy="3744416"/>
          </a:xfrm>
        </p:spPr>
        <p:txBody>
          <a:bodyPr>
            <a:normAutofit/>
          </a:bodyPr>
          <a:lstStyle/>
          <a:p>
            <a:pPr>
              <a:buFont typeface="Wingdings" pitchFamily="2" charset="2"/>
              <a:buChar char="q"/>
            </a:pPr>
            <a:r>
              <a:rPr lang="en-US" sz="1800" dirty="0"/>
              <a:t>We get the values of R</a:t>
            </a:r>
            <a:r>
              <a:rPr lang="en-US" sz="1800" baseline="30000" dirty="0"/>
              <a:t>2</a:t>
            </a:r>
            <a:r>
              <a:rPr lang="en-US" sz="1800" dirty="0"/>
              <a:t> and Adjusted R</a:t>
            </a:r>
            <a:r>
              <a:rPr lang="en-US" sz="1800" baseline="30000" dirty="0"/>
              <a:t>2</a:t>
            </a:r>
            <a:r>
              <a:rPr lang="en-US" sz="1800" dirty="0"/>
              <a:t> to be 0.7192 and 0.7192 respectively, implying that about 71.92% of the variation in observed responses is explained by our assumed linear model.</a:t>
            </a:r>
          </a:p>
          <a:p>
            <a:pPr>
              <a:buFont typeface="Wingdings" pitchFamily="2" charset="2"/>
              <a:buChar char="q"/>
            </a:pPr>
            <a:endParaRPr lang="en-IN" sz="1800" dirty="0"/>
          </a:p>
          <a:p>
            <a:pPr>
              <a:buFont typeface="Wingdings" pitchFamily="2" charset="2"/>
              <a:buChar char="q"/>
            </a:pPr>
            <a:endParaRPr lang="en-IN" sz="1800" dirty="0"/>
          </a:p>
          <a:p>
            <a:pPr>
              <a:buFont typeface="Wingdings" pitchFamily="2" charset="2"/>
              <a:buChar char="q"/>
            </a:pPr>
            <a:endParaRPr lang="en-IN" sz="1800" dirty="0"/>
          </a:p>
          <a:p>
            <a:pPr>
              <a:buFont typeface="Wingdings" pitchFamily="2" charset="2"/>
              <a:buChar char="q"/>
            </a:pPr>
            <a:r>
              <a:rPr lang="en-US" sz="1800" dirty="0"/>
              <a:t>Thus we can conclude that this model is quite efficient in explaining the dependence of the response (RMSD) on Fractional area of exposed non-polar residue (F3), Fractional area of exposed non-polar part of the residue (F4), Euclidean Distance (F7) and Secondary structure penalty (F8).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44824"/>
            <a:ext cx="8229600" cy="3816424"/>
          </a:xfrm>
          <a:solidFill>
            <a:schemeClr val="accent2"/>
          </a:solidFill>
          <a:ln>
            <a:solidFill>
              <a:srgbClr val="FFC000"/>
            </a:solidFill>
          </a:ln>
          <a:effectLst>
            <a:outerShdw blurRad="63500" sx="102000" sy="102000" algn="ctr" rotWithShape="0">
              <a:prstClr val="black">
                <a:alpha val="40000"/>
              </a:prstClr>
            </a:outerShdw>
          </a:effectLst>
          <a:scene3d>
            <a:camera prst="orthographicFront"/>
            <a:lightRig rig="threePt" dir="t"/>
          </a:scene3d>
          <a:sp3d>
            <a:bevelT prst="relaxedInset"/>
          </a:sp3d>
        </p:spPr>
        <p:txBody>
          <a:bodyPr>
            <a:noAutofit/>
          </a:bodyPr>
          <a:lstStyle/>
          <a:p>
            <a:pPr>
              <a:buFont typeface="Wingdings" pitchFamily="2" charset="2"/>
              <a:buChar char="Ø"/>
            </a:pPr>
            <a:r>
              <a:rPr lang="en-US" sz="1800" dirty="0">
                <a:effectLst>
                  <a:outerShdw blurRad="38100" dist="38100" dir="2700000" algn="tl">
                    <a:srgbClr val="000000">
                      <a:alpha val="43137"/>
                    </a:srgbClr>
                  </a:outerShdw>
                </a:effectLst>
              </a:rPr>
              <a:t>The response variable(RMSD) is positively skewed which indicates the presence of some outliers.</a:t>
            </a:r>
          </a:p>
          <a:p>
            <a:pPr marL="0" indent="0">
              <a:buNone/>
            </a:pPr>
            <a:endParaRPr lang="en-US" sz="1800" dirty="0">
              <a:effectLst>
                <a:outerShdw blurRad="38100" dist="38100" dir="2700000" algn="tl">
                  <a:srgbClr val="000000">
                    <a:alpha val="43137"/>
                  </a:srgbClr>
                </a:outerShdw>
              </a:effectLst>
            </a:endParaRPr>
          </a:p>
          <a:p>
            <a:pPr marL="0" indent="0">
              <a:buNone/>
            </a:pPr>
            <a:endParaRPr lang="en-US" sz="1800" dirty="0">
              <a:effectLst>
                <a:outerShdw blurRad="38100" dist="38100" dir="2700000" algn="tl">
                  <a:srgbClr val="000000">
                    <a:alpha val="43137"/>
                  </a:srgbClr>
                </a:outerShdw>
              </a:effectLst>
            </a:endParaRPr>
          </a:p>
          <a:p>
            <a:pPr>
              <a:buFont typeface="Wingdings" pitchFamily="2" charset="2"/>
              <a:buChar char="Ø"/>
            </a:pPr>
            <a:r>
              <a:rPr lang="en-US" sz="1800" dirty="0">
                <a:effectLst>
                  <a:outerShdw blurRad="38100" dist="38100" dir="2700000" algn="tl">
                    <a:srgbClr val="000000">
                      <a:alpha val="43137"/>
                    </a:srgbClr>
                  </a:outerShdw>
                </a:effectLst>
              </a:rPr>
              <a:t> Among the regressor, only F3 and F9 are almost symmetrically distributed and others are positively skewed.</a:t>
            </a:r>
          </a:p>
          <a:p>
            <a:pPr marL="0" indent="0">
              <a:buNone/>
            </a:pPr>
            <a:endParaRPr lang="en-US" sz="1800" dirty="0">
              <a:effectLst>
                <a:outerShdw blurRad="38100" dist="38100" dir="2700000" algn="tl">
                  <a:srgbClr val="000000">
                    <a:alpha val="43137"/>
                  </a:srgbClr>
                </a:outerShdw>
              </a:effectLst>
            </a:endParaRPr>
          </a:p>
          <a:p>
            <a:pPr marL="0" indent="0">
              <a:buNone/>
            </a:pPr>
            <a:endParaRPr lang="en-US" sz="1800" dirty="0">
              <a:effectLst>
                <a:outerShdw blurRad="38100" dist="38100" dir="2700000" algn="tl">
                  <a:srgbClr val="000000">
                    <a:alpha val="43137"/>
                  </a:srgbClr>
                </a:outerShdw>
              </a:effectLst>
            </a:endParaRPr>
          </a:p>
          <a:p>
            <a:pPr>
              <a:buFont typeface="Wingdings" pitchFamily="2" charset="2"/>
              <a:buChar char="Ø"/>
            </a:pPr>
            <a:r>
              <a:rPr lang="en-US" sz="1800" dirty="0">
                <a:effectLst>
                  <a:outerShdw blurRad="38100" dist="38100" dir="2700000" algn="tl">
                    <a:srgbClr val="000000">
                      <a:alpha val="43137"/>
                    </a:srgbClr>
                  </a:outerShdw>
                </a:effectLst>
              </a:rPr>
              <a:t>None of the individual regressor is found to be highly correlated with the response variable. </a:t>
            </a:r>
          </a:p>
          <a:p>
            <a:pPr marL="0" indent="0">
              <a:buNone/>
            </a:pPr>
            <a:endParaRPr lang="en-US" sz="1800" dirty="0">
              <a:effectLst>
                <a:outerShdw blurRad="38100" dist="38100" dir="2700000" algn="tl">
                  <a:srgbClr val="000000">
                    <a:alpha val="43137"/>
                  </a:srgbClr>
                </a:outerShdw>
              </a:effectLst>
            </a:endParaRPr>
          </a:p>
        </p:txBody>
      </p:sp>
      <p:sp>
        <p:nvSpPr>
          <p:cNvPr id="4" name="Title 1">
            <a:extLst>
              <a:ext uri="{FF2B5EF4-FFF2-40B4-BE49-F238E27FC236}">
                <a16:creationId xmlns:a16="http://schemas.microsoft.com/office/drawing/2014/main" id="{52C624C9-0657-43D7-BE13-E2D6D4D950C5}"/>
              </a:ext>
            </a:extLst>
          </p:cNvPr>
          <p:cNvSpPr txBox="1">
            <a:spLocks/>
          </p:cNvSpPr>
          <p:nvPr/>
        </p:nvSpPr>
        <p:spPr>
          <a:xfrm>
            <a:off x="535617" y="188640"/>
            <a:ext cx="8075740" cy="890797"/>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800" i="1" dirty="0">
                <a:latin typeface="Comic Sans MS" pitchFamily="66" charset="0"/>
              </a:rPr>
              <a:t> </a:t>
            </a:r>
            <a:r>
              <a:rPr lang="en-IN" sz="32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Characteristics</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49347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19E5430-048F-4C78-9FEB-09E9332B0A8E}"/>
              </a:ext>
            </a:extLst>
          </p:cNvPr>
          <p:cNvSpPr txBox="1">
            <a:spLocks/>
          </p:cNvSpPr>
          <p:nvPr/>
        </p:nvSpPr>
        <p:spPr>
          <a:xfrm>
            <a:off x="413538" y="548680"/>
            <a:ext cx="8316924" cy="5472608"/>
          </a:xfrm>
          <a:prstGeom prst="rect">
            <a:avLst/>
          </a:prstGeom>
          <a:solidFill>
            <a:schemeClr val="accent2"/>
          </a:solidFill>
          <a:ln>
            <a:noFill/>
          </a:ln>
          <a:effectLst>
            <a:outerShdw blurRad="44450" dist="63500" dir="8520000" sx="107000" sy="107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588412BC-77E1-4553-8A51-FF9CAFED7247}"/>
                  </a:ext>
                </a:extLst>
              </p:cNvPr>
              <p:cNvSpPr txBox="1">
                <a:spLocks/>
              </p:cNvSpPr>
              <p:nvPr/>
            </p:nvSpPr>
            <p:spPr>
              <a:xfrm>
                <a:off x="683568" y="764704"/>
                <a:ext cx="7646336" cy="4464496"/>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Courier New" pitchFamily="49" charset="0"/>
                  <a:buChar char="o"/>
                </a:pPr>
                <a:r>
                  <a:rPr lang="en-IN" sz="2800" dirty="0"/>
                  <a:t> </a:t>
                </a:r>
                <a:r>
                  <a:rPr lang="en-IN" sz="2800" b="1" u="sng" dirty="0"/>
                  <a:t>R</a:t>
                </a:r>
                <a:r>
                  <a:rPr lang="en-IN" sz="2800" b="1" u="sng" baseline="30000" dirty="0"/>
                  <a:t>2</a:t>
                </a:r>
                <a:r>
                  <a:rPr lang="en-IN" sz="2800" b="1" u="sng" dirty="0"/>
                  <a:t> for Prediction </a:t>
                </a:r>
                <a:r>
                  <a:rPr lang="en-IN" sz="2800" b="1" dirty="0"/>
                  <a:t>:</a:t>
                </a:r>
              </a:p>
              <a:p>
                <a:pPr>
                  <a:buFont typeface="Arial" pitchFamily="34" charset="0"/>
                  <a:buNone/>
                </a:pPr>
                <a:r>
                  <a:rPr lang="en-IN" sz="1600" dirty="0"/>
                  <a:t>    </a:t>
                </a:r>
              </a:p>
              <a:p>
                <a:pPr>
                  <a:buFont typeface="Wingdings" panose="05000000000000000000" pitchFamily="2" charset="2"/>
                  <a:buChar char="Ø"/>
                </a:pPr>
                <a:r>
                  <a:rPr lang="en-IN" sz="2800" dirty="0"/>
                  <a:t>      Press statistic is obtained by the formula,</a:t>
                </a:r>
              </a:p>
              <a:p>
                <a:pPr>
                  <a:buNone/>
                </a:pPr>
                <a:r>
                  <a:rPr lang="en-IN" b="1" dirty="0">
                    <a:solidFill>
                      <a:schemeClr val="bg2">
                        <a:lumMod val="50000"/>
                      </a:schemeClr>
                    </a:solidFill>
                    <a:effectLst/>
                  </a:rPr>
                  <a:t>                                                                        PRESS =</a:t>
                </a:r>
                <a:r>
                  <a:rPr lang="el-GR" b="1" dirty="0">
                    <a:solidFill>
                      <a:schemeClr val="bg2">
                        <a:lumMod val="50000"/>
                      </a:schemeClr>
                    </a:solidFill>
                    <a:effectLst/>
                  </a:rPr>
                  <a:t> Σ</a:t>
                </a:r>
                <a:r>
                  <a:rPr lang="en-IN" b="1" baseline="-25000" dirty="0" err="1">
                    <a:solidFill>
                      <a:schemeClr val="bg2">
                        <a:lumMod val="50000"/>
                      </a:schemeClr>
                    </a:solidFill>
                    <a:effectLst/>
                  </a:rPr>
                  <a:t>i</a:t>
                </a:r>
                <a:r>
                  <a:rPr lang="en-IN" b="1" dirty="0">
                    <a:solidFill>
                      <a:schemeClr val="bg2">
                        <a:lumMod val="50000"/>
                      </a:schemeClr>
                    </a:solidFill>
                    <a:effectLst/>
                  </a:rPr>
                  <a:t> </a:t>
                </a:r>
                <a14:m>
                  <m:oMath xmlns:m="http://schemas.openxmlformats.org/officeDocument/2006/math">
                    <m:f>
                      <m:fPr>
                        <m:ctrlPr>
                          <a:rPr lang="en-IN" b="1" i="1" smtClean="0">
                            <a:solidFill>
                              <a:schemeClr val="bg2">
                                <a:lumMod val="50000"/>
                              </a:schemeClr>
                            </a:solidFill>
                            <a:effectLst/>
                            <a:latin typeface="Cambria Math" panose="02040503050406030204" pitchFamily="18" charset="0"/>
                          </a:rPr>
                        </m:ctrlPr>
                      </m:fPr>
                      <m:num>
                        <m:r>
                          <m:rPr>
                            <m:nor/>
                          </m:rPr>
                          <a:rPr lang="en-IN" sz="4400" b="1" dirty="0">
                            <a:solidFill>
                              <a:schemeClr val="bg2">
                                <a:lumMod val="50000"/>
                              </a:schemeClr>
                            </a:solidFill>
                          </a:rPr>
                          <m:t> </m:t>
                        </m:r>
                        <m:acc>
                          <m:accPr>
                            <m:chr m:val="̂"/>
                            <m:ctrlPr>
                              <a:rPr lang="az-Cyrl-AZ" b="1" i="1">
                                <a:solidFill>
                                  <a:schemeClr val="bg2">
                                    <a:lumMod val="50000"/>
                                  </a:schemeClr>
                                </a:solidFill>
                                <a:latin typeface="Cambria Math" panose="02040503050406030204" pitchFamily="18" charset="0"/>
                              </a:rPr>
                            </m:ctrlPr>
                          </m:accPr>
                          <m:e>
                            <m:sSup>
                              <m:sSupPr>
                                <m:ctrlPr>
                                  <a:rPr lang="az-Cyrl-AZ" b="1" i="1">
                                    <a:solidFill>
                                      <a:schemeClr val="bg2">
                                        <a:lumMod val="50000"/>
                                      </a:schemeClr>
                                    </a:solidFill>
                                    <a:latin typeface="Cambria Math" panose="02040503050406030204" pitchFamily="18" charset="0"/>
                                  </a:rPr>
                                </m:ctrlPr>
                              </m:sSupPr>
                              <m:e>
                                <m:sSub>
                                  <m:sSubPr>
                                    <m:ctrlPr>
                                      <a:rPr lang="az-Cyrl-AZ" b="1" i="1">
                                        <a:solidFill>
                                          <a:schemeClr val="bg2">
                                            <a:lumMod val="50000"/>
                                          </a:schemeClr>
                                        </a:solidFill>
                                        <a:latin typeface="Cambria Math" panose="02040503050406030204" pitchFamily="18" charset="0"/>
                                      </a:rPr>
                                    </m:ctrlPr>
                                  </m:sSubPr>
                                  <m:e>
                                    <m:r>
                                      <m:rPr>
                                        <m:nor/>
                                      </m:rPr>
                                      <a:rPr lang="az-Cyrl-AZ" b="1" dirty="0">
                                        <a:solidFill>
                                          <a:schemeClr val="bg2">
                                            <a:lumMod val="50000"/>
                                          </a:schemeClr>
                                        </a:solidFill>
                                      </a:rPr>
                                      <m:t>є</m:t>
                                    </m:r>
                                  </m:e>
                                  <m:sub>
                                    <m:r>
                                      <a:rPr lang="en-IN" b="1" i="1">
                                        <a:solidFill>
                                          <a:schemeClr val="bg2">
                                            <a:lumMod val="50000"/>
                                          </a:schemeClr>
                                        </a:solidFill>
                                        <a:latin typeface="Cambria Math" panose="02040503050406030204" pitchFamily="18" charset="0"/>
                                      </a:rPr>
                                      <m:t>𝒊</m:t>
                                    </m:r>
                                  </m:sub>
                                </m:sSub>
                              </m:e>
                              <m:sup>
                                <m:r>
                                  <a:rPr lang="en-IN" b="1" i="1">
                                    <a:solidFill>
                                      <a:schemeClr val="bg2">
                                        <a:lumMod val="50000"/>
                                      </a:schemeClr>
                                    </a:solidFill>
                                    <a:latin typeface="Cambria Math" panose="02040503050406030204" pitchFamily="18" charset="0"/>
                                  </a:rPr>
                                  <m:t>𝟐</m:t>
                                </m:r>
                              </m:sup>
                            </m:sSup>
                          </m:e>
                        </m:acc>
                      </m:num>
                      <m:den>
                        <m:r>
                          <m:rPr>
                            <m:nor/>
                          </m:rPr>
                          <a:rPr lang="en-IN" b="1" i="0" smtClean="0">
                            <a:solidFill>
                              <a:schemeClr val="bg2">
                                <a:lumMod val="50000"/>
                              </a:schemeClr>
                            </a:solidFill>
                            <a:effectLst/>
                            <a:latin typeface="Cambria Math" panose="02040503050406030204" pitchFamily="18" charset="0"/>
                          </a:rPr>
                          <m:t>(</m:t>
                        </m:r>
                        <m:r>
                          <m:rPr>
                            <m:nor/>
                          </m:rPr>
                          <a:rPr lang="en-IN" b="1" dirty="0">
                            <a:solidFill>
                              <a:schemeClr val="bg2">
                                <a:lumMod val="50000"/>
                              </a:schemeClr>
                            </a:solidFill>
                            <a:effectLst/>
                          </a:rPr>
                          <m:t>1 – </m:t>
                        </m:r>
                        <m:r>
                          <m:rPr>
                            <m:nor/>
                          </m:rPr>
                          <a:rPr lang="en-IN" b="1" dirty="0">
                            <a:solidFill>
                              <a:schemeClr val="bg2">
                                <a:lumMod val="50000"/>
                              </a:schemeClr>
                            </a:solidFill>
                            <a:effectLst/>
                          </a:rPr>
                          <m:t>hii</m:t>
                        </m:r>
                        <m:r>
                          <m:rPr>
                            <m:nor/>
                          </m:rPr>
                          <a:rPr lang="en-IN" b="1" dirty="0">
                            <a:solidFill>
                              <a:schemeClr val="bg2">
                                <a:lumMod val="50000"/>
                              </a:schemeClr>
                            </a:solidFill>
                            <a:effectLst/>
                          </a:rPr>
                          <m:t>)2 </m:t>
                        </m:r>
                      </m:den>
                    </m:f>
                  </m:oMath>
                </a14:m>
                <a:endParaRPr lang="en-IN" baseline="30000" dirty="0">
                  <a:solidFill>
                    <a:schemeClr val="bg2">
                      <a:lumMod val="50000"/>
                    </a:schemeClr>
                  </a:solidFill>
                </a:endParaRPr>
              </a:p>
              <a:p>
                <a:pPr>
                  <a:buFont typeface="Arial" pitchFamily="34" charset="0"/>
                  <a:buNone/>
                </a:pPr>
                <a:endParaRPr lang="en-IN" sz="2800" baseline="30000" dirty="0">
                  <a:solidFill>
                    <a:schemeClr val="bg2">
                      <a:lumMod val="50000"/>
                    </a:schemeClr>
                  </a:solidFill>
                </a:endParaRPr>
              </a:p>
              <a:p>
                <a:pPr>
                  <a:buFont typeface="Arial" pitchFamily="34" charset="0"/>
                  <a:buNone/>
                </a:pPr>
                <a:endParaRPr lang="en-IN" sz="2800" baseline="30000" dirty="0">
                  <a:solidFill>
                    <a:schemeClr val="bg2">
                      <a:lumMod val="50000"/>
                    </a:schemeClr>
                  </a:solidFill>
                </a:endParaRPr>
              </a:p>
              <a:p>
                <a:pPr>
                  <a:buFont typeface="Wingdings" panose="05000000000000000000" pitchFamily="2" charset="2"/>
                  <a:buChar char="Ø"/>
                </a:pPr>
                <a:r>
                  <a:rPr lang="en-IN" sz="2800" dirty="0"/>
                  <a:t> R</a:t>
                </a:r>
                <a:r>
                  <a:rPr lang="en-IN" sz="2800" baseline="30000" dirty="0"/>
                  <a:t>2 </a:t>
                </a:r>
                <a:r>
                  <a:rPr lang="en-IN" sz="2800" dirty="0"/>
                  <a:t> for prediction based on PRESS is given by,</a:t>
                </a:r>
              </a:p>
              <a:p>
                <a:pPr>
                  <a:buFont typeface="Arial" pitchFamily="34" charset="0"/>
                  <a:buNone/>
                </a:pPr>
                <a:r>
                  <a:rPr lang="en-IN" sz="2800" b="1" baseline="30000" dirty="0"/>
                  <a:t>                                                </a:t>
                </a:r>
                <a:r>
                  <a:rPr lang="en-IN" sz="2800" b="1" dirty="0"/>
                  <a:t>        </a:t>
                </a:r>
              </a:p>
              <a:p>
                <a:pPr algn="ctr">
                  <a:buNone/>
                </a:pPr>
                <a:r>
                  <a:rPr lang="en-IN" b="1" dirty="0">
                    <a:solidFill>
                      <a:schemeClr val="bg2">
                        <a:lumMod val="50000"/>
                      </a:schemeClr>
                    </a:solidFill>
                  </a:rPr>
                  <a:t>                                                       R</a:t>
                </a:r>
                <a:r>
                  <a:rPr lang="en-IN" b="1" baseline="30000" dirty="0">
                    <a:solidFill>
                      <a:schemeClr val="bg2">
                        <a:lumMod val="50000"/>
                      </a:schemeClr>
                    </a:solidFill>
                  </a:rPr>
                  <a:t>2</a:t>
                </a:r>
                <a:r>
                  <a:rPr lang="en-IN" b="1" baseline="-25000" dirty="0">
                    <a:solidFill>
                      <a:schemeClr val="bg2">
                        <a:lumMod val="50000"/>
                      </a:schemeClr>
                    </a:solidFill>
                  </a:rPr>
                  <a:t>PRESS</a:t>
                </a:r>
                <a:r>
                  <a:rPr lang="en-IN" b="1" baseline="30000" dirty="0"/>
                  <a:t>   </a:t>
                </a:r>
                <a:r>
                  <a:rPr lang="en-IN" b="1" dirty="0"/>
                  <a:t> </a:t>
                </a:r>
                <a:r>
                  <a:rPr lang="en-IN" b="1" dirty="0">
                    <a:solidFill>
                      <a:schemeClr val="bg2">
                        <a:lumMod val="50000"/>
                      </a:schemeClr>
                    </a:solidFill>
                  </a:rPr>
                  <a:t>= 1 – </a:t>
                </a:r>
                <a14:m>
                  <m:oMath xmlns:m="http://schemas.openxmlformats.org/officeDocument/2006/math">
                    <m:f>
                      <m:fPr>
                        <m:ctrlPr>
                          <a:rPr lang="en-IN" b="1" i="1" smtClean="0">
                            <a:solidFill>
                              <a:schemeClr val="bg2">
                                <a:lumMod val="50000"/>
                              </a:schemeClr>
                            </a:solidFill>
                            <a:latin typeface="Cambria Math" panose="02040503050406030204" pitchFamily="18" charset="0"/>
                          </a:rPr>
                        </m:ctrlPr>
                      </m:fPr>
                      <m:num>
                        <m:r>
                          <m:rPr>
                            <m:nor/>
                          </m:rPr>
                          <a:rPr lang="en-IN" b="1" dirty="0">
                            <a:solidFill>
                              <a:schemeClr val="bg2">
                                <a:lumMod val="50000"/>
                              </a:schemeClr>
                            </a:solidFill>
                          </a:rPr>
                          <m:t>PRESS</m:t>
                        </m:r>
                      </m:num>
                      <m:den>
                        <m:r>
                          <m:rPr>
                            <m:nor/>
                          </m:rPr>
                          <a:rPr lang="en-IN" b="1" dirty="0">
                            <a:solidFill>
                              <a:schemeClr val="bg2">
                                <a:lumMod val="50000"/>
                              </a:schemeClr>
                            </a:solidFill>
                          </a:rPr>
                          <m:t>SS</m:t>
                        </m:r>
                        <m:r>
                          <m:rPr>
                            <m:nor/>
                          </m:rPr>
                          <a:rPr lang="en-IN" b="1" baseline="-25000" dirty="0">
                            <a:solidFill>
                              <a:schemeClr val="bg2">
                                <a:lumMod val="50000"/>
                              </a:schemeClr>
                            </a:solidFill>
                          </a:rPr>
                          <m:t>Total</m:t>
                        </m:r>
                      </m:den>
                    </m:f>
                  </m:oMath>
                </a14:m>
                <a:endParaRPr lang="en-IN" b="1" baseline="-25000" dirty="0">
                  <a:solidFill>
                    <a:schemeClr val="bg2">
                      <a:lumMod val="50000"/>
                    </a:schemeClr>
                  </a:solidFill>
                </a:endParaRPr>
              </a:p>
              <a:p>
                <a:pPr algn="ctr">
                  <a:buFont typeface="Arial" pitchFamily="34" charset="0"/>
                  <a:buNone/>
                </a:pPr>
                <a:endParaRPr lang="en-IN" baseline="-25000" dirty="0">
                  <a:solidFill>
                    <a:schemeClr val="bg2">
                      <a:lumMod val="50000"/>
                    </a:schemeClr>
                  </a:solidFill>
                  <a:highlight>
                    <a:srgbClr val="FFFF00"/>
                  </a:highlight>
                </a:endParaRPr>
              </a:p>
              <a:p>
                <a:pPr algn="ctr">
                  <a:buFont typeface="Arial" pitchFamily="34" charset="0"/>
                  <a:buNone/>
                </a:pPr>
                <a:r>
                  <a:rPr lang="en-IN" baseline="-25000" dirty="0">
                    <a:solidFill>
                      <a:schemeClr val="bg2">
                        <a:lumMod val="50000"/>
                      </a:schemeClr>
                    </a:solidFill>
                  </a:rPr>
                  <a:t>                      </a:t>
                </a:r>
              </a:p>
              <a:p>
                <a:pPr>
                  <a:buFont typeface="Arial" pitchFamily="34" charset="0"/>
                  <a:buNone/>
                </a:pPr>
                <a:endParaRPr lang="en-IN" sz="2100" baseline="-25000" dirty="0">
                  <a:solidFill>
                    <a:schemeClr val="bg2">
                      <a:lumMod val="50000"/>
                    </a:schemeClr>
                  </a:solidFill>
                </a:endParaRPr>
              </a:p>
              <a:p>
                <a:pPr>
                  <a:buFont typeface="Arial" pitchFamily="34" charset="0"/>
                  <a:buNone/>
                </a:pPr>
                <a:endParaRPr lang="en-IN" sz="2100" baseline="-25000" dirty="0">
                  <a:solidFill>
                    <a:schemeClr val="bg2">
                      <a:lumMod val="50000"/>
                    </a:schemeClr>
                  </a:solidFill>
                </a:endParaRPr>
              </a:p>
              <a:p>
                <a:pPr>
                  <a:buFont typeface="Arial" pitchFamily="34" charset="0"/>
                  <a:buNone/>
                </a:pPr>
                <a:r>
                  <a:rPr lang="en-IN" sz="1600" baseline="-25000" dirty="0">
                    <a:solidFill>
                      <a:schemeClr val="bg2">
                        <a:lumMod val="50000"/>
                      </a:schemeClr>
                    </a:solidFill>
                  </a:rPr>
                  <a:t>                          </a:t>
                </a:r>
              </a:p>
              <a:p>
                <a:pPr>
                  <a:buFont typeface="Arial" pitchFamily="34" charset="0"/>
                  <a:buNone/>
                </a:pPr>
                <a:r>
                  <a:rPr lang="en-IN" sz="1600" baseline="-25000" dirty="0">
                    <a:solidFill>
                      <a:schemeClr val="bg2">
                        <a:lumMod val="50000"/>
                      </a:schemeClr>
                    </a:solidFill>
                  </a:rPr>
                  <a:t>                            </a:t>
                </a:r>
                <a:r>
                  <a:rPr lang="en-IN" sz="1600" baseline="-25000" dirty="0"/>
                  <a:t>                                  </a:t>
                </a:r>
                <a:r>
                  <a:rPr lang="en-IN" sz="1600" baseline="30000" dirty="0"/>
                  <a:t>                                       </a:t>
                </a:r>
              </a:p>
              <a:p>
                <a:pPr>
                  <a:buFont typeface="Arial" pitchFamily="34" charset="0"/>
                  <a:buNone/>
                </a:pPr>
                <a:endParaRPr lang="en-IN" sz="1600" baseline="30000" dirty="0"/>
              </a:p>
              <a:p>
                <a:pPr>
                  <a:buFont typeface="Arial" pitchFamily="34" charset="0"/>
                  <a:buNone/>
                </a:pPr>
                <a:r>
                  <a:rPr lang="en-IN" sz="1600" baseline="30000" dirty="0"/>
                  <a:t> </a:t>
                </a:r>
                <a:r>
                  <a:rPr lang="en-IN" sz="1600" dirty="0"/>
                  <a:t>             </a:t>
                </a:r>
                <a:endParaRPr lang="en-IN" sz="1600" baseline="30000" dirty="0"/>
              </a:p>
              <a:p>
                <a:pPr>
                  <a:buFont typeface="Arial" pitchFamily="34" charset="0"/>
                  <a:buNone/>
                </a:pPr>
                <a:r>
                  <a:rPr lang="en-IN" sz="1600" baseline="30000" dirty="0"/>
                  <a:t> </a:t>
                </a:r>
                <a:r>
                  <a:rPr lang="en-IN" sz="1600" dirty="0"/>
                  <a:t>                                          </a:t>
                </a:r>
                <a:endParaRPr lang="en-IN" sz="1600" baseline="30000" dirty="0"/>
              </a:p>
            </p:txBody>
          </p:sp>
        </mc:Choice>
        <mc:Fallback xmlns="">
          <p:sp>
            <p:nvSpPr>
              <p:cNvPr id="5" name="Content Placeholder 2">
                <a:extLst>
                  <a:ext uri="{FF2B5EF4-FFF2-40B4-BE49-F238E27FC236}">
                    <a16:creationId xmlns:a16="http://schemas.microsoft.com/office/drawing/2014/main" id="{588412BC-77E1-4553-8A51-FF9CAFED7247}"/>
                  </a:ext>
                </a:extLst>
              </p:cNvPr>
              <p:cNvSpPr txBox="1">
                <a:spLocks noRot="1" noChangeAspect="1" noMove="1" noResize="1" noEditPoints="1" noAdjustHandles="1" noChangeArrowheads="1" noChangeShapeType="1" noTextEdit="1"/>
              </p:cNvSpPr>
              <p:nvPr/>
            </p:nvSpPr>
            <p:spPr>
              <a:xfrm>
                <a:off x="683568" y="764704"/>
                <a:ext cx="7646336" cy="4464496"/>
              </a:xfrm>
              <a:prstGeom prst="rect">
                <a:avLst/>
              </a:prstGeom>
              <a:blipFill>
                <a:blip r:embed="rId2"/>
                <a:stretch>
                  <a:fillRect l="-718" t="-1910"/>
                </a:stretch>
              </a:blipFill>
            </p:spPr>
            <p:txBody>
              <a:bodyPr/>
              <a:lstStyle/>
              <a:p>
                <a:r>
                  <a:rPr lang="en-IN">
                    <a:noFill/>
                  </a:rPr>
                  <a:t> </a:t>
                </a:r>
              </a:p>
            </p:txBody>
          </p:sp>
        </mc:Fallback>
      </mc:AlternateContent>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19E5430-048F-4C78-9FEB-09E9332B0A8E}"/>
              </a:ext>
            </a:extLst>
          </p:cNvPr>
          <p:cNvSpPr txBox="1">
            <a:spLocks/>
          </p:cNvSpPr>
          <p:nvPr/>
        </p:nvSpPr>
        <p:spPr>
          <a:xfrm>
            <a:off x="413538" y="548680"/>
            <a:ext cx="8316924" cy="5472608"/>
          </a:xfrm>
          <a:prstGeom prst="rect">
            <a:avLst/>
          </a:prstGeom>
          <a:solidFill>
            <a:schemeClr val="accent2"/>
          </a:solidFill>
          <a:ln>
            <a:noFill/>
          </a:ln>
          <a:effectLst>
            <a:outerShdw blurRad="44450" dist="63500" dir="8520000" sx="107000" sy="107000" algn="ctr">
              <a:srgbClr val="000000">
                <a:alpha val="32000"/>
              </a:srgbClr>
            </a:outerShdw>
            <a:reflection stA="45000" endPos="0" dist="50800" dir="5400000" sy="-100000" algn="bl" rotWithShape="0"/>
          </a:effectLst>
          <a:scene3d>
            <a:camera prst="orthographicFront">
              <a:rot lat="0" lon="0" rev="0"/>
            </a:camera>
            <a:lightRig rig="balanced" dir="t">
              <a:rot lat="0" lon="0" rev="8700000"/>
            </a:lightRig>
          </a:scene3d>
          <a:sp3d>
            <a:bevelT w="190500" h="38100"/>
          </a:sp3d>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itchFamily="34" charset="0"/>
              <a:buAutoNum type="arabicPeriod"/>
            </a:pPr>
            <a:endParaRPr lang="en-IN" sz="2000" u="sng" dirty="0">
              <a:latin typeface="Comic Sans MS" pitchFamily="66"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588412BC-77E1-4553-8A51-FF9CAFED7247}"/>
                  </a:ext>
                </a:extLst>
              </p:cNvPr>
              <p:cNvSpPr txBox="1">
                <a:spLocks/>
              </p:cNvSpPr>
              <p:nvPr/>
            </p:nvSpPr>
            <p:spPr>
              <a:xfrm>
                <a:off x="683568" y="764704"/>
                <a:ext cx="7646336" cy="5112568"/>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Courier New" pitchFamily="49" charset="0"/>
                  <a:buChar char="o"/>
                </a:pPr>
                <a:r>
                  <a:rPr lang="en-IN" sz="3800" dirty="0"/>
                  <a:t> </a:t>
                </a:r>
                <a:r>
                  <a:rPr lang="en-IN" sz="3800" b="1" u="sng" dirty="0"/>
                  <a:t>R</a:t>
                </a:r>
                <a:r>
                  <a:rPr lang="en-IN" sz="3800" b="1" u="sng" baseline="30000" dirty="0"/>
                  <a:t>2</a:t>
                </a:r>
                <a:r>
                  <a:rPr lang="en-IN" sz="3800" b="1" u="sng" dirty="0"/>
                  <a:t> for Prediction </a:t>
                </a:r>
                <a:r>
                  <a:rPr lang="en-IN" sz="3800" b="1" dirty="0"/>
                  <a:t>:</a:t>
                </a:r>
              </a:p>
              <a:p>
                <a:pPr>
                  <a:buFont typeface="Arial" pitchFamily="34" charset="0"/>
                  <a:buNone/>
                </a:pPr>
                <a:r>
                  <a:rPr lang="en-IN" sz="2300" dirty="0"/>
                  <a:t>    </a:t>
                </a:r>
              </a:p>
              <a:p>
                <a:pPr>
                  <a:buFont typeface="Wingdings" panose="05000000000000000000" pitchFamily="2" charset="2"/>
                  <a:buChar char="Ø"/>
                </a:pPr>
                <a:r>
                  <a:rPr lang="en-IN" sz="3800" dirty="0"/>
                  <a:t>      Press statistic is obtained by the formula,</a:t>
                </a:r>
              </a:p>
              <a:p>
                <a:pPr>
                  <a:buNone/>
                </a:pPr>
                <a:r>
                  <a:rPr lang="en-IN" sz="3800" b="1" dirty="0">
                    <a:solidFill>
                      <a:schemeClr val="bg2">
                        <a:lumMod val="50000"/>
                      </a:schemeClr>
                    </a:solidFill>
                    <a:effectLst/>
                  </a:rPr>
                  <a:t>                                                                        PRESS =</a:t>
                </a:r>
                <a:r>
                  <a:rPr lang="el-GR" sz="3800" b="1" dirty="0">
                    <a:solidFill>
                      <a:schemeClr val="bg2">
                        <a:lumMod val="50000"/>
                      </a:schemeClr>
                    </a:solidFill>
                    <a:effectLst/>
                  </a:rPr>
                  <a:t> Σ</a:t>
                </a:r>
                <a:r>
                  <a:rPr lang="en-IN" sz="3800" b="1" baseline="-25000" dirty="0" err="1">
                    <a:solidFill>
                      <a:schemeClr val="bg2">
                        <a:lumMod val="50000"/>
                      </a:schemeClr>
                    </a:solidFill>
                    <a:effectLst/>
                  </a:rPr>
                  <a:t>i</a:t>
                </a:r>
                <a:r>
                  <a:rPr lang="en-IN" sz="3800" b="1" dirty="0">
                    <a:solidFill>
                      <a:schemeClr val="bg2">
                        <a:lumMod val="50000"/>
                      </a:schemeClr>
                    </a:solidFill>
                    <a:effectLst/>
                  </a:rPr>
                  <a:t> </a:t>
                </a:r>
                <a14:m>
                  <m:oMath xmlns:m="http://schemas.openxmlformats.org/officeDocument/2006/math">
                    <m:f>
                      <m:fPr>
                        <m:ctrlPr>
                          <a:rPr lang="en-IN" sz="3800" b="1" i="1" smtClean="0">
                            <a:solidFill>
                              <a:schemeClr val="bg2">
                                <a:lumMod val="50000"/>
                              </a:schemeClr>
                            </a:solidFill>
                            <a:effectLst/>
                            <a:latin typeface="Cambria Math" panose="02040503050406030204" pitchFamily="18" charset="0"/>
                          </a:rPr>
                        </m:ctrlPr>
                      </m:fPr>
                      <m:num>
                        <m:r>
                          <m:rPr>
                            <m:nor/>
                          </m:rPr>
                          <a:rPr lang="en-IN" sz="6700" b="1" dirty="0">
                            <a:solidFill>
                              <a:schemeClr val="bg2">
                                <a:lumMod val="50000"/>
                              </a:schemeClr>
                            </a:solidFill>
                          </a:rPr>
                          <m:t> </m:t>
                        </m:r>
                        <m:acc>
                          <m:accPr>
                            <m:chr m:val="̂"/>
                            <m:ctrlPr>
                              <a:rPr lang="az-Cyrl-AZ" sz="3800" b="1" i="1">
                                <a:solidFill>
                                  <a:schemeClr val="bg2">
                                    <a:lumMod val="50000"/>
                                  </a:schemeClr>
                                </a:solidFill>
                                <a:latin typeface="Cambria Math" panose="02040503050406030204" pitchFamily="18" charset="0"/>
                              </a:rPr>
                            </m:ctrlPr>
                          </m:accPr>
                          <m:e>
                            <m:sSup>
                              <m:sSupPr>
                                <m:ctrlPr>
                                  <a:rPr lang="az-Cyrl-AZ" sz="3800" b="1" i="1">
                                    <a:solidFill>
                                      <a:schemeClr val="bg2">
                                        <a:lumMod val="50000"/>
                                      </a:schemeClr>
                                    </a:solidFill>
                                    <a:latin typeface="Cambria Math" panose="02040503050406030204" pitchFamily="18" charset="0"/>
                                  </a:rPr>
                                </m:ctrlPr>
                              </m:sSupPr>
                              <m:e>
                                <m:sSub>
                                  <m:sSubPr>
                                    <m:ctrlPr>
                                      <a:rPr lang="az-Cyrl-AZ" sz="3800" b="1" i="1">
                                        <a:solidFill>
                                          <a:schemeClr val="bg2">
                                            <a:lumMod val="50000"/>
                                          </a:schemeClr>
                                        </a:solidFill>
                                        <a:latin typeface="Cambria Math" panose="02040503050406030204" pitchFamily="18" charset="0"/>
                                      </a:rPr>
                                    </m:ctrlPr>
                                  </m:sSubPr>
                                  <m:e>
                                    <m:r>
                                      <m:rPr>
                                        <m:nor/>
                                      </m:rPr>
                                      <a:rPr lang="az-Cyrl-AZ" sz="3800" b="1" dirty="0">
                                        <a:solidFill>
                                          <a:schemeClr val="bg2">
                                            <a:lumMod val="50000"/>
                                          </a:schemeClr>
                                        </a:solidFill>
                                      </a:rPr>
                                      <m:t>є</m:t>
                                    </m:r>
                                  </m:e>
                                  <m:sub>
                                    <m:r>
                                      <a:rPr lang="en-IN" sz="3800" b="1" i="1">
                                        <a:solidFill>
                                          <a:schemeClr val="bg2">
                                            <a:lumMod val="50000"/>
                                          </a:schemeClr>
                                        </a:solidFill>
                                        <a:latin typeface="Cambria Math" panose="02040503050406030204" pitchFamily="18" charset="0"/>
                                      </a:rPr>
                                      <m:t>𝒊</m:t>
                                    </m:r>
                                  </m:sub>
                                </m:sSub>
                              </m:e>
                              <m:sup>
                                <m:r>
                                  <a:rPr lang="en-IN" sz="3800" b="1" i="1">
                                    <a:solidFill>
                                      <a:schemeClr val="bg2">
                                        <a:lumMod val="50000"/>
                                      </a:schemeClr>
                                    </a:solidFill>
                                    <a:latin typeface="Cambria Math" panose="02040503050406030204" pitchFamily="18" charset="0"/>
                                  </a:rPr>
                                  <m:t>𝟐</m:t>
                                </m:r>
                              </m:sup>
                            </m:sSup>
                          </m:e>
                        </m:acc>
                      </m:num>
                      <m:den>
                        <m:r>
                          <m:rPr>
                            <m:nor/>
                          </m:rPr>
                          <a:rPr lang="en-IN" sz="3800" b="1" i="0" smtClean="0">
                            <a:solidFill>
                              <a:schemeClr val="bg2">
                                <a:lumMod val="50000"/>
                              </a:schemeClr>
                            </a:solidFill>
                            <a:effectLst/>
                            <a:latin typeface="Cambria Math" panose="02040503050406030204" pitchFamily="18" charset="0"/>
                          </a:rPr>
                          <m:t>(</m:t>
                        </m:r>
                        <m:r>
                          <m:rPr>
                            <m:nor/>
                          </m:rPr>
                          <a:rPr lang="en-IN" sz="3800" b="1" dirty="0">
                            <a:solidFill>
                              <a:schemeClr val="bg2">
                                <a:lumMod val="50000"/>
                              </a:schemeClr>
                            </a:solidFill>
                            <a:effectLst/>
                          </a:rPr>
                          <m:t>1 – </m:t>
                        </m:r>
                        <m:r>
                          <m:rPr>
                            <m:nor/>
                          </m:rPr>
                          <a:rPr lang="en-IN" sz="3800" b="1" dirty="0">
                            <a:solidFill>
                              <a:schemeClr val="bg2">
                                <a:lumMod val="50000"/>
                              </a:schemeClr>
                            </a:solidFill>
                            <a:effectLst/>
                          </a:rPr>
                          <m:t>hii</m:t>
                        </m:r>
                        <m:r>
                          <m:rPr>
                            <m:nor/>
                          </m:rPr>
                          <a:rPr lang="en-IN" sz="3800" b="1" dirty="0">
                            <a:solidFill>
                              <a:schemeClr val="bg2">
                                <a:lumMod val="50000"/>
                              </a:schemeClr>
                            </a:solidFill>
                            <a:effectLst/>
                          </a:rPr>
                          <m:t>)2 </m:t>
                        </m:r>
                      </m:den>
                    </m:f>
                  </m:oMath>
                </a14:m>
                <a:endParaRPr lang="en-IN" sz="3800" baseline="30000" dirty="0">
                  <a:solidFill>
                    <a:schemeClr val="bg2">
                      <a:lumMod val="50000"/>
                    </a:schemeClr>
                  </a:solidFill>
                </a:endParaRPr>
              </a:p>
              <a:p>
                <a:pPr>
                  <a:buFont typeface="Arial" pitchFamily="34" charset="0"/>
                  <a:buNone/>
                </a:pPr>
                <a:endParaRPr lang="en-IN" sz="3800" baseline="30000" dirty="0">
                  <a:solidFill>
                    <a:schemeClr val="bg2">
                      <a:lumMod val="50000"/>
                    </a:schemeClr>
                  </a:solidFill>
                </a:endParaRPr>
              </a:p>
              <a:p>
                <a:pPr>
                  <a:buFont typeface="Arial" pitchFamily="34" charset="0"/>
                  <a:buNone/>
                </a:pPr>
                <a:endParaRPr lang="en-IN" sz="3800" baseline="30000" dirty="0">
                  <a:solidFill>
                    <a:schemeClr val="bg2">
                      <a:lumMod val="50000"/>
                    </a:schemeClr>
                  </a:solidFill>
                </a:endParaRPr>
              </a:p>
              <a:p>
                <a:pPr>
                  <a:buFont typeface="Wingdings" panose="05000000000000000000" pitchFamily="2" charset="2"/>
                  <a:buChar char="Ø"/>
                </a:pPr>
                <a:r>
                  <a:rPr lang="en-IN" sz="3800" dirty="0"/>
                  <a:t> R</a:t>
                </a:r>
                <a:r>
                  <a:rPr lang="en-IN" sz="3800" baseline="30000" dirty="0"/>
                  <a:t>2 </a:t>
                </a:r>
                <a:r>
                  <a:rPr lang="en-IN" sz="3800" dirty="0"/>
                  <a:t> for prediction based on PRESS is given by,</a:t>
                </a:r>
              </a:p>
              <a:p>
                <a:pPr>
                  <a:buFont typeface="Arial" pitchFamily="34" charset="0"/>
                  <a:buNone/>
                </a:pPr>
                <a:r>
                  <a:rPr lang="en-IN" sz="3800" b="1" baseline="30000" dirty="0"/>
                  <a:t>                                                </a:t>
                </a:r>
                <a:r>
                  <a:rPr lang="en-IN" sz="3800" b="1" dirty="0"/>
                  <a:t>        </a:t>
                </a:r>
              </a:p>
              <a:p>
                <a:pPr algn="ctr">
                  <a:buNone/>
                </a:pPr>
                <a:r>
                  <a:rPr lang="en-IN" sz="3800" b="1" dirty="0">
                    <a:solidFill>
                      <a:schemeClr val="bg2">
                        <a:lumMod val="50000"/>
                      </a:schemeClr>
                    </a:solidFill>
                  </a:rPr>
                  <a:t>                                                       R</a:t>
                </a:r>
                <a:r>
                  <a:rPr lang="en-IN" sz="3800" b="1" baseline="30000" dirty="0">
                    <a:solidFill>
                      <a:schemeClr val="bg2">
                        <a:lumMod val="50000"/>
                      </a:schemeClr>
                    </a:solidFill>
                  </a:rPr>
                  <a:t>2</a:t>
                </a:r>
                <a:r>
                  <a:rPr lang="en-IN" sz="3800" b="1" baseline="-25000" dirty="0">
                    <a:solidFill>
                      <a:schemeClr val="bg2">
                        <a:lumMod val="50000"/>
                      </a:schemeClr>
                    </a:solidFill>
                  </a:rPr>
                  <a:t>PRESS</a:t>
                </a:r>
                <a:r>
                  <a:rPr lang="en-IN" sz="3800" b="1" baseline="30000" dirty="0"/>
                  <a:t>   </a:t>
                </a:r>
                <a:r>
                  <a:rPr lang="en-IN" sz="3800" b="1" dirty="0"/>
                  <a:t> </a:t>
                </a:r>
                <a:r>
                  <a:rPr lang="en-IN" sz="3800" b="1" dirty="0">
                    <a:solidFill>
                      <a:schemeClr val="bg2">
                        <a:lumMod val="50000"/>
                      </a:schemeClr>
                    </a:solidFill>
                  </a:rPr>
                  <a:t>= 1 – </a:t>
                </a:r>
                <a14:m>
                  <m:oMath xmlns:m="http://schemas.openxmlformats.org/officeDocument/2006/math">
                    <m:f>
                      <m:fPr>
                        <m:ctrlPr>
                          <a:rPr lang="en-IN" sz="3800" b="1" i="1" smtClean="0">
                            <a:solidFill>
                              <a:schemeClr val="bg2">
                                <a:lumMod val="50000"/>
                              </a:schemeClr>
                            </a:solidFill>
                            <a:latin typeface="Cambria Math" panose="02040503050406030204" pitchFamily="18" charset="0"/>
                          </a:rPr>
                        </m:ctrlPr>
                      </m:fPr>
                      <m:num>
                        <m:r>
                          <m:rPr>
                            <m:nor/>
                          </m:rPr>
                          <a:rPr lang="en-IN" sz="3800" b="1" dirty="0">
                            <a:solidFill>
                              <a:schemeClr val="bg2">
                                <a:lumMod val="50000"/>
                              </a:schemeClr>
                            </a:solidFill>
                          </a:rPr>
                          <m:t>PRESS</m:t>
                        </m:r>
                      </m:num>
                      <m:den>
                        <m:r>
                          <m:rPr>
                            <m:nor/>
                          </m:rPr>
                          <a:rPr lang="en-IN" sz="3800" b="1" dirty="0">
                            <a:solidFill>
                              <a:schemeClr val="bg2">
                                <a:lumMod val="50000"/>
                              </a:schemeClr>
                            </a:solidFill>
                          </a:rPr>
                          <m:t>SS</m:t>
                        </m:r>
                        <m:r>
                          <m:rPr>
                            <m:nor/>
                          </m:rPr>
                          <a:rPr lang="en-IN" sz="3800" b="1" baseline="-25000" dirty="0">
                            <a:solidFill>
                              <a:schemeClr val="bg2">
                                <a:lumMod val="50000"/>
                              </a:schemeClr>
                            </a:solidFill>
                          </a:rPr>
                          <m:t>Total</m:t>
                        </m:r>
                      </m:den>
                    </m:f>
                  </m:oMath>
                </a14:m>
                <a:endParaRPr lang="en-IN" sz="3800" b="1" baseline="-25000" dirty="0">
                  <a:solidFill>
                    <a:schemeClr val="bg2">
                      <a:lumMod val="50000"/>
                    </a:schemeClr>
                  </a:solidFill>
                </a:endParaRPr>
              </a:p>
              <a:p>
                <a:pPr algn="ctr">
                  <a:buFont typeface="Arial" pitchFamily="34" charset="0"/>
                  <a:buNone/>
                </a:pPr>
                <a:endParaRPr lang="en-IN" sz="3800" baseline="-25000" dirty="0">
                  <a:solidFill>
                    <a:schemeClr val="bg2">
                      <a:lumMod val="50000"/>
                    </a:schemeClr>
                  </a:solidFill>
                  <a:highlight>
                    <a:srgbClr val="FFFF00"/>
                  </a:highlight>
                </a:endParaRPr>
              </a:p>
              <a:p>
                <a:pPr algn="ctr">
                  <a:buFont typeface="Arial" pitchFamily="34" charset="0"/>
                  <a:buNone/>
                </a:pPr>
                <a:r>
                  <a:rPr lang="en-IN" sz="3800" baseline="-25000" dirty="0">
                    <a:solidFill>
                      <a:schemeClr val="bg2">
                        <a:lumMod val="50000"/>
                      </a:schemeClr>
                    </a:solidFill>
                  </a:rPr>
                  <a:t>                      </a:t>
                </a:r>
              </a:p>
              <a:p>
                <a:pPr>
                  <a:buFont typeface="Arial" pitchFamily="34" charset="0"/>
                  <a:buNone/>
                </a:pPr>
                <a:endParaRPr lang="en-IN" sz="2900" baseline="-25000" dirty="0">
                  <a:solidFill>
                    <a:schemeClr val="bg2">
                      <a:lumMod val="50000"/>
                    </a:schemeClr>
                  </a:solidFill>
                </a:endParaRPr>
              </a:p>
              <a:p>
                <a:pPr>
                  <a:buFont typeface="Arial" pitchFamily="34" charset="0"/>
                  <a:buNone/>
                </a:pPr>
                <a:endParaRPr lang="en-IN" sz="2900" baseline="-25000" dirty="0">
                  <a:solidFill>
                    <a:schemeClr val="bg2">
                      <a:lumMod val="50000"/>
                    </a:schemeClr>
                  </a:solidFill>
                </a:endParaRPr>
              </a:p>
              <a:p>
                <a:pPr>
                  <a:buFont typeface="Wingdings" panose="05000000000000000000" pitchFamily="2" charset="2"/>
                  <a:buChar char="Ø"/>
                </a:pPr>
                <a:r>
                  <a:rPr lang="en-IN" sz="3400" dirty="0"/>
                  <a:t> </a:t>
                </a:r>
                <a:r>
                  <a:rPr lang="en-US" sz="3400" dirty="0"/>
                  <a:t>We get the value of PRESS as 93273.93. </a:t>
                </a:r>
              </a:p>
              <a:p>
                <a:pPr marL="0" indent="0">
                  <a:buNone/>
                </a:pPr>
                <a:r>
                  <a:rPr lang="en-US" sz="3400" dirty="0"/>
                  <a:t>Correspondingly, we get, </a:t>
                </a:r>
                <a14:m>
                  <m:oMath xmlns:m="http://schemas.openxmlformats.org/officeDocument/2006/math">
                    <m:sSub>
                      <m:sSubPr>
                        <m:ctrlPr>
                          <a:rPr lang="en-US" sz="3400" i="1" dirty="0" smtClean="0">
                            <a:latin typeface="Cambria Math" panose="02040503050406030204" pitchFamily="18" charset="0"/>
                          </a:rPr>
                        </m:ctrlPr>
                      </m:sSubPr>
                      <m:e>
                        <m:sSup>
                          <m:sSupPr>
                            <m:ctrlPr>
                              <a:rPr lang="en-US" sz="3400" i="1">
                                <a:latin typeface="Cambria Math" panose="02040503050406030204" pitchFamily="18" charset="0"/>
                              </a:rPr>
                            </m:ctrlPr>
                          </m:sSupPr>
                          <m:e>
                            <m:r>
                              <m:rPr>
                                <m:nor/>
                              </m:rPr>
                              <a:rPr lang="en-US" sz="3400" dirty="0"/>
                              <m:t>R</m:t>
                            </m:r>
                          </m:e>
                          <m:sup>
                            <m:r>
                              <a:rPr lang="en-IN" sz="3400" i="1">
                                <a:latin typeface="Cambria Math" panose="02040503050406030204" pitchFamily="18" charset="0"/>
                              </a:rPr>
                              <m:t>2</m:t>
                            </m:r>
                          </m:sup>
                        </m:sSup>
                      </m:e>
                      <m:sub>
                        <m:r>
                          <m:rPr>
                            <m:nor/>
                          </m:rPr>
                          <a:rPr lang="en-US" sz="3400" dirty="0"/>
                          <m:t>PRESS</m:t>
                        </m:r>
                      </m:sub>
                    </m:sSub>
                  </m:oMath>
                </a14:m>
                <a:r>
                  <a:rPr lang="en-US" sz="3400" dirty="0"/>
                  <a:t> = 0.7184843. Therefore we would expect the model to explain about 71.85% of the variability in predicting new observations</a:t>
                </a:r>
                <a:r>
                  <a:rPr lang="en-IN" sz="3400" baseline="-25000" dirty="0"/>
                  <a:t> </a:t>
                </a:r>
                <a:r>
                  <a:rPr lang="en-IN" sz="3400" dirty="0"/>
                  <a:t>        </a:t>
                </a:r>
                <a:r>
                  <a:rPr lang="en-IN" sz="3400" baseline="-25000" dirty="0"/>
                  <a:t>                  </a:t>
                </a:r>
                <a:endParaRPr lang="en-IN" sz="2900" baseline="-25000" dirty="0">
                  <a:solidFill>
                    <a:schemeClr val="bg2">
                      <a:lumMod val="50000"/>
                    </a:schemeClr>
                  </a:solidFill>
                </a:endParaRPr>
              </a:p>
              <a:p>
                <a:pPr>
                  <a:buFont typeface="Arial" pitchFamily="34" charset="0"/>
                  <a:buNone/>
                </a:pPr>
                <a:r>
                  <a:rPr lang="en-IN" sz="2300" baseline="-25000" dirty="0">
                    <a:solidFill>
                      <a:schemeClr val="bg2">
                        <a:lumMod val="50000"/>
                      </a:schemeClr>
                    </a:solidFill>
                  </a:rPr>
                  <a:t>                          </a:t>
                </a:r>
              </a:p>
              <a:p>
                <a:pPr>
                  <a:buFont typeface="Arial" pitchFamily="34" charset="0"/>
                  <a:buNone/>
                </a:pPr>
                <a:r>
                  <a:rPr lang="en-IN" sz="2300" baseline="-25000" dirty="0">
                    <a:solidFill>
                      <a:schemeClr val="bg2">
                        <a:lumMod val="50000"/>
                      </a:schemeClr>
                    </a:solidFill>
                  </a:rPr>
                  <a:t>                            </a:t>
                </a:r>
                <a:r>
                  <a:rPr lang="en-IN" sz="2300" baseline="-25000" dirty="0"/>
                  <a:t>                                  </a:t>
                </a:r>
                <a:r>
                  <a:rPr lang="en-IN" sz="2300" baseline="30000" dirty="0"/>
                  <a:t>                                       </a:t>
                </a:r>
              </a:p>
              <a:p>
                <a:pPr>
                  <a:buFont typeface="Arial" pitchFamily="34" charset="0"/>
                  <a:buNone/>
                </a:pPr>
                <a:endParaRPr lang="en-IN" sz="2300" baseline="30000" dirty="0"/>
              </a:p>
              <a:p>
                <a:pPr>
                  <a:buFont typeface="Arial" pitchFamily="34" charset="0"/>
                  <a:buNone/>
                </a:pPr>
                <a:r>
                  <a:rPr lang="en-IN" sz="2300" baseline="30000" dirty="0"/>
                  <a:t> </a:t>
                </a:r>
                <a:r>
                  <a:rPr lang="en-IN" sz="2300" dirty="0"/>
                  <a:t>             </a:t>
                </a:r>
                <a:endParaRPr lang="en-IN" sz="2300" baseline="30000" dirty="0"/>
              </a:p>
              <a:p>
                <a:pPr>
                  <a:buFont typeface="Arial" pitchFamily="34" charset="0"/>
                  <a:buNone/>
                </a:pPr>
                <a:r>
                  <a:rPr lang="en-IN" sz="1600" baseline="30000" dirty="0"/>
                  <a:t> </a:t>
                </a:r>
                <a:r>
                  <a:rPr lang="en-IN" sz="1600" dirty="0"/>
                  <a:t>                                          </a:t>
                </a:r>
                <a:endParaRPr lang="en-IN" sz="1600" baseline="30000" dirty="0"/>
              </a:p>
            </p:txBody>
          </p:sp>
        </mc:Choice>
        <mc:Fallback xmlns="">
          <p:sp>
            <p:nvSpPr>
              <p:cNvPr id="5" name="Content Placeholder 2">
                <a:extLst>
                  <a:ext uri="{FF2B5EF4-FFF2-40B4-BE49-F238E27FC236}">
                    <a16:creationId xmlns:a16="http://schemas.microsoft.com/office/drawing/2014/main" id="{588412BC-77E1-4553-8A51-FF9CAFED7247}"/>
                  </a:ext>
                </a:extLst>
              </p:cNvPr>
              <p:cNvSpPr txBox="1">
                <a:spLocks noRot="1" noChangeAspect="1" noMove="1" noResize="1" noEditPoints="1" noAdjustHandles="1" noChangeArrowheads="1" noChangeShapeType="1" noTextEdit="1"/>
              </p:cNvSpPr>
              <p:nvPr/>
            </p:nvSpPr>
            <p:spPr>
              <a:xfrm>
                <a:off x="683568" y="764704"/>
                <a:ext cx="7646336" cy="5112568"/>
              </a:xfrm>
              <a:prstGeom prst="rect">
                <a:avLst/>
              </a:prstGeom>
              <a:blipFill>
                <a:blip r:embed="rId2"/>
                <a:stretch>
                  <a:fillRect l="-558" t="-1549"/>
                </a:stretch>
              </a:blipFill>
            </p:spPr>
            <p:txBody>
              <a:bodyPr/>
              <a:lstStyle/>
              <a:p>
                <a:r>
                  <a:rPr lang="en-IN">
                    <a:noFill/>
                  </a:rPr>
                  <a:t> </a:t>
                </a:r>
              </a:p>
            </p:txBody>
          </p:sp>
        </mc:Fallback>
      </mc:AlternateContent>
    </p:spTree>
    <p:extLst>
      <p:ext uri="{BB962C8B-B14F-4D97-AF65-F5344CB8AC3E}">
        <p14:creationId xmlns:p14="http://schemas.microsoft.com/office/powerpoint/2010/main" val="8500741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q.jpg"/>
          <p:cNvPicPr>
            <a:picLocks noGrp="1" noChangeAspect="1"/>
          </p:cNvPicPr>
          <p:nvPr>
            <p:ph idx="1"/>
          </p:nvPr>
        </p:nvPicPr>
        <p:blipFill>
          <a:blip r:embed="rId2"/>
          <a:stretch>
            <a:fillRect/>
          </a:stretch>
        </p:blipFill>
        <p:spPr>
          <a:xfrm>
            <a:off x="1152800" y="1228192"/>
            <a:ext cx="7179674" cy="364333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TextBox 4"/>
          <p:cNvSpPr txBox="1"/>
          <p:nvPr/>
        </p:nvSpPr>
        <p:spPr>
          <a:xfrm>
            <a:off x="1160913" y="5171592"/>
            <a:ext cx="7000924" cy="646331"/>
          </a:xfrm>
          <a:prstGeom prst="rect">
            <a:avLst/>
          </a:prstGeom>
          <a:solidFill>
            <a:schemeClr val="accent2"/>
          </a:solidFill>
          <a:ln>
            <a:noFill/>
          </a:ln>
          <a:effectLst>
            <a:outerShdw blurRad="44450" dist="24130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buFont typeface="Wingdings" pitchFamily="2" charset="2"/>
              <a:buChar char="Ø"/>
            </a:pPr>
            <a:r>
              <a:rPr lang="en-IN" dirty="0"/>
              <a:t> </a:t>
            </a:r>
            <a:r>
              <a:rPr lang="en-US" dirty="0"/>
              <a:t>We can see from this plot that our model is quite efficient in</a:t>
            </a:r>
          </a:p>
          <a:p>
            <a:r>
              <a:rPr lang="en-US" dirty="0"/>
              <a:t>     estimating the RMSD. </a:t>
            </a:r>
          </a:p>
        </p:txBody>
      </p:sp>
      <p:sp>
        <p:nvSpPr>
          <p:cNvPr id="6" name="Title 1">
            <a:extLst>
              <a:ext uri="{FF2B5EF4-FFF2-40B4-BE49-F238E27FC236}">
                <a16:creationId xmlns:a16="http://schemas.microsoft.com/office/drawing/2014/main" id="{AB70FF16-F182-4883-A8BC-7DEBF07B21B1}"/>
              </a:ext>
            </a:extLst>
          </p:cNvPr>
          <p:cNvSpPr txBox="1">
            <a:spLocks/>
          </p:cNvSpPr>
          <p:nvPr/>
        </p:nvSpPr>
        <p:spPr>
          <a:xfrm>
            <a:off x="788048" y="208051"/>
            <a:ext cx="7746654" cy="720080"/>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600" b="1" dirty="0"/>
              <a:t>GRAPHICAL OVERVIEW OF THE MODEL</a:t>
            </a:r>
            <a:endParaRPr lang="en-IN" sz="3600" b="1" dirty="0">
              <a:solidFill>
                <a:schemeClr val="bg1"/>
              </a:solidFill>
              <a:effectLst>
                <a:outerShdw blurRad="38100" dist="38100" dir="2700000" algn="tl">
                  <a:srgbClr val="000000">
                    <a:alpha val="43137"/>
                  </a:srgbClr>
                </a:outerShdw>
              </a:effectLst>
              <a:latin typeface="Comic Sans MS" pitchFamily="66"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hea.jpg"/>
          <p:cNvPicPr>
            <a:picLocks noGrp="1" noChangeAspect="1"/>
          </p:cNvPicPr>
          <p:nvPr>
            <p:ph sz="half" idx="4294967295"/>
          </p:nvPr>
        </p:nvPicPr>
        <p:blipFill>
          <a:blip r:embed="rId2"/>
          <a:stretch>
            <a:fillRect/>
          </a:stretch>
        </p:blipFill>
        <p:spPr>
          <a:xfrm>
            <a:off x="246061" y="332656"/>
            <a:ext cx="4040188" cy="296703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1" name="TextBox 10"/>
          <p:cNvSpPr txBox="1"/>
          <p:nvPr/>
        </p:nvSpPr>
        <p:spPr>
          <a:xfrm>
            <a:off x="158734" y="3861048"/>
            <a:ext cx="4214842" cy="1200329"/>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t>We can see that there is an indication that the errors may have heavier tails implying that the errors may not be normally distributed.</a:t>
            </a:r>
          </a:p>
        </p:txBody>
      </p:sp>
      <p:cxnSp>
        <p:nvCxnSpPr>
          <p:cNvPr id="3" name="Straight Connector 2">
            <a:extLst>
              <a:ext uri="{FF2B5EF4-FFF2-40B4-BE49-F238E27FC236}">
                <a16:creationId xmlns:a16="http://schemas.microsoft.com/office/drawing/2014/main" id="{D398853A-B4BC-404D-834C-75BFB7147AD0}"/>
              </a:ext>
            </a:extLst>
          </p:cNvPr>
          <p:cNvCxnSpPr/>
          <p:nvPr/>
        </p:nvCxnSpPr>
        <p:spPr>
          <a:xfrm>
            <a:off x="4572000" y="0"/>
            <a:ext cx="0" cy="6525344"/>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hea.jpg"/>
          <p:cNvPicPr>
            <a:picLocks noGrp="1" noChangeAspect="1"/>
          </p:cNvPicPr>
          <p:nvPr>
            <p:ph sz="half" idx="4294967295"/>
          </p:nvPr>
        </p:nvPicPr>
        <p:blipFill>
          <a:blip r:embed="rId2"/>
          <a:stretch>
            <a:fillRect/>
          </a:stretch>
        </p:blipFill>
        <p:spPr>
          <a:xfrm>
            <a:off x="246061" y="332656"/>
            <a:ext cx="4040188" cy="296703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Content Placeholder 9" descr="res plt.jpg"/>
          <p:cNvPicPr>
            <a:picLocks noGrp="1" noChangeAspect="1"/>
          </p:cNvPicPr>
          <p:nvPr>
            <p:ph sz="quarter" idx="4294967295"/>
          </p:nvPr>
        </p:nvPicPr>
        <p:blipFill>
          <a:blip r:embed="rId3"/>
          <a:stretch>
            <a:fillRect/>
          </a:stretch>
        </p:blipFill>
        <p:spPr>
          <a:xfrm>
            <a:off x="4880877" y="331069"/>
            <a:ext cx="4041775" cy="296862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1" name="TextBox 10"/>
          <p:cNvSpPr txBox="1"/>
          <p:nvPr/>
        </p:nvSpPr>
        <p:spPr>
          <a:xfrm>
            <a:off x="158734" y="3861048"/>
            <a:ext cx="4214842" cy="1200329"/>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t>We can see that there is an indication that the errors may have heavier tails implying that the errors may not be normally distributed.</a:t>
            </a:r>
          </a:p>
        </p:txBody>
      </p:sp>
      <p:sp>
        <p:nvSpPr>
          <p:cNvPr id="12" name="TextBox 11"/>
          <p:cNvSpPr txBox="1"/>
          <p:nvPr/>
        </p:nvSpPr>
        <p:spPr>
          <a:xfrm>
            <a:off x="5004048" y="3861047"/>
            <a:ext cx="3714776" cy="1200329"/>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t>We can see that the nature of the plot is quite random. We do get a hint of association, but the nature of dependence is not clear. </a:t>
            </a:r>
          </a:p>
        </p:txBody>
      </p:sp>
      <p:cxnSp>
        <p:nvCxnSpPr>
          <p:cNvPr id="3" name="Straight Connector 2">
            <a:extLst>
              <a:ext uri="{FF2B5EF4-FFF2-40B4-BE49-F238E27FC236}">
                <a16:creationId xmlns:a16="http://schemas.microsoft.com/office/drawing/2014/main" id="{D398853A-B4BC-404D-834C-75BFB7147AD0}"/>
              </a:ext>
            </a:extLst>
          </p:cNvPr>
          <p:cNvCxnSpPr/>
          <p:nvPr/>
        </p:nvCxnSpPr>
        <p:spPr>
          <a:xfrm>
            <a:off x="4572000" y="0"/>
            <a:ext cx="0" cy="652534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785455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EEA14D-02E6-4107-A968-B7628237C1FD}"/>
              </a:ext>
            </a:extLst>
          </p:cNvPr>
          <p:cNvSpPr txBox="1"/>
          <p:nvPr/>
        </p:nvSpPr>
        <p:spPr>
          <a:xfrm>
            <a:off x="539552" y="764704"/>
            <a:ext cx="7848872" cy="3693319"/>
          </a:xfrm>
          <a:prstGeom prst="rect">
            <a:avLst/>
          </a:prstGeom>
          <a:solidFill>
            <a:schemeClr val="accent2"/>
          </a:solidFill>
          <a:ln>
            <a:noFill/>
          </a:ln>
          <a:effectLst>
            <a:outerShdw blurRad="44450" dist="27940" dir="5400000" sx="104000" sy="104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endParaRPr lang="en-US" dirty="0"/>
          </a:p>
          <a:p>
            <a:pPr marL="285750" indent="-285750">
              <a:buFont typeface="Wingdings" panose="05000000000000000000" pitchFamily="2" charset="2"/>
              <a:buChar char="Ø"/>
            </a:pPr>
            <a:r>
              <a:rPr lang="en-US" dirty="0"/>
              <a:t>We see that the dependence of protein’s tertiary structure is more efficiently explained by a subset of the 9 available regressors (i.e. </a:t>
            </a:r>
            <a:r>
              <a:rPr lang="en-US" dirty="0">
                <a:solidFill>
                  <a:srgbClr val="FFFF00"/>
                </a:solidFill>
              </a:rPr>
              <a:t>F3</a:t>
            </a:r>
            <a:r>
              <a:rPr lang="en-US" dirty="0"/>
              <a:t>, </a:t>
            </a:r>
            <a:r>
              <a:rPr lang="en-US" dirty="0">
                <a:solidFill>
                  <a:srgbClr val="FFFF00"/>
                </a:solidFill>
              </a:rPr>
              <a:t>F4</a:t>
            </a:r>
            <a:r>
              <a:rPr lang="en-US" dirty="0"/>
              <a:t>, </a:t>
            </a:r>
            <a:r>
              <a:rPr lang="en-US" dirty="0">
                <a:solidFill>
                  <a:srgbClr val="FFFF00"/>
                </a:solidFill>
              </a:rPr>
              <a:t>F7</a:t>
            </a:r>
            <a:r>
              <a:rPr lang="en-US" dirty="0"/>
              <a:t> and </a:t>
            </a:r>
            <a:r>
              <a:rPr lang="en-US" dirty="0">
                <a:solidFill>
                  <a:srgbClr val="FFFF00"/>
                </a:solidFill>
              </a:rPr>
              <a:t>F8</a:t>
            </a:r>
            <a:r>
              <a:rPr lang="en-US" dirty="0"/>
              <a:t>) (71.92% </a:t>
            </a:r>
            <a:r>
              <a:rPr lang="en-US" dirty="0" err="1"/>
              <a:t>effiecint</a:t>
            </a:r>
            <a:r>
              <a:rPr lang="en-US" dirty="0"/>
              <a:t> in </a:t>
            </a:r>
            <a:r>
              <a:rPr lang="en-US" dirty="0" err="1"/>
              <a:t>expianing</a:t>
            </a:r>
            <a:r>
              <a:rPr lang="en-US" dirty="0"/>
              <a:t> the observed response variance) than by all the full model involving 9 regressors (28.23% </a:t>
            </a:r>
            <a:r>
              <a:rPr lang="en-US" dirty="0" err="1"/>
              <a:t>effiecint</a:t>
            </a:r>
            <a:r>
              <a:rPr lang="en-US" dirty="0"/>
              <a:t> in </a:t>
            </a:r>
            <a:r>
              <a:rPr lang="en-US" dirty="0" err="1"/>
              <a:t>expianing</a:t>
            </a:r>
            <a:r>
              <a:rPr lang="en-US" dirty="0"/>
              <a:t> the observed response variance) as we have seen that some of the regressors have a near-linear relationship amongst them. </a:t>
            </a:r>
          </a:p>
          <a:p>
            <a:endParaRPr lang="en-US" dirty="0"/>
          </a:p>
          <a:p>
            <a:pPr marL="285750" indent="-285750">
              <a:buFont typeface="Wingdings" panose="05000000000000000000" pitchFamily="2" charset="2"/>
              <a:buChar char="Ø"/>
            </a:pPr>
            <a:r>
              <a:rPr lang="en-US" dirty="0"/>
              <a:t>We have also tried to keep the full model by allowing a trade-off between the biasness of the parameter estimates and their mean square errors. We have seen that although in doing so, we get biased estimates of the true model parameters, we however get estimates with lesser mean square errors that normal estimates. </a:t>
            </a:r>
          </a:p>
        </p:txBody>
      </p:sp>
      <p:sp>
        <p:nvSpPr>
          <p:cNvPr id="5" name="TextBox 4">
            <a:extLst>
              <a:ext uri="{FF2B5EF4-FFF2-40B4-BE49-F238E27FC236}">
                <a16:creationId xmlns:a16="http://schemas.microsoft.com/office/drawing/2014/main" id="{EE5FDAFC-AE31-41AA-846C-AEAEDB62E5B0}"/>
              </a:ext>
            </a:extLst>
          </p:cNvPr>
          <p:cNvSpPr txBox="1"/>
          <p:nvPr/>
        </p:nvSpPr>
        <p:spPr>
          <a:xfrm>
            <a:off x="646964" y="260648"/>
            <a:ext cx="1584176" cy="369332"/>
          </a:xfrm>
          <a:prstGeom prst="rect">
            <a:avLst/>
          </a:prstGeom>
          <a:solidFill>
            <a:schemeClr val="tx2">
              <a:lumMod val="50000"/>
            </a:schemeClr>
          </a:solidFill>
          <a:ln>
            <a:noFill/>
          </a:ln>
          <a:effectLst>
            <a:outerShdw blurRad="44450" dir="5400000" sx="124000" sy="124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b="1" dirty="0"/>
              <a:t>Conclusion</a:t>
            </a:r>
            <a:r>
              <a:rPr lang="en-US" dirty="0"/>
              <a:t> </a:t>
            </a:r>
          </a:p>
        </p:txBody>
      </p:sp>
    </p:spTree>
    <p:extLst>
      <p:ext uri="{BB962C8B-B14F-4D97-AF65-F5344CB8AC3E}">
        <p14:creationId xmlns:p14="http://schemas.microsoft.com/office/powerpoint/2010/main" val="8119710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40000"/>
                <a:satMod val="350000"/>
              </a:schemeClr>
            </a:gs>
            <a:gs pos="40000">
              <a:schemeClr val="bg2">
                <a:tint val="45000"/>
                <a:shade val="99000"/>
                <a:satMod val="350000"/>
              </a:schemeClr>
            </a:gs>
            <a:gs pos="100000">
              <a:schemeClr val="bg2">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EEA14D-02E6-4107-A968-B7628237C1FD}"/>
              </a:ext>
            </a:extLst>
          </p:cNvPr>
          <p:cNvSpPr txBox="1"/>
          <p:nvPr/>
        </p:nvSpPr>
        <p:spPr>
          <a:xfrm>
            <a:off x="539552" y="764704"/>
            <a:ext cx="7848872" cy="2585323"/>
          </a:xfrm>
          <a:prstGeom prst="rect">
            <a:avLst/>
          </a:prstGeom>
          <a:solidFill>
            <a:schemeClr val="accent2"/>
          </a:solidFill>
          <a:ln>
            <a:noFill/>
          </a:ln>
          <a:effectLst>
            <a:outerShdw blurRad="44450" dist="27940" dir="5400000" sx="104000" sy="104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endParaRPr lang="en-US" dirty="0"/>
          </a:p>
          <a:p>
            <a:endParaRPr lang="en-US" dirty="0"/>
          </a:p>
          <a:p>
            <a:pPr marL="285750" indent="-285750">
              <a:buFont typeface="Wingdings" panose="05000000000000000000" pitchFamily="2" charset="2"/>
              <a:buChar char="Ø"/>
            </a:pPr>
            <a:r>
              <a:rPr lang="en-US" dirty="0"/>
              <a:t>We have made attempts to select a subset of regressors which explain the response most </a:t>
            </a:r>
            <a:r>
              <a:rPr lang="en-US" dirty="0" err="1"/>
              <a:t>effiecient</a:t>
            </a:r>
            <a:r>
              <a:rPr lang="en-US" dirty="0"/>
              <a:t> by looking at the AIC and Mallow’s Cp of different subset models. We however have found that in doing so, we get back our full model itself. </a:t>
            </a:r>
          </a:p>
          <a:p>
            <a:endParaRPr lang="en-US" dirty="0"/>
          </a:p>
          <a:p>
            <a:pPr marL="285750" indent="-285750">
              <a:buFont typeface="Wingdings" panose="05000000000000000000" pitchFamily="2" charset="2"/>
              <a:buChar char="Ø"/>
            </a:pPr>
            <a:r>
              <a:rPr lang="en-US" dirty="0"/>
              <a:t>We consider the final model as the one including regressors which do not have near-linear relationship amongst themselves. </a:t>
            </a:r>
            <a:endParaRPr lang="en-IN" dirty="0"/>
          </a:p>
        </p:txBody>
      </p:sp>
      <p:sp>
        <p:nvSpPr>
          <p:cNvPr id="5" name="TextBox 4">
            <a:extLst>
              <a:ext uri="{FF2B5EF4-FFF2-40B4-BE49-F238E27FC236}">
                <a16:creationId xmlns:a16="http://schemas.microsoft.com/office/drawing/2014/main" id="{EE5FDAFC-AE31-41AA-846C-AEAEDB62E5B0}"/>
              </a:ext>
            </a:extLst>
          </p:cNvPr>
          <p:cNvSpPr txBox="1"/>
          <p:nvPr/>
        </p:nvSpPr>
        <p:spPr>
          <a:xfrm>
            <a:off x="646964" y="260648"/>
            <a:ext cx="1584176" cy="369332"/>
          </a:xfrm>
          <a:prstGeom prst="rect">
            <a:avLst/>
          </a:prstGeom>
          <a:solidFill>
            <a:schemeClr val="tx2">
              <a:lumMod val="50000"/>
            </a:schemeClr>
          </a:solidFill>
          <a:ln>
            <a:noFill/>
          </a:ln>
          <a:effectLst>
            <a:outerShdw blurRad="44450" dir="5400000" sx="124000" sy="124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b="1" dirty="0"/>
              <a:t>Conclusion</a:t>
            </a:r>
            <a:r>
              <a:rPr lang="en-US" dirty="0"/>
              <a:t> </a:t>
            </a:r>
          </a:p>
        </p:txBody>
      </p:sp>
    </p:spTree>
    <p:extLst>
      <p:ext uri="{BB962C8B-B14F-4D97-AF65-F5344CB8AC3E}">
        <p14:creationId xmlns:p14="http://schemas.microsoft.com/office/powerpoint/2010/main" val="3097683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74B513-A35D-4964-B2DC-E5F0D5458AB7}"/>
              </a:ext>
            </a:extLst>
          </p:cNvPr>
          <p:cNvSpPr txBox="1"/>
          <p:nvPr/>
        </p:nvSpPr>
        <p:spPr>
          <a:xfrm>
            <a:off x="2677289" y="2348880"/>
            <a:ext cx="3789421" cy="1314559"/>
          </a:xfrm>
          <a:prstGeom prst="rect">
            <a:avLst/>
          </a:prstGeom>
          <a:solidFill>
            <a:schemeClr val="accent2"/>
          </a:solidFill>
          <a:ln>
            <a:noFill/>
          </a:ln>
          <a:effectLst>
            <a:outerShdw blurRad="50800" dist="38100" dir="5400000" sx="118000" sy="118000" algn="t"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square" anchor="t">
            <a:spAutoFit/>
          </a:bodyPr>
          <a:lstStyle/>
          <a:p>
            <a:pPr algn="ctr"/>
            <a:r>
              <a:rPr lang="en-US" sz="4000" b="1" dirty="0"/>
              <a:t>                                             </a:t>
            </a:r>
            <a:r>
              <a:rPr lang="en-US" sz="4000"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57055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44824"/>
            <a:ext cx="8229600" cy="3816424"/>
          </a:xfrm>
          <a:solidFill>
            <a:schemeClr val="accent2"/>
          </a:solidFill>
          <a:ln>
            <a:solidFill>
              <a:srgbClr val="FFC000"/>
            </a:solidFill>
          </a:ln>
          <a:effectLst>
            <a:outerShdw blurRad="63500" sx="102000" sy="102000" algn="ctr" rotWithShape="0">
              <a:prstClr val="black">
                <a:alpha val="40000"/>
              </a:prstClr>
            </a:outerShdw>
          </a:effectLst>
          <a:scene3d>
            <a:camera prst="orthographicFront"/>
            <a:lightRig rig="threePt" dir="t"/>
          </a:scene3d>
          <a:sp3d>
            <a:bevelT prst="relaxedInset"/>
          </a:sp3d>
        </p:spPr>
        <p:txBody>
          <a:bodyPr>
            <a:noAutofit/>
          </a:bodyPr>
          <a:lstStyle/>
          <a:p>
            <a:pPr>
              <a:buFont typeface="Wingdings" pitchFamily="2" charset="2"/>
              <a:buChar char="Ø"/>
            </a:pPr>
            <a:endParaRPr lang="en-US" sz="1800" dirty="0"/>
          </a:p>
          <a:p>
            <a:pPr>
              <a:buFont typeface="Wingdings" pitchFamily="2" charset="2"/>
              <a:buChar char="Ø"/>
            </a:pPr>
            <a:r>
              <a:rPr lang="en-US" sz="1800" dirty="0"/>
              <a:t>However some of the pairs of regressors are supposed to be highly correlated viz.</a:t>
            </a:r>
          </a:p>
          <a:p>
            <a:pPr>
              <a:buNone/>
            </a:pPr>
            <a:r>
              <a:rPr lang="en-US" sz="1800" dirty="0"/>
              <a:t>          – F1 has high positive correlation with F2,F4,F5,F6,F8 and high negative correlation with F9. Moreover F1 is perfectly correlated with F5 in a positive way.</a:t>
            </a:r>
          </a:p>
          <a:p>
            <a:pPr>
              <a:buNone/>
            </a:pPr>
            <a:r>
              <a:rPr lang="en-US" sz="1800" dirty="0"/>
              <a:t>          – F2 is positively correlated with F4,F5,F6 and negatively correlated with F9. </a:t>
            </a:r>
          </a:p>
          <a:p>
            <a:pPr>
              <a:buNone/>
            </a:pPr>
            <a:r>
              <a:rPr lang="en-US" sz="1800" dirty="0"/>
              <a:t>          – F4 has positive correlation with F5,F6,F8 and negative correlation with F9.</a:t>
            </a:r>
          </a:p>
          <a:p>
            <a:pPr>
              <a:buNone/>
            </a:pPr>
            <a:r>
              <a:rPr lang="en-US" sz="1800" dirty="0"/>
              <a:t>          – (F5,F6),(F5,F8) pairs have positive correlation and (F5,F9) has negative correlation.</a:t>
            </a:r>
          </a:p>
          <a:p>
            <a:pPr>
              <a:buNone/>
            </a:pPr>
            <a:r>
              <a:rPr lang="en-US" sz="1800" dirty="0"/>
              <a:t>          – F6 is positively correlated with F8 and negatively correlated with F9.</a:t>
            </a:r>
          </a:p>
          <a:p>
            <a:pPr>
              <a:buNone/>
            </a:pPr>
            <a:r>
              <a:rPr lang="en-US" sz="1800" dirty="0"/>
              <a:t>          – And finally F8 and F9 share a negative correlation. </a:t>
            </a:r>
          </a:p>
          <a:p>
            <a:pPr marL="0" indent="0">
              <a:buNone/>
            </a:pPr>
            <a:endParaRPr lang="en-US" sz="1800" dirty="0">
              <a:effectLst>
                <a:outerShdw blurRad="38100" dist="38100" dir="2700000" algn="tl">
                  <a:srgbClr val="000000">
                    <a:alpha val="43137"/>
                  </a:srgbClr>
                </a:outerShdw>
              </a:effectLst>
            </a:endParaRPr>
          </a:p>
        </p:txBody>
      </p:sp>
      <p:sp>
        <p:nvSpPr>
          <p:cNvPr id="4" name="Title 1">
            <a:extLst>
              <a:ext uri="{FF2B5EF4-FFF2-40B4-BE49-F238E27FC236}">
                <a16:creationId xmlns:a16="http://schemas.microsoft.com/office/drawing/2014/main" id="{52C624C9-0657-43D7-BE13-E2D6D4D950C5}"/>
              </a:ext>
            </a:extLst>
          </p:cNvPr>
          <p:cNvSpPr txBox="1">
            <a:spLocks/>
          </p:cNvSpPr>
          <p:nvPr/>
        </p:nvSpPr>
        <p:spPr>
          <a:xfrm>
            <a:off x="535617" y="188640"/>
            <a:ext cx="8075740" cy="890797"/>
          </a:xfrm>
          <a:prstGeom prst="rect">
            <a:avLst/>
          </a:prstGeom>
          <a:gradFill>
            <a:gsLst>
              <a:gs pos="4700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rgbClr val="FFC000"/>
            </a:solidFill>
            <a:prstDash val="solid"/>
          </a:ln>
          <a:effectLst>
            <a:glow rad="63500">
              <a:schemeClr val="accent1">
                <a:satMod val="175000"/>
                <a:alpha val="40000"/>
              </a:schemeClr>
            </a:glow>
            <a:outerShdw blurRad="50800" dist="215900" dir="7500000" algn="ctr" rotWithShape="0">
              <a:srgbClr val="000000">
                <a:alpha val="43137"/>
              </a:srgbClr>
            </a:outerShdw>
          </a:effectLst>
        </p:spPr>
        <p:style>
          <a:lnRef idx="1">
            <a:schemeClr val="accent6"/>
          </a:lnRef>
          <a:fillRef idx="2">
            <a:schemeClr val="accent6"/>
          </a:fillRef>
          <a:effectRef idx="1">
            <a:schemeClr val="accent6"/>
          </a:effectRef>
          <a:fontRef idx="minor">
            <a:schemeClr val="dk1"/>
          </a:fontRef>
        </p:style>
        <p:txBody>
          <a:bodyP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800" i="1" dirty="0">
                <a:latin typeface="Comic Sans MS" pitchFamily="66" charset="0"/>
              </a:rPr>
              <a:t> </a:t>
            </a:r>
            <a:r>
              <a:rPr lang="en-IN" sz="32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Characteristics</a:t>
            </a:r>
            <a:endParaRPr lang="en-US" sz="3200" b="1" u="sng"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3459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3010</TotalTime>
  <Words>3793</Words>
  <Application>Microsoft Office PowerPoint</Application>
  <PresentationFormat>On-screen Show (4:3)</PresentationFormat>
  <Paragraphs>511</Paragraphs>
  <Slides>87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87</vt:i4>
      </vt:variant>
    </vt:vector>
  </HeadingPairs>
  <TitlesOfParts>
    <vt:vector size="95" baseType="lpstr">
      <vt:lpstr>Arial</vt:lpstr>
      <vt:lpstr>Calibri</vt:lpstr>
      <vt:lpstr>Cambria Math</vt:lpstr>
      <vt:lpstr>Comic Sans MS</vt:lpstr>
      <vt:lpstr>Courier New</vt:lpstr>
      <vt:lpstr>Times New Roman</vt:lpstr>
      <vt:lpstr>Wingdings</vt:lpstr>
      <vt:lpstr>Office Theme</vt:lpstr>
      <vt:lpstr>PHYSICOCHEMICAL PROPERTIES OF PROTEIN TERTIERY STRUCTURE</vt:lpstr>
      <vt:lpstr>DATA DESCRIPTION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 REMEDY OF MULTICOLLINEARITY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PSYCHOCHEMICAL PROPERTIES OF PROTEIN TERTIERY STRUCTURE A REGRESSION CASE STUDY</dc:title>
  <dc:creator>Lenovo</dc:creator>
  <cp:lastModifiedBy>Arghya Biswas</cp:lastModifiedBy>
  <cp:revision>167</cp:revision>
  <dcterms:created xsi:type="dcterms:W3CDTF">2021-04-20T11:21:53Z</dcterms:created>
  <dcterms:modified xsi:type="dcterms:W3CDTF">2021-06-15T11:40:47Z</dcterms:modified>
</cp:coreProperties>
</file>