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F2A367-CB50-4AEA-97AD-FCA04365D850}" type="datetimeFigureOut">
              <a:rPr lang="en-IN" smtClean="0"/>
              <a:t>01-08-2022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6CBB56C-0C82-4C1C-A526-11AAFBCE6E9C}"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0552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2A367-CB50-4AEA-97AD-FCA04365D850}" type="datetimeFigureOut">
              <a:rPr lang="en-IN" smtClean="0"/>
              <a:t>01-08-2022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CBB56C-0C82-4C1C-A526-11AAFBCE6E9C}"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7699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2A367-CB50-4AEA-97AD-FCA04365D850}" type="datetimeFigureOut">
              <a:rPr lang="en-IN" smtClean="0"/>
              <a:t>01-08-2022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CBB56C-0C82-4C1C-A526-11AAFBCE6E9C}"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6098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2A367-CB50-4AEA-97AD-FCA04365D850}" type="datetimeFigureOut">
              <a:rPr lang="en-IN" smtClean="0"/>
              <a:t>01-08-2022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CBB56C-0C82-4C1C-A526-11AAFBCE6E9C}"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0980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2A367-CB50-4AEA-97AD-FCA04365D850}" type="datetimeFigureOut">
              <a:rPr lang="en-IN" smtClean="0"/>
              <a:t>01-08-2022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CBB56C-0C82-4C1C-A526-11AAFBCE6E9C}"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6858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F2A367-CB50-4AEA-97AD-FCA04365D850}" type="datetimeFigureOut">
              <a:rPr lang="en-IN" smtClean="0"/>
              <a:t>01-08-2022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CBB56C-0C82-4C1C-A526-11AAFBCE6E9C}"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6944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F2A367-CB50-4AEA-97AD-FCA04365D850}" type="datetimeFigureOut">
              <a:rPr lang="en-IN" smtClean="0"/>
              <a:t>01-08-2022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CBB56C-0C82-4C1C-A526-11AAFBCE6E9C}"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3056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F2A367-CB50-4AEA-97AD-FCA04365D850}" type="datetimeFigureOut">
              <a:rPr lang="en-IN" smtClean="0"/>
              <a:t>01-08-2022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CBB56C-0C82-4C1C-A526-11AAFBCE6E9C}"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275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2A367-CB50-4AEA-97AD-FCA04365D850}" type="datetimeFigureOut">
              <a:rPr lang="en-IN" smtClean="0"/>
              <a:t>01-08-2022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CBB56C-0C82-4C1C-A526-11AAFBCE6E9C}" type="slidenum">
              <a:rPr lang="en-IN" smtClean="0"/>
              <a:t>‹#›</a:t>
            </a:fld>
            <a:endParaRPr lang="en-IN"/>
          </a:p>
        </p:txBody>
      </p:sp>
    </p:spTree>
    <p:extLst>
      <p:ext uri="{BB962C8B-B14F-4D97-AF65-F5344CB8AC3E}">
        <p14:creationId xmlns:p14="http://schemas.microsoft.com/office/powerpoint/2010/main" val="2414233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2A367-CB50-4AEA-97AD-FCA04365D850}" type="datetimeFigureOut">
              <a:rPr lang="en-IN" smtClean="0"/>
              <a:t>01-08-2022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CBB56C-0C82-4C1C-A526-11AAFBCE6E9C}"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3097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8F2A367-CB50-4AEA-97AD-FCA04365D850}" type="datetimeFigureOut">
              <a:rPr lang="en-IN" smtClean="0"/>
              <a:t>01-08-2022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6CBB56C-0C82-4C1C-A526-11AAFBCE6E9C}"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1622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8F2A367-CB50-4AEA-97AD-FCA04365D850}" type="datetimeFigureOut">
              <a:rPr lang="en-IN" smtClean="0"/>
              <a:t>01-08-2022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6CBB56C-0C82-4C1C-A526-11AAFBCE6E9C}"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305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867C5-4803-74B9-3ED4-4D4CE2916A12}"/>
              </a:ext>
            </a:extLst>
          </p:cNvPr>
          <p:cNvSpPr>
            <a:spLocks noGrp="1"/>
          </p:cNvSpPr>
          <p:nvPr>
            <p:ph type="ctrTitle"/>
          </p:nvPr>
        </p:nvSpPr>
        <p:spPr/>
        <p:txBody>
          <a:bodyPr>
            <a:normAutofit/>
          </a:bodyPr>
          <a:lstStyle/>
          <a:p>
            <a:r>
              <a:rPr lang="en-US" sz="5400" dirty="0"/>
              <a:t>LEAD SCORE CASE STUDY</a:t>
            </a:r>
            <a:endParaRPr lang="en-IN" sz="5400" dirty="0"/>
          </a:p>
        </p:txBody>
      </p:sp>
      <p:sp>
        <p:nvSpPr>
          <p:cNvPr id="3" name="Subtitle 2">
            <a:extLst>
              <a:ext uri="{FF2B5EF4-FFF2-40B4-BE49-F238E27FC236}">
                <a16:creationId xmlns:a16="http://schemas.microsoft.com/office/drawing/2014/main" id="{60B53ED3-7724-0BCF-BA97-A2881B931CA7}"/>
              </a:ext>
            </a:extLst>
          </p:cNvPr>
          <p:cNvSpPr>
            <a:spLocks noGrp="1"/>
          </p:cNvSpPr>
          <p:nvPr>
            <p:ph type="subTitle" idx="1"/>
          </p:nvPr>
        </p:nvSpPr>
        <p:spPr/>
        <p:txBody>
          <a:bodyPr>
            <a:normAutofit fontScale="40000" lnSpcReduction="20000"/>
          </a:bodyPr>
          <a:lstStyle/>
          <a:p>
            <a:endParaRPr lang="en-US" dirty="0"/>
          </a:p>
          <a:p>
            <a:endParaRPr lang="en-US" dirty="0"/>
          </a:p>
          <a:p>
            <a:r>
              <a:rPr lang="en-US" sz="4500" dirty="0"/>
              <a:t>B</a:t>
            </a:r>
            <a:r>
              <a:rPr lang="en-IN" sz="4500" dirty="0"/>
              <a:t>Y- ARGHYA J CHAKRABORTY</a:t>
            </a:r>
            <a:endParaRPr lang="en-US" sz="4500" dirty="0"/>
          </a:p>
        </p:txBody>
      </p:sp>
    </p:spTree>
    <p:extLst>
      <p:ext uri="{BB962C8B-B14F-4D97-AF65-F5344CB8AC3E}">
        <p14:creationId xmlns:p14="http://schemas.microsoft.com/office/powerpoint/2010/main" val="3334175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BB483-8352-CE19-419B-ADF6EFCACA48}"/>
              </a:ext>
            </a:extLst>
          </p:cNvPr>
          <p:cNvSpPr>
            <a:spLocks noGrp="1"/>
          </p:cNvSpPr>
          <p:nvPr>
            <p:ph type="title"/>
          </p:nvPr>
        </p:nvSpPr>
        <p:spPr/>
        <p:txBody>
          <a:bodyPr/>
          <a:lstStyle/>
          <a:p>
            <a:r>
              <a:rPr lang="en-IN" dirty="0"/>
              <a:t>Handling Outliers</a:t>
            </a:r>
          </a:p>
        </p:txBody>
      </p:sp>
      <p:sp>
        <p:nvSpPr>
          <p:cNvPr id="3" name="Content Placeholder 2">
            <a:extLst>
              <a:ext uri="{FF2B5EF4-FFF2-40B4-BE49-F238E27FC236}">
                <a16:creationId xmlns:a16="http://schemas.microsoft.com/office/drawing/2014/main" id="{D55F5C2B-3492-2F9D-419F-B47CF2320A50}"/>
              </a:ext>
            </a:extLst>
          </p:cNvPr>
          <p:cNvSpPr>
            <a:spLocks noGrp="1"/>
          </p:cNvSpPr>
          <p:nvPr>
            <p:ph idx="1"/>
          </p:nvPr>
        </p:nvSpPr>
        <p:spPr/>
        <p:txBody>
          <a:bodyPr/>
          <a:lstStyle/>
          <a:p>
            <a:r>
              <a:rPr lang="en-IN" dirty="0" err="1"/>
              <a:t>Page_Views_Per_Visit</a:t>
            </a:r>
            <a:r>
              <a:rPr lang="en-IN" dirty="0"/>
              <a:t> had many outliers which was identified using Box-Plot.</a:t>
            </a:r>
          </a:p>
          <a:p>
            <a:r>
              <a:rPr lang="en-IN" dirty="0"/>
              <a:t>Values more than 95% and less than 5% were caped and floored using quantile method.</a:t>
            </a:r>
          </a:p>
        </p:txBody>
      </p:sp>
    </p:spTree>
    <p:extLst>
      <p:ext uri="{BB962C8B-B14F-4D97-AF65-F5344CB8AC3E}">
        <p14:creationId xmlns:p14="http://schemas.microsoft.com/office/powerpoint/2010/main" val="2916707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ACBED-7C80-EF8A-72B5-5B06167AAC92}"/>
              </a:ext>
            </a:extLst>
          </p:cNvPr>
          <p:cNvSpPr>
            <a:spLocks noGrp="1"/>
          </p:cNvSpPr>
          <p:nvPr>
            <p:ph type="title"/>
          </p:nvPr>
        </p:nvSpPr>
        <p:spPr/>
        <p:txBody>
          <a:bodyPr/>
          <a:lstStyle/>
          <a:p>
            <a:r>
              <a:rPr lang="en-IN" dirty="0"/>
              <a:t>Feature Selection</a:t>
            </a:r>
          </a:p>
        </p:txBody>
      </p:sp>
      <p:sp>
        <p:nvSpPr>
          <p:cNvPr id="3" name="Content Placeholder 2">
            <a:extLst>
              <a:ext uri="{FF2B5EF4-FFF2-40B4-BE49-F238E27FC236}">
                <a16:creationId xmlns:a16="http://schemas.microsoft.com/office/drawing/2014/main" id="{2CCE5031-61CC-9201-E4CE-D440C91C6ABC}"/>
              </a:ext>
            </a:extLst>
          </p:cNvPr>
          <p:cNvSpPr>
            <a:spLocks noGrp="1"/>
          </p:cNvSpPr>
          <p:nvPr>
            <p:ph idx="1"/>
          </p:nvPr>
        </p:nvSpPr>
        <p:spPr/>
        <p:txBody>
          <a:bodyPr/>
          <a:lstStyle/>
          <a:p>
            <a:r>
              <a:rPr lang="en-IN" dirty="0"/>
              <a:t>Important features that were contributing to whether a student is converted or not were identified using a package called Boruta.</a:t>
            </a:r>
          </a:p>
          <a:p>
            <a:r>
              <a:rPr lang="en-IN" dirty="0"/>
              <a:t>All those important features were further used in the dataset for model building.</a:t>
            </a:r>
          </a:p>
          <a:p>
            <a:r>
              <a:rPr lang="en-IN" dirty="0"/>
              <a:t>Rest all the features were removed.</a:t>
            </a:r>
          </a:p>
        </p:txBody>
      </p:sp>
    </p:spTree>
    <p:extLst>
      <p:ext uri="{BB962C8B-B14F-4D97-AF65-F5344CB8AC3E}">
        <p14:creationId xmlns:p14="http://schemas.microsoft.com/office/powerpoint/2010/main" val="4057565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2ED11-0DC1-A07A-4275-777A0B44D3EB}"/>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C1D8BDC8-6C15-FD24-B6FA-3B2945ACD30E}"/>
              </a:ext>
            </a:extLst>
          </p:cNvPr>
          <p:cNvSpPr>
            <a:spLocks noGrp="1"/>
          </p:cNvSpPr>
          <p:nvPr>
            <p:ph idx="1"/>
          </p:nvPr>
        </p:nvSpPr>
        <p:spPr/>
        <p:txBody>
          <a:bodyPr/>
          <a:lstStyle/>
          <a:p>
            <a:r>
              <a:rPr lang="en-IN" dirty="0"/>
              <a:t>Before Modelling, all the factor variables were converted to 0 or 1 using Fast Dummies package.</a:t>
            </a:r>
          </a:p>
          <a:p>
            <a:r>
              <a:rPr lang="en-IN" dirty="0"/>
              <a:t>Machine learning models understand numbers instead of characters.</a:t>
            </a:r>
          </a:p>
          <a:p>
            <a:r>
              <a:rPr lang="en-IN" dirty="0"/>
              <a:t>Therefore Pre-Processing and getting dummy numbers was an important step before modelling.</a:t>
            </a:r>
          </a:p>
          <a:p>
            <a:r>
              <a:rPr lang="en-IN" dirty="0"/>
              <a:t>Entire dataset was split into train and test data, where train comprises of 70% of the data and test was of 30% of the data.</a:t>
            </a:r>
          </a:p>
        </p:txBody>
      </p:sp>
    </p:spTree>
    <p:extLst>
      <p:ext uri="{BB962C8B-B14F-4D97-AF65-F5344CB8AC3E}">
        <p14:creationId xmlns:p14="http://schemas.microsoft.com/office/powerpoint/2010/main" val="12266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DA99F-F924-B61A-700A-5B3A2E59345C}"/>
              </a:ext>
            </a:extLst>
          </p:cNvPr>
          <p:cNvSpPr>
            <a:spLocks noGrp="1"/>
          </p:cNvSpPr>
          <p:nvPr>
            <p:ph type="title"/>
          </p:nvPr>
        </p:nvSpPr>
        <p:spPr/>
        <p:txBody>
          <a:bodyPr/>
          <a:lstStyle/>
          <a:p>
            <a:r>
              <a:rPr lang="en-IN" dirty="0"/>
              <a:t>Model Building</a:t>
            </a:r>
          </a:p>
        </p:txBody>
      </p:sp>
      <p:sp>
        <p:nvSpPr>
          <p:cNvPr id="3" name="Content Placeholder 2">
            <a:extLst>
              <a:ext uri="{FF2B5EF4-FFF2-40B4-BE49-F238E27FC236}">
                <a16:creationId xmlns:a16="http://schemas.microsoft.com/office/drawing/2014/main" id="{D43E8188-281E-3A50-2668-26A98E8AC68C}"/>
              </a:ext>
            </a:extLst>
          </p:cNvPr>
          <p:cNvSpPr>
            <a:spLocks noGrp="1"/>
          </p:cNvSpPr>
          <p:nvPr>
            <p:ph idx="1"/>
          </p:nvPr>
        </p:nvSpPr>
        <p:spPr/>
        <p:txBody>
          <a:bodyPr/>
          <a:lstStyle/>
          <a:p>
            <a:r>
              <a:rPr lang="en-IN" dirty="0"/>
              <a:t>Logistic Regression was firstly used to train the train dataset.</a:t>
            </a:r>
          </a:p>
          <a:p>
            <a:r>
              <a:rPr lang="en-IN" dirty="0"/>
              <a:t>After the training, predictions were made on the test dataset.</a:t>
            </a:r>
          </a:p>
          <a:p>
            <a:r>
              <a:rPr lang="en-IN" dirty="0"/>
              <a:t>Accuracy of 91.9% was obtained by observing the Confusion Matrix.</a:t>
            </a:r>
          </a:p>
          <a:p>
            <a:r>
              <a:rPr lang="en-IN" dirty="0"/>
              <a:t>Though the accuracy was good, yet another model helped to get more accurate result.</a:t>
            </a:r>
          </a:p>
          <a:p>
            <a:r>
              <a:rPr lang="en-IN" dirty="0"/>
              <a:t>Random Forest Classifier was applied on the train dataset and a prediction was done on the train dataset itself which gave 96.1% accuracy.</a:t>
            </a:r>
          </a:p>
          <a:p>
            <a:r>
              <a:rPr lang="en-IN" dirty="0"/>
              <a:t>Later prediction on test dataset gave an accuracy of 93.3%.</a:t>
            </a:r>
          </a:p>
        </p:txBody>
      </p:sp>
    </p:spTree>
    <p:extLst>
      <p:ext uri="{BB962C8B-B14F-4D97-AF65-F5344CB8AC3E}">
        <p14:creationId xmlns:p14="http://schemas.microsoft.com/office/powerpoint/2010/main" val="59544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3B527-D288-C451-40CD-5E6B8849B1F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B3D059BB-BB4D-1D98-D589-7BB6CF58AFBB}"/>
              </a:ext>
            </a:extLst>
          </p:cNvPr>
          <p:cNvSpPr>
            <a:spLocks noGrp="1"/>
          </p:cNvSpPr>
          <p:nvPr>
            <p:ph idx="1"/>
          </p:nvPr>
        </p:nvSpPr>
        <p:spPr/>
        <p:txBody>
          <a:bodyPr/>
          <a:lstStyle/>
          <a:p>
            <a:r>
              <a:rPr lang="en-IN" dirty="0"/>
              <a:t>Though logistic regression gave good accuracy, but more optimized and accurate results were given by the Random Forest Classifier.</a:t>
            </a:r>
          </a:p>
          <a:p>
            <a:r>
              <a:rPr lang="en-IN" dirty="0"/>
              <a:t>Therefore, Random Forest was the final model that was selected for this problem statement.</a:t>
            </a:r>
          </a:p>
        </p:txBody>
      </p:sp>
    </p:spTree>
    <p:extLst>
      <p:ext uri="{BB962C8B-B14F-4D97-AF65-F5344CB8AC3E}">
        <p14:creationId xmlns:p14="http://schemas.microsoft.com/office/powerpoint/2010/main" val="3542762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A8FD2-69F0-616B-DC3E-CE6CD1EAF98A}"/>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504B12E3-B087-C73F-DE7B-7993C7C7E37B}"/>
              </a:ext>
            </a:extLst>
          </p:cNvPr>
          <p:cNvSpPr>
            <a:spLocks noGrp="1"/>
          </p:cNvSpPr>
          <p:nvPr>
            <p:ph idx="1"/>
          </p:nvPr>
        </p:nvSpPr>
        <p:spPr/>
        <p:txBody>
          <a:bodyPr>
            <a:normAutofit/>
          </a:bodyPr>
          <a:lstStyle/>
          <a:p>
            <a:r>
              <a:rPr lang="en-US" dirty="0"/>
              <a:t>We have been provided with a lead’s dataset from the past with around 9000 data points.</a:t>
            </a:r>
          </a:p>
          <a:p>
            <a:r>
              <a:rPr lang="en-US" dirty="0"/>
              <a:t>This dataset consists of various attributes such as Lead Source, Total Time Spent on Website, Total Visits, Last Activity, etc. which may or may not be useful in ultimately deciding whether a lead will be converted or not. The target variable, in this case, is the column ‘Converted’ which tells whether a past lead was converted or not wherein 1 means it was converted and 0 means it wasn’t converted.</a:t>
            </a:r>
            <a:endParaRPr lang="en-IN" dirty="0"/>
          </a:p>
        </p:txBody>
      </p:sp>
    </p:spTree>
    <p:extLst>
      <p:ext uri="{BB962C8B-B14F-4D97-AF65-F5344CB8AC3E}">
        <p14:creationId xmlns:p14="http://schemas.microsoft.com/office/powerpoint/2010/main" val="311725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5EE1F-E77F-5F7D-5BEA-29AF7F4785FF}"/>
              </a:ext>
            </a:extLst>
          </p:cNvPr>
          <p:cNvSpPr>
            <a:spLocks noGrp="1"/>
          </p:cNvSpPr>
          <p:nvPr>
            <p:ph type="title"/>
          </p:nvPr>
        </p:nvSpPr>
        <p:spPr/>
        <p:txBody>
          <a:bodyPr/>
          <a:lstStyle/>
          <a:p>
            <a:r>
              <a:rPr lang="en-IN" dirty="0"/>
              <a:t>Features Description</a:t>
            </a:r>
          </a:p>
        </p:txBody>
      </p:sp>
      <p:sp>
        <p:nvSpPr>
          <p:cNvPr id="3" name="Content Placeholder 2">
            <a:extLst>
              <a:ext uri="{FF2B5EF4-FFF2-40B4-BE49-F238E27FC236}">
                <a16:creationId xmlns:a16="http://schemas.microsoft.com/office/drawing/2014/main" id="{49F3F16F-291A-BA70-D188-0A560520483C}"/>
              </a:ext>
            </a:extLst>
          </p:cNvPr>
          <p:cNvSpPr>
            <a:spLocks noGrp="1"/>
          </p:cNvSpPr>
          <p:nvPr>
            <p:ph idx="1"/>
          </p:nvPr>
        </p:nvSpPr>
        <p:spPr/>
        <p:txBody>
          <a:bodyPr>
            <a:normAutofit fontScale="92500" lnSpcReduction="20000"/>
          </a:bodyPr>
          <a:lstStyle/>
          <a:p>
            <a:r>
              <a:rPr lang="en-US" dirty="0"/>
              <a:t>Prospect ID - A unique ID with which the customer is identified.</a:t>
            </a:r>
          </a:p>
          <a:p>
            <a:r>
              <a:rPr lang="en-US" dirty="0"/>
              <a:t>Lead Number - A lead number assigned to each lead procured.</a:t>
            </a:r>
          </a:p>
          <a:p>
            <a:r>
              <a:rPr lang="en-US" dirty="0"/>
              <a:t>Lead Origin - The origin identifier with which the customer was identified to be a lead. Includes API, Landing Page Submission, etc.</a:t>
            </a:r>
          </a:p>
          <a:p>
            <a:r>
              <a:rPr lang="en-US" dirty="0"/>
              <a:t>Lead Source - The source of the lead. Includes Google, Organic Search, Olark Chat, etc.</a:t>
            </a:r>
          </a:p>
          <a:p>
            <a:r>
              <a:rPr lang="en-US" dirty="0"/>
              <a:t>Do Not Email -An indicator variable selected by the customer wherein they select whether or not they want to be emailed about the course or not.</a:t>
            </a:r>
          </a:p>
          <a:p>
            <a:r>
              <a:rPr lang="en-US" dirty="0"/>
              <a:t>Do Not Call - An indicator variable selected by the customer wherein they select whether or not they want to be called about the course or not.</a:t>
            </a:r>
            <a:endParaRPr lang="en-IN" dirty="0"/>
          </a:p>
        </p:txBody>
      </p:sp>
    </p:spTree>
    <p:extLst>
      <p:ext uri="{BB962C8B-B14F-4D97-AF65-F5344CB8AC3E}">
        <p14:creationId xmlns:p14="http://schemas.microsoft.com/office/powerpoint/2010/main" val="1712917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CB181-397A-9AED-EC4E-19AB14E84417}"/>
              </a:ext>
            </a:extLst>
          </p:cNvPr>
          <p:cNvSpPr>
            <a:spLocks noGrp="1"/>
          </p:cNvSpPr>
          <p:nvPr>
            <p:ph idx="1"/>
          </p:nvPr>
        </p:nvSpPr>
        <p:spPr/>
        <p:txBody>
          <a:bodyPr>
            <a:normAutofit/>
          </a:bodyPr>
          <a:lstStyle/>
          <a:p>
            <a:r>
              <a:rPr lang="en-US" dirty="0"/>
              <a:t>Total Visits - The total number of visits made by the customer on the website.</a:t>
            </a:r>
          </a:p>
          <a:p>
            <a:r>
              <a:rPr lang="en-US" dirty="0"/>
              <a:t>Total Time Spent on Website - The total time spent by the customer on the website.</a:t>
            </a:r>
          </a:p>
          <a:p>
            <a:r>
              <a:rPr lang="en-US" dirty="0"/>
              <a:t>Page Views Per Visit - Average number of pages on the website viewed during the visits.</a:t>
            </a:r>
          </a:p>
          <a:p>
            <a:r>
              <a:rPr lang="en-US" dirty="0"/>
              <a:t>Last Activity - Last activity performed by the customer. Includes Email Opened, Olark Chat Conversation, etc.</a:t>
            </a:r>
          </a:p>
          <a:p>
            <a:r>
              <a:rPr lang="en-US" dirty="0"/>
              <a:t>Country - The country of the customer.</a:t>
            </a:r>
            <a:endParaRPr lang="en-IN" dirty="0"/>
          </a:p>
        </p:txBody>
      </p:sp>
    </p:spTree>
    <p:extLst>
      <p:ext uri="{BB962C8B-B14F-4D97-AF65-F5344CB8AC3E}">
        <p14:creationId xmlns:p14="http://schemas.microsoft.com/office/powerpoint/2010/main" val="909776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97477B-C8B5-7AC5-A6CB-65A42D35C7C3}"/>
              </a:ext>
            </a:extLst>
          </p:cNvPr>
          <p:cNvSpPr>
            <a:spLocks noGrp="1"/>
          </p:cNvSpPr>
          <p:nvPr>
            <p:ph idx="1"/>
          </p:nvPr>
        </p:nvSpPr>
        <p:spPr/>
        <p:txBody>
          <a:bodyPr>
            <a:normAutofit fontScale="92500" lnSpcReduction="10000"/>
          </a:bodyPr>
          <a:lstStyle/>
          <a:p>
            <a:r>
              <a:rPr lang="en-US" dirty="0"/>
              <a:t>Specialization - The industry domain in which the customer worked before. Includes the level 'Select Specialization' which means the customer had not selected this option while filling the form.</a:t>
            </a:r>
          </a:p>
          <a:p>
            <a:r>
              <a:rPr lang="en-US" dirty="0"/>
              <a:t>How did you hear about X Education - The source from which the customer heard about X Education?</a:t>
            </a:r>
          </a:p>
          <a:p>
            <a:r>
              <a:rPr lang="en-US" dirty="0"/>
              <a:t>What is your current occupation - Indicates whether the customer is a student, unemployed or employed?</a:t>
            </a:r>
          </a:p>
          <a:p>
            <a:r>
              <a:rPr lang="en-US" dirty="0"/>
              <a:t>What matters most to you in choosing this course - An option selected by the customer indicating what is their main motto behind doing this course.</a:t>
            </a:r>
            <a:endParaRPr lang="en-IN" dirty="0"/>
          </a:p>
        </p:txBody>
      </p:sp>
    </p:spTree>
    <p:extLst>
      <p:ext uri="{BB962C8B-B14F-4D97-AF65-F5344CB8AC3E}">
        <p14:creationId xmlns:p14="http://schemas.microsoft.com/office/powerpoint/2010/main" val="3496445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F02206-39A5-8FCD-2A0F-06FAD366C807}"/>
              </a:ext>
            </a:extLst>
          </p:cNvPr>
          <p:cNvSpPr>
            <a:spLocks noGrp="1"/>
          </p:cNvSpPr>
          <p:nvPr>
            <p:ph idx="1"/>
          </p:nvPr>
        </p:nvSpPr>
        <p:spPr/>
        <p:txBody>
          <a:bodyPr>
            <a:normAutofit fontScale="85000" lnSpcReduction="20000"/>
          </a:bodyPr>
          <a:lstStyle/>
          <a:p>
            <a:r>
              <a:rPr lang="en-US" dirty="0"/>
              <a:t>Search - Indicating whether the customer had seen the ad in any of the listed items.</a:t>
            </a:r>
          </a:p>
          <a:p>
            <a:r>
              <a:rPr lang="en-US" dirty="0"/>
              <a:t>Magazine</a:t>
            </a:r>
          </a:p>
          <a:p>
            <a:r>
              <a:rPr lang="en-US" dirty="0"/>
              <a:t>Newspaper Article</a:t>
            </a:r>
          </a:p>
          <a:p>
            <a:r>
              <a:rPr lang="en-US" dirty="0"/>
              <a:t>X Education Forums</a:t>
            </a:r>
          </a:p>
          <a:p>
            <a:r>
              <a:rPr lang="en-US" dirty="0"/>
              <a:t>Newspaper</a:t>
            </a:r>
          </a:p>
          <a:p>
            <a:r>
              <a:rPr lang="en-US" dirty="0"/>
              <a:t>Digital Advertisement</a:t>
            </a:r>
          </a:p>
          <a:p>
            <a:r>
              <a:rPr lang="en-US" dirty="0"/>
              <a:t>Through Recommendations - Indicates whether the customer came in through recommendations.</a:t>
            </a:r>
          </a:p>
          <a:p>
            <a:r>
              <a:rPr lang="en-US" dirty="0"/>
              <a:t>Receive More Updates About Our Courses - Indicates whether the customer chose to receive more updates about the courses.</a:t>
            </a:r>
            <a:endParaRPr lang="en-IN" dirty="0"/>
          </a:p>
        </p:txBody>
      </p:sp>
    </p:spTree>
    <p:extLst>
      <p:ext uri="{BB962C8B-B14F-4D97-AF65-F5344CB8AC3E}">
        <p14:creationId xmlns:p14="http://schemas.microsoft.com/office/powerpoint/2010/main" val="3113918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5AAA07-47B7-21B2-5B71-56F5A84C8515}"/>
              </a:ext>
            </a:extLst>
          </p:cNvPr>
          <p:cNvSpPr>
            <a:spLocks noGrp="1"/>
          </p:cNvSpPr>
          <p:nvPr>
            <p:ph idx="1"/>
          </p:nvPr>
        </p:nvSpPr>
        <p:spPr/>
        <p:txBody>
          <a:bodyPr>
            <a:normAutofit fontScale="92500" lnSpcReduction="20000"/>
          </a:bodyPr>
          <a:lstStyle/>
          <a:p>
            <a:r>
              <a:rPr lang="en-US" dirty="0"/>
              <a:t>Tags - Tags assigned to customers indicating the current status of the lead.</a:t>
            </a:r>
          </a:p>
          <a:p>
            <a:r>
              <a:rPr lang="en-US" dirty="0"/>
              <a:t>Lead Quality - Indicates the quality of lead based on the data and intuition the employee who has been assigned to the lead.</a:t>
            </a:r>
          </a:p>
          <a:p>
            <a:r>
              <a:rPr lang="en-US" dirty="0"/>
              <a:t>Update me on Supply Chain Content - Indicates whether the customer wants updates on the Supply Chain Content.</a:t>
            </a:r>
          </a:p>
          <a:p>
            <a:r>
              <a:rPr lang="en-US" dirty="0"/>
              <a:t>Get updates on DM Content - Indicates whether the customer wants updates on the DM Content.</a:t>
            </a:r>
          </a:p>
          <a:p>
            <a:r>
              <a:rPr lang="en-US" dirty="0"/>
              <a:t>Lead Profile - A lead level assigned to each customer based on their profile.</a:t>
            </a:r>
          </a:p>
          <a:p>
            <a:r>
              <a:rPr lang="en-US" dirty="0"/>
              <a:t>City - The city of the customer.</a:t>
            </a:r>
            <a:endParaRPr lang="en-IN" dirty="0"/>
          </a:p>
        </p:txBody>
      </p:sp>
    </p:spTree>
    <p:extLst>
      <p:ext uri="{BB962C8B-B14F-4D97-AF65-F5344CB8AC3E}">
        <p14:creationId xmlns:p14="http://schemas.microsoft.com/office/powerpoint/2010/main" val="3170279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EA039C-1512-790A-3061-02425D62E8F8}"/>
              </a:ext>
            </a:extLst>
          </p:cNvPr>
          <p:cNvSpPr>
            <a:spLocks noGrp="1"/>
          </p:cNvSpPr>
          <p:nvPr>
            <p:ph idx="1"/>
          </p:nvPr>
        </p:nvSpPr>
        <p:spPr/>
        <p:txBody>
          <a:bodyPr>
            <a:normAutofit fontScale="77500" lnSpcReduction="20000"/>
          </a:bodyPr>
          <a:lstStyle/>
          <a:p>
            <a:r>
              <a:rPr lang="en-US" dirty="0"/>
              <a:t>Asymmetric Activity Index - An index and score assigned to each customer based on their</a:t>
            </a:r>
          </a:p>
          <a:p>
            <a:r>
              <a:rPr lang="en-US" dirty="0"/>
              <a:t>activity and their profile</a:t>
            </a:r>
          </a:p>
          <a:p>
            <a:r>
              <a:rPr lang="en-US" dirty="0"/>
              <a:t>Asymmetric Profile Index</a:t>
            </a:r>
          </a:p>
          <a:p>
            <a:r>
              <a:rPr lang="en-US" dirty="0"/>
              <a:t>Asymmetric Activity Score</a:t>
            </a:r>
          </a:p>
          <a:p>
            <a:r>
              <a:rPr lang="en-US" dirty="0"/>
              <a:t>Asymmetric Profile Score</a:t>
            </a:r>
          </a:p>
          <a:p>
            <a:r>
              <a:rPr lang="en-US" dirty="0"/>
              <a:t>I agree to pay the amount through cheque - Indicates whether the customer has agreed to pay the amount through cheque or not.</a:t>
            </a:r>
          </a:p>
          <a:p>
            <a:r>
              <a:rPr lang="en-US" dirty="0"/>
              <a:t>a free copy of Mastering the Interview - Indicates whether the customer wants a free copy of 'Mastering the Interview' or not.</a:t>
            </a:r>
          </a:p>
          <a:p>
            <a:r>
              <a:rPr lang="en-US" dirty="0"/>
              <a:t>Last Notable Activity - The last notable activity performed by the student.</a:t>
            </a:r>
            <a:endParaRPr lang="en-IN" dirty="0"/>
          </a:p>
        </p:txBody>
      </p:sp>
    </p:spTree>
    <p:extLst>
      <p:ext uri="{BB962C8B-B14F-4D97-AF65-F5344CB8AC3E}">
        <p14:creationId xmlns:p14="http://schemas.microsoft.com/office/powerpoint/2010/main" val="168315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10936-5B41-BD25-8366-28D08BDDA73A}"/>
              </a:ext>
            </a:extLst>
          </p:cNvPr>
          <p:cNvSpPr>
            <a:spLocks noGrp="1"/>
          </p:cNvSpPr>
          <p:nvPr>
            <p:ph type="title"/>
          </p:nvPr>
        </p:nvSpPr>
        <p:spPr/>
        <p:txBody>
          <a:bodyPr/>
          <a:lstStyle/>
          <a:p>
            <a:r>
              <a:rPr lang="en-IN" dirty="0"/>
              <a:t>Handling missing values</a:t>
            </a:r>
          </a:p>
        </p:txBody>
      </p:sp>
      <p:sp>
        <p:nvSpPr>
          <p:cNvPr id="3" name="Content Placeholder 2">
            <a:extLst>
              <a:ext uri="{FF2B5EF4-FFF2-40B4-BE49-F238E27FC236}">
                <a16:creationId xmlns:a16="http://schemas.microsoft.com/office/drawing/2014/main" id="{879595FA-7E48-2FE6-B5D8-59A5CA9D357C}"/>
              </a:ext>
            </a:extLst>
          </p:cNvPr>
          <p:cNvSpPr>
            <a:spLocks noGrp="1"/>
          </p:cNvSpPr>
          <p:nvPr>
            <p:ph idx="1"/>
          </p:nvPr>
        </p:nvSpPr>
        <p:spPr/>
        <p:txBody>
          <a:bodyPr/>
          <a:lstStyle/>
          <a:p>
            <a:r>
              <a:rPr lang="en-IN" dirty="0"/>
              <a:t>Removed all those columns where more than 50% of the data are NA’s.</a:t>
            </a:r>
          </a:p>
          <a:p>
            <a:r>
              <a:rPr lang="en-IN" dirty="0"/>
              <a:t>“Lead” features had many “Select” word which were converted to NA and then treated separately.</a:t>
            </a:r>
          </a:p>
          <a:p>
            <a:r>
              <a:rPr lang="en-IN" dirty="0"/>
              <a:t>All NA’s of continuous or numerical data were replaced with their mean value.</a:t>
            </a:r>
          </a:p>
          <a:p>
            <a:r>
              <a:rPr lang="en-IN" dirty="0"/>
              <a:t>All NA’s of discrete or categorical data were replaced with their mode value.</a:t>
            </a:r>
          </a:p>
        </p:txBody>
      </p:sp>
    </p:spTree>
    <p:extLst>
      <p:ext uri="{BB962C8B-B14F-4D97-AF65-F5344CB8AC3E}">
        <p14:creationId xmlns:p14="http://schemas.microsoft.com/office/powerpoint/2010/main" val="55432686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TotalTime>
  <Words>1000</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Gill Sans MT</vt:lpstr>
      <vt:lpstr>Gallery</vt:lpstr>
      <vt:lpstr>LEAD SCORE CASE STUDY</vt:lpstr>
      <vt:lpstr>PROBLEM STATEMENT</vt:lpstr>
      <vt:lpstr>Features Description</vt:lpstr>
      <vt:lpstr>PowerPoint Presentation</vt:lpstr>
      <vt:lpstr>PowerPoint Presentation</vt:lpstr>
      <vt:lpstr>PowerPoint Presentation</vt:lpstr>
      <vt:lpstr>PowerPoint Presentation</vt:lpstr>
      <vt:lpstr>PowerPoint Presentation</vt:lpstr>
      <vt:lpstr>Handling missing values</vt:lpstr>
      <vt:lpstr>Handling Outliers</vt:lpstr>
      <vt:lpstr>Feature Selection</vt:lpstr>
      <vt:lpstr>Data Pre-Processing</vt:lpstr>
      <vt:lpstr>Model Building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dc:title>
  <dc:creator>Arghya Chakraborty</dc:creator>
  <cp:lastModifiedBy>Arghya Chakraborty</cp:lastModifiedBy>
  <cp:revision>3</cp:revision>
  <dcterms:created xsi:type="dcterms:W3CDTF">2022-08-01T10:35:05Z</dcterms:created>
  <dcterms:modified xsi:type="dcterms:W3CDTF">2022-08-01T10:47:34Z</dcterms:modified>
</cp:coreProperties>
</file>