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Kanit"/>
      <p:regular r:id="rId16"/>
    </p:embeddedFont>
    <p:embeddedFont>
      <p:font typeface="Kanit"/>
      <p:regular r:id="rId17"/>
    </p:embeddedFont>
    <p:embeddedFont>
      <p:font typeface="Kanit"/>
      <p:regular r:id="rId18"/>
    </p:embeddedFont>
    <p:embeddedFont>
      <p:font typeface="Kanit"/>
      <p:regular r:id="rId19"/>
    </p:embeddedFont>
    <p:embeddedFont>
      <p:font typeface="Martel Sans Light"/>
      <p:regular r:id="rId20"/>
    </p:embeddedFont>
    <p:embeddedFont>
      <p:font typeface="Martel Sans Light"/>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1C4E"/>
          </a:solidFill>
          <a:ln/>
        </p:spPr>
      </p:sp>
      <p:sp>
        <p:nvSpPr>
          <p:cNvPr id="3" name="Shape 1"/>
          <p:cNvSpPr/>
          <p:nvPr/>
        </p:nvSpPr>
        <p:spPr>
          <a:xfrm>
            <a:off x="0" y="0"/>
            <a:ext cx="14630400" cy="8229600"/>
          </a:xfrm>
          <a:prstGeom prst="rect">
            <a:avLst/>
          </a:prstGeom>
          <a:solidFill>
            <a:srgbClr val="100C3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7724" y="1577697"/>
            <a:ext cx="7468553" cy="2112050"/>
          </a:xfrm>
          <a:prstGeom prst="rect">
            <a:avLst/>
          </a:prstGeom>
          <a:noFill/>
          <a:ln/>
        </p:spPr>
        <p:txBody>
          <a:bodyPr wrap="squar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Sentiment Classification with Bidirectional LSTM and Attention</a:t>
            </a:r>
            <a:endParaRPr lang="en-US" sz="4400" dirty="0"/>
          </a:p>
        </p:txBody>
      </p:sp>
      <p:sp>
        <p:nvSpPr>
          <p:cNvPr id="4" name="Text 1"/>
          <p:cNvSpPr/>
          <p:nvPr/>
        </p:nvSpPr>
        <p:spPr>
          <a:xfrm>
            <a:off x="837724" y="4048720"/>
            <a:ext cx="7468553" cy="1915120"/>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This presentation will cover the development of a robust IMDB sentiment classifier. We address the limitations of basic LSTM models by leveraging PyTorch for advanced sequence modeling. This approach aims to classify movie reviews with improved accuracy and handle nuanced language effectively.</a:t>
            </a:r>
            <a:endParaRPr lang="en-US" sz="1850" dirty="0"/>
          </a:p>
        </p:txBody>
      </p:sp>
      <p:sp>
        <p:nvSpPr>
          <p:cNvPr id="5" name="Shape 2"/>
          <p:cNvSpPr/>
          <p:nvPr/>
        </p:nvSpPr>
        <p:spPr>
          <a:xfrm>
            <a:off x="837724" y="6250900"/>
            <a:ext cx="382905" cy="382905"/>
          </a:xfrm>
          <a:prstGeom prst="roundRect">
            <a:avLst>
              <a:gd name="adj" fmla="val 23878209"/>
            </a:avLst>
          </a:prstGeom>
          <a:noFill/>
          <a:ln w="7620">
            <a:solidFill>
              <a:srgbClr val="3C3838"/>
            </a:solidFill>
            <a:prstDash val="solid"/>
          </a:ln>
        </p:spPr>
      </p:sp>
      <p:pic>
        <p:nvPicPr>
          <p:cNvPr id="6" name="Image 1" descr="preencoded.png">    </p:cNvPr>
          <p:cNvPicPr>
            <a:picLocks noChangeAspect="1"/>
          </p:cNvPicPr>
          <p:nvPr/>
        </p:nvPicPr>
        <p:blipFill>
          <a:blip r:embed="rId2"/>
          <a:stretch>
            <a:fillRect/>
          </a:stretch>
        </p:blipFill>
        <p:spPr>
          <a:xfrm>
            <a:off x="845344" y="6258520"/>
            <a:ext cx="367665" cy="367665"/>
          </a:xfrm>
          <a:prstGeom prst="rect">
            <a:avLst/>
          </a:prstGeom>
        </p:spPr>
      </p:pic>
      <p:sp>
        <p:nvSpPr>
          <p:cNvPr id="7" name="Text 3"/>
          <p:cNvSpPr/>
          <p:nvPr/>
        </p:nvSpPr>
        <p:spPr>
          <a:xfrm>
            <a:off x="1340287" y="6233041"/>
            <a:ext cx="1323261" cy="418862"/>
          </a:xfrm>
          <a:prstGeom prst="rect">
            <a:avLst/>
          </a:prstGeom>
          <a:noFill/>
          <a:ln/>
        </p:spPr>
        <p:txBody>
          <a:bodyPr wrap="none" lIns="0" tIns="0" rIns="0" bIns="0" rtlCol="0" anchor="t"/>
          <a:lstStyle/>
          <a:p>
            <a:pPr algn="l" indent="0" marL="0">
              <a:lnSpc>
                <a:spcPts val="3250"/>
              </a:lnSpc>
              <a:buNone/>
            </a:pPr>
            <a:r>
              <a:rPr lang="en-US" sz="2350" b="1" dirty="0">
                <a:solidFill>
                  <a:srgbClr val="D9E1FF"/>
                </a:solidFill>
                <a:latin typeface="Martel Sans Bold" pitchFamily="34" charset="0"/>
                <a:ea typeface="Martel Sans Bold" pitchFamily="34" charset="-122"/>
                <a:cs typeface="Martel Sans Bold" pitchFamily="34" charset="-120"/>
              </a:rPr>
              <a:t>by Aryan</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108716"/>
            <a:ext cx="11312366"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Project Objective: Robust Sentiment Analysis</a:t>
            </a:r>
            <a:endParaRPr lang="en-US" sz="4400" dirty="0"/>
          </a:p>
        </p:txBody>
      </p:sp>
      <p:sp>
        <p:nvSpPr>
          <p:cNvPr id="3" name="Shape 1"/>
          <p:cNvSpPr/>
          <p:nvPr/>
        </p:nvSpPr>
        <p:spPr>
          <a:xfrm>
            <a:off x="837724" y="3440906"/>
            <a:ext cx="538520" cy="538520"/>
          </a:xfrm>
          <a:prstGeom prst="roundRect">
            <a:avLst>
              <a:gd name="adj" fmla="val 6668"/>
            </a:avLst>
          </a:prstGeom>
          <a:solidFill>
            <a:srgbClr val="2F2B54"/>
          </a:solidFill>
          <a:ln/>
        </p:spPr>
      </p:sp>
      <p:sp>
        <p:nvSpPr>
          <p:cNvPr id="4" name="Text 2"/>
          <p:cNvSpPr/>
          <p:nvPr/>
        </p:nvSpPr>
        <p:spPr>
          <a:xfrm>
            <a:off x="1615559" y="3440906"/>
            <a:ext cx="2873454"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Accurate Classification</a:t>
            </a:r>
            <a:endParaRPr lang="en-US" sz="2200" dirty="0"/>
          </a:p>
        </p:txBody>
      </p:sp>
      <p:sp>
        <p:nvSpPr>
          <p:cNvPr id="5" name="Text 3"/>
          <p:cNvSpPr/>
          <p:nvPr/>
        </p:nvSpPr>
        <p:spPr>
          <a:xfrm>
            <a:off x="1615559" y="3936444"/>
            <a:ext cx="3380899"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Classify movie reviews as positive or negative with high accuracy.</a:t>
            </a:r>
            <a:endParaRPr lang="en-US" sz="1850" dirty="0"/>
          </a:p>
        </p:txBody>
      </p:sp>
      <p:sp>
        <p:nvSpPr>
          <p:cNvPr id="6" name="Shape 4"/>
          <p:cNvSpPr/>
          <p:nvPr/>
        </p:nvSpPr>
        <p:spPr>
          <a:xfrm>
            <a:off x="5235773" y="3440906"/>
            <a:ext cx="538520" cy="538520"/>
          </a:xfrm>
          <a:prstGeom prst="roundRect">
            <a:avLst>
              <a:gd name="adj" fmla="val 6668"/>
            </a:avLst>
          </a:prstGeom>
          <a:solidFill>
            <a:srgbClr val="2F2B54"/>
          </a:solidFill>
          <a:ln/>
        </p:spPr>
      </p:sp>
      <p:sp>
        <p:nvSpPr>
          <p:cNvPr id="7" name="Text 5"/>
          <p:cNvSpPr/>
          <p:nvPr/>
        </p:nvSpPr>
        <p:spPr>
          <a:xfrm>
            <a:off x="6013609" y="344090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Nuanced Language</a:t>
            </a:r>
            <a:endParaRPr lang="en-US" sz="2200" dirty="0"/>
          </a:p>
        </p:txBody>
      </p:sp>
      <p:sp>
        <p:nvSpPr>
          <p:cNvPr id="8" name="Text 6"/>
          <p:cNvSpPr/>
          <p:nvPr/>
        </p:nvSpPr>
        <p:spPr>
          <a:xfrm>
            <a:off x="6013609" y="3936444"/>
            <a:ext cx="3380899"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Improve performance on complex language, including negations.</a:t>
            </a:r>
            <a:endParaRPr lang="en-US" sz="1850" dirty="0"/>
          </a:p>
        </p:txBody>
      </p:sp>
      <p:sp>
        <p:nvSpPr>
          <p:cNvPr id="9" name="Shape 7"/>
          <p:cNvSpPr/>
          <p:nvPr/>
        </p:nvSpPr>
        <p:spPr>
          <a:xfrm>
            <a:off x="9633823" y="3440906"/>
            <a:ext cx="538520" cy="538520"/>
          </a:xfrm>
          <a:prstGeom prst="roundRect">
            <a:avLst>
              <a:gd name="adj" fmla="val 6668"/>
            </a:avLst>
          </a:prstGeom>
          <a:solidFill>
            <a:srgbClr val="2F2B54"/>
          </a:solidFill>
          <a:ln/>
        </p:spPr>
      </p:sp>
      <p:sp>
        <p:nvSpPr>
          <p:cNvPr id="10" name="Text 8"/>
          <p:cNvSpPr/>
          <p:nvPr/>
        </p:nvSpPr>
        <p:spPr>
          <a:xfrm>
            <a:off x="10411658" y="344090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State-of-the-Art</a:t>
            </a:r>
            <a:endParaRPr lang="en-US" sz="2200" dirty="0"/>
          </a:p>
        </p:txBody>
      </p:sp>
      <p:sp>
        <p:nvSpPr>
          <p:cNvPr id="11" name="Text 9"/>
          <p:cNvSpPr/>
          <p:nvPr/>
        </p:nvSpPr>
        <p:spPr>
          <a:xfrm>
            <a:off x="10411658" y="3936444"/>
            <a:ext cx="3380899"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Achieve superior results on the IMDB dataset.</a:t>
            </a:r>
            <a:endParaRPr lang="en-US" sz="1850" dirty="0"/>
          </a:p>
        </p:txBody>
      </p:sp>
      <p:sp>
        <p:nvSpPr>
          <p:cNvPr id="12" name="Text 10"/>
          <p:cNvSpPr/>
          <p:nvPr/>
        </p:nvSpPr>
        <p:spPr>
          <a:xfrm>
            <a:off x="837724" y="5354717"/>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Our benchmark is to exceed the prior state-of-the-art accuracy of 89.2%, targeting 92% or higher. This will demonstrate the effectiveness of our approach.</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2159675"/>
            <a:ext cx="9890879"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The Problem: Limitations of Basic LSTM</a:t>
            </a:r>
            <a:endParaRPr lang="en-US" sz="4400" dirty="0"/>
          </a:p>
        </p:txBody>
      </p:sp>
      <p:sp>
        <p:nvSpPr>
          <p:cNvPr id="3" name="Text 1"/>
          <p:cNvSpPr/>
          <p:nvPr/>
        </p:nvSpPr>
        <p:spPr>
          <a:xfrm>
            <a:off x="837724" y="3461980"/>
            <a:ext cx="3373993"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Long-Range Dependencies</a:t>
            </a:r>
            <a:endParaRPr lang="en-US" sz="2200" dirty="0"/>
          </a:p>
        </p:txBody>
      </p:sp>
      <p:sp>
        <p:nvSpPr>
          <p:cNvPr id="4" name="Text 2"/>
          <p:cNvSpPr/>
          <p:nvPr/>
        </p:nvSpPr>
        <p:spPr>
          <a:xfrm>
            <a:off x="837724" y="4053245"/>
            <a:ext cx="6185535"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Standard LSTMs struggle with capturing relationships between distant words.</a:t>
            </a:r>
            <a:endParaRPr lang="en-US" sz="1850" dirty="0"/>
          </a:p>
        </p:txBody>
      </p:sp>
      <p:sp>
        <p:nvSpPr>
          <p:cNvPr id="5" name="Text 3"/>
          <p:cNvSpPr/>
          <p:nvPr/>
        </p:nvSpPr>
        <p:spPr>
          <a:xfrm>
            <a:off x="7614761" y="3461980"/>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Kanit" pitchFamily="34" charset="0"/>
                <a:ea typeface="Kanit" pitchFamily="34" charset="-122"/>
                <a:cs typeface="Kanit" pitchFamily="34" charset="-120"/>
              </a:rPr>
              <a:t>Negation Handling</a:t>
            </a:r>
            <a:endParaRPr lang="en-US" sz="2200" dirty="0"/>
          </a:p>
        </p:txBody>
      </p:sp>
      <p:sp>
        <p:nvSpPr>
          <p:cNvPr id="6" name="Text 4"/>
          <p:cNvSpPr/>
          <p:nvPr/>
        </p:nvSpPr>
        <p:spPr>
          <a:xfrm>
            <a:off x="7614761" y="4053245"/>
            <a:ext cx="6185535"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Basic LSTMs often misclassify sentences with negations, like "I don't like this movie."</a:t>
            </a:r>
            <a:endParaRPr lang="en-US" sz="1850" dirty="0"/>
          </a:p>
        </p:txBody>
      </p:sp>
      <p:sp>
        <p:nvSpPr>
          <p:cNvPr id="7" name="Text 5"/>
          <p:cNvSpPr/>
          <p:nvPr/>
        </p:nvSpPr>
        <p:spPr>
          <a:xfrm>
            <a:off x="837724" y="5303877"/>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Our base LSTM achieved only 84.5% accuracy on the IMDB dataset. This highlights the need for a more sophisticated approach to capture contextual information effectively.</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911304"/>
            <a:ext cx="10803255"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Solution: Bidirectional LSTM with Attention</a:t>
            </a:r>
            <a:endParaRPr lang="en-US" sz="4400" dirty="0"/>
          </a:p>
        </p:txBody>
      </p:sp>
      <p:pic>
        <p:nvPicPr>
          <p:cNvPr id="3" name="Image 0" descr="preencoded.png">    </p:cNvPr>
          <p:cNvPicPr>
            <a:picLocks noChangeAspect="1"/>
          </p:cNvPicPr>
          <p:nvPr/>
        </p:nvPicPr>
        <p:blipFill>
          <a:blip r:embed="rId1"/>
          <a:stretch>
            <a:fillRect/>
          </a:stretch>
        </p:blipFill>
        <p:spPr>
          <a:xfrm>
            <a:off x="837724" y="1974294"/>
            <a:ext cx="1196816" cy="1436251"/>
          </a:xfrm>
          <a:prstGeom prst="rect">
            <a:avLst/>
          </a:prstGeom>
        </p:spPr>
      </p:pic>
      <p:sp>
        <p:nvSpPr>
          <p:cNvPr id="4" name="Text 1"/>
          <p:cNvSpPr/>
          <p:nvPr/>
        </p:nvSpPr>
        <p:spPr>
          <a:xfrm>
            <a:off x="2393513" y="2213610"/>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Bidirectional LSTM</a:t>
            </a:r>
            <a:endParaRPr lang="en-US" sz="2200" dirty="0"/>
          </a:p>
        </p:txBody>
      </p:sp>
      <p:sp>
        <p:nvSpPr>
          <p:cNvPr id="5" name="Text 2"/>
          <p:cNvSpPr/>
          <p:nvPr/>
        </p:nvSpPr>
        <p:spPr>
          <a:xfrm>
            <a:off x="2393513" y="2709148"/>
            <a:ext cx="11399163"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Processes sequences in both forward and backward directions.</a:t>
            </a:r>
            <a:endParaRPr lang="en-US" sz="1850" dirty="0"/>
          </a:p>
        </p:txBody>
      </p:sp>
      <p:pic>
        <p:nvPicPr>
          <p:cNvPr id="6" name="Image 1" descr="preencoded.png">    </p:cNvPr>
          <p:cNvPicPr>
            <a:picLocks noChangeAspect="1"/>
          </p:cNvPicPr>
          <p:nvPr/>
        </p:nvPicPr>
        <p:blipFill>
          <a:blip r:embed="rId2"/>
          <a:stretch>
            <a:fillRect/>
          </a:stretch>
        </p:blipFill>
        <p:spPr>
          <a:xfrm>
            <a:off x="837724" y="3410545"/>
            <a:ext cx="1196816" cy="1436251"/>
          </a:xfrm>
          <a:prstGeom prst="rect">
            <a:avLst/>
          </a:prstGeom>
        </p:spPr>
      </p:pic>
      <p:sp>
        <p:nvSpPr>
          <p:cNvPr id="7" name="Text 3"/>
          <p:cNvSpPr/>
          <p:nvPr/>
        </p:nvSpPr>
        <p:spPr>
          <a:xfrm>
            <a:off x="2393513" y="3649861"/>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Attention Mechanism</a:t>
            </a:r>
            <a:endParaRPr lang="en-US" sz="2200" dirty="0"/>
          </a:p>
        </p:txBody>
      </p:sp>
      <p:sp>
        <p:nvSpPr>
          <p:cNvPr id="8" name="Text 4"/>
          <p:cNvSpPr/>
          <p:nvPr/>
        </p:nvSpPr>
        <p:spPr>
          <a:xfrm>
            <a:off x="2393513" y="4145399"/>
            <a:ext cx="11399163"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Weights different parts of the input sequence based on relevance.</a:t>
            </a:r>
            <a:endParaRPr lang="en-US" sz="1850" dirty="0"/>
          </a:p>
        </p:txBody>
      </p:sp>
      <p:pic>
        <p:nvPicPr>
          <p:cNvPr id="9" name="Image 2" descr="preencoded.png">    </p:cNvPr>
          <p:cNvPicPr>
            <a:picLocks noChangeAspect="1"/>
          </p:cNvPicPr>
          <p:nvPr/>
        </p:nvPicPr>
        <p:blipFill>
          <a:blip r:embed="rId3"/>
          <a:stretch>
            <a:fillRect/>
          </a:stretch>
        </p:blipFill>
        <p:spPr>
          <a:xfrm>
            <a:off x="837724" y="4846796"/>
            <a:ext cx="1196816" cy="1436251"/>
          </a:xfrm>
          <a:prstGeom prst="rect">
            <a:avLst/>
          </a:prstGeom>
        </p:spPr>
      </p:pic>
      <p:sp>
        <p:nvSpPr>
          <p:cNvPr id="10" name="Text 5"/>
          <p:cNvSpPr/>
          <p:nvPr/>
        </p:nvSpPr>
        <p:spPr>
          <a:xfrm>
            <a:off x="2393513" y="5086112"/>
            <a:ext cx="3124557"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Focus on Relevant Words</a:t>
            </a:r>
            <a:endParaRPr lang="en-US" sz="2200" dirty="0"/>
          </a:p>
        </p:txBody>
      </p:sp>
      <p:sp>
        <p:nvSpPr>
          <p:cNvPr id="11" name="Text 6"/>
          <p:cNvSpPr/>
          <p:nvPr/>
        </p:nvSpPr>
        <p:spPr>
          <a:xfrm>
            <a:off x="2393513" y="5581650"/>
            <a:ext cx="11399163"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Captures negations and complex structures.</a:t>
            </a:r>
            <a:endParaRPr lang="en-US" sz="1850" dirty="0"/>
          </a:p>
        </p:txBody>
      </p:sp>
      <p:sp>
        <p:nvSpPr>
          <p:cNvPr id="12" name="Text 7"/>
          <p:cNvSpPr/>
          <p:nvPr/>
        </p:nvSpPr>
        <p:spPr>
          <a:xfrm>
            <a:off x="837724" y="6552248"/>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This architecture allows the model to focus on the most salient words for sentiment prediction, improving overall accuracy.</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2004060"/>
            <a:ext cx="7959804"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Methodology: Embedding Layer</a:t>
            </a:r>
            <a:endParaRPr lang="en-US" sz="4400" dirty="0"/>
          </a:p>
        </p:txBody>
      </p:sp>
      <p:sp>
        <p:nvSpPr>
          <p:cNvPr id="3" name="Shape 1"/>
          <p:cNvSpPr/>
          <p:nvPr/>
        </p:nvSpPr>
        <p:spPr>
          <a:xfrm>
            <a:off x="837724" y="3067050"/>
            <a:ext cx="4158734" cy="2123242"/>
          </a:xfrm>
          <a:prstGeom prst="roundRect">
            <a:avLst>
              <a:gd name="adj" fmla="val 1691"/>
            </a:avLst>
          </a:prstGeom>
          <a:solidFill>
            <a:srgbClr val="2F2B54"/>
          </a:solidFill>
          <a:ln/>
        </p:spPr>
      </p:sp>
      <p:sp>
        <p:nvSpPr>
          <p:cNvPr id="4" name="Text 2"/>
          <p:cNvSpPr/>
          <p:nvPr/>
        </p:nvSpPr>
        <p:spPr>
          <a:xfrm>
            <a:off x="1077039" y="330636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Word Embeddings</a:t>
            </a:r>
            <a:endParaRPr lang="en-US" sz="2200" dirty="0"/>
          </a:p>
        </p:txBody>
      </p:sp>
      <p:sp>
        <p:nvSpPr>
          <p:cNvPr id="5" name="Text 3"/>
          <p:cNvSpPr/>
          <p:nvPr/>
        </p:nvSpPr>
        <p:spPr>
          <a:xfrm>
            <a:off x="1077039" y="3801904"/>
            <a:ext cx="368010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Map words to a high-dimensional vector space (e.g., 300 dimensions).</a:t>
            </a:r>
            <a:endParaRPr lang="en-US" sz="1850" dirty="0"/>
          </a:p>
        </p:txBody>
      </p:sp>
      <p:sp>
        <p:nvSpPr>
          <p:cNvPr id="6" name="Shape 4"/>
          <p:cNvSpPr/>
          <p:nvPr/>
        </p:nvSpPr>
        <p:spPr>
          <a:xfrm>
            <a:off x="5235773" y="3067050"/>
            <a:ext cx="4158734" cy="2123242"/>
          </a:xfrm>
          <a:prstGeom prst="roundRect">
            <a:avLst>
              <a:gd name="adj" fmla="val 1691"/>
            </a:avLst>
          </a:prstGeom>
          <a:solidFill>
            <a:srgbClr val="2F2B54"/>
          </a:solidFill>
          <a:ln/>
        </p:spPr>
      </p:sp>
      <p:sp>
        <p:nvSpPr>
          <p:cNvPr id="7" name="Text 5"/>
          <p:cNvSpPr/>
          <p:nvPr/>
        </p:nvSpPr>
        <p:spPr>
          <a:xfrm>
            <a:off x="5475089" y="330636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Pre-trained GloVe</a:t>
            </a:r>
            <a:endParaRPr lang="en-US" sz="2200" dirty="0"/>
          </a:p>
        </p:txBody>
      </p:sp>
      <p:sp>
        <p:nvSpPr>
          <p:cNvPr id="8" name="Text 6"/>
          <p:cNvSpPr/>
          <p:nvPr/>
        </p:nvSpPr>
        <p:spPr>
          <a:xfrm>
            <a:off x="5475089" y="3801904"/>
            <a:ext cx="368010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Initialized with pre-trained GloVe embeddings (840B tokens) for better starting point.</a:t>
            </a:r>
            <a:endParaRPr lang="en-US" sz="1850" dirty="0"/>
          </a:p>
        </p:txBody>
      </p:sp>
      <p:sp>
        <p:nvSpPr>
          <p:cNvPr id="9" name="Shape 7"/>
          <p:cNvSpPr/>
          <p:nvPr/>
        </p:nvSpPr>
        <p:spPr>
          <a:xfrm>
            <a:off x="9633823" y="3067050"/>
            <a:ext cx="4158734" cy="2123242"/>
          </a:xfrm>
          <a:prstGeom prst="roundRect">
            <a:avLst>
              <a:gd name="adj" fmla="val 1691"/>
            </a:avLst>
          </a:prstGeom>
          <a:solidFill>
            <a:srgbClr val="2F2B54"/>
          </a:solidFill>
          <a:ln/>
        </p:spPr>
      </p:sp>
      <p:sp>
        <p:nvSpPr>
          <p:cNvPr id="10" name="Text 8"/>
          <p:cNvSpPr/>
          <p:nvPr/>
        </p:nvSpPr>
        <p:spPr>
          <a:xfrm>
            <a:off x="9873139" y="330636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Fine-tuning</a:t>
            </a:r>
            <a:endParaRPr lang="en-US" sz="2200" dirty="0"/>
          </a:p>
        </p:txBody>
      </p:sp>
      <p:sp>
        <p:nvSpPr>
          <p:cNvPr id="11" name="Text 9"/>
          <p:cNvSpPr/>
          <p:nvPr/>
        </p:nvSpPr>
        <p:spPr>
          <a:xfrm>
            <a:off x="9873139" y="3801904"/>
            <a:ext cx="368010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Embeddings are fine-tuned during training to adapt to the specific task.</a:t>
            </a:r>
            <a:endParaRPr lang="en-US" sz="1850" dirty="0"/>
          </a:p>
        </p:txBody>
      </p:sp>
      <p:sp>
        <p:nvSpPr>
          <p:cNvPr id="12" name="Text 10"/>
          <p:cNvSpPr/>
          <p:nvPr/>
        </p:nvSpPr>
        <p:spPr>
          <a:xfrm>
            <a:off x="837724" y="5459492"/>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Vocabulary size is reduced to the 20,000 most frequent words to manage complexity and improve training efficiency.</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383625"/>
            <a:ext cx="8256032"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Methodology: Bidirectional LSTM</a:t>
            </a:r>
            <a:endParaRPr lang="en-US" sz="4400" dirty="0"/>
          </a:p>
        </p:txBody>
      </p:sp>
      <p:sp>
        <p:nvSpPr>
          <p:cNvPr id="3" name="Text 1"/>
          <p:cNvSpPr/>
          <p:nvPr/>
        </p:nvSpPr>
        <p:spPr>
          <a:xfrm>
            <a:off x="2206585" y="3749278"/>
            <a:ext cx="2816185" cy="351949"/>
          </a:xfrm>
          <a:prstGeom prst="rect">
            <a:avLst/>
          </a:prstGeom>
          <a:noFill/>
          <a:ln/>
        </p:spPr>
        <p:txBody>
          <a:bodyPr wrap="none" lIns="0" tIns="0" rIns="0" bIns="0" rtlCol="0" anchor="t"/>
          <a:lstStyle/>
          <a:p>
            <a:pPr algn="r" indent="0" marL="0">
              <a:lnSpc>
                <a:spcPts val="2750"/>
              </a:lnSpc>
              <a:buNone/>
            </a:pPr>
            <a:r>
              <a:rPr lang="en-US" sz="2200" dirty="0">
                <a:solidFill>
                  <a:srgbClr val="D9E1FF"/>
                </a:solidFill>
                <a:latin typeface="Kanit" pitchFamily="34" charset="0"/>
                <a:ea typeface="Kanit" pitchFamily="34" charset="-122"/>
                <a:cs typeface="Kanit" pitchFamily="34" charset="-120"/>
              </a:rPr>
              <a:t>Two LSTMs</a:t>
            </a:r>
            <a:endParaRPr lang="en-US" sz="2200" dirty="0"/>
          </a:p>
        </p:txBody>
      </p:sp>
      <p:sp>
        <p:nvSpPr>
          <p:cNvPr id="4" name="Text 2"/>
          <p:cNvSpPr/>
          <p:nvPr/>
        </p:nvSpPr>
        <p:spPr>
          <a:xfrm>
            <a:off x="837724" y="4244816"/>
            <a:ext cx="4185047" cy="766048"/>
          </a:xfrm>
          <a:prstGeom prst="rect">
            <a:avLst/>
          </a:prstGeom>
          <a:noFill/>
          <a:ln/>
        </p:spPr>
        <p:txBody>
          <a:bodyPr wrap="square" lIns="0" tIns="0" rIns="0" bIns="0" rtlCol="0" anchor="t"/>
          <a:lstStyle/>
          <a:p>
            <a:pPr algn="r"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Forward pass processes the sequence from beginning to end.</a:t>
            </a:r>
            <a:endParaRPr lang="en-US" sz="1850" dirty="0"/>
          </a:p>
        </p:txBody>
      </p:sp>
      <p:pic>
        <p:nvPicPr>
          <p:cNvPr id="5" name="Image 0" descr="preencoded.png">    </p:cNvPr>
          <p:cNvPicPr>
            <a:picLocks noChangeAspect="1"/>
          </p:cNvPicPr>
          <p:nvPr/>
        </p:nvPicPr>
        <p:blipFill>
          <a:blip r:embed="rId1"/>
          <a:stretch>
            <a:fillRect/>
          </a:stretch>
        </p:blipFill>
        <p:spPr>
          <a:xfrm>
            <a:off x="5501521" y="2566392"/>
            <a:ext cx="3627358" cy="3627358"/>
          </a:xfrm>
          <a:prstGeom prst="rect">
            <a:avLst/>
          </a:prstGeom>
        </p:spPr>
      </p:pic>
      <p:sp>
        <p:nvSpPr>
          <p:cNvPr id="6" name="Shape 3"/>
          <p:cNvSpPr/>
          <p:nvPr/>
        </p:nvSpPr>
        <p:spPr>
          <a:xfrm>
            <a:off x="5270302" y="4080867"/>
            <a:ext cx="598408" cy="598408"/>
          </a:xfrm>
          <a:prstGeom prst="roundRect">
            <a:avLst>
              <a:gd name="adj" fmla="val 1526526"/>
            </a:avLst>
          </a:prstGeom>
          <a:solidFill>
            <a:srgbClr val="2F2B54"/>
          </a:solidFill>
          <a:ln/>
        </p:spPr>
      </p:sp>
      <p:sp>
        <p:nvSpPr>
          <p:cNvPr id="7" name="Text 4"/>
          <p:cNvSpPr/>
          <p:nvPr/>
        </p:nvSpPr>
        <p:spPr>
          <a:xfrm>
            <a:off x="5434846" y="4211717"/>
            <a:ext cx="269200" cy="336590"/>
          </a:xfrm>
          <a:prstGeom prst="rect">
            <a:avLst/>
          </a:prstGeom>
          <a:noFill/>
          <a:ln/>
        </p:spPr>
        <p:txBody>
          <a:bodyPr wrap="none" lIns="0" tIns="0" rIns="0" bIns="0" rtlCol="0" anchor="t"/>
          <a:lstStyle/>
          <a:p>
            <a:pPr algn="l" indent="0" marL="0">
              <a:lnSpc>
                <a:spcPts val="3350"/>
              </a:lnSpc>
              <a:buNone/>
            </a:pPr>
            <a:r>
              <a:rPr lang="en-US" sz="2100" dirty="0">
                <a:solidFill>
                  <a:srgbClr val="D9E1FF"/>
                </a:solidFill>
                <a:latin typeface="Kanit" pitchFamily="34" charset="0"/>
                <a:ea typeface="Kanit" pitchFamily="34" charset="-122"/>
                <a:cs typeface="Kanit" pitchFamily="34" charset="-120"/>
              </a:rPr>
              <a:t>1</a:t>
            </a:r>
            <a:endParaRPr lang="en-US" sz="2100" dirty="0"/>
          </a:p>
        </p:txBody>
      </p:sp>
      <p:sp>
        <p:nvSpPr>
          <p:cNvPr id="8" name="Text 5"/>
          <p:cNvSpPr/>
          <p:nvPr/>
        </p:nvSpPr>
        <p:spPr>
          <a:xfrm>
            <a:off x="9487853" y="275260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Backward Pass</a:t>
            </a:r>
            <a:endParaRPr lang="en-US" sz="2200" dirty="0"/>
          </a:p>
        </p:txBody>
      </p:sp>
      <p:sp>
        <p:nvSpPr>
          <p:cNvPr id="9" name="Text 6"/>
          <p:cNvSpPr/>
          <p:nvPr/>
        </p:nvSpPr>
        <p:spPr>
          <a:xfrm>
            <a:off x="9487853" y="3248144"/>
            <a:ext cx="4304824"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Processes the sequence from end to beginning.</a:t>
            </a:r>
            <a:endParaRPr lang="en-US" sz="1850" dirty="0"/>
          </a:p>
        </p:txBody>
      </p:sp>
      <p:pic>
        <p:nvPicPr>
          <p:cNvPr id="10" name="Image 1" descr="preencoded.png">    </p:cNvPr>
          <p:cNvPicPr>
            <a:picLocks noChangeAspect="1"/>
          </p:cNvPicPr>
          <p:nvPr/>
        </p:nvPicPr>
        <p:blipFill>
          <a:blip r:embed="rId2"/>
          <a:stretch>
            <a:fillRect/>
          </a:stretch>
        </p:blipFill>
        <p:spPr>
          <a:xfrm>
            <a:off x="5501521" y="2566392"/>
            <a:ext cx="3627358" cy="3627358"/>
          </a:xfrm>
          <a:prstGeom prst="rect">
            <a:avLst/>
          </a:prstGeom>
        </p:spPr>
      </p:pic>
      <p:sp>
        <p:nvSpPr>
          <p:cNvPr id="11" name="Shape 7"/>
          <p:cNvSpPr/>
          <p:nvPr/>
        </p:nvSpPr>
        <p:spPr>
          <a:xfrm>
            <a:off x="7888724" y="2569012"/>
            <a:ext cx="598408" cy="598408"/>
          </a:xfrm>
          <a:prstGeom prst="roundRect">
            <a:avLst>
              <a:gd name="adj" fmla="val 1526526"/>
            </a:avLst>
          </a:prstGeom>
          <a:solidFill>
            <a:srgbClr val="2F2B54"/>
          </a:solidFill>
          <a:ln/>
        </p:spPr>
      </p:sp>
      <p:sp>
        <p:nvSpPr>
          <p:cNvPr id="12" name="Text 8"/>
          <p:cNvSpPr/>
          <p:nvPr/>
        </p:nvSpPr>
        <p:spPr>
          <a:xfrm>
            <a:off x="8053268" y="2699861"/>
            <a:ext cx="269200" cy="336590"/>
          </a:xfrm>
          <a:prstGeom prst="rect">
            <a:avLst/>
          </a:prstGeom>
          <a:noFill/>
          <a:ln/>
        </p:spPr>
        <p:txBody>
          <a:bodyPr wrap="none" lIns="0" tIns="0" rIns="0" bIns="0" rtlCol="0" anchor="t"/>
          <a:lstStyle/>
          <a:p>
            <a:pPr algn="l" indent="0" marL="0">
              <a:lnSpc>
                <a:spcPts val="3350"/>
              </a:lnSpc>
              <a:buNone/>
            </a:pPr>
            <a:r>
              <a:rPr lang="en-US" sz="2100" dirty="0">
                <a:solidFill>
                  <a:srgbClr val="D9E1FF"/>
                </a:solidFill>
                <a:latin typeface="Kanit" pitchFamily="34" charset="0"/>
                <a:ea typeface="Kanit" pitchFamily="34" charset="-122"/>
                <a:cs typeface="Kanit" pitchFamily="34" charset="-120"/>
              </a:rPr>
              <a:t>2</a:t>
            </a:r>
            <a:endParaRPr lang="en-US" sz="2100" dirty="0"/>
          </a:p>
        </p:txBody>
      </p:sp>
      <p:sp>
        <p:nvSpPr>
          <p:cNvPr id="13" name="Text 9"/>
          <p:cNvSpPr/>
          <p:nvPr/>
        </p:nvSpPr>
        <p:spPr>
          <a:xfrm>
            <a:off x="9487853" y="4745831"/>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Hidden State Size</a:t>
            </a:r>
            <a:endParaRPr lang="en-US" sz="2200" dirty="0"/>
          </a:p>
        </p:txBody>
      </p:sp>
      <p:sp>
        <p:nvSpPr>
          <p:cNvPr id="14" name="Text 10"/>
          <p:cNvSpPr/>
          <p:nvPr/>
        </p:nvSpPr>
        <p:spPr>
          <a:xfrm>
            <a:off x="9487853" y="5241369"/>
            <a:ext cx="4304824"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256 units per LSTM to capture sufficient contextual information.</a:t>
            </a:r>
            <a:endParaRPr lang="en-US" sz="1850" dirty="0"/>
          </a:p>
        </p:txBody>
      </p:sp>
      <p:pic>
        <p:nvPicPr>
          <p:cNvPr id="15" name="Image 2" descr="preencoded.png">    </p:cNvPr>
          <p:cNvPicPr>
            <a:picLocks noChangeAspect="1"/>
          </p:cNvPicPr>
          <p:nvPr/>
        </p:nvPicPr>
        <p:blipFill>
          <a:blip r:embed="rId3"/>
          <a:stretch>
            <a:fillRect/>
          </a:stretch>
        </p:blipFill>
        <p:spPr>
          <a:xfrm>
            <a:off x="5501521" y="2566392"/>
            <a:ext cx="3627358" cy="3627358"/>
          </a:xfrm>
          <a:prstGeom prst="rect">
            <a:avLst/>
          </a:prstGeom>
        </p:spPr>
      </p:pic>
      <p:sp>
        <p:nvSpPr>
          <p:cNvPr id="16" name="Shape 11"/>
          <p:cNvSpPr/>
          <p:nvPr/>
        </p:nvSpPr>
        <p:spPr>
          <a:xfrm>
            <a:off x="7888724" y="5592604"/>
            <a:ext cx="598408" cy="598408"/>
          </a:xfrm>
          <a:prstGeom prst="roundRect">
            <a:avLst>
              <a:gd name="adj" fmla="val 1526526"/>
            </a:avLst>
          </a:prstGeom>
          <a:solidFill>
            <a:srgbClr val="2F2B54"/>
          </a:solidFill>
          <a:ln/>
        </p:spPr>
      </p:sp>
      <p:sp>
        <p:nvSpPr>
          <p:cNvPr id="17" name="Text 12"/>
          <p:cNvSpPr/>
          <p:nvPr/>
        </p:nvSpPr>
        <p:spPr>
          <a:xfrm>
            <a:off x="8053268" y="5723453"/>
            <a:ext cx="269200" cy="336590"/>
          </a:xfrm>
          <a:prstGeom prst="rect">
            <a:avLst/>
          </a:prstGeom>
          <a:noFill/>
          <a:ln/>
        </p:spPr>
        <p:txBody>
          <a:bodyPr wrap="none" lIns="0" tIns="0" rIns="0" bIns="0" rtlCol="0" anchor="t"/>
          <a:lstStyle/>
          <a:p>
            <a:pPr algn="l" indent="0" marL="0">
              <a:lnSpc>
                <a:spcPts val="3350"/>
              </a:lnSpc>
              <a:buNone/>
            </a:pPr>
            <a:r>
              <a:rPr lang="en-US" sz="2100" dirty="0">
                <a:solidFill>
                  <a:srgbClr val="D9E1FF"/>
                </a:solidFill>
                <a:latin typeface="Kanit" pitchFamily="34" charset="0"/>
                <a:ea typeface="Kanit" pitchFamily="34" charset="-122"/>
                <a:cs typeface="Kanit" pitchFamily="34" charset="-120"/>
              </a:rPr>
              <a:t>3</a:t>
            </a:r>
            <a:endParaRPr lang="en-US" sz="2100" dirty="0"/>
          </a:p>
        </p:txBody>
      </p:sp>
      <p:sp>
        <p:nvSpPr>
          <p:cNvPr id="18" name="Text 13"/>
          <p:cNvSpPr/>
          <p:nvPr/>
        </p:nvSpPr>
        <p:spPr>
          <a:xfrm>
            <a:off x="837724" y="6462951"/>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The concatenated hidden states serve as input to the attention layer, combining information from both directions.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1029772"/>
            <a:ext cx="8956596"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Methodology: Attention Mechanism</a:t>
            </a:r>
            <a:endParaRPr lang="en-US" sz="4400" dirty="0"/>
          </a:p>
        </p:txBody>
      </p:sp>
      <p:pic>
        <p:nvPicPr>
          <p:cNvPr id="3" name="Image 0" descr="preencoded.png">    </p:cNvPr>
          <p:cNvPicPr>
            <a:picLocks noChangeAspect="1"/>
          </p:cNvPicPr>
          <p:nvPr/>
        </p:nvPicPr>
        <p:blipFill>
          <a:blip r:embed="rId1"/>
          <a:stretch>
            <a:fillRect/>
          </a:stretch>
        </p:blipFill>
        <p:spPr>
          <a:xfrm>
            <a:off x="837724" y="2134553"/>
            <a:ext cx="598408" cy="598408"/>
          </a:xfrm>
          <a:prstGeom prst="rect">
            <a:avLst/>
          </a:prstGeom>
        </p:spPr>
      </p:pic>
      <p:sp>
        <p:nvSpPr>
          <p:cNvPr id="4" name="Text 1"/>
          <p:cNvSpPr/>
          <p:nvPr/>
        </p:nvSpPr>
        <p:spPr>
          <a:xfrm>
            <a:off x="1675448" y="2092762"/>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Attention Weights</a:t>
            </a:r>
            <a:endParaRPr lang="en-US" sz="2200" dirty="0"/>
          </a:p>
        </p:txBody>
      </p:sp>
      <p:sp>
        <p:nvSpPr>
          <p:cNvPr id="5" name="Text 2"/>
          <p:cNvSpPr/>
          <p:nvPr/>
        </p:nvSpPr>
        <p:spPr>
          <a:xfrm>
            <a:off x="1675448" y="2588300"/>
            <a:ext cx="12117229"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Calculated based on LSTM outputs to determine word importance.</a:t>
            </a:r>
            <a:endParaRPr lang="en-US" sz="1850" dirty="0"/>
          </a:p>
        </p:txBody>
      </p:sp>
      <p:pic>
        <p:nvPicPr>
          <p:cNvPr id="6" name="Image 1" descr="preencoded.png">    </p:cNvPr>
          <p:cNvPicPr>
            <a:picLocks noChangeAspect="1"/>
          </p:cNvPicPr>
          <p:nvPr/>
        </p:nvPicPr>
        <p:blipFill>
          <a:blip r:embed="rId2"/>
          <a:stretch>
            <a:fillRect/>
          </a:stretch>
        </p:blipFill>
        <p:spPr>
          <a:xfrm>
            <a:off x="837724" y="3731181"/>
            <a:ext cx="598408" cy="598408"/>
          </a:xfrm>
          <a:prstGeom prst="rect">
            <a:avLst/>
          </a:prstGeom>
        </p:spPr>
      </p:pic>
      <p:sp>
        <p:nvSpPr>
          <p:cNvPr id="7" name="Text 3"/>
          <p:cNvSpPr/>
          <p:nvPr/>
        </p:nvSpPr>
        <p:spPr>
          <a:xfrm>
            <a:off x="1675448" y="3689390"/>
            <a:ext cx="2834640"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Dot-Product Attention</a:t>
            </a:r>
            <a:endParaRPr lang="en-US" sz="2200" dirty="0"/>
          </a:p>
        </p:txBody>
      </p:sp>
      <p:sp>
        <p:nvSpPr>
          <p:cNvPr id="8" name="Text 4"/>
          <p:cNvSpPr/>
          <p:nvPr/>
        </p:nvSpPr>
        <p:spPr>
          <a:xfrm>
            <a:off x="1675448" y="4184928"/>
            <a:ext cx="12117229"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Used for simplicity and computational efficiency.</a:t>
            </a:r>
            <a:endParaRPr lang="en-US" sz="1850" dirty="0"/>
          </a:p>
        </p:txBody>
      </p:sp>
      <p:pic>
        <p:nvPicPr>
          <p:cNvPr id="9" name="Image 2" descr="preencoded.png">    </p:cNvPr>
          <p:cNvPicPr>
            <a:picLocks noChangeAspect="1"/>
          </p:cNvPicPr>
          <p:nvPr/>
        </p:nvPicPr>
        <p:blipFill>
          <a:blip r:embed="rId3"/>
          <a:stretch>
            <a:fillRect/>
          </a:stretch>
        </p:blipFill>
        <p:spPr>
          <a:xfrm>
            <a:off x="837724" y="5327809"/>
            <a:ext cx="598408" cy="598408"/>
          </a:xfrm>
          <a:prstGeom prst="rect">
            <a:avLst/>
          </a:prstGeom>
        </p:spPr>
      </p:pic>
      <p:sp>
        <p:nvSpPr>
          <p:cNvPr id="10" name="Text 5"/>
          <p:cNvSpPr/>
          <p:nvPr/>
        </p:nvSpPr>
        <p:spPr>
          <a:xfrm>
            <a:off x="1675448" y="528601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Weighted Sum</a:t>
            </a:r>
            <a:endParaRPr lang="en-US" sz="2200" dirty="0"/>
          </a:p>
        </p:txBody>
      </p:sp>
      <p:sp>
        <p:nvSpPr>
          <p:cNvPr id="11" name="Text 6"/>
          <p:cNvSpPr/>
          <p:nvPr/>
        </p:nvSpPr>
        <p:spPr>
          <a:xfrm>
            <a:off x="1675448" y="5781556"/>
            <a:ext cx="12117229"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Used for classification to focus on important words.</a:t>
            </a:r>
            <a:endParaRPr lang="en-US" sz="1850" dirty="0"/>
          </a:p>
        </p:txBody>
      </p:sp>
      <p:sp>
        <p:nvSpPr>
          <p:cNvPr id="12" name="Text 7"/>
          <p:cNvSpPr/>
          <p:nvPr/>
        </p:nvSpPr>
        <p:spPr>
          <a:xfrm>
            <a:off x="837724" y="6433780"/>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This mechanism allows the model to focus on salient words such as adjectives and adverbs, which are crucial for sentiment analysis.</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923449"/>
            <a:ext cx="5717262"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Results and Evaluation</a:t>
            </a:r>
            <a:endParaRPr lang="en-US" sz="4400" dirty="0"/>
          </a:p>
        </p:txBody>
      </p:sp>
      <p:sp>
        <p:nvSpPr>
          <p:cNvPr id="4" name="Text 1"/>
          <p:cNvSpPr/>
          <p:nvPr/>
        </p:nvSpPr>
        <p:spPr>
          <a:xfrm>
            <a:off x="6324124" y="2106097"/>
            <a:ext cx="7468553" cy="789861"/>
          </a:xfrm>
          <a:prstGeom prst="rect">
            <a:avLst/>
          </a:prstGeom>
          <a:noFill/>
          <a:ln/>
        </p:spPr>
        <p:txBody>
          <a:bodyPr wrap="none" lIns="0" tIns="0" rIns="0" bIns="0" rtlCol="0" anchor="t"/>
          <a:lstStyle/>
          <a:p>
            <a:pPr algn="ctr" indent="0" marL="0">
              <a:lnSpc>
                <a:spcPts val="6200"/>
              </a:lnSpc>
              <a:buNone/>
            </a:pPr>
            <a:r>
              <a:rPr lang="en-US" sz="6200" dirty="0">
                <a:solidFill>
                  <a:srgbClr val="D9E1FF"/>
                </a:solidFill>
                <a:latin typeface="Kanit" pitchFamily="34" charset="0"/>
                <a:ea typeface="Kanit" pitchFamily="34" charset="-122"/>
                <a:cs typeface="Kanit" pitchFamily="34" charset="-120"/>
              </a:rPr>
              <a:t>93.5%</a:t>
            </a:r>
            <a:endParaRPr lang="en-US" sz="6200" dirty="0"/>
          </a:p>
        </p:txBody>
      </p:sp>
      <p:sp>
        <p:nvSpPr>
          <p:cNvPr id="5" name="Text 2"/>
          <p:cNvSpPr/>
          <p:nvPr/>
        </p:nvSpPr>
        <p:spPr>
          <a:xfrm>
            <a:off x="6324124" y="3195042"/>
            <a:ext cx="7468553" cy="383024"/>
          </a:xfrm>
          <a:prstGeom prst="rect">
            <a:avLst/>
          </a:prstGeom>
          <a:noFill/>
          <a:ln/>
        </p:spPr>
        <p:txBody>
          <a:bodyPr wrap="none" lIns="0" tIns="0" rIns="0" bIns="0" rtlCol="0" anchor="t"/>
          <a:lstStyle/>
          <a:p>
            <a:pPr algn="ctr"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Accuracy on IMDB test set. Significant improvement.</a:t>
            </a:r>
            <a:endParaRPr lang="en-US" sz="1850" dirty="0"/>
          </a:p>
        </p:txBody>
      </p:sp>
      <p:sp>
        <p:nvSpPr>
          <p:cNvPr id="6" name="Text 3"/>
          <p:cNvSpPr/>
          <p:nvPr/>
        </p:nvSpPr>
        <p:spPr>
          <a:xfrm>
            <a:off x="6324124" y="4415790"/>
            <a:ext cx="7468553" cy="789861"/>
          </a:xfrm>
          <a:prstGeom prst="rect">
            <a:avLst/>
          </a:prstGeom>
          <a:noFill/>
          <a:ln/>
        </p:spPr>
        <p:txBody>
          <a:bodyPr wrap="none" lIns="0" tIns="0" rIns="0" bIns="0" rtlCol="0" anchor="t"/>
          <a:lstStyle/>
          <a:p>
            <a:pPr algn="ctr" indent="0" marL="0">
              <a:lnSpc>
                <a:spcPts val="6200"/>
              </a:lnSpc>
              <a:buNone/>
            </a:pPr>
            <a:r>
              <a:rPr lang="en-US" sz="6200" dirty="0">
                <a:solidFill>
                  <a:srgbClr val="D9E1FF"/>
                </a:solidFill>
                <a:latin typeface="Kanit" pitchFamily="34" charset="0"/>
                <a:ea typeface="Kanit" pitchFamily="34" charset="-122"/>
                <a:cs typeface="Kanit" pitchFamily="34" charset="-120"/>
              </a:rPr>
              <a:t>84.5%</a:t>
            </a:r>
            <a:endParaRPr lang="en-US" sz="6200" dirty="0"/>
          </a:p>
        </p:txBody>
      </p:sp>
      <p:sp>
        <p:nvSpPr>
          <p:cNvPr id="7" name="Text 4"/>
          <p:cNvSpPr/>
          <p:nvPr/>
        </p:nvSpPr>
        <p:spPr>
          <a:xfrm>
            <a:off x="6324124" y="5504736"/>
            <a:ext cx="7468553" cy="383024"/>
          </a:xfrm>
          <a:prstGeom prst="rect">
            <a:avLst/>
          </a:prstGeom>
          <a:noFill/>
          <a:ln/>
        </p:spPr>
        <p:txBody>
          <a:bodyPr wrap="none" lIns="0" tIns="0" rIns="0" bIns="0" rtlCol="0" anchor="t"/>
          <a:lstStyle/>
          <a:p>
            <a:pPr algn="ctr"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Base LSTM accuracy. The BiLSTM+Attention is a huge leap.</a:t>
            </a:r>
            <a:endParaRPr lang="en-US" sz="1850" dirty="0"/>
          </a:p>
        </p:txBody>
      </p:sp>
      <p:sp>
        <p:nvSpPr>
          <p:cNvPr id="8" name="Text 5"/>
          <p:cNvSpPr/>
          <p:nvPr/>
        </p:nvSpPr>
        <p:spPr>
          <a:xfrm>
            <a:off x="6324124" y="6156960"/>
            <a:ext cx="7468553" cy="1149072"/>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Ablation studies showed that attention contributes 3% and the BiLSTM contributes 5% to the overall improvement in accuracy. This highlights the importance of each component.</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790575"/>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FFFF"/>
                </a:solidFill>
                <a:latin typeface="Kanit" pitchFamily="34" charset="0"/>
                <a:ea typeface="Kanit" pitchFamily="34" charset="-122"/>
                <a:cs typeface="Kanit" pitchFamily="34" charset="-120"/>
              </a:rPr>
              <a:t>Conclusion</a:t>
            </a:r>
            <a:endParaRPr lang="en-US" sz="4400" dirty="0"/>
          </a:p>
        </p:txBody>
      </p:sp>
      <p:sp>
        <p:nvSpPr>
          <p:cNvPr id="3" name="Shape 1"/>
          <p:cNvSpPr/>
          <p:nvPr/>
        </p:nvSpPr>
        <p:spPr>
          <a:xfrm>
            <a:off x="1106924" y="1853565"/>
            <a:ext cx="30480" cy="4550212"/>
          </a:xfrm>
          <a:prstGeom prst="roundRect">
            <a:avLst>
              <a:gd name="adj" fmla="val 117806"/>
            </a:avLst>
          </a:prstGeom>
          <a:solidFill>
            <a:srgbClr val="48446D"/>
          </a:solidFill>
          <a:ln/>
        </p:spPr>
      </p:sp>
      <p:sp>
        <p:nvSpPr>
          <p:cNvPr id="4" name="Shape 2"/>
          <p:cNvSpPr/>
          <p:nvPr/>
        </p:nvSpPr>
        <p:spPr>
          <a:xfrm>
            <a:off x="1345704" y="2376726"/>
            <a:ext cx="718066" cy="30480"/>
          </a:xfrm>
          <a:prstGeom prst="roundRect">
            <a:avLst>
              <a:gd name="adj" fmla="val 117806"/>
            </a:avLst>
          </a:prstGeom>
          <a:solidFill>
            <a:srgbClr val="48446D"/>
          </a:solidFill>
          <a:ln/>
        </p:spPr>
      </p:sp>
      <p:sp>
        <p:nvSpPr>
          <p:cNvPr id="5" name="Shape 3"/>
          <p:cNvSpPr/>
          <p:nvPr/>
        </p:nvSpPr>
        <p:spPr>
          <a:xfrm>
            <a:off x="837664" y="2122765"/>
            <a:ext cx="538520" cy="538520"/>
          </a:xfrm>
          <a:prstGeom prst="roundRect">
            <a:avLst>
              <a:gd name="adj" fmla="val 6668"/>
            </a:avLst>
          </a:prstGeom>
          <a:solidFill>
            <a:srgbClr val="2F2B54"/>
          </a:solidFill>
          <a:ln/>
        </p:spPr>
      </p:sp>
      <p:sp>
        <p:nvSpPr>
          <p:cNvPr id="6" name="Text 4"/>
          <p:cNvSpPr/>
          <p:nvPr/>
        </p:nvSpPr>
        <p:spPr>
          <a:xfrm>
            <a:off x="937915" y="2180749"/>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1</a:t>
            </a:r>
            <a:endParaRPr lang="en-US" sz="2650" dirty="0"/>
          </a:p>
        </p:txBody>
      </p:sp>
      <p:sp>
        <p:nvSpPr>
          <p:cNvPr id="7" name="Text 5"/>
          <p:cNvSpPr/>
          <p:nvPr/>
        </p:nvSpPr>
        <p:spPr>
          <a:xfrm>
            <a:off x="2303859" y="2092881"/>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Performance gains</a:t>
            </a:r>
            <a:endParaRPr lang="en-US" sz="2200" dirty="0"/>
          </a:p>
        </p:txBody>
      </p:sp>
      <p:sp>
        <p:nvSpPr>
          <p:cNvPr id="8" name="Text 6"/>
          <p:cNvSpPr/>
          <p:nvPr/>
        </p:nvSpPr>
        <p:spPr>
          <a:xfrm>
            <a:off x="2303859" y="2588419"/>
            <a:ext cx="11488817"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Bidirectional LSTM with attention provides optimised performance.</a:t>
            </a:r>
            <a:endParaRPr lang="en-US" sz="1850" dirty="0"/>
          </a:p>
        </p:txBody>
      </p:sp>
      <p:sp>
        <p:nvSpPr>
          <p:cNvPr id="9" name="Shape 7"/>
          <p:cNvSpPr/>
          <p:nvPr/>
        </p:nvSpPr>
        <p:spPr>
          <a:xfrm>
            <a:off x="1345704" y="3973235"/>
            <a:ext cx="718066" cy="30480"/>
          </a:xfrm>
          <a:prstGeom prst="roundRect">
            <a:avLst>
              <a:gd name="adj" fmla="val 117806"/>
            </a:avLst>
          </a:prstGeom>
          <a:solidFill>
            <a:srgbClr val="48446D"/>
          </a:solidFill>
          <a:ln/>
        </p:spPr>
      </p:sp>
      <p:sp>
        <p:nvSpPr>
          <p:cNvPr id="10" name="Shape 8"/>
          <p:cNvSpPr/>
          <p:nvPr/>
        </p:nvSpPr>
        <p:spPr>
          <a:xfrm>
            <a:off x="837664" y="3719274"/>
            <a:ext cx="538520" cy="538520"/>
          </a:xfrm>
          <a:prstGeom prst="roundRect">
            <a:avLst>
              <a:gd name="adj" fmla="val 6668"/>
            </a:avLst>
          </a:prstGeom>
          <a:solidFill>
            <a:srgbClr val="2F2B54"/>
          </a:solidFill>
          <a:ln/>
        </p:spPr>
      </p:sp>
      <p:sp>
        <p:nvSpPr>
          <p:cNvPr id="11" name="Text 9"/>
          <p:cNvSpPr/>
          <p:nvPr/>
        </p:nvSpPr>
        <p:spPr>
          <a:xfrm>
            <a:off x="937915" y="3777258"/>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2</a:t>
            </a:r>
            <a:endParaRPr lang="en-US" sz="2650" dirty="0"/>
          </a:p>
        </p:txBody>
      </p:sp>
      <p:sp>
        <p:nvSpPr>
          <p:cNvPr id="12" name="Text 10"/>
          <p:cNvSpPr/>
          <p:nvPr/>
        </p:nvSpPr>
        <p:spPr>
          <a:xfrm>
            <a:off x="2303859" y="3689390"/>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Effective Handling</a:t>
            </a:r>
            <a:endParaRPr lang="en-US" sz="2200" dirty="0"/>
          </a:p>
        </p:txBody>
      </p:sp>
      <p:sp>
        <p:nvSpPr>
          <p:cNvPr id="13" name="Text 11"/>
          <p:cNvSpPr/>
          <p:nvPr/>
        </p:nvSpPr>
        <p:spPr>
          <a:xfrm>
            <a:off x="2303859" y="4184928"/>
            <a:ext cx="11488817"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Handles complex language and negations effectively.</a:t>
            </a:r>
            <a:endParaRPr lang="en-US" sz="1850" dirty="0"/>
          </a:p>
        </p:txBody>
      </p:sp>
      <p:sp>
        <p:nvSpPr>
          <p:cNvPr id="14" name="Shape 12"/>
          <p:cNvSpPr/>
          <p:nvPr/>
        </p:nvSpPr>
        <p:spPr>
          <a:xfrm>
            <a:off x="1345704" y="5569744"/>
            <a:ext cx="718066" cy="30480"/>
          </a:xfrm>
          <a:prstGeom prst="roundRect">
            <a:avLst>
              <a:gd name="adj" fmla="val 117806"/>
            </a:avLst>
          </a:prstGeom>
          <a:solidFill>
            <a:srgbClr val="48446D"/>
          </a:solidFill>
          <a:ln/>
        </p:spPr>
      </p:sp>
      <p:sp>
        <p:nvSpPr>
          <p:cNvPr id="15" name="Shape 13"/>
          <p:cNvSpPr/>
          <p:nvPr/>
        </p:nvSpPr>
        <p:spPr>
          <a:xfrm>
            <a:off x="837664" y="5315783"/>
            <a:ext cx="538520" cy="538520"/>
          </a:xfrm>
          <a:prstGeom prst="roundRect">
            <a:avLst>
              <a:gd name="adj" fmla="val 6668"/>
            </a:avLst>
          </a:prstGeom>
          <a:solidFill>
            <a:srgbClr val="2F2B54"/>
          </a:solidFill>
          <a:ln/>
        </p:spPr>
      </p:sp>
      <p:sp>
        <p:nvSpPr>
          <p:cNvPr id="16" name="Text 14"/>
          <p:cNvSpPr/>
          <p:nvPr/>
        </p:nvSpPr>
        <p:spPr>
          <a:xfrm>
            <a:off x="937915" y="5373767"/>
            <a:ext cx="337899" cy="422434"/>
          </a:xfrm>
          <a:prstGeom prst="rect">
            <a:avLst/>
          </a:prstGeom>
          <a:noFill/>
          <a:ln/>
        </p:spPr>
        <p:txBody>
          <a:bodyPr wrap="none" lIns="0" tIns="0" rIns="0" bIns="0" rtlCol="0" anchor="t"/>
          <a:lstStyle/>
          <a:p>
            <a:pPr algn="ctr" indent="0" marL="0">
              <a:lnSpc>
                <a:spcPts val="2650"/>
              </a:lnSpc>
              <a:buNone/>
            </a:pPr>
            <a:r>
              <a:rPr lang="en-US" sz="2650" dirty="0">
                <a:solidFill>
                  <a:srgbClr val="D9E1FF"/>
                </a:solidFill>
                <a:latin typeface="Kanit" pitchFamily="34" charset="0"/>
                <a:ea typeface="Kanit" pitchFamily="34" charset="-122"/>
                <a:cs typeface="Kanit" pitchFamily="34" charset="-120"/>
              </a:rPr>
              <a:t>3</a:t>
            </a:r>
            <a:endParaRPr lang="en-US" sz="2650" dirty="0"/>
          </a:p>
        </p:txBody>
      </p:sp>
      <p:sp>
        <p:nvSpPr>
          <p:cNvPr id="17" name="Text 15"/>
          <p:cNvSpPr/>
          <p:nvPr/>
        </p:nvSpPr>
        <p:spPr>
          <a:xfrm>
            <a:off x="2303859" y="5285899"/>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D9E1FF"/>
                </a:solidFill>
                <a:latin typeface="Kanit" pitchFamily="34" charset="0"/>
                <a:ea typeface="Kanit" pitchFamily="34" charset="-122"/>
                <a:cs typeface="Kanit" pitchFamily="34" charset="-120"/>
              </a:rPr>
              <a:t>Flexible Framework</a:t>
            </a:r>
            <a:endParaRPr lang="en-US" sz="2200" dirty="0"/>
          </a:p>
        </p:txBody>
      </p:sp>
      <p:sp>
        <p:nvSpPr>
          <p:cNvPr id="18" name="Text 16"/>
          <p:cNvSpPr/>
          <p:nvPr/>
        </p:nvSpPr>
        <p:spPr>
          <a:xfrm>
            <a:off x="2303859" y="5781437"/>
            <a:ext cx="11488817" cy="383024"/>
          </a:xfrm>
          <a:prstGeom prst="rect">
            <a:avLst/>
          </a:prstGeom>
          <a:noFill/>
          <a:ln/>
        </p:spPr>
        <p:txBody>
          <a:bodyPr wrap="non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PyTorch provides a flexible framework for implementation.</a:t>
            </a:r>
            <a:endParaRPr lang="en-US" sz="1850" dirty="0"/>
          </a:p>
        </p:txBody>
      </p:sp>
      <p:sp>
        <p:nvSpPr>
          <p:cNvPr id="19" name="Text 17"/>
          <p:cNvSpPr/>
          <p:nvPr/>
        </p:nvSpPr>
        <p:spPr>
          <a:xfrm>
            <a:off x="837724" y="6672977"/>
            <a:ext cx="12954952" cy="766048"/>
          </a:xfrm>
          <a:prstGeom prst="rect">
            <a:avLst/>
          </a:prstGeom>
          <a:noFill/>
          <a:ln/>
        </p:spPr>
        <p:txBody>
          <a:bodyPr wrap="square" lIns="0" tIns="0" rIns="0" bIns="0" rtlCol="0" anchor="t"/>
          <a:lstStyle/>
          <a:p>
            <a:pPr algn="l" indent="0" marL="0">
              <a:lnSpc>
                <a:spcPts val="3000"/>
              </a:lnSpc>
              <a:buNone/>
            </a:pPr>
            <a:r>
              <a:rPr lang="en-US" sz="1850" dirty="0">
                <a:solidFill>
                  <a:srgbClr val="D9E1FF"/>
                </a:solidFill>
                <a:latin typeface="Martel Sans Light" pitchFamily="34" charset="0"/>
                <a:ea typeface="Martel Sans Light" pitchFamily="34" charset="-122"/>
                <a:cs typeface="Martel Sans Light" pitchFamily="34" charset="-120"/>
              </a:rPr>
              <a:t>Future work includes exploring transformers and other advanced attention mechanisms to further improve sentiment classification accuracy.</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2025-04-14T12:33:58Z</dcterms:created>
  <dcterms:modified xsi:type="dcterms:W3CDTF">2025-04-14T12:33:58Z</dcterms:modified>
</cp:coreProperties>
</file>