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341A-AEA7-E93C-B1A7-D389E2C67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CE63E37-54DB-DCBD-4552-69CCCA66E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C9031B-E93A-023D-2E12-272C5CEC56F6}"/>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5" name="Footer Placeholder 4">
            <a:extLst>
              <a:ext uri="{FF2B5EF4-FFF2-40B4-BE49-F238E27FC236}">
                <a16:creationId xmlns:a16="http://schemas.microsoft.com/office/drawing/2014/main" id="{4F2E30FB-662E-E17B-0637-8561B2FBB6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F844E2-5E9E-8397-FDFB-FED142D87CCD}"/>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194266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8872-36E0-DB28-3F21-F6180BEA7E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DC9667-B381-F958-BC7A-8AC641A43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4C0EC6-8FD4-9D53-A361-A44C70EFC9DC}"/>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5" name="Footer Placeholder 4">
            <a:extLst>
              <a:ext uri="{FF2B5EF4-FFF2-40B4-BE49-F238E27FC236}">
                <a16:creationId xmlns:a16="http://schemas.microsoft.com/office/drawing/2014/main" id="{9F697BE4-DE41-0EB4-D3D0-2ADE0192EA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86D58-8FCE-218F-6020-9EE8F73C3C72}"/>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117985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DF806-9D9E-4085-BE82-547347019B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BB0C57-6830-90B3-9738-6763670B9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EF578-1A7B-1F82-F1CC-FBCA448BE0D3}"/>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5" name="Footer Placeholder 4">
            <a:extLst>
              <a:ext uri="{FF2B5EF4-FFF2-40B4-BE49-F238E27FC236}">
                <a16:creationId xmlns:a16="http://schemas.microsoft.com/office/drawing/2014/main" id="{B42DEA9E-21A2-7F1B-DC32-5036641DFD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8D9C2B-49EC-11EA-C584-9B828C8A8D25}"/>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91668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2281-AEAD-A30A-8A49-3B048D83E0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2ACA36-9B7B-9C28-C6D3-D120DC3B0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31B40-569A-52C7-83CF-FF1794BD2F3F}"/>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5" name="Footer Placeholder 4">
            <a:extLst>
              <a:ext uri="{FF2B5EF4-FFF2-40B4-BE49-F238E27FC236}">
                <a16:creationId xmlns:a16="http://schemas.microsoft.com/office/drawing/2014/main" id="{0F787171-DCA0-572E-E28C-6A3B5F38EB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A00214-5726-9694-A251-F1929A88E50C}"/>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375108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4E0A-DE78-54D7-7010-CDCA87B55A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2BA6E9-59B8-64A5-3ACA-61E94D210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4CB2F-1682-F7E4-87E5-C93D44A7A2DA}"/>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5" name="Footer Placeholder 4">
            <a:extLst>
              <a:ext uri="{FF2B5EF4-FFF2-40B4-BE49-F238E27FC236}">
                <a16:creationId xmlns:a16="http://schemas.microsoft.com/office/drawing/2014/main" id="{6A1BE27D-2F26-D6D0-CA58-BCE9FD9CF6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AAE01B-9AC9-E440-88B8-6B169F2F5A8D}"/>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28772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8705-FF98-26B0-D489-CA9A69C5F5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29F1DA-6733-AC16-8E56-11128D359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1008335-46AB-E29C-4698-F1C45DE3C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7C2017-2499-C8E3-EDAC-ED578AFC662E}"/>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6" name="Footer Placeholder 5">
            <a:extLst>
              <a:ext uri="{FF2B5EF4-FFF2-40B4-BE49-F238E27FC236}">
                <a16:creationId xmlns:a16="http://schemas.microsoft.com/office/drawing/2014/main" id="{64F8A3F5-FD38-436C-12F3-1CF32FFCFD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20B9C-DD86-9B98-AAA3-809BF156D55D}"/>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117714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B4D1-03E0-81FF-BAEC-910DD8FF50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4EDAA9-A6DB-D77F-A890-6ED54DAB1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0D8F9-C873-E67F-9306-E41E4B734F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C15003-EF88-B5D3-608A-51590DF4A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9DA0A-832E-C899-8D67-8A7C6444F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7655E3-7E5D-97D9-968E-1B7634F0E991}"/>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8" name="Footer Placeholder 7">
            <a:extLst>
              <a:ext uri="{FF2B5EF4-FFF2-40B4-BE49-F238E27FC236}">
                <a16:creationId xmlns:a16="http://schemas.microsoft.com/office/drawing/2014/main" id="{293F99F1-3C3B-B13D-65F2-4086896DAD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C9A963-FD37-8BD4-BF87-FDBEC2B9DB99}"/>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264381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DC28-432B-AEE7-4504-9DA798DF5B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3B3840-6B54-E9AC-8E3A-B109D76AC7E7}"/>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4" name="Footer Placeholder 3">
            <a:extLst>
              <a:ext uri="{FF2B5EF4-FFF2-40B4-BE49-F238E27FC236}">
                <a16:creationId xmlns:a16="http://schemas.microsoft.com/office/drawing/2014/main" id="{0FAB2E11-E271-F1C0-6A1D-E782BCCDDF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6978E5-2BED-5FBA-CE03-ECA15F84A766}"/>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25464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F23821-01F9-DF2A-8AE9-95C4C5F5E785}"/>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3" name="Footer Placeholder 2">
            <a:extLst>
              <a:ext uri="{FF2B5EF4-FFF2-40B4-BE49-F238E27FC236}">
                <a16:creationId xmlns:a16="http://schemas.microsoft.com/office/drawing/2014/main" id="{056D6FD6-D559-7528-C235-78B2D9B4BB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AB6716-15D6-9272-B4FF-3DF195E2DD53}"/>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379569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6357-EEB0-435C-7D49-9C7F53211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4E0475-CFB5-EA5B-922E-AECCAF85F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29CD8B-338A-21DB-4992-6A9CAAE5A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2EE20-B44B-3F20-665B-0CD9FF3EEADC}"/>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6" name="Footer Placeholder 5">
            <a:extLst>
              <a:ext uri="{FF2B5EF4-FFF2-40B4-BE49-F238E27FC236}">
                <a16:creationId xmlns:a16="http://schemas.microsoft.com/office/drawing/2014/main" id="{1D4D126B-8A77-A74D-DDAE-C0B6790D21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E18335-3381-6C75-FDA6-176E653F5360}"/>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373552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2DB5-79DF-57D0-7EF0-1043B5901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4740AA-EC1A-8223-49A8-AD4D31ED4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30C940-9708-E370-25D6-C3D94ECD0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09E75-DFA3-08D4-BEDB-E1DE5F1745EA}"/>
              </a:ext>
            </a:extLst>
          </p:cNvPr>
          <p:cNvSpPr>
            <a:spLocks noGrp="1"/>
          </p:cNvSpPr>
          <p:nvPr>
            <p:ph type="dt" sz="half" idx="10"/>
          </p:nvPr>
        </p:nvSpPr>
        <p:spPr/>
        <p:txBody>
          <a:bodyPr/>
          <a:lstStyle/>
          <a:p>
            <a:fld id="{ECFD8A7F-691F-4E11-B2E5-7A9755E1C932}" type="datetimeFigureOut">
              <a:rPr lang="en-GB" smtClean="0"/>
              <a:t>27/06/2022</a:t>
            </a:fld>
            <a:endParaRPr lang="en-GB"/>
          </a:p>
        </p:txBody>
      </p:sp>
      <p:sp>
        <p:nvSpPr>
          <p:cNvPr id="6" name="Footer Placeholder 5">
            <a:extLst>
              <a:ext uri="{FF2B5EF4-FFF2-40B4-BE49-F238E27FC236}">
                <a16:creationId xmlns:a16="http://schemas.microsoft.com/office/drawing/2014/main" id="{634CD9AF-B920-BDB0-3C32-F15ABD7BEE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FD7CE8-3F5A-AD94-D610-9BB7E92992DE}"/>
              </a:ext>
            </a:extLst>
          </p:cNvPr>
          <p:cNvSpPr>
            <a:spLocks noGrp="1"/>
          </p:cNvSpPr>
          <p:nvPr>
            <p:ph type="sldNum" sz="quarter" idx="12"/>
          </p:nvPr>
        </p:nvSpPr>
        <p:spPr/>
        <p:txBody>
          <a:bodyPr/>
          <a:lstStyle/>
          <a:p>
            <a:fld id="{D8352A7D-EAD6-4DDB-BF01-DC057D3D149A}" type="slidenum">
              <a:rPr lang="en-GB" smtClean="0"/>
              <a:t>‹#›</a:t>
            </a:fld>
            <a:endParaRPr lang="en-GB"/>
          </a:p>
        </p:txBody>
      </p:sp>
    </p:spTree>
    <p:extLst>
      <p:ext uri="{BB962C8B-B14F-4D97-AF65-F5344CB8AC3E}">
        <p14:creationId xmlns:p14="http://schemas.microsoft.com/office/powerpoint/2010/main" val="58951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D09F2-094D-1305-BA05-F01914B15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79D231-8B0C-E385-D94A-83587D61B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64DB1E-C6E8-BED9-D73E-1775627D5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D8A7F-691F-4E11-B2E5-7A9755E1C932}" type="datetimeFigureOut">
              <a:rPr lang="en-GB" smtClean="0"/>
              <a:t>27/06/2022</a:t>
            </a:fld>
            <a:endParaRPr lang="en-GB"/>
          </a:p>
        </p:txBody>
      </p:sp>
      <p:sp>
        <p:nvSpPr>
          <p:cNvPr id="5" name="Footer Placeholder 4">
            <a:extLst>
              <a:ext uri="{FF2B5EF4-FFF2-40B4-BE49-F238E27FC236}">
                <a16:creationId xmlns:a16="http://schemas.microsoft.com/office/drawing/2014/main" id="{9150C27C-F6C4-F6E7-CAE5-F02D62C27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2DF5224-2CF6-1DBC-CDF2-E4F37178D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52A7D-EAD6-4DDB-BF01-DC057D3D149A}" type="slidenum">
              <a:rPr lang="en-GB" smtClean="0"/>
              <a:t>‹#›</a:t>
            </a:fld>
            <a:endParaRPr lang="en-GB"/>
          </a:p>
        </p:txBody>
      </p:sp>
    </p:spTree>
    <p:extLst>
      <p:ext uri="{BB962C8B-B14F-4D97-AF65-F5344CB8AC3E}">
        <p14:creationId xmlns:p14="http://schemas.microsoft.com/office/powerpoint/2010/main" val="123369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9E0E-23F0-EDA6-14B7-7AF2E12CB38F}"/>
              </a:ext>
            </a:extLst>
          </p:cNvPr>
          <p:cNvSpPr>
            <a:spLocks noGrp="1"/>
          </p:cNvSpPr>
          <p:nvPr>
            <p:ph type="title"/>
          </p:nvPr>
        </p:nvSpPr>
        <p:spPr>
          <a:xfrm>
            <a:off x="1104900" y="2517775"/>
            <a:ext cx="9553575" cy="1325563"/>
          </a:xfrm>
        </p:spPr>
        <p:txBody>
          <a:bodyPr>
            <a:noAutofit/>
          </a:bodyPr>
          <a:lstStyle/>
          <a:p>
            <a:pPr algn="ctr"/>
            <a:r>
              <a:rPr lang="en-GB" sz="5400" b="1" dirty="0" err="1"/>
              <a:t>Novibet</a:t>
            </a:r>
            <a:r>
              <a:rPr lang="en-GB" sz="5400" b="1" dirty="0"/>
              <a:t> Casino Insights</a:t>
            </a:r>
            <a:br>
              <a:rPr lang="en-GB" sz="5400" b="1" dirty="0"/>
            </a:br>
            <a:r>
              <a:rPr lang="en-GB" sz="5400" b="1" dirty="0"/>
              <a:t>  and Predictions</a:t>
            </a:r>
            <a:endParaRPr lang="en-GB" sz="5400" dirty="0"/>
          </a:p>
        </p:txBody>
      </p:sp>
    </p:spTree>
    <p:extLst>
      <p:ext uri="{BB962C8B-B14F-4D97-AF65-F5344CB8AC3E}">
        <p14:creationId xmlns:p14="http://schemas.microsoft.com/office/powerpoint/2010/main" val="271644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333B-3D77-716A-8DEF-8EDC4FC3DB69}"/>
              </a:ext>
            </a:extLst>
          </p:cNvPr>
          <p:cNvSpPr>
            <a:spLocks noGrp="1"/>
          </p:cNvSpPr>
          <p:nvPr>
            <p:ph type="ctrTitle"/>
          </p:nvPr>
        </p:nvSpPr>
        <p:spPr>
          <a:xfrm>
            <a:off x="1131583" y="0"/>
            <a:ext cx="9144000" cy="574675"/>
          </a:xfrm>
        </p:spPr>
        <p:txBody>
          <a:bodyPr>
            <a:normAutofit fontScale="90000"/>
          </a:bodyPr>
          <a:lstStyle/>
          <a:p>
            <a:r>
              <a:rPr lang="en-GB" sz="4400" b="1" dirty="0"/>
              <a:t>Casino Games Analysis</a:t>
            </a:r>
          </a:p>
        </p:txBody>
      </p:sp>
      <p:pic>
        <p:nvPicPr>
          <p:cNvPr id="5" name="Picture 4" descr="Table&#10;&#10;Description automatically generated">
            <a:extLst>
              <a:ext uri="{FF2B5EF4-FFF2-40B4-BE49-F238E27FC236}">
                <a16:creationId xmlns:a16="http://schemas.microsoft.com/office/drawing/2014/main" id="{3E55E74A-EC2D-DC00-BC00-86027B958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58" y="686154"/>
            <a:ext cx="8966808" cy="3208888"/>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DFA1FC6-0D66-5865-5C6F-CB6F60720D99}"/>
                  </a:ext>
                </a:extLst>
              </p:cNvPr>
              <p:cNvSpPr txBox="1"/>
              <p:nvPr/>
            </p:nvSpPr>
            <p:spPr>
              <a:xfrm>
                <a:off x="1464958" y="4082368"/>
                <a:ext cx="9688817" cy="2775632"/>
              </a:xfrm>
              <a:prstGeom prst="rect">
                <a:avLst/>
              </a:prstGeom>
              <a:noFill/>
            </p:spPr>
            <p:txBody>
              <a:bodyPr wrap="square" rtlCol="0">
                <a:spAutoFit/>
              </a:bodyPr>
              <a:lstStyle/>
              <a:p>
                <a:pPr marL="285750" indent="-285750">
                  <a:buFont typeface="Arial" panose="020B0604020202020204" pitchFamily="34" charset="0"/>
                  <a:buChar char="•"/>
                </a:pPr>
                <a:r>
                  <a:rPr lang="en-GB" sz="1400" i="1" dirty="0"/>
                  <a:t>PlayTech</a:t>
                </a:r>
                <a:r>
                  <a:rPr lang="en-GB" sz="1400" dirty="0"/>
                  <a:t>  was the most popular casino provider based on the number of users (1232) they had in the given time window (1/9/2021 - 1/11/2021), while </a:t>
                </a:r>
                <a:r>
                  <a:rPr lang="en-GB" sz="1400" i="1" dirty="0" err="1"/>
                  <a:t>EvolutionDirect</a:t>
                </a:r>
                <a:r>
                  <a:rPr lang="en-GB" sz="1400" dirty="0"/>
                  <a:t> the less popular with only 24 users during the same period.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i="1" dirty="0" err="1"/>
                  <a:t>PlayTech</a:t>
                </a:r>
                <a:r>
                  <a:rPr lang="en-GB" sz="1400" i="1" dirty="0"/>
                  <a:t> </a:t>
                </a:r>
                <a:r>
                  <a:rPr lang="en-GB" sz="1400" dirty="0"/>
                  <a:t>was also the most profitable in terms of total amount having ~ 5 Million while </a:t>
                </a:r>
                <a:r>
                  <a:rPr lang="en-GB" sz="1400" i="1" dirty="0" err="1"/>
                  <a:t>PragmaticPlay</a:t>
                </a:r>
                <a:r>
                  <a:rPr lang="en-GB" sz="1400" i="1" dirty="0"/>
                  <a:t> </a:t>
                </a:r>
                <a:r>
                  <a:rPr lang="en-GB" sz="1400" dirty="0"/>
                  <a:t>was the only provider with negative total amount in spending by users. Given the time window (61 days, or 2 months), we could say that </a:t>
                </a:r>
                <a:r>
                  <a:rPr lang="en-GB" sz="1400" i="1" dirty="0" err="1"/>
                  <a:t>PlayTech</a:t>
                </a:r>
                <a:r>
                  <a:rPr lang="en-GB" sz="1400" i="1" dirty="0"/>
                  <a:t> </a:t>
                </a:r>
                <a:r>
                  <a:rPr lang="en-GB" sz="1400" dirty="0"/>
                  <a:t>have an expected value of about 2.5 Million for the next month (5M/2). In a similar way, we can get a quick estimate for all the providers.</a:t>
                </a:r>
                <a:endParaRPr lang="en-GB" sz="1400" i="1" dirty="0"/>
              </a:p>
              <a:p>
                <a:pPr marL="285750" indent="-285750">
                  <a:buFont typeface="Arial" panose="020B0604020202020204" pitchFamily="34" charset="0"/>
                  <a:buChar char="•"/>
                </a:pPr>
                <a:endParaRPr lang="en-GB" sz="1400" i="1" dirty="0"/>
              </a:p>
              <a:p>
                <a:pPr marL="285750" indent="-285750">
                  <a:buFont typeface="Arial" panose="020B0604020202020204" pitchFamily="34" charset="0"/>
                  <a:buChar char="•"/>
                </a:pPr>
                <a:r>
                  <a:rPr lang="en-GB" sz="1400" i="1" dirty="0" err="1"/>
                  <a:t>PlayTech</a:t>
                </a:r>
                <a:r>
                  <a:rPr lang="en-GB" sz="1400" i="1" dirty="0"/>
                  <a:t> </a:t>
                </a:r>
                <a:r>
                  <a:rPr lang="en-GB" sz="1400" dirty="0"/>
                  <a:t>had also the highest average </a:t>
                </a:r>
                <a:r>
                  <a:rPr lang="en-GB" sz="1400" i="1" dirty="0"/>
                  <a:t>active days to tenure ratio </a:t>
                </a:r>
                <a:r>
                  <a:rPr lang="en-GB" sz="1400" dirty="0"/>
                  <a:t>which defined as: </a:t>
                </a:r>
                <a14:m>
                  <m:oMath xmlns:m="http://schemas.openxmlformats.org/officeDocument/2006/math">
                    <m:f>
                      <m:fPr>
                        <m:ctrlPr>
                          <a:rPr lang="en-GB" sz="1400" i="1" smtClean="0">
                            <a:latin typeface="Cambria Math" panose="02040503050406030204" pitchFamily="18" charset="0"/>
                          </a:rPr>
                        </m:ctrlPr>
                      </m:fPr>
                      <m:num>
                        <m:r>
                          <a:rPr lang="en-GB" sz="1400" b="0" i="1" smtClean="0">
                            <a:latin typeface="Cambria Math" panose="02040503050406030204" pitchFamily="18" charset="0"/>
                          </a:rPr>
                          <m:t>𝑇𝑜𝑡𝑎𝑙</m:t>
                        </m:r>
                        <m:r>
                          <a:rPr lang="en-GB" sz="1400" b="0" i="1" smtClean="0">
                            <a:latin typeface="Cambria Math" panose="02040503050406030204" pitchFamily="18" charset="0"/>
                          </a:rPr>
                          <m:t> </m:t>
                        </m:r>
                        <m:r>
                          <a:rPr lang="en-GB" sz="1400" b="0" i="1" smtClean="0">
                            <a:latin typeface="Cambria Math" panose="02040503050406030204" pitchFamily="18" charset="0"/>
                          </a:rPr>
                          <m:t>𝐴𝑐𝑡𝑖𝑣𝑒</m:t>
                        </m:r>
                        <m:r>
                          <a:rPr lang="en-GB" sz="1400" b="0" i="1" smtClean="0">
                            <a:latin typeface="Cambria Math" panose="02040503050406030204" pitchFamily="18" charset="0"/>
                          </a:rPr>
                          <m:t> </m:t>
                        </m:r>
                        <m:r>
                          <a:rPr lang="en-GB" sz="1400" b="0" i="1" smtClean="0">
                            <a:latin typeface="Cambria Math" panose="02040503050406030204" pitchFamily="18" charset="0"/>
                          </a:rPr>
                          <m:t>𝐷𝑎𝑦𝑠</m:t>
                        </m:r>
                      </m:num>
                      <m:den>
                        <m:r>
                          <a:rPr lang="en-GB" sz="1400" b="0" i="1" smtClean="0">
                            <a:latin typeface="Cambria Math" panose="02040503050406030204" pitchFamily="18" charset="0"/>
                          </a:rPr>
                          <m:t>𝑇𝑒𝑛𝑢𝑟𝑒</m:t>
                        </m:r>
                        <m:r>
                          <a:rPr lang="en-GB" sz="1400" b="0" i="1" smtClean="0">
                            <a:latin typeface="Cambria Math" panose="02040503050406030204" pitchFamily="18" charset="0"/>
                          </a:rPr>
                          <m:t> </m:t>
                        </m:r>
                        <m:r>
                          <a:rPr lang="en-GB" sz="1400" b="0" i="1" smtClean="0">
                            <a:latin typeface="Cambria Math" panose="02040503050406030204" pitchFamily="18" charset="0"/>
                          </a:rPr>
                          <m:t>𝑃𝑒𝑟𝑖𝑜𝑑</m:t>
                        </m:r>
                      </m:den>
                    </m:f>
                  </m:oMath>
                </a14:m>
                <a:r>
                  <a:rPr lang="en-GB" sz="1400" i="1" dirty="0"/>
                  <a:t>,</a:t>
                </a:r>
              </a:p>
              <a:p>
                <a:r>
                  <a:rPr lang="en-GB" sz="1400" dirty="0"/>
                  <a:t>       meaning that on average, there was activity on 30% of the tenure period. The worst performing provider for this</a:t>
                </a:r>
              </a:p>
              <a:p>
                <a:r>
                  <a:rPr lang="en-GB" sz="1400" dirty="0"/>
                  <a:t>       measure was </a:t>
                </a:r>
                <a:r>
                  <a:rPr lang="en-GB" sz="1400" i="1" dirty="0"/>
                  <a:t>Oryx </a:t>
                </a:r>
                <a:r>
                  <a:rPr lang="en-GB" sz="1400" dirty="0"/>
                  <a:t>with only 5.5%. This metric could potentially be used in order to measure the user interaction per </a:t>
                </a:r>
              </a:p>
              <a:p>
                <a:r>
                  <a:rPr lang="en-GB" sz="1400" dirty="0"/>
                  <a:t>       provider and identify areas for improvement.</a:t>
                </a:r>
                <a:endParaRPr lang="en-GB" sz="1400" i="1" dirty="0"/>
              </a:p>
            </p:txBody>
          </p:sp>
        </mc:Choice>
        <mc:Fallback>
          <p:sp>
            <p:nvSpPr>
              <p:cNvPr id="7" name="TextBox 6">
                <a:extLst>
                  <a:ext uri="{FF2B5EF4-FFF2-40B4-BE49-F238E27FC236}">
                    <a16:creationId xmlns:a16="http://schemas.microsoft.com/office/drawing/2014/main" id="{5DFA1FC6-0D66-5865-5C6F-CB6F60720D99}"/>
                  </a:ext>
                </a:extLst>
              </p:cNvPr>
              <p:cNvSpPr txBox="1">
                <a:spLocks noRot="1" noChangeAspect="1" noMove="1" noResize="1" noEditPoints="1" noAdjustHandles="1" noChangeArrowheads="1" noChangeShapeType="1" noTextEdit="1"/>
              </p:cNvSpPr>
              <p:nvPr/>
            </p:nvSpPr>
            <p:spPr>
              <a:xfrm>
                <a:off x="1464958" y="4082368"/>
                <a:ext cx="9688817" cy="2775632"/>
              </a:xfrm>
              <a:prstGeom prst="rect">
                <a:avLst/>
              </a:prstGeom>
              <a:blipFill>
                <a:blip r:embed="rId3"/>
                <a:stretch>
                  <a:fillRect l="-63" t="-440" b="-1319"/>
                </a:stretch>
              </a:blipFill>
            </p:spPr>
            <p:txBody>
              <a:bodyPr/>
              <a:lstStyle/>
              <a:p>
                <a:r>
                  <a:rPr lang="en-GB">
                    <a:noFill/>
                  </a:rPr>
                  <a:t> </a:t>
                </a:r>
              </a:p>
            </p:txBody>
          </p:sp>
        </mc:Fallback>
      </mc:AlternateContent>
    </p:spTree>
    <p:extLst>
      <p:ext uri="{BB962C8B-B14F-4D97-AF65-F5344CB8AC3E}">
        <p14:creationId xmlns:p14="http://schemas.microsoft.com/office/powerpoint/2010/main" val="262802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79D971-4672-8D79-90A2-8D19DDE16805}"/>
              </a:ext>
            </a:extLst>
          </p:cNvPr>
          <p:cNvSpPr txBox="1">
            <a:spLocks/>
          </p:cNvSpPr>
          <p:nvPr/>
        </p:nvSpPr>
        <p:spPr>
          <a:xfrm>
            <a:off x="1293508" y="123429"/>
            <a:ext cx="9144000" cy="5746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  Customer Segmentation – RFM Clustering</a:t>
            </a:r>
          </a:p>
        </p:txBody>
      </p:sp>
      <p:sp>
        <p:nvSpPr>
          <p:cNvPr id="5" name="TextBox 4">
            <a:extLst>
              <a:ext uri="{FF2B5EF4-FFF2-40B4-BE49-F238E27FC236}">
                <a16:creationId xmlns:a16="http://schemas.microsoft.com/office/drawing/2014/main" id="{1B8F4F99-6A14-7E4E-EEAF-FAB50FC4E074}"/>
              </a:ext>
            </a:extLst>
          </p:cNvPr>
          <p:cNvSpPr txBox="1"/>
          <p:nvPr/>
        </p:nvSpPr>
        <p:spPr>
          <a:xfrm>
            <a:off x="437415" y="764782"/>
            <a:ext cx="9688817"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Customer Segmentation was performed using K-Means Clustering based on the casino games data</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Only users being registered for the whole time period (61 days) were included in this analysis in order to have the same tenure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Recency (R), Frequency (F), Monetary (M) values calculated and 3 clusters were created for each of these metrics:</a:t>
            </a:r>
          </a:p>
        </p:txBody>
      </p:sp>
      <p:pic>
        <p:nvPicPr>
          <p:cNvPr id="7" name="Picture 6" descr="Table&#10;&#10;Description automatically generated">
            <a:extLst>
              <a:ext uri="{FF2B5EF4-FFF2-40B4-BE49-F238E27FC236}">
                <a16:creationId xmlns:a16="http://schemas.microsoft.com/office/drawing/2014/main" id="{701978EA-95A5-18CC-FB66-C1519D391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5" y="2072523"/>
            <a:ext cx="3057101" cy="856515"/>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73480B1E-0C68-75CA-F80E-7F8AAAE20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274" y="2083084"/>
            <a:ext cx="3057101" cy="900290"/>
          </a:xfrm>
          <a:prstGeom prst="rect">
            <a:avLst/>
          </a:prstGeom>
        </p:spPr>
      </p:pic>
      <p:pic>
        <p:nvPicPr>
          <p:cNvPr id="11" name="Picture 10" descr="Text, letter&#10;&#10;Description automatically generated">
            <a:extLst>
              <a:ext uri="{FF2B5EF4-FFF2-40B4-BE49-F238E27FC236}">
                <a16:creationId xmlns:a16="http://schemas.microsoft.com/office/drawing/2014/main" id="{EC065983-76CB-A54A-75BB-09FF9971D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443" y="2104344"/>
            <a:ext cx="4767107" cy="781268"/>
          </a:xfrm>
          <a:prstGeom prst="rect">
            <a:avLst/>
          </a:prstGeom>
        </p:spPr>
      </p:pic>
      <p:sp>
        <p:nvSpPr>
          <p:cNvPr id="12" name="TextBox 11">
            <a:extLst>
              <a:ext uri="{FF2B5EF4-FFF2-40B4-BE49-F238E27FC236}">
                <a16:creationId xmlns:a16="http://schemas.microsoft.com/office/drawing/2014/main" id="{EE522823-74D3-F54C-69BB-0F1766E30529}"/>
              </a:ext>
            </a:extLst>
          </p:cNvPr>
          <p:cNvSpPr txBox="1"/>
          <p:nvPr/>
        </p:nvSpPr>
        <p:spPr>
          <a:xfrm>
            <a:off x="619125" y="3010579"/>
            <a:ext cx="2933700" cy="369332"/>
          </a:xfrm>
          <a:prstGeom prst="rect">
            <a:avLst/>
          </a:prstGeom>
          <a:noFill/>
        </p:spPr>
        <p:txBody>
          <a:bodyPr wrap="square" rtlCol="0">
            <a:spAutoFit/>
          </a:bodyPr>
          <a:lstStyle/>
          <a:p>
            <a:r>
              <a:rPr lang="en-GB" sz="900" dirty="0"/>
              <a:t>Cluster 2 is the best with mean recency 32.6, cluster 0 is the worst with mean recency 56.4</a:t>
            </a:r>
          </a:p>
        </p:txBody>
      </p:sp>
      <p:sp>
        <p:nvSpPr>
          <p:cNvPr id="13" name="TextBox 12">
            <a:extLst>
              <a:ext uri="{FF2B5EF4-FFF2-40B4-BE49-F238E27FC236}">
                <a16:creationId xmlns:a16="http://schemas.microsoft.com/office/drawing/2014/main" id="{FCE0482D-F59E-812E-EA1A-844229C2A9B7}"/>
              </a:ext>
            </a:extLst>
          </p:cNvPr>
          <p:cNvSpPr txBox="1"/>
          <p:nvPr/>
        </p:nvSpPr>
        <p:spPr>
          <a:xfrm>
            <a:off x="4098209" y="3010579"/>
            <a:ext cx="2933700" cy="369332"/>
          </a:xfrm>
          <a:prstGeom prst="rect">
            <a:avLst/>
          </a:prstGeom>
          <a:noFill/>
        </p:spPr>
        <p:txBody>
          <a:bodyPr wrap="square" rtlCol="0">
            <a:spAutoFit/>
          </a:bodyPr>
          <a:lstStyle/>
          <a:p>
            <a:r>
              <a:rPr lang="en-GB" sz="900" dirty="0"/>
              <a:t>Cluster 2 is the best with mean frequency 25.9, cluster 0 is the worst with mean frequency 3.6</a:t>
            </a:r>
          </a:p>
        </p:txBody>
      </p:sp>
      <p:sp>
        <p:nvSpPr>
          <p:cNvPr id="14" name="TextBox 13">
            <a:extLst>
              <a:ext uri="{FF2B5EF4-FFF2-40B4-BE49-F238E27FC236}">
                <a16:creationId xmlns:a16="http://schemas.microsoft.com/office/drawing/2014/main" id="{C3399E7B-9C83-FD25-1942-88E948E8165A}"/>
              </a:ext>
            </a:extLst>
          </p:cNvPr>
          <p:cNvSpPr txBox="1"/>
          <p:nvPr/>
        </p:nvSpPr>
        <p:spPr>
          <a:xfrm>
            <a:off x="8238907" y="2983374"/>
            <a:ext cx="2933700" cy="369332"/>
          </a:xfrm>
          <a:prstGeom prst="rect">
            <a:avLst/>
          </a:prstGeom>
          <a:noFill/>
        </p:spPr>
        <p:txBody>
          <a:bodyPr wrap="square" rtlCol="0">
            <a:spAutoFit/>
          </a:bodyPr>
          <a:lstStyle/>
          <a:p>
            <a:r>
              <a:rPr lang="en-GB" sz="900" dirty="0"/>
              <a:t>Cluster 2 is the best with mean amount 3.15 M, cluster 0 is the worst with mean amount  -333K</a:t>
            </a:r>
          </a:p>
        </p:txBody>
      </p:sp>
      <p:sp>
        <p:nvSpPr>
          <p:cNvPr id="15" name="TextBox 14">
            <a:extLst>
              <a:ext uri="{FF2B5EF4-FFF2-40B4-BE49-F238E27FC236}">
                <a16:creationId xmlns:a16="http://schemas.microsoft.com/office/drawing/2014/main" id="{A74EDA72-5D2E-6ADB-8DB2-6BC4343BD443}"/>
              </a:ext>
            </a:extLst>
          </p:cNvPr>
          <p:cNvSpPr txBox="1"/>
          <p:nvPr/>
        </p:nvSpPr>
        <p:spPr>
          <a:xfrm>
            <a:off x="437414" y="3700248"/>
            <a:ext cx="9688817"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Then, an overall RFM score calculated by summing the individual cluster numbers (0, 1, 2) together. In this way, the ideal cluster would have a score of 6 (2+2+2) while the worst cluster would have a score 0. Average RFM values per Overall Score are given below:</a:t>
            </a:r>
          </a:p>
          <a:p>
            <a:pPr marL="285750" indent="-285750">
              <a:buFont typeface="Arial" panose="020B0604020202020204" pitchFamily="34" charset="0"/>
              <a:buChar char="•"/>
            </a:pPr>
            <a:endParaRPr lang="en-GB" sz="1400" dirty="0"/>
          </a:p>
          <a:p>
            <a:endParaRPr lang="en-GB" sz="1400" dirty="0"/>
          </a:p>
        </p:txBody>
      </p:sp>
      <p:pic>
        <p:nvPicPr>
          <p:cNvPr id="17" name="Picture 16" descr="Table&#10;&#10;Description automatically generated">
            <a:extLst>
              <a:ext uri="{FF2B5EF4-FFF2-40B4-BE49-F238E27FC236}">
                <a16:creationId xmlns:a16="http://schemas.microsoft.com/office/drawing/2014/main" id="{D86C7F25-2E2D-1347-C812-D3D1D2894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98" y="4694953"/>
            <a:ext cx="2781541" cy="1554615"/>
          </a:xfrm>
          <a:prstGeom prst="rect">
            <a:avLst/>
          </a:prstGeom>
        </p:spPr>
      </p:pic>
      <p:sp>
        <p:nvSpPr>
          <p:cNvPr id="18" name="TextBox 17">
            <a:extLst>
              <a:ext uri="{FF2B5EF4-FFF2-40B4-BE49-F238E27FC236}">
                <a16:creationId xmlns:a16="http://schemas.microsoft.com/office/drawing/2014/main" id="{F1073E86-8E8E-C816-A004-B6F8F8B85B70}"/>
              </a:ext>
            </a:extLst>
          </p:cNvPr>
          <p:cNvSpPr txBox="1"/>
          <p:nvPr/>
        </p:nvSpPr>
        <p:spPr>
          <a:xfrm>
            <a:off x="4667252" y="5217341"/>
            <a:ext cx="6153150" cy="1292662"/>
          </a:xfrm>
          <a:prstGeom prst="rect">
            <a:avLst/>
          </a:prstGeom>
          <a:noFill/>
        </p:spPr>
        <p:txBody>
          <a:bodyPr wrap="square" rtlCol="0">
            <a:spAutoFit/>
          </a:bodyPr>
          <a:lstStyle/>
          <a:p>
            <a:r>
              <a:rPr lang="en-GB" sz="1200" dirty="0"/>
              <a:t>Customers with overall score 0 can be classified as ‘Low Value’</a:t>
            </a:r>
          </a:p>
          <a:p>
            <a:r>
              <a:rPr lang="en-GB" sz="1200" dirty="0"/>
              <a:t>Customers with 0 &lt; overall score &lt;=3 can be classified as ‘Mid Value’</a:t>
            </a:r>
          </a:p>
          <a:p>
            <a:r>
              <a:rPr lang="en-GB" sz="1200" dirty="0"/>
              <a:t>Customers with overall score &gt; 3 can be classified as ‘High Value’</a:t>
            </a:r>
          </a:p>
          <a:p>
            <a:endParaRPr lang="en-GB" sz="1400" dirty="0"/>
          </a:p>
          <a:p>
            <a:pPr marL="285750" indent="-285750">
              <a:buFont typeface="Arial" panose="020B0604020202020204" pitchFamily="34" charset="0"/>
              <a:buChar char="•"/>
            </a:pPr>
            <a:endParaRPr lang="en-GB" sz="1400" dirty="0"/>
          </a:p>
          <a:p>
            <a:endParaRPr lang="en-GB" sz="1400" dirty="0"/>
          </a:p>
        </p:txBody>
      </p:sp>
      <p:cxnSp>
        <p:nvCxnSpPr>
          <p:cNvPr id="20" name="Straight Arrow Connector 19">
            <a:extLst>
              <a:ext uri="{FF2B5EF4-FFF2-40B4-BE49-F238E27FC236}">
                <a16:creationId xmlns:a16="http://schemas.microsoft.com/office/drawing/2014/main" id="{96FA56B8-13F9-53D7-9C1E-180D9BEC5D20}"/>
              </a:ext>
            </a:extLst>
          </p:cNvPr>
          <p:cNvCxnSpPr/>
          <p:nvPr/>
        </p:nvCxnSpPr>
        <p:spPr>
          <a:xfrm>
            <a:off x="3694123" y="5586673"/>
            <a:ext cx="7540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741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5A5DAD-DAB6-1546-C3A6-53E490B4E39D}"/>
              </a:ext>
            </a:extLst>
          </p:cNvPr>
          <p:cNvSpPr txBox="1">
            <a:spLocks/>
          </p:cNvSpPr>
          <p:nvPr/>
        </p:nvSpPr>
        <p:spPr>
          <a:xfrm>
            <a:off x="1293508" y="152004"/>
            <a:ext cx="9144000" cy="5746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 Lifetime Value Prediction</a:t>
            </a:r>
          </a:p>
        </p:txBody>
      </p:sp>
      <p:sp>
        <p:nvSpPr>
          <p:cNvPr id="5" name="TextBox 4">
            <a:extLst>
              <a:ext uri="{FF2B5EF4-FFF2-40B4-BE49-F238E27FC236}">
                <a16:creationId xmlns:a16="http://schemas.microsoft.com/office/drawing/2014/main" id="{8869BB45-AD13-CC75-C394-4BD515029560}"/>
              </a:ext>
            </a:extLst>
          </p:cNvPr>
          <p:cNvSpPr txBox="1"/>
          <p:nvPr/>
        </p:nvSpPr>
        <p:spPr>
          <a:xfrm>
            <a:off x="718188" y="710787"/>
            <a:ext cx="9688817" cy="738664"/>
          </a:xfrm>
          <a:prstGeom prst="rect">
            <a:avLst/>
          </a:prstGeom>
          <a:noFill/>
        </p:spPr>
        <p:txBody>
          <a:bodyPr wrap="square" rtlCol="0">
            <a:spAutoFit/>
          </a:bodyPr>
          <a:lstStyle/>
          <a:p>
            <a:r>
              <a:rPr lang="en-GB" sz="1400" dirty="0"/>
              <a:t>In order to create a predictive model for the customer lifetime value for the next month, we could use as predictors the RFM metrics (and other available data) for the preceding month. In our case, we could therefore, use the RFM metrics for the period 1/9/21 to 30/9/21 and try to predict the amount value for the following period (1/10/21 – 1/11/21).</a:t>
            </a:r>
          </a:p>
        </p:txBody>
      </p:sp>
      <p:sp>
        <p:nvSpPr>
          <p:cNvPr id="6" name="Rectangle 5">
            <a:extLst>
              <a:ext uri="{FF2B5EF4-FFF2-40B4-BE49-F238E27FC236}">
                <a16:creationId xmlns:a16="http://schemas.microsoft.com/office/drawing/2014/main" id="{025CF7E1-9DA0-C458-B7E2-AC8AB988D26F}"/>
              </a:ext>
            </a:extLst>
          </p:cNvPr>
          <p:cNvSpPr/>
          <p:nvPr/>
        </p:nvSpPr>
        <p:spPr>
          <a:xfrm>
            <a:off x="437414" y="1907949"/>
            <a:ext cx="5125182" cy="4814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250000"/>
              </a:lnSpc>
            </a:pPr>
            <a:r>
              <a:rPr lang="en-GB" sz="1100" dirty="0">
                <a:solidFill>
                  <a:schemeClr val="tx1"/>
                </a:solidFill>
              </a:rPr>
              <a:t>1/9/21                                                                                                                                30/9/21                                                                                                                                                                                         </a:t>
            </a:r>
          </a:p>
          <a:p>
            <a:endParaRPr lang="en-GB" sz="1100" dirty="0">
              <a:solidFill>
                <a:schemeClr val="tx1"/>
              </a:solidFill>
            </a:endParaRPr>
          </a:p>
        </p:txBody>
      </p:sp>
      <p:cxnSp>
        <p:nvCxnSpPr>
          <p:cNvPr id="9" name="Straight Connector 8">
            <a:extLst>
              <a:ext uri="{FF2B5EF4-FFF2-40B4-BE49-F238E27FC236}">
                <a16:creationId xmlns:a16="http://schemas.microsoft.com/office/drawing/2014/main" id="{007A0216-F0DE-983A-69D2-F306A72CFAE1}"/>
              </a:ext>
            </a:extLst>
          </p:cNvPr>
          <p:cNvCxnSpPr/>
          <p:nvPr/>
        </p:nvCxnSpPr>
        <p:spPr>
          <a:xfrm>
            <a:off x="5638800" y="1726166"/>
            <a:ext cx="0" cy="1076325"/>
          </a:xfrm>
          <a:prstGeom prst="line">
            <a:avLst/>
          </a:prstGeom>
          <a:ln w="158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479F6D-7E32-045E-AB27-ADBC1351D26E}"/>
              </a:ext>
            </a:extLst>
          </p:cNvPr>
          <p:cNvSpPr txBox="1"/>
          <p:nvPr/>
        </p:nvSpPr>
        <p:spPr>
          <a:xfrm>
            <a:off x="1000636" y="1984693"/>
            <a:ext cx="4028563" cy="307777"/>
          </a:xfrm>
          <a:prstGeom prst="rect">
            <a:avLst/>
          </a:prstGeom>
          <a:noFill/>
        </p:spPr>
        <p:txBody>
          <a:bodyPr wrap="square" rtlCol="0">
            <a:spAutoFit/>
          </a:bodyPr>
          <a:lstStyle/>
          <a:p>
            <a:r>
              <a:rPr lang="en-GB" sz="1400" dirty="0"/>
              <a:t>RFM Metrics and other data  (model features)</a:t>
            </a:r>
          </a:p>
        </p:txBody>
      </p:sp>
      <p:sp>
        <p:nvSpPr>
          <p:cNvPr id="12" name="TextBox 11">
            <a:extLst>
              <a:ext uri="{FF2B5EF4-FFF2-40B4-BE49-F238E27FC236}">
                <a16:creationId xmlns:a16="http://schemas.microsoft.com/office/drawing/2014/main" id="{EFDC3593-5598-B636-F170-0D297CA74010}"/>
              </a:ext>
            </a:extLst>
          </p:cNvPr>
          <p:cNvSpPr txBox="1"/>
          <p:nvPr/>
        </p:nvSpPr>
        <p:spPr>
          <a:xfrm>
            <a:off x="4838700" y="2730316"/>
            <a:ext cx="2126946" cy="369332"/>
          </a:xfrm>
          <a:prstGeom prst="rect">
            <a:avLst/>
          </a:prstGeom>
          <a:noFill/>
        </p:spPr>
        <p:txBody>
          <a:bodyPr wrap="square" rtlCol="0">
            <a:spAutoFit/>
          </a:bodyPr>
          <a:lstStyle/>
          <a:p>
            <a:r>
              <a:rPr lang="en-GB" dirty="0"/>
              <a:t>           </a:t>
            </a:r>
            <a:r>
              <a:rPr lang="en-GB" sz="1100" dirty="0"/>
              <a:t>Time</a:t>
            </a:r>
          </a:p>
        </p:txBody>
      </p:sp>
      <p:cxnSp>
        <p:nvCxnSpPr>
          <p:cNvPr id="14" name="Straight Arrow Connector 13">
            <a:extLst>
              <a:ext uri="{FF2B5EF4-FFF2-40B4-BE49-F238E27FC236}">
                <a16:creationId xmlns:a16="http://schemas.microsoft.com/office/drawing/2014/main" id="{D58FAF54-31A9-A4C1-EDD4-46CB7D24A900}"/>
              </a:ext>
            </a:extLst>
          </p:cNvPr>
          <p:cNvCxnSpPr>
            <a:cxnSpLocks/>
          </p:cNvCxnSpPr>
          <p:nvPr/>
        </p:nvCxnSpPr>
        <p:spPr>
          <a:xfrm>
            <a:off x="4229100" y="2802491"/>
            <a:ext cx="29412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8ED6F7-EAF5-54F5-CB6B-A24052B2BEBF}"/>
              </a:ext>
            </a:extLst>
          </p:cNvPr>
          <p:cNvSpPr txBox="1"/>
          <p:nvPr/>
        </p:nvSpPr>
        <p:spPr>
          <a:xfrm>
            <a:off x="5667374" y="1421193"/>
            <a:ext cx="2200277" cy="369332"/>
          </a:xfrm>
          <a:prstGeom prst="rect">
            <a:avLst/>
          </a:prstGeom>
          <a:noFill/>
        </p:spPr>
        <p:txBody>
          <a:bodyPr wrap="square" rtlCol="0">
            <a:spAutoFit/>
          </a:bodyPr>
          <a:lstStyle/>
          <a:p>
            <a:r>
              <a:rPr lang="en-GB" dirty="0"/>
              <a:t>  </a:t>
            </a:r>
            <a:r>
              <a:rPr lang="en-GB" sz="1100" dirty="0"/>
              <a:t>Cut-off date</a:t>
            </a:r>
          </a:p>
        </p:txBody>
      </p:sp>
      <p:cxnSp>
        <p:nvCxnSpPr>
          <p:cNvPr id="17" name="Straight Arrow Connector 16">
            <a:extLst>
              <a:ext uri="{FF2B5EF4-FFF2-40B4-BE49-F238E27FC236}">
                <a16:creationId xmlns:a16="http://schemas.microsoft.com/office/drawing/2014/main" id="{BD354A21-2494-2288-18FF-7DF5C6D9C025}"/>
              </a:ext>
            </a:extLst>
          </p:cNvPr>
          <p:cNvCxnSpPr>
            <a:cxnSpLocks/>
          </p:cNvCxnSpPr>
          <p:nvPr/>
        </p:nvCxnSpPr>
        <p:spPr>
          <a:xfrm flipH="1">
            <a:off x="5638800" y="1752448"/>
            <a:ext cx="295274" cy="142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B0B12DDD-8831-B0C8-5CB1-E2AA1B332A84}"/>
              </a:ext>
            </a:extLst>
          </p:cNvPr>
          <p:cNvSpPr/>
          <p:nvPr/>
        </p:nvSpPr>
        <p:spPr>
          <a:xfrm>
            <a:off x="5715005" y="1918457"/>
            <a:ext cx="5336483" cy="4814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250000"/>
              </a:lnSpc>
            </a:pPr>
            <a:r>
              <a:rPr lang="en-GB" sz="1100" dirty="0">
                <a:solidFill>
                  <a:schemeClr val="tx1"/>
                </a:solidFill>
              </a:rPr>
              <a:t>1/10/21                                                                                                                                     1/11/21                                                                                                                                                                                         </a:t>
            </a:r>
          </a:p>
          <a:p>
            <a:endParaRPr lang="en-GB" sz="1100" dirty="0">
              <a:solidFill>
                <a:schemeClr val="tx1"/>
              </a:solidFill>
            </a:endParaRPr>
          </a:p>
        </p:txBody>
      </p:sp>
      <p:sp>
        <p:nvSpPr>
          <p:cNvPr id="21" name="TextBox 20">
            <a:extLst>
              <a:ext uri="{FF2B5EF4-FFF2-40B4-BE49-F238E27FC236}">
                <a16:creationId xmlns:a16="http://schemas.microsoft.com/office/drawing/2014/main" id="{2C3B446D-F025-920B-9221-D047A15D6F2E}"/>
              </a:ext>
            </a:extLst>
          </p:cNvPr>
          <p:cNvSpPr txBox="1"/>
          <p:nvPr/>
        </p:nvSpPr>
        <p:spPr>
          <a:xfrm>
            <a:off x="7134327" y="1984692"/>
            <a:ext cx="3086098" cy="307777"/>
          </a:xfrm>
          <a:prstGeom prst="rect">
            <a:avLst/>
          </a:prstGeom>
          <a:noFill/>
        </p:spPr>
        <p:txBody>
          <a:bodyPr wrap="square" rtlCol="0">
            <a:spAutoFit/>
          </a:bodyPr>
          <a:lstStyle/>
          <a:p>
            <a:r>
              <a:rPr lang="en-GB" sz="1400" dirty="0"/>
              <a:t>Total Value (target variable)</a:t>
            </a:r>
          </a:p>
        </p:txBody>
      </p:sp>
      <p:pic>
        <p:nvPicPr>
          <p:cNvPr id="25" name="Picture 24" descr="Table&#10;&#10;Description automatically generated">
            <a:extLst>
              <a:ext uri="{FF2B5EF4-FFF2-40B4-BE49-F238E27FC236}">
                <a16:creationId xmlns:a16="http://schemas.microsoft.com/office/drawing/2014/main" id="{2A251C8B-5867-1BC1-05F5-CC526AD0C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4586"/>
            <a:ext cx="5654530" cy="1173582"/>
          </a:xfrm>
          <a:prstGeom prst="rect">
            <a:avLst/>
          </a:prstGeom>
        </p:spPr>
      </p:pic>
      <p:sp>
        <p:nvSpPr>
          <p:cNvPr id="26" name="Oval 25">
            <a:extLst>
              <a:ext uri="{FF2B5EF4-FFF2-40B4-BE49-F238E27FC236}">
                <a16:creationId xmlns:a16="http://schemas.microsoft.com/office/drawing/2014/main" id="{3ED6255E-C4DB-65CA-BCDE-12579128E7A1}"/>
              </a:ext>
            </a:extLst>
          </p:cNvPr>
          <p:cNvSpPr/>
          <p:nvPr/>
        </p:nvSpPr>
        <p:spPr>
          <a:xfrm>
            <a:off x="4925491" y="3135128"/>
            <a:ext cx="904875" cy="134302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rgbClr val="FF0000"/>
              </a:solidFill>
              <a:highlight>
                <a:srgbClr val="FF0000"/>
              </a:highlight>
            </a:endParaRPr>
          </a:p>
        </p:txBody>
      </p:sp>
      <p:sp>
        <p:nvSpPr>
          <p:cNvPr id="29" name="TextBox 28">
            <a:extLst>
              <a:ext uri="{FF2B5EF4-FFF2-40B4-BE49-F238E27FC236}">
                <a16:creationId xmlns:a16="http://schemas.microsoft.com/office/drawing/2014/main" id="{E50FB2DE-B2F8-DF1B-CD46-C5CFE6BC9DE8}"/>
              </a:ext>
            </a:extLst>
          </p:cNvPr>
          <p:cNvSpPr txBox="1"/>
          <p:nvPr/>
        </p:nvSpPr>
        <p:spPr>
          <a:xfrm>
            <a:off x="6117301" y="3395037"/>
            <a:ext cx="2685948" cy="954107"/>
          </a:xfrm>
          <a:prstGeom prst="rect">
            <a:avLst/>
          </a:prstGeom>
          <a:noFill/>
        </p:spPr>
        <p:txBody>
          <a:bodyPr wrap="square" rtlCol="0">
            <a:spAutoFit/>
          </a:bodyPr>
          <a:lstStyle/>
          <a:p>
            <a:r>
              <a:rPr lang="en-GB" sz="1400" dirty="0"/>
              <a:t>If the target variable is the amount of value, then this is a regression problem and we would want to predict the value</a:t>
            </a:r>
          </a:p>
        </p:txBody>
      </p:sp>
      <p:cxnSp>
        <p:nvCxnSpPr>
          <p:cNvPr id="31" name="Straight Arrow Connector 30">
            <a:extLst>
              <a:ext uri="{FF2B5EF4-FFF2-40B4-BE49-F238E27FC236}">
                <a16:creationId xmlns:a16="http://schemas.microsoft.com/office/drawing/2014/main" id="{1FF695D7-033C-F618-CF02-79F3B851F914}"/>
              </a:ext>
            </a:extLst>
          </p:cNvPr>
          <p:cNvCxnSpPr/>
          <p:nvPr/>
        </p:nvCxnSpPr>
        <p:spPr>
          <a:xfrm>
            <a:off x="5865508" y="3791377"/>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7D21F54-EB9D-1F79-2EC1-609496488357}"/>
              </a:ext>
            </a:extLst>
          </p:cNvPr>
          <p:cNvCxnSpPr/>
          <p:nvPr/>
        </p:nvCxnSpPr>
        <p:spPr>
          <a:xfrm>
            <a:off x="5879447" y="5503758"/>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96AB55B-A636-7EBC-0D3F-BE81A711C475}"/>
              </a:ext>
            </a:extLst>
          </p:cNvPr>
          <p:cNvSpPr txBox="1"/>
          <p:nvPr/>
        </p:nvSpPr>
        <p:spPr>
          <a:xfrm>
            <a:off x="6172172" y="5040874"/>
            <a:ext cx="2139088" cy="1384995"/>
          </a:xfrm>
          <a:prstGeom prst="rect">
            <a:avLst/>
          </a:prstGeom>
          <a:noFill/>
        </p:spPr>
        <p:txBody>
          <a:bodyPr wrap="square" rtlCol="0">
            <a:spAutoFit/>
          </a:bodyPr>
          <a:lstStyle/>
          <a:p>
            <a:r>
              <a:rPr lang="en-GB" sz="1400" dirty="0"/>
              <a:t>An alternative approach would be to create segments for the m2_value and then target the segment (classification task)</a:t>
            </a:r>
          </a:p>
        </p:txBody>
      </p:sp>
      <p:pic>
        <p:nvPicPr>
          <p:cNvPr id="38" name="Picture 37" descr="Chart, scatter chart&#10;&#10;Description automatically generated">
            <a:extLst>
              <a:ext uri="{FF2B5EF4-FFF2-40B4-BE49-F238E27FC236}">
                <a16:creationId xmlns:a16="http://schemas.microsoft.com/office/drawing/2014/main" id="{99825DAA-3F55-C5D6-E047-944FFE65D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540" y="3090050"/>
            <a:ext cx="2804346" cy="2518188"/>
          </a:xfrm>
          <a:prstGeom prst="rect">
            <a:avLst/>
          </a:prstGeom>
        </p:spPr>
      </p:pic>
      <p:sp>
        <p:nvSpPr>
          <p:cNvPr id="41" name="TextBox 40">
            <a:extLst>
              <a:ext uri="{FF2B5EF4-FFF2-40B4-BE49-F238E27FC236}">
                <a16:creationId xmlns:a16="http://schemas.microsoft.com/office/drawing/2014/main" id="{95327B06-92B2-F4D3-A91D-9CD067A1A3FA}"/>
              </a:ext>
            </a:extLst>
          </p:cNvPr>
          <p:cNvSpPr txBox="1"/>
          <p:nvPr/>
        </p:nvSpPr>
        <p:spPr>
          <a:xfrm>
            <a:off x="9434457" y="5713566"/>
            <a:ext cx="2685948" cy="1169551"/>
          </a:xfrm>
          <a:prstGeom prst="rect">
            <a:avLst/>
          </a:prstGeom>
          <a:noFill/>
        </p:spPr>
        <p:txBody>
          <a:bodyPr wrap="square" rtlCol="0">
            <a:spAutoFit/>
          </a:bodyPr>
          <a:lstStyle/>
          <a:p>
            <a:r>
              <a:rPr lang="en-GB" sz="1400" dirty="0"/>
              <a:t>Despite the limited data available, some positive correlation can be seen. High RFM score for previous month means high value for next month.</a:t>
            </a:r>
          </a:p>
        </p:txBody>
      </p:sp>
      <p:pic>
        <p:nvPicPr>
          <p:cNvPr id="43" name="Picture 42">
            <a:extLst>
              <a:ext uri="{FF2B5EF4-FFF2-40B4-BE49-F238E27FC236}">
                <a16:creationId xmlns:a16="http://schemas.microsoft.com/office/drawing/2014/main" id="{C179D4C2-511B-F7F7-671C-735E5FB90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33" y="4783332"/>
            <a:ext cx="5736099" cy="1150720"/>
          </a:xfrm>
          <a:prstGeom prst="rect">
            <a:avLst/>
          </a:prstGeom>
        </p:spPr>
      </p:pic>
      <p:sp>
        <p:nvSpPr>
          <p:cNvPr id="44" name="Oval 43">
            <a:extLst>
              <a:ext uri="{FF2B5EF4-FFF2-40B4-BE49-F238E27FC236}">
                <a16:creationId xmlns:a16="http://schemas.microsoft.com/office/drawing/2014/main" id="{A862B19A-A4C3-C199-CA64-0FEB6986CC2C}"/>
              </a:ext>
            </a:extLst>
          </p:cNvPr>
          <p:cNvSpPr/>
          <p:nvPr/>
        </p:nvSpPr>
        <p:spPr>
          <a:xfrm>
            <a:off x="4885527" y="4591027"/>
            <a:ext cx="979981" cy="134302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rgbClr val="FF0000"/>
              </a:solidFill>
              <a:highlight>
                <a:srgbClr val="FF0000"/>
              </a:highlight>
            </a:endParaRPr>
          </a:p>
        </p:txBody>
      </p:sp>
    </p:spTree>
    <p:extLst>
      <p:ext uri="{BB962C8B-B14F-4D97-AF65-F5344CB8AC3E}">
        <p14:creationId xmlns:p14="http://schemas.microsoft.com/office/powerpoint/2010/main" val="55578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5DEC1C-A931-FEF4-E4FF-DB4F7134CB6F}"/>
              </a:ext>
            </a:extLst>
          </p:cNvPr>
          <p:cNvSpPr txBox="1">
            <a:spLocks/>
          </p:cNvSpPr>
          <p:nvPr/>
        </p:nvSpPr>
        <p:spPr>
          <a:xfrm>
            <a:off x="922033" y="152004"/>
            <a:ext cx="9144000" cy="5746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 Lifetime Value Prediction (Cont.)</a:t>
            </a:r>
          </a:p>
        </p:txBody>
      </p:sp>
      <p:sp>
        <p:nvSpPr>
          <p:cNvPr id="5" name="TextBox 4">
            <a:extLst>
              <a:ext uri="{FF2B5EF4-FFF2-40B4-BE49-F238E27FC236}">
                <a16:creationId xmlns:a16="http://schemas.microsoft.com/office/drawing/2014/main" id="{15A6ACAD-B3AD-17BA-F9C8-D4C34AD88B00}"/>
              </a:ext>
            </a:extLst>
          </p:cNvPr>
          <p:cNvSpPr txBox="1"/>
          <p:nvPr/>
        </p:nvSpPr>
        <p:spPr>
          <a:xfrm>
            <a:off x="724862" y="659282"/>
            <a:ext cx="10742276" cy="523220"/>
          </a:xfrm>
          <a:prstGeom prst="rect">
            <a:avLst/>
          </a:prstGeom>
          <a:noFill/>
        </p:spPr>
        <p:txBody>
          <a:bodyPr wrap="square" rtlCol="0">
            <a:spAutoFit/>
          </a:bodyPr>
          <a:lstStyle/>
          <a:p>
            <a:r>
              <a:rPr lang="en-GB" sz="1400" dirty="0"/>
              <a:t>For this case, the second approach was chosen, therefore the target amount was segmented in 3 different clusters (0 - Low, 1 - Medium, 2 - High) and different models created in order to predict the customer cluster for the next month (multiclass classification problem)</a:t>
            </a:r>
          </a:p>
        </p:txBody>
      </p:sp>
      <p:pic>
        <p:nvPicPr>
          <p:cNvPr id="7" name="Picture 6" descr="Chart, pie chart&#10;&#10;Description automatically generated">
            <a:extLst>
              <a:ext uri="{FF2B5EF4-FFF2-40B4-BE49-F238E27FC236}">
                <a16:creationId xmlns:a16="http://schemas.microsoft.com/office/drawing/2014/main" id="{F3E52D3C-5E9C-E59C-1467-E85F5C5CD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67" y="1241830"/>
            <a:ext cx="2337359" cy="1910873"/>
          </a:xfrm>
          <a:prstGeom prst="rect">
            <a:avLst/>
          </a:prstGeom>
        </p:spPr>
      </p:pic>
      <p:sp>
        <p:nvSpPr>
          <p:cNvPr id="8" name="TextBox 7">
            <a:extLst>
              <a:ext uri="{FF2B5EF4-FFF2-40B4-BE49-F238E27FC236}">
                <a16:creationId xmlns:a16="http://schemas.microsoft.com/office/drawing/2014/main" id="{25759105-DF5A-87E6-C4D1-D7394206D310}"/>
              </a:ext>
            </a:extLst>
          </p:cNvPr>
          <p:cNvSpPr txBox="1"/>
          <p:nvPr/>
        </p:nvSpPr>
        <p:spPr>
          <a:xfrm>
            <a:off x="2960263" y="1368732"/>
            <a:ext cx="2411837" cy="600164"/>
          </a:xfrm>
          <a:prstGeom prst="rect">
            <a:avLst/>
          </a:prstGeom>
          <a:noFill/>
        </p:spPr>
        <p:txBody>
          <a:bodyPr wrap="square" rtlCol="0">
            <a:spAutoFit/>
          </a:bodyPr>
          <a:lstStyle/>
          <a:p>
            <a:r>
              <a:rPr lang="en-GB" sz="1100" dirty="0"/>
              <a:t>After applying K-Means algorithm, we got that 75% of the customers belong to ‘Medium’ class</a:t>
            </a:r>
          </a:p>
        </p:txBody>
      </p:sp>
      <p:sp>
        <p:nvSpPr>
          <p:cNvPr id="12" name="TextBox 11">
            <a:extLst>
              <a:ext uri="{FF2B5EF4-FFF2-40B4-BE49-F238E27FC236}">
                <a16:creationId xmlns:a16="http://schemas.microsoft.com/office/drawing/2014/main" id="{D86B6029-2E6D-F2BD-1DBD-EF2E97C84877}"/>
              </a:ext>
            </a:extLst>
          </p:cNvPr>
          <p:cNvSpPr txBox="1"/>
          <p:nvPr/>
        </p:nvSpPr>
        <p:spPr>
          <a:xfrm>
            <a:off x="6902651" y="3279868"/>
            <a:ext cx="4942513" cy="954107"/>
          </a:xfrm>
          <a:prstGeom prst="rect">
            <a:avLst/>
          </a:prstGeom>
          <a:noFill/>
        </p:spPr>
        <p:txBody>
          <a:bodyPr wrap="square" rtlCol="0">
            <a:spAutoFit/>
          </a:bodyPr>
          <a:lstStyle/>
          <a:p>
            <a:r>
              <a:rPr lang="en-GB" sz="1400" dirty="0"/>
              <a:t>Although Random Forest had the best Accuracy, Precision and Recall values, </a:t>
            </a:r>
            <a:r>
              <a:rPr lang="en-GB" sz="1400" dirty="0" err="1"/>
              <a:t>XGBoost</a:t>
            </a:r>
            <a:r>
              <a:rPr lang="en-GB" sz="1400" dirty="0"/>
              <a:t> model had the highest F1-Score which is a weighted average of Precision and Recall and probably the most important metric given the uneven class distribution in the data.</a:t>
            </a:r>
          </a:p>
        </p:txBody>
      </p:sp>
      <p:pic>
        <p:nvPicPr>
          <p:cNvPr id="14" name="Picture 13" descr="Chart&#10;&#10;Description automatically generated">
            <a:extLst>
              <a:ext uri="{FF2B5EF4-FFF2-40B4-BE49-F238E27FC236}">
                <a16:creationId xmlns:a16="http://schemas.microsoft.com/office/drawing/2014/main" id="{ED9CC2EE-C979-033D-7535-384F88EC4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013" y="4477999"/>
            <a:ext cx="3488666" cy="2377430"/>
          </a:xfrm>
          <a:prstGeom prst="rect">
            <a:avLst/>
          </a:prstGeom>
        </p:spPr>
      </p:pic>
      <p:sp>
        <p:nvSpPr>
          <p:cNvPr id="16" name="TextBox 15">
            <a:extLst>
              <a:ext uri="{FF2B5EF4-FFF2-40B4-BE49-F238E27FC236}">
                <a16:creationId xmlns:a16="http://schemas.microsoft.com/office/drawing/2014/main" id="{EC767E63-BEE6-DDC8-4838-42957B375774}"/>
              </a:ext>
            </a:extLst>
          </p:cNvPr>
          <p:cNvSpPr txBox="1"/>
          <p:nvPr/>
        </p:nvSpPr>
        <p:spPr>
          <a:xfrm>
            <a:off x="2899379" y="2169721"/>
            <a:ext cx="2964287" cy="830997"/>
          </a:xfrm>
          <a:prstGeom prst="rect">
            <a:avLst/>
          </a:prstGeom>
          <a:noFill/>
        </p:spPr>
        <p:txBody>
          <a:bodyPr wrap="square">
            <a:spAutoFit/>
          </a:bodyPr>
          <a:lstStyle/>
          <a:p>
            <a:r>
              <a:rPr lang="en-GB" sz="1200" dirty="0"/>
              <a:t>3 different machine learning models were used in order to predict the customer class and the comparison results are summarised below:</a:t>
            </a:r>
          </a:p>
        </p:txBody>
      </p:sp>
      <p:cxnSp>
        <p:nvCxnSpPr>
          <p:cNvPr id="19" name="Straight Arrow Connector 18">
            <a:extLst>
              <a:ext uri="{FF2B5EF4-FFF2-40B4-BE49-F238E27FC236}">
                <a16:creationId xmlns:a16="http://schemas.microsoft.com/office/drawing/2014/main" id="{38EBDE88-4D22-52A1-6044-78686F1C2580}"/>
              </a:ext>
            </a:extLst>
          </p:cNvPr>
          <p:cNvCxnSpPr>
            <a:cxnSpLocks/>
          </p:cNvCxnSpPr>
          <p:nvPr/>
        </p:nvCxnSpPr>
        <p:spPr>
          <a:xfrm>
            <a:off x="2960263" y="4224522"/>
            <a:ext cx="336494" cy="219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87EC332-D70E-FF6A-604D-FDD251EC0F48}"/>
              </a:ext>
            </a:extLst>
          </p:cNvPr>
          <p:cNvSpPr txBox="1"/>
          <p:nvPr/>
        </p:nvSpPr>
        <p:spPr>
          <a:xfrm>
            <a:off x="6902651" y="5137008"/>
            <a:ext cx="5109170" cy="954107"/>
          </a:xfrm>
          <a:prstGeom prst="rect">
            <a:avLst/>
          </a:prstGeom>
          <a:noFill/>
        </p:spPr>
        <p:txBody>
          <a:bodyPr wrap="square" rtlCol="0">
            <a:spAutoFit/>
          </a:bodyPr>
          <a:lstStyle/>
          <a:p>
            <a:r>
              <a:rPr lang="en-GB" sz="1400" dirty="0"/>
              <a:t>Therefore, using </a:t>
            </a:r>
            <a:r>
              <a:rPr lang="en-GB" sz="1400" dirty="0" err="1"/>
              <a:t>XGBoost</a:t>
            </a:r>
            <a:r>
              <a:rPr lang="en-GB" sz="1400" dirty="0"/>
              <a:t>, was found that the most important</a:t>
            </a:r>
          </a:p>
          <a:p>
            <a:r>
              <a:rPr lang="en-GB" sz="1400" dirty="0"/>
              <a:t>feature was the total amount of the preceding month (m1_amount), meaning that this variable had the larger effect on the model when trying to predict the LTV class of the next month. </a:t>
            </a:r>
          </a:p>
        </p:txBody>
      </p:sp>
      <p:pic>
        <p:nvPicPr>
          <p:cNvPr id="26" name="Picture 25" descr="Table&#10;&#10;Description automatically generated">
            <a:extLst>
              <a:ext uri="{FF2B5EF4-FFF2-40B4-BE49-F238E27FC236}">
                <a16:creationId xmlns:a16="http://schemas.microsoft.com/office/drawing/2014/main" id="{B5910CC4-AB7B-BFE2-39DF-981E9E97B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6852" y="3157177"/>
            <a:ext cx="4571544" cy="998292"/>
          </a:xfrm>
          <a:prstGeom prst="rect">
            <a:avLst/>
          </a:prstGeom>
        </p:spPr>
      </p:pic>
      <p:sp>
        <p:nvSpPr>
          <p:cNvPr id="28" name="Oval 27">
            <a:extLst>
              <a:ext uri="{FF2B5EF4-FFF2-40B4-BE49-F238E27FC236}">
                <a16:creationId xmlns:a16="http://schemas.microsoft.com/office/drawing/2014/main" id="{14337B06-BEEA-F781-57E9-381C6883B663}"/>
              </a:ext>
            </a:extLst>
          </p:cNvPr>
          <p:cNvSpPr/>
          <p:nvPr/>
        </p:nvSpPr>
        <p:spPr>
          <a:xfrm>
            <a:off x="2163764" y="3933825"/>
            <a:ext cx="796499" cy="33621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rgbClr val="FF0000"/>
              </a:solidFill>
              <a:highlight>
                <a:srgbClr val="FF0000"/>
              </a:highlight>
            </a:endParaRPr>
          </a:p>
        </p:txBody>
      </p:sp>
      <p:sp>
        <p:nvSpPr>
          <p:cNvPr id="29" name="Oval 28">
            <a:extLst>
              <a:ext uri="{FF2B5EF4-FFF2-40B4-BE49-F238E27FC236}">
                <a16:creationId xmlns:a16="http://schemas.microsoft.com/office/drawing/2014/main" id="{04746246-C5FD-C5CD-344D-E525065918CC}"/>
              </a:ext>
            </a:extLst>
          </p:cNvPr>
          <p:cNvSpPr/>
          <p:nvPr/>
        </p:nvSpPr>
        <p:spPr>
          <a:xfrm>
            <a:off x="4479143" y="3933826"/>
            <a:ext cx="592659" cy="22164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rgbClr val="FF0000"/>
              </a:solidFill>
              <a:highlight>
                <a:srgbClr val="FF0000"/>
              </a:highlight>
            </a:endParaRPr>
          </a:p>
        </p:txBody>
      </p:sp>
      <p:pic>
        <p:nvPicPr>
          <p:cNvPr id="31" name="Picture 30" descr="Table&#10;&#10;Description automatically generated">
            <a:extLst>
              <a:ext uri="{FF2B5EF4-FFF2-40B4-BE49-F238E27FC236}">
                <a16:creationId xmlns:a16="http://schemas.microsoft.com/office/drawing/2014/main" id="{F3D13668-4011-1325-0997-1C87C92DE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452" y="1388497"/>
            <a:ext cx="5311600" cy="975445"/>
          </a:xfrm>
          <a:prstGeom prst="rect">
            <a:avLst/>
          </a:prstGeom>
        </p:spPr>
      </p:pic>
      <p:sp>
        <p:nvSpPr>
          <p:cNvPr id="32" name="TextBox 31">
            <a:extLst>
              <a:ext uri="{FF2B5EF4-FFF2-40B4-BE49-F238E27FC236}">
                <a16:creationId xmlns:a16="http://schemas.microsoft.com/office/drawing/2014/main" id="{07937138-7258-0766-0EBC-E789B04E9716}"/>
              </a:ext>
            </a:extLst>
          </p:cNvPr>
          <p:cNvSpPr txBox="1"/>
          <p:nvPr/>
        </p:nvSpPr>
        <p:spPr>
          <a:xfrm>
            <a:off x="6389330" y="1730398"/>
            <a:ext cx="513321" cy="261610"/>
          </a:xfrm>
          <a:prstGeom prst="rect">
            <a:avLst/>
          </a:prstGeom>
          <a:noFill/>
        </p:spPr>
        <p:txBody>
          <a:bodyPr wrap="square" rtlCol="0">
            <a:spAutoFit/>
          </a:bodyPr>
          <a:lstStyle/>
          <a:p>
            <a:r>
              <a:rPr lang="en-GB" sz="1100" dirty="0"/>
              <a:t>Low</a:t>
            </a:r>
          </a:p>
        </p:txBody>
      </p:sp>
      <p:sp>
        <p:nvSpPr>
          <p:cNvPr id="33" name="TextBox 32">
            <a:extLst>
              <a:ext uri="{FF2B5EF4-FFF2-40B4-BE49-F238E27FC236}">
                <a16:creationId xmlns:a16="http://schemas.microsoft.com/office/drawing/2014/main" id="{E2DE5BEB-C878-0D24-8175-7548969C60C0}"/>
              </a:ext>
            </a:extLst>
          </p:cNvPr>
          <p:cNvSpPr txBox="1"/>
          <p:nvPr/>
        </p:nvSpPr>
        <p:spPr>
          <a:xfrm>
            <a:off x="6267452" y="1926869"/>
            <a:ext cx="701875" cy="261610"/>
          </a:xfrm>
          <a:prstGeom prst="rect">
            <a:avLst/>
          </a:prstGeom>
          <a:noFill/>
        </p:spPr>
        <p:txBody>
          <a:bodyPr wrap="square" rtlCol="0">
            <a:spAutoFit/>
          </a:bodyPr>
          <a:lstStyle/>
          <a:p>
            <a:r>
              <a:rPr lang="en-GB" sz="1100" dirty="0"/>
              <a:t>Medium</a:t>
            </a:r>
          </a:p>
        </p:txBody>
      </p:sp>
      <p:sp>
        <p:nvSpPr>
          <p:cNvPr id="34" name="TextBox 33">
            <a:extLst>
              <a:ext uri="{FF2B5EF4-FFF2-40B4-BE49-F238E27FC236}">
                <a16:creationId xmlns:a16="http://schemas.microsoft.com/office/drawing/2014/main" id="{216FDC7D-0546-6919-55E9-14B94ED95B9F}"/>
              </a:ext>
            </a:extLst>
          </p:cNvPr>
          <p:cNvSpPr txBox="1"/>
          <p:nvPr/>
        </p:nvSpPr>
        <p:spPr>
          <a:xfrm>
            <a:off x="6389330" y="2123339"/>
            <a:ext cx="701875" cy="261610"/>
          </a:xfrm>
          <a:prstGeom prst="rect">
            <a:avLst/>
          </a:prstGeom>
          <a:noFill/>
        </p:spPr>
        <p:txBody>
          <a:bodyPr wrap="square" rtlCol="0">
            <a:spAutoFit/>
          </a:bodyPr>
          <a:lstStyle/>
          <a:p>
            <a:r>
              <a:rPr lang="en-GB" sz="1100" dirty="0"/>
              <a:t>High</a:t>
            </a:r>
          </a:p>
        </p:txBody>
      </p:sp>
      <p:sp>
        <p:nvSpPr>
          <p:cNvPr id="36" name="TextBox 35">
            <a:extLst>
              <a:ext uri="{FF2B5EF4-FFF2-40B4-BE49-F238E27FC236}">
                <a16:creationId xmlns:a16="http://schemas.microsoft.com/office/drawing/2014/main" id="{A12AD6BF-B0E7-6A7F-B761-AC6325155642}"/>
              </a:ext>
            </a:extLst>
          </p:cNvPr>
          <p:cNvSpPr txBox="1"/>
          <p:nvPr/>
        </p:nvSpPr>
        <p:spPr>
          <a:xfrm>
            <a:off x="8070218" y="2435937"/>
            <a:ext cx="2444806" cy="261610"/>
          </a:xfrm>
          <a:prstGeom prst="rect">
            <a:avLst/>
          </a:prstGeom>
          <a:noFill/>
        </p:spPr>
        <p:txBody>
          <a:bodyPr wrap="square">
            <a:spAutoFit/>
          </a:bodyPr>
          <a:lstStyle/>
          <a:p>
            <a:r>
              <a:rPr lang="en-GB" sz="1100" dirty="0"/>
              <a:t>Best class 2, with mean LTV 1689</a:t>
            </a:r>
          </a:p>
        </p:txBody>
      </p:sp>
      <p:cxnSp>
        <p:nvCxnSpPr>
          <p:cNvPr id="37" name="Straight Arrow Connector 36">
            <a:extLst>
              <a:ext uri="{FF2B5EF4-FFF2-40B4-BE49-F238E27FC236}">
                <a16:creationId xmlns:a16="http://schemas.microsoft.com/office/drawing/2014/main" id="{47ABEEDF-7335-8681-D7A7-512E267DEB0A}"/>
              </a:ext>
            </a:extLst>
          </p:cNvPr>
          <p:cNvCxnSpPr>
            <a:cxnSpLocks/>
            <a:stCxn id="36" idx="1"/>
          </p:cNvCxnSpPr>
          <p:nvPr/>
        </p:nvCxnSpPr>
        <p:spPr>
          <a:xfrm flipH="1" flipV="1">
            <a:off x="7848600" y="2384949"/>
            <a:ext cx="221618" cy="181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853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94F11B-E353-7A9F-E815-A0FADA61890E}"/>
              </a:ext>
            </a:extLst>
          </p:cNvPr>
          <p:cNvSpPr txBox="1">
            <a:spLocks/>
          </p:cNvSpPr>
          <p:nvPr/>
        </p:nvSpPr>
        <p:spPr>
          <a:xfrm>
            <a:off x="276226" y="152004"/>
            <a:ext cx="11190912" cy="574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Customer Churn Prediction (some ideas for discussion)</a:t>
            </a:r>
          </a:p>
        </p:txBody>
      </p:sp>
      <p:sp>
        <p:nvSpPr>
          <p:cNvPr id="5" name="TextBox 4">
            <a:extLst>
              <a:ext uri="{FF2B5EF4-FFF2-40B4-BE49-F238E27FC236}">
                <a16:creationId xmlns:a16="http://schemas.microsoft.com/office/drawing/2014/main" id="{F23C8882-2FA6-1121-1EF4-846BFD409F86}"/>
              </a:ext>
            </a:extLst>
          </p:cNvPr>
          <p:cNvSpPr txBox="1"/>
          <p:nvPr/>
        </p:nvSpPr>
        <p:spPr>
          <a:xfrm>
            <a:off x="142875" y="704439"/>
            <a:ext cx="12325350" cy="4585871"/>
          </a:xfrm>
          <a:prstGeom prst="rect">
            <a:avLst/>
          </a:prstGeom>
          <a:noFill/>
        </p:spPr>
        <p:txBody>
          <a:bodyPr wrap="square" rtlCol="0">
            <a:spAutoFit/>
          </a:bodyPr>
          <a:lstStyle/>
          <a:p>
            <a:r>
              <a:rPr lang="en-GB" sz="1200" i="1" dirty="0"/>
              <a:t>Due to time constraint, a churn prediction model has not been developed/tested but below there are some ideas on how we could approach a problem like that for the given data</a:t>
            </a:r>
            <a:r>
              <a:rPr lang="en-GB" sz="1200" dirty="0"/>
              <a:t>.</a:t>
            </a:r>
          </a:p>
          <a:p>
            <a:endParaRPr lang="en-GB" sz="1400" dirty="0"/>
          </a:p>
          <a:p>
            <a:r>
              <a:rPr lang="en-GB" sz="1400" dirty="0"/>
              <a:t>Ideally we would want a churn model to predict the churn in advance (e.g. 2 weeks in advance). This would require the selection of a cut-off date point where </a:t>
            </a:r>
          </a:p>
          <a:p>
            <a:r>
              <a:rPr lang="en-GB" sz="1400" dirty="0"/>
              <a:t>we would use data features only for the period preceding the cut-off date, and then try to predict probability of churn in the next period (after the cut-off date).</a:t>
            </a:r>
          </a:p>
          <a:p>
            <a:endParaRPr lang="en-GB" sz="1400" dirty="0"/>
          </a:p>
          <a:p>
            <a:r>
              <a:rPr lang="en-GB" sz="1400" dirty="0"/>
              <a:t>In order to do that we can apply a similar methodology as described in slide 4:</a:t>
            </a:r>
          </a:p>
          <a:p>
            <a:endParaRPr lang="en-GB" sz="1400" dirty="0"/>
          </a:p>
          <a:p>
            <a:pPr marL="285750" indent="-285750">
              <a:buFont typeface="Arial" panose="020B0604020202020204" pitchFamily="34" charset="0"/>
              <a:buChar char="•"/>
            </a:pPr>
            <a:r>
              <a:rPr lang="en-GB" sz="1400" dirty="0"/>
              <a:t>Firstly, for each user,  we can define as ‘activity’ any deposit (customer wallet dataset) or casino game (casino games dataset) they have.</a:t>
            </a:r>
          </a:p>
          <a:p>
            <a:endParaRPr lang="en-GB" sz="1400" dirty="0"/>
          </a:p>
          <a:p>
            <a:pPr marL="285750" indent="-285750">
              <a:buFont typeface="Arial" panose="020B0604020202020204" pitchFamily="34" charset="0"/>
              <a:buChar char="•"/>
            </a:pPr>
            <a:r>
              <a:rPr lang="en-GB" sz="1400" dirty="0"/>
              <a:t>Then, we could get the maximum activity date which is the max(deposit date, casino game date) and use that along with the ‘</a:t>
            </a:r>
            <a:r>
              <a:rPr lang="en-GB" sz="1400" dirty="0" err="1"/>
              <a:t>StatusSysname</a:t>
            </a:r>
            <a:r>
              <a:rPr lang="en-GB" sz="1400" dirty="0"/>
              <a:t>’ (casino users data)</a:t>
            </a:r>
          </a:p>
          <a:p>
            <a:r>
              <a:rPr lang="en-GB" sz="1400" dirty="0"/>
              <a:t>        in order to identify if the user is churned and therefore to create the target column. In order to do that, we will need to get the active users before the </a:t>
            </a:r>
          </a:p>
          <a:p>
            <a:r>
              <a:rPr lang="en-GB" sz="1400" dirty="0"/>
              <a:t>       cut-off  date and then check whether they are churned or not in the period after the cut-off date.</a:t>
            </a:r>
          </a:p>
          <a:p>
            <a:endParaRPr lang="en-GB" sz="1400" dirty="0"/>
          </a:p>
          <a:p>
            <a:pPr marL="285750" indent="-285750">
              <a:buFont typeface="Arial" panose="020B0604020202020204" pitchFamily="34" charset="0"/>
              <a:buChar char="•"/>
            </a:pPr>
            <a:r>
              <a:rPr lang="en-GB" sz="1400" dirty="0"/>
              <a:t>Then we could train classification models and get churn probabilities for each customer</a:t>
            </a:r>
          </a:p>
          <a:p>
            <a:endParaRPr lang="en-GB" sz="1400" dirty="0"/>
          </a:p>
          <a:p>
            <a:endParaRPr lang="en-GB" sz="1400" dirty="0"/>
          </a:p>
          <a:p>
            <a:endParaRPr lang="en-GB" sz="1400" dirty="0"/>
          </a:p>
          <a:p>
            <a:endParaRPr lang="en-GB" sz="1400" dirty="0"/>
          </a:p>
          <a:p>
            <a:pPr marL="285750" indent="-285750">
              <a:buFont typeface="Arial" panose="020B0604020202020204" pitchFamily="34" charset="0"/>
              <a:buChar char="•"/>
            </a:pPr>
            <a:endParaRPr lang="en-GB" sz="1400" dirty="0"/>
          </a:p>
          <a:p>
            <a:endParaRPr lang="en-GB" sz="1400" dirty="0"/>
          </a:p>
          <a:p>
            <a:endParaRPr lang="en-GB" sz="1400" dirty="0"/>
          </a:p>
        </p:txBody>
      </p:sp>
      <p:cxnSp>
        <p:nvCxnSpPr>
          <p:cNvPr id="6" name="Straight Arrow Connector 5">
            <a:extLst>
              <a:ext uri="{FF2B5EF4-FFF2-40B4-BE49-F238E27FC236}">
                <a16:creationId xmlns:a16="http://schemas.microsoft.com/office/drawing/2014/main" id="{0CF94950-8E83-D894-02B6-8B9DC06CE317}"/>
              </a:ext>
            </a:extLst>
          </p:cNvPr>
          <p:cNvCxnSpPr>
            <a:cxnSpLocks/>
          </p:cNvCxnSpPr>
          <p:nvPr/>
        </p:nvCxnSpPr>
        <p:spPr>
          <a:xfrm>
            <a:off x="1428750" y="5446913"/>
            <a:ext cx="807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A2310B6-6A02-CD8C-A965-466A16B78186}"/>
              </a:ext>
            </a:extLst>
          </p:cNvPr>
          <p:cNvCxnSpPr>
            <a:cxnSpLocks/>
          </p:cNvCxnSpPr>
          <p:nvPr/>
        </p:nvCxnSpPr>
        <p:spPr>
          <a:xfrm>
            <a:off x="7101376" y="4208106"/>
            <a:ext cx="0" cy="1907404"/>
          </a:xfrm>
          <a:prstGeom prst="line">
            <a:avLst/>
          </a:prstGeom>
          <a:ln w="158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C51BA7-38D3-8EF6-5E85-93DB8BCAF37A}"/>
              </a:ext>
            </a:extLst>
          </p:cNvPr>
          <p:cNvSpPr txBox="1"/>
          <p:nvPr/>
        </p:nvSpPr>
        <p:spPr>
          <a:xfrm>
            <a:off x="7281623" y="4726991"/>
            <a:ext cx="1047553" cy="369332"/>
          </a:xfrm>
          <a:prstGeom prst="rect">
            <a:avLst/>
          </a:prstGeom>
          <a:noFill/>
        </p:spPr>
        <p:txBody>
          <a:bodyPr wrap="square" rtlCol="0">
            <a:spAutoFit/>
          </a:bodyPr>
          <a:lstStyle/>
          <a:p>
            <a:r>
              <a:rPr lang="en-GB" dirty="0"/>
              <a:t>  </a:t>
            </a:r>
            <a:r>
              <a:rPr lang="en-GB" sz="1200" dirty="0"/>
              <a:t>Cut-off date</a:t>
            </a:r>
          </a:p>
        </p:txBody>
      </p:sp>
      <p:cxnSp>
        <p:nvCxnSpPr>
          <p:cNvPr id="15" name="Straight Arrow Connector 14">
            <a:extLst>
              <a:ext uri="{FF2B5EF4-FFF2-40B4-BE49-F238E27FC236}">
                <a16:creationId xmlns:a16="http://schemas.microsoft.com/office/drawing/2014/main" id="{2ACA8A77-A8FB-4A2B-1894-BD74BF38E368}"/>
              </a:ext>
            </a:extLst>
          </p:cNvPr>
          <p:cNvCxnSpPr>
            <a:cxnSpLocks/>
          </p:cNvCxnSpPr>
          <p:nvPr/>
        </p:nvCxnSpPr>
        <p:spPr>
          <a:xfrm flipH="1" flipV="1">
            <a:off x="7148710" y="4645534"/>
            <a:ext cx="321999" cy="176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B88F046-6495-546D-124B-0B85E65D1D7C}"/>
              </a:ext>
            </a:extLst>
          </p:cNvPr>
          <p:cNvSpPr txBox="1"/>
          <p:nvPr/>
        </p:nvSpPr>
        <p:spPr>
          <a:xfrm>
            <a:off x="1428750" y="5638457"/>
            <a:ext cx="4788957" cy="954107"/>
          </a:xfrm>
          <a:prstGeom prst="rect">
            <a:avLst/>
          </a:prstGeom>
          <a:noFill/>
        </p:spPr>
        <p:txBody>
          <a:bodyPr wrap="square" rtlCol="0">
            <a:spAutoFit/>
          </a:bodyPr>
          <a:lstStyle/>
          <a:p>
            <a:r>
              <a:rPr lang="en-GB" sz="1400" dirty="0"/>
              <a:t>Can use:</a:t>
            </a:r>
          </a:p>
          <a:p>
            <a:pPr marL="285750" indent="-285750">
              <a:buFont typeface="Arial" panose="020B0604020202020204" pitchFamily="34" charset="0"/>
              <a:buChar char="•"/>
            </a:pPr>
            <a:r>
              <a:rPr lang="en-GB" sz="1400" dirty="0"/>
              <a:t>RFM Metrics</a:t>
            </a:r>
          </a:p>
          <a:p>
            <a:pPr marL="285750" indent="-285750">
              <a:buFont typeface="Arial" panose="020B0604020202020204" pitchFamily="34" charset="0"/>
              <a:buChar char="•"/>
            </a:pPr>
            <a:r>
              <a:rPr lang="en-GB" sz="1400" dirty="0"/>
              <a:t>Activity Metrics (games, provider, amount etc.)</a:t>
            </a:r>
          </a:p>
          <a:p>
            <a:pPr marL="285750" indent="-285750">
              <a:buFont typeface="Arial" panose="020B0604020202020204" pitchFamily="34" charset="0"/>
              <a:buChar char="•"/>
            </a:pPr>
            <a:r>
              <a:rPr lang="en-GB" sz="1400" dirty="0"/>
              <a:t>User Features (age, gender etc.)</a:t>
            </a:r>
          </a:p>
        </p:txBody>
      </p:sp>
      <p:sp>
        <p:nvSpPr>
          <p:cNvPr id="18" name="TextBox 17">
            <a:extLst>
              <a:ext uri="{FF2B5EF4-FFF2-40B4-BE49-F238E27FC236}">
                <a16:creationId xmlns:a16="http://schemas.microsoft.com/office/drawing/2014/main" id="{87A3052D-BFE1-495D-669F-06FEC097279A}"/>
              </a:ext>
            </a:extLst>
          </p:cNvPr>
          <p:cNvSpPr txBox="1"/>
          <p:nvPr/>
        </p:nvSpPr>
        <p:spPr>
          <a:xfrm rot="16200000">
            <a:off x="945635" y="4943983"/>
            <a:ext cx="966230" cy="369332"/>
          </a:xfrm>
          <a:prstGeom prst="rect">
            <a:avLst/>
          </a:prstGeom>
          <a:noFill/>
        </p:spPr>
        <p:txBody>
          <a:bodyPr wrap="square" rtlCol="0">
            <a:spAutoFit/>
          </a:bodyPr>
          <a:lstStyle/>
          <a:p>
            <a:r>
              <a:rPr lang="en-GB" dirty="0"/>
              <a:t>  week 1</a:t>
            </a:r>
          </a:p>
        </p:txBody>
      </p:sp>
      <p:sp>
        <p:nvSpPr>
          <p:cNvPr id="19" name="TextBox 18">
            <a:extLst>
              <a:ext uri="{FF2B5EF4-FFF2-40B4-BE49-F238E27FC236}">
                <a16:creationId xmlns:a16="http://schemas.microsoft.com/office/drawing/2014/main" id="{D67CF0AC-AA02-8FC5-F308-09ACD4815179}"/>
              </a:ext>
            </a:extLst>
          </p:cNvPr>
          <p:cNvSpPr txBox="1"/>
          <p:nvPr/>
        </p:nvSpPr>
        <p:spPr>
          <a:xfrm rot="16200000">
            <a:off x="8953981" y="4852745"/>
            <a:ext cx="1008688" cy="369332"/>
          </a:xfrm>
          <a:prstGeom prst="rect">
            <a:avLst/>
          </a:prstGeom>
          <a:noFill/>
        </p:spPr>
        <p:txBody>
          <a:bodyPr wrap="square" rtlCol="0">
            <a:spAutoFit/>
          </a:bodyPr>
          <a:lstStyle/>
          <a:p>
            <a:r>
              <a:rPr lang="en-GB" dirty="0"/>
              <a:t>  week 8</a:t>
            </a:r>
          </a:p>
        </p:txBody>
      </p:sp>
      <p:sp>
        <p:nvSpPr>
          <p:cNvPr id="20" name="TextBox 19">
            <a:extLst>
              <a:ext uri="{FF2B5EF4-FFF2-40B4-BE49-F238E27FC236}">
                <a16:creationId xmlns:a16="http://schemas.microsoft.com/office/drawing/2014/main" id="{124D063F-1815-318B-0040-CDE5949F9D2E}"/>
              </a:ext>
            </a:extLst>
          </p:cNvPr>
          <p:cNvSpPr txBox="1"/>
          <p:nvPr/>
        </p:nvSpPr>
        <p:spPr>
          <a:xfrm rot="16200000">
            <a:off x="6695685" y="4991957"/>
            <a:ext cx="1008688" cy="369332"/>
          </a:xfrm>
          <a:prstGeom prst="rect">
            <a:avLst/>
          </a:prstGeom>
          <a:noFill/>
        </p:spPr>
        <p:txBody>
          <a:bodyPr wrap="square" rtlCol="0">
            <a:spAutoFit/>
          </a:bodyPr>
          <a:lstStyle/>
          <a:p>
            <a:r>
              <a:rPr lang="en-GB" dirty="0"/>
              <a:t>  week 6</a:t>
            </a:r>
          </a:p>
        </p:txBody>
      </p:sp>
      <p:cxnSp>
        <p:nvCxnSpPr>
          <p:cNvPr id="22" name="Straight Arrow Connector 21">
            <a:extLst>
              <a:ext uri="{FF2B5EF4-FFF2-40B4-BE49-F238E27FC236}">
                <a16:creationId xmlns:a16="http://schemas.microsoft.com/office/drawing/2014/main" id="{190B3E9A-B579-AEA1-82D4-63C7B39C2BDF}"/>
              </a:ext>
            </a:extLst>
          </p:cNvPr>
          <p:cNvCxnSpPr>
            <a:cxnSpLocks/>
          </p:cNvCxnSpPr>
          <p:nvPr/>
        </p:nvCxnSpPr>
        <p:spPr>
          <a:xfrm flipV="1">
            <a:off x="2933700" y="5508681"/>
            <a:ext cx="276225" cy="29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D940C91-EFF4-F258-EA66-0D334F0D1C13}"/>
              </a:ext>
            </a:extLst>
          </p:cNvPr>
          <p:cNvCxnSpPr>
            <a:cxnSpLocks/>
          </p:cNvCxnSpPr>
          <p:nvPr/>
        </p:nvCxnSpPr>
        <p:spPr>
          <a:xfrm>
            <a:off x="1318141" y="4480684"/>
            <a:ext cx="18917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3844341-CE29-F6AA-D44A-9C930026CD92}"/>
              </a:ext>
            </a:extLst>
          </p:cNvPr>
          <p:cNvCxnSpPr>
            <a:cxnSpLocks/>
          </p:cNvCxnSpPr>
          <p:nvPr/>
        </p:nvCxnSpPr>
        <p:spPr>
          <a:xfrm flipH="1">
            <a:off x="4912184" y="4473715"/>
            <a:ext cx="2103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5AA1C678-28EB-02BB-E82B-2A18FB8D1C96}"/>
              </a:ext>
            </a:extLst>
          </p:cNvPr>
          <p:cNvSpPr txBox="1"/>
          <p:nvPr/>
        </p:nvSpPr>
        <p:spPr>
          <a:xfrm>
            <a:off x="3326679" y="4296018"/>
            <a:ext cx="1831871" cy="369332"/>
          </a:xfrm>
          <a:prstGeom prst="rect">
            <a:avLst/>
          </a:prstGeom>
          <a:noFill/>
        </p:spPr>
        <p:txBody>
          <a:bodyPr wrap="square" rtlCol="0">
            <a:spAutoFit/>
          </a:bodyPr>
          <a:lstStyle/>
          <a:p>
            <a:r>
              <a:rPr lang="en-GB" dirty="0"/>
              <a:t>  </a:t>
            </a:r>
            <a:r>
              <a:rPr lang="en-GB" sz="1200" dirty="0"/>
              <a:t>week 1 – week 6</a:t>
            </a:r>
          </a:p>
        </p:txBody>
      </p:sp>
      <p:cxnSp>
        <p:nvCxnSpPr>
          <p:cNvPr id="46" name="Straight Arrow Connector 45">
            <a:extLst>
              <a:ext uri="{FF2B5EF4-FFF2-40B4-BE49-F238E27FC236}">
                <a16:creationId xmlns:a16="http://schemas.microsoft.com/office/drawing/2014/main" id="{2072018E-6074-FFA6-309B-4E5ACB311AE7}"/>
              </a:ext>
            </a:extLst>
          </p:cNvPr>
          <p:cNvCxnSpPr>
            <a:cxnSpLocks/>
          </p:cNvCxnSpPr>
          <p:nvPr/>
        </p:nvCxnSpPr>
        <p:spPr>
          <a:xfrm>
            <a:off x="7148710" y="4480684"/>
            <a:ext cx="528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A899254-61F4-6F61-6180-036AF0BA6F1D}"/>
              </a:ext>
            </a:extLst>
          </p:cNvPr>
          <p:cNvCxnSpPr>
            <a:cxnSpLocks/>
          </p:cNvCxnSpPr>
          <p:nvPr/>
        </p:nvCxnSpPr>
        <p:spPr>
          <a:xfrm flipH="1">
            <a:off x="8953500" y="447068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3BD93D0-AFE2-0E36-DBF9-55AC8ED8EDB0}"/>
              </a:ext>
            </a:extLst>
          </p:cNvPr>
          <p:cNvSpPr txBox="1"/>
          <p:nvPr/>
        </p:nvSpPr>
        <p:spPr>
          <a:xfrm>
            <a:off x="7579028" y="4262818"/>
            <a:ext cx="1831871" cy="369332"/>
          </a:xfrm>
          <a:prstGeom prst="rect">
            <a:avLst/>
          </a:prstGeom>
          <a:noFill/>
        </p:spPr>
        <p:txBody>
          <a:bodyPr wrap="square" rtlCol="0">
            <a:spAutoFit/>
          </a:bodyPr>
          <a:lstStyle/>
          <a:p>
            <a:r>
              <a:rPr lang="en-GB" dirty="0"/>
              <a:t>  </a:t>
            </a:r>
            <a:r>
              <a:rPr lang="en-GB" sz="1200" dirty="0"/>
              <a:t>week 7 – week 8</a:t>
            </a:r>
          </a:p>
        </p:txBody>
      </p:sp>
      <p:sp>
        <p:nvSpPr>
          <p:cNvPr id="59" name="TextBox 58">
            <a:extLst>
              <a:ext uri="{FF2B5EF4-FFF2-40B4-BE49-F238E27FC236}">
                <a16:creationId xmlns:a16="http://schemas.microsoft.com/office/drawing/2014/main" id="{2FA99BA5-1AA5-BFDC-BC86-BEFCBC6B8F2E}"/>
              </a:ext>
            </a:extLst>
          </p:cNvPr>
          <p:cNvSpPr txBox="1"/>
          <p:nvPr/>
        </p:nvSpPr>
        <p:spPr>
          <a:xfrm>
            <a:off x="7101376" y="6160183"/>
            <a:ext cx="3993131" cy="307777"/>
          </a:xfrm>
          <a:prstGeom prst="rect">
            <a:avLst/>
          </a:prstGeom>
          <a:noFill/>
        </p:spPr>
        <p:txBody>
          <a:bodyPr wrap="square" rtlCol="0">
            <a:spAutoFit/>
          </a:bodyPr>
          <a:lstStyle/>
          <a:p>
            <a:r>
              <a:rPr lang="en-GB" sz="1400" dirty="0"/>
              <a:t>Binary target column (Churn, No Churn)</a:t>
            </a:r>
          </a:p>
        </p:txBody>
      </p:sp>
      <p:cxnSp>
        <p:nvCxnSpPr>
          <p:cNvPr id="61" name="Straight Arrow Connector 60">
            <a:extLst>
              <a:ext uri="{FF2B5EF4-FFF2-40B4-BE49-F238E27FC236}">
                <a16:creationId xmlns:a16="http://schemas.microsoft.com/office/drawing/2014/main" id="{D2EE117E-6163-4131-000D-59C574FB415E}"/>
              </a:ext>
            </a:extLst>
          </p:cNvPr>
          <p:cNvCxnSpPr>
            <a:cxnSpLocks/>
          </p:cNvCxnSpPr>
          <p:nvPr/>
        </p:nvCxnSpPr>
        <p:spPr>
          <a:xfrm flipV="1">
            <a:off x="7884308" y="5654638"/>
            <a:ext cx="165097" cy="410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199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8B4345-8563-81C8-725E-EDB7B5B859EC}"/>
              </a:ext>
            </a:extLst>
          </p:cNvPr>
          <p:cNvSpPr txBox="1"/>
          <p:nvPr/>
        </p:nvSpPr>
        <p:spPr>
          <a:xfrm>
            <a:off x="724862" y="936229"/>
            <a:ext cx="10742276" cy="4832092"/>
          </a:xfrm>
          <a:prstGeom prst="rect">
            <a:avLst/>
          </a:prstGeom>
          <a:noFill/>
        </p:spPr>
        <p:txBody>
          <a:bodyPr wrap="square" rtlCol="0">
            <a:spAutoFit/>
          </a:bodyPr>
          <a:lstStyle/>
          <a:p>
            <a:r>
              <a:rPr lang="en-GB" sz="1400" dirty="0"/>
              <a:t>Being able to accurately predict the customer lifetime value and Churn as per the previous analysis and model approaches, is very important since these will allow the casino department to plan and prioritise actions and target individual users/groups. </a:t>
            </a:r>
          </a:p>
          <a:p>
            <a:endParaRPr lang="en-GB" sz="1400" dirty="0"/>
          </a:p>
          <a:p>
            <a:r>
              <a:rPr lang="en-GB" sz="1400" dirty="0"/>
              <a:t>For example having a list with the users with the highest churn probabilities, the relevant customer department can start engaging with those potential churners by offering some kind of bonus etc.</a:t>
            </a:r>
          </a:p>
          <a:p>
            <a:endParaRPr lang="en-GB" sz="1400" dirty="0"/>
          </a:p>
          <a:p>
            <a:r>
              <a:rPr lang="en-GB" sz="1400" dirty="0"/>
              <a:t>Similarly,  knowing the user CLV and effectively segmenting them, will help the casino to design more efficient strategies and identify in advance which customers will bring more value, and which ones they should focus on first and invest in.</a:t>
            </a:r>
          </a:p>
          <a:p>
            <a:endParaRPr lang="en-GB" sz="1400" dirty="0"/>
          </a:p>
          <a:p>
            <a:endParaRPr lang="en-GB" sz="1400" dirty="0"/>
          </a:p>
          <a:p>
            <a:endParaRPr lang="en-GB" sz="1400" dirty="0"/>
          </a:p>
          <a:p>
            <a:r>
              <a:rPr lang="en-GB" sz="1400" b="1" dirty="0"/>
              <a:t>Points for Improvement</a:t>
            </a:r>
            <a:endParaRPr lang="en-GB" sz="1400" dirty="0"/>
          </a:p>
          <a:p>
            <a:endParaRPr lang="en-GB" sz="1400" dirty="0"/>
          </a:p>
          <a:p>
            <a:r>
              <a:rPr lang="en-GB" sz="1400" dirty="0"/>
              <a:t>Given data was limited, therefore, if there was more data, it would be interesting to look into wider time windows (e.g. years) and include the seasonality factor as feature/element in our analysis/models.</a:t>
            </a:r>
          </a:p>
          <a:p>
            <a:endParaRPr lang="en-GB" sz="1400" dirty="0"/>
          </a:p>
          <a:p>
            <a:r>
              <a:rPr lang="en-GB" sz="1400" dirty="0"/>
              <a:t>It would probably also worth to include demographic data in the models (these kind of features were not used in the current analysis) to see their effect and importance in the predictions.</a:t>
            </a:r>
          </a:p>
          <a:p>
            <a:endParaRPr lang="en-GB" sz="1400" dirty="0"/>
          </a:p>
          <a:p>
            <a:r>
              <a:rPr lang="en-GB" sz="1400" dirty="0"/>
              <a:t>Having more data to use, would help us to build and train better models and also to have more robust predictions.</a:t>
            </a:r>
          </a:p>
          <a:p>
            <a:endParaRPr lang="en-GB" sz="1400" dirty="0"/>
          </a:p>
          <a:p>
            <a:r>
              <a:rPr lang="en-GB" sz="1400" dirty="0"/>
              <a:t>Finally, if there was more time &amp; data, it would be good to apply hyper parameter tuning to our models.</a:t>
            </a:r>
          </a:p>
        </p:txBody>
      </p:sp>
      <p:sp>
        <p:nvSpPr>
          <p:cNvPr id="5" name="Title 1">
            <a:extLst>
              <a:ext uri="{FF2B5EF4-FFF2-40B4-BE49-F238E27FC236}">
                <a16:creationId xmlns:a16="http://schemas.microsoft.com/office/drawing/2014/main" id="{929417C9-B44D-E001-D136-F02668ED1A56}"/>
              </a:ext>
            </a:extLst>
          </p:cNvPr>
          <p:cNvSpPr txBox="1">
            <a:spLocks/>
          </p:cNvSpPr>
          <p:nvPr/>
        </p:nvSpPr>
        <p:spPr>
          <a:xfrm>
            <a:off x="1217308" y="161529"/>
            <a:ext cx="9144000" cy="5746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Final thoughts </a:t>
            </a:r>
          </a:p>
        </p:txBody>
      </p:sp>
    </p:spTree>
    <p:extLst>
      <p:ext uri="{BB962C8B-B14F-4D97-AF65-F5344CB8AC3E}">
        <p14:creationId xmlns:p14="http://schemas.microsoft.com/office/powerpoint/2010/main" val="3148341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1369</Words>
  <Application>Microsoft Office PowerPoint</Application>
  <PresentationFormat>Widescreen</PresentationFormat>
  <Paragraphs>95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Novibet Casino Insights   and Predictions</vt:lpstr>
      <vt:lpstr>Casino Games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Novibet Casino Insights   and Predictions</dc:title>
  <dc:creator>Argiris Baras</dc:creator>
  <cp:lastModifiedBy>Argiris Baras</cp:lastModifiedBy>
  <cp:revision>4</cp:revision>
  <dcterms:created xsi:type="dcterms:W3CDTF">2022-06-27T10:46:44Z</dcterms:created>
  <dcterms:modified xsi:type="dcterms:W3CDTF">2022-06-27T16:58:20Z</dcterms:modified>
</cp:coreProperties>
</file>