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3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0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8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95898" y="536895"/>
            <a:ext cx="2944535" cy="742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Jetson </a:t>
            </a:r>
            <a:r>
              <a:rPr lang="en-US" b="1" dirty="0" err="1">
                <a:solidFill>
                  <a:schemeClr val="bg1"/>
                </a:solidFill>
              </a:rPr>
              <a:t>nano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autonomija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</a:t>
            </a:r>
            <a:r>
              <a:rPr lang="en-US" sz="1200" dirty="0" err="1" smtClean="0">
                <a:solidFill>
                  <a:schemeClr val="bg1"/>
                </a:solidFill>
              </a:rPr>
              <a:t>alje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komande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motore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busilicu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</a:t>
            </a:r>
            <a:r>
              <a:rPr lang="en-US" sz="1200" dirty="0" smtClean="0">
                <a:solidFill>
                  <a:schemeClr val="bg1"/>
                </a:solidFill>
              </a:rPr>
              <a:t>d </a:t>
            </a:r>
            <a:r>
              <a:rPr lang="en-US" sz="1200" dirty="0" err="1" smtClean="0">
                <a:solidFill>
                  <a:schemeClr val="bg1"/>
                </a:solidFill>
              </a:rPr>
              <a:t>senzora</a:t>
            </a:r>
            <a:r>
              <a:rPr lang="en-US" sz="1200" dirty="0" smtClean="0">
                <a:solidFill>
                  <a:schemeClr val="bg1"/>
                </a:solidFill>
              </a:rPr>
              <a:t> prima </a:t>
            </a:r>
            <a:r>
              <a:rPr lang="en-US" sz="1200" dirty="0" err="1" smtClean="0">
                <a:solidFill>
                  <a:schemeClr val="bg1"/>
                </a:solidFill>
              </a:rPr>
              <a:t>podatke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9" idx="0"/>
          </p:cNvCxnSpPr>
          <p:nvPr/>
        </p:nvCxnSpPr>
        <p:spPr>
          <a:xfrm flipH="1">
            <a:off x="5768165" y="1279347"/>
            <a:ext cx="1" cy="232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97164" y="1512074"/>
            <a:ext cx="234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</a:t>
            </a:r>
            <a:r>
              <a:rPr lang="en-US" sz="1200" dirty="0" err="1" smtClean="0"/>
              <a:t>omunikacioni</a:t>
            </a:r>
            <a:r>
              <a:rPr lang="en-US" sz="1200" dirty="0" smtClean="0"/>
              <a:t> </a:t>
            </a:r>
            <a:r>
              <a:rPr lang="en-US" sz="1200" dirty="0" err="1" smtClean="0"/>
              <a:t>protokol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341534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</a:t>
            </a:r>
            <a:r>
              <a:rPr lang="en-US" sz="1200" dirty="0" err="1" smtClean="0"/>
              <a:t>lektronika</a:t>
            </a:r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kostur</a:t>
            </a:r>
            <a:r>
              <a:rPr lang="en-US" sz="1200" dirty="0" smtClean="0"/>
              <a:t> </a:t>
            </a:r>
            <a:r>
              <a:rPr lang="en-US" sz="1200" dirty="0" err="1" smtClean="0"/>
              <a:t>busilice</a:t>
            </a:r>
            <a:r>
              <a:rPr lang="en-US" sz="1200" dirty="0" smtClean="0"/>
              <a:t> </a:t>
            </a:r>
            <a:r>
              <a:rPr lang="en-US" sz="1200" dirty="0" err="1" smtClean="0"/>
              <a:t>pravi</a:t>
            </a:r>
            <a:r>
              <a:rPr lang="en-US" sz="1200" dirty="0" smtClean="0"/>
              <a:t> </a:t>
            </a:r>
            <a:r>
              <a:rPr lang="en-US" sz="1200" dirty="0" err="1" smtClean="0"/>
              <a:t>drugi</a:t>
            </a:r>
            <a:r>
              <a:rPr lang="en-US" sz="1200" dirty="0" smtClean="0"/>
              <a:t> </a:t>
            </a:r>
            <a:r>
              <a:rPr lang="en-US" sz="1200" dirty="0" err="1" smtClean="0"/>
              <a:t>tim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9" idx="2"/>
            <a:endCxn id="12" idx="0"/>
          </p:cNvCxnSpPr>
          <p:nvPr/>
        </p:nvCxnSpPr>
        <p:spPr>
          <a:xfrm rot="5400000">
            <a:off x="3736391" y="267025"/>
            <a:ext cx="509727" cy="3553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895358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MOTORI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Biramo</a:t>
            </a:r>
            <a:r>
              <a:rPr lang="en-US" sz="1200" dirty="0" smtClean="0"/>
              <a:t> mi </a:t>
            </a:r>
            <a:r>
              <a:rPr lang="en-US" sz="1200" dirty="0" err="1" smtClean="0"/>
              <a:t>drajvere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motore</a:t>
            </a:r>
            <a:r>
              <a:rPr lang="en-US" sz="1200" dirty="0" smtClean="0"/>
              <a:t> </a:t>
            </a:r>
            <a:r>
              <a:rPr lang="en-US" sz="1200" dirty="0" err="1" smtClean="0"/>
              <a:t>zajedno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drugim</a:t>
            </a:r>
            <a:r>
              <a:rPr lang="en-US" sz="1200" dirty="0" smtClean="0"/>
              <a:t> </a:t>
            </a:r>
            <a:r>
              <a:rPr lang="en-US" sz="1200" dirty="0" err="1" smtClean="0"/>
              <a:t>timom</a:t>
            </a:r>
            <a:r>
              <a:rPr lang="en-US" sz="120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948639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SENZORI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cxnSp>
        <p:nvCxnSpPr>
          <p:cNvPr id="30" name="Elbow Connector 29"/>
          <p:cNvCxnSpPr>
            <a:stCxn id="29" idx="0"/>
            <a:endCxn id="9" idx="3"/>
          </p:cNvCxnSpPr>
          <p:nvPr/>
        </p:nvCxnSpPr>
        <p:spPr>
          <a:xfrm rot="16200000" flipV="1">
            <a:off x="8056193" y="533546"/>
            <a:ext cx="648226" cy="28822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28" idx="0"/>
          </p:cNvCxnSpPr>
          <p:nvPr/>
        </p:nvCxnSpPr>
        <p:spPr>
          <a:xfrm>
            <a:off x="5768165" y="1789073"/>
            <a:ext cx="1" cy="50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8" idx="3"/>
            <a:endCxn id="29" idx="1"/>
          </p:cNvCxnSpPr>
          <p:nvPr/>
        </p:nvCxnSpPr>
        <p:spPr>
          <a:xfrm>
            <a:off x="6640973" y="3020145"/>
            <a:ext cx="230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1852" y="3114373"/>
            <a:ext cx="1718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Interupt</a:t>
            </a:r>
            <a:r>
              <a:rPr lang="en-US" sz="1200" dirty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high </a:t>
            </a:r>
            <a:r>
              <a:rPr lang="en-US" sz="1200" dirty="0" err="1" smtClean="0"/>
              <a:t>kada</a:t>
            </a:r>
            <a:r>
              <a:rPr lang="en-US" sz="1200" dirty="0" smtClean="0"/>
              <a:t> </a:t>
            </a:r>
            <a:r>
              <a:rPr lang="en-US" sz="1200" dirty="0" err="1" smtClean="0"/>
              <a:t>ce</a:t>
            </a:r>
            <a:r>
              <a:rPr lang="en-US" sz="1200" dirty="0" smtClean="0"/>
              <a:t> da </a:t>
            </a:r>
            <a:r>
              <a:rPr lang="en-US" sz="1200" dirty="0" err="1" smtClean="0"/>
              <a:t>udari</a:t>
            </a:r>
            <a:r>
              <a:rPr lang="en-US" sz="1200" dirty="0" smtClean="0"/>
              <a:t> u </a:t>
            </a:r>
            <a:r>
              <a:rPr lang="en-US" sz="1200" dirty="0" err="1" smtClean="0"/>
              <a:t>nesto</a:t>
            </a:r>
            <a:r>
              <a:rPr lang="en-US" sz="1200" dirty="0" smtClean="0"/>
              <a:t>, </a:t>
            </a:r>
            <a:r>
              <a:rPr lang="en-US" sz="1200" dirty="0" err="1" smtClean="0"/>
              <a:t>onda</a:t>
            </a:r>
            <a:r>
              <a:rPr lang="en-US" sz="1200" dirty="0" smtClean="0"/>
              <a:t> </a:t>
            </a:r>
            <a:r>
              <a:rPr lang="en-US" sz="1200" dirty="0" err="1" smtClean="0"/>
              <a:t>senzor</a:t>
            </a:r>
            <a:r>
              <a:rPr lang="en-US" sz="1200" dirty="0" smtClean="0"/>
              <a:t> </a:t>
            </a:r>
            <a:r>
              <a:rPr lang="en-US" sz="1200" dirty="0" err="1" smtClean="0"/>
              <a:t>mcu</a:t>
            </a:r>
            <a:r>
              <a:rPr lang="en-US" sz="1200" dirty="0" smtClean="0"/>
              <a:t> </a:t>
            </a:r>
            <a:r>
              <a:rPr lang="en-US" sz="1200" dirty="0" err="1" smtClean="0"/>
              <a:t>obavestava</a:t>
            </a:r>
            <a:r>
              <a:rPr lang="en-US" sz="1200" dirty="0" smtClean="0"/>
              <a:t> </a:t>
            </a:r>
            <a:r>
              <a:rPr lang="en-US" sz="1200" dirty="0" err="1" smtClean="0"/>
              <a:t>autonomiju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631" y="436250"/>
            <a:ext cx="1379435" cy="1071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11" y="544200"/>
            <a:ext cx="1026545" cy="8558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3576" y="7874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54318" y="69384"/>
            <a:ext cx="3027692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ESP32 (</a:t>
            </a:r>
            <a:r>
              <a:rPr lang="en-US" b="1" dirty="0" err="1" smtClean="0">
                <a:solidFill>
                  <a:schemeClr val="bg1"/>
                </a:solidFill>
              </a:rPr>
              <a:t>za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testiranje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Ima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wifi</a:t>
            </a:r>
            <a:r>
              <a:rPr lang="en-US" sz="1200" dirty="0" smtClean="0">
                <a:solidFill>
                  <a:schemeClr val="bg1"/>
                </a:solidFill>
              </a:rPr>
              <a:t> I </a:t>
            </a:r>
            <a:r>
              <a:rPr lang="en-US" sz="1200" dirty="0" err="1" smtClean="0">
                <a:solidFill>
                  <a:schemeClr val="bg1"/>
                </a:solidFill>
              </a:rPr>
              <a:t>bluetooth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Moze</a:t>
            </a:r>
            <a:r>
              <a:rPr lang="en-US" sz="1200" dirty="0" smtClean="0">
                <a:solidFill>
                  <a:schemeClr val="bg1"/>
                </a:solidFill>
              </a:rPr>
              <a:t> website </a:t>
            </a:r>
            <a:r>
              <a:rPr lang="en-US" sz="1200" dirty="0" err="1" smtClean="0">
                <a:solidFill>
                  <a:schemeClr val="bg1"/>
                </a:solidFill>
              </a:rPr>
              <a:t>ili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aplikacija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ili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preko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kabla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upravljanje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salje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komande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za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motore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busilicu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od </a:t>
            </a:r>
            <a:r>
              <a:rPr lang="en-US" sz="1200" dirty="0" err="1">
                <a:solidFill>
                  <a:schemeClr val="bg1"/>
                </a:solidFill>
              </a:rPr>
              <a:t>senzora</a:t>
            </a:r>
            <a:r>
              <a:rPr lang="en-US" sz="1200" dirty="0">
                <a:solidFill>
                  <a:schemeClr val="bg1"/>
                </a:solidFill>
              </a:rPr>
              <a:t> prima </a:t>
            </a:r>
            <a:r>
              <a:rPr lang="en-US" sz="1200" dirty="0" err="1" smtClean="0">
                <a:solidFill>
                  <a:schemeClr val="bg1"/>
                </a:solidFill>
              </a:rPr>
              <a:t>podatke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>
            <a:stCxn id="2" idx="2"/>
            <a:endCxn id="4" idx="0"/>
          </p:cNvCxnSpPr>
          <p:nvPr/>
        </p:nvCxnSpPr>
        <p:spPr>
          <a:xfrm>
            <a:off x="5768164" y="1279347"/>
            <a:ext cx="1" cy="232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97164" y="1512074"/>
            <a:ext cx="234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</a:t>
            </a:r>
            <a:r>
              <a:rPr lang="en-US" sz="1200" dirty="0" err="1" smtClean="0"/>
              <a:t>omunikacioni</a:t>
            </a:r>
            <a:r>
              <a:rPr lang="en-US" sz="1200" dirty="0" smtClean="0"/>
              <a:t> </a:t>
            </a:r>
            <a:r>
              <a:rPr lang="en-US" sz="1200" dirty="0" err="1" smtClean="0"/>
              <a:t>protokol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341534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</a:t>
            </a:r>
            <a:r>
              <a:rPr lang="en-US" sz="1200" dirty="0" err="1" smtClean="0"/>
              <a:t>lektronika</a:t>
            </a:r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kostur</a:t>
            </a:r>
            <a:r>
              <a:rPr lang="en-US" sz="1200" dirty="0" smtClean="0"/>
              <a:t> </a:t>
            </a:r>
            <a:r>
              <a:rPr lang="en-US" sz="1200" dirty="0" err="1" smtClean="0"/>
              <a:t>busilice</a:t>
            </a:r>
            <a:r>
              <a:rPr lang="en-US" sz="1200" dirty="0" smtClean="0"/>
              <a:t> </a:t>
            </a:r>
            <a:r>
              <a:rPr lang="en-US" sz="1200" dirty="0" err="1" smtClean="0"/>
              <a:t>pravi</a:t>
            </a:r>
            <a:r>
              <a:rPr lang="en-US" sz="1200" dirty="0" smtClean="0"/>
              <a:t> </a:t>
            </a:r>
            <a:r>
              <a:rPr lang="en-US" sz="1200" dirty="0" err="1" smtClean="0"/>
              <a:t>drugi</a:t>
            </a:r>
            <a:r>
              <a:rPr lang="en-US" sz="1200" dirty="0" smtClean="0"/>
              <a:t> </a:t>
            </a:r>
            <a:r>
              <a:rPr lang="en-US" sz="1200" dirty="0" err="1" smtClean="0"/>
              <a:t>tim</a:t>
            </a:r>
            <a:endParaRPr lang="en-US" sz="1200" dirty="0"/>
          </a:p>
        </p:txBody>
      </p:sp>
      <p:cxnSp>
        <p:nvCxnSpPr>
          <p:cNvPr id="6" name="Elbow Connector 5"/>
          <p:cNvCxnSpPr>
            <a:stCxn id="4" idx="2"/>
            <a:endCxn id="5" idx="0"/>
          </p:cNvCxnSpPr>
          <p:nvPr/>
        </p:nvCxnSpPr>
        <p:spPr>
          <a:xfrm rot="5400000">
            <a:off x="3736391" y="267025"/>
            <a:ext cx="509727" cy="3553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895358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MOTORI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948639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SENZORI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cxnSp>
        <p:nvCxnSpPr>
          <p:cNvPr id="9" name="Elbow Connector 8"/>
          <p:cNvCxnSpPr>
            <a:stCxn id="8" idx="0"/>
            <a:endCxn id="4" idx="3"/>
          </p:cNvCxnSpPr>
          <p:nvPr/>
        </p:nvCxnSpPr>
        <p:spPr>
          <a:xfrm rot="16200000" flipV="1">
            <a:off x="8056193" y="533546"/>
            <a:ext cx="648226" cy="28822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5768165" y="1789073"/>
            <a:ext cx="1" cy="50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50755" y="3068207"/>
            <a:ext cx="16881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Interupt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high </a:t>
            </a:r>
            <a:r>
              <a:rPr lang="en-US" sz="1200" dirty="0" err="1"/>
              <a:t>kada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da </a:t>
            </a:r>
            <a:r>
              <a:rPr lang="en-US" sz="1200" dirty="0" err="1"/>
              <a:t>udari</a:t>
            </a:r>
            <a:r>
              <a:rPr lang="en-US" sz="1200" dirty="0"/>
              <a:t> u </a:t>
            </a:r>
            <a:r>
              <a:rPr lang="en-US" sz="1200" dirty="0" err="1"/>
              <a:t>nesto</a:t>
            </a:r>
            <a:r>
              <a:rPr lang="en-US" sz="1200" dirty="0"/>
              <a:t>, </a:t>
            </a:r>
            <a:r>
              <a:rPr lang="en-US" sz="1200" dirty="0" err="1"/>
              <a:t>onda</a:t>
            </a:r>
            <a:r>
              <a:rPr lang="en-US" sz="1200" dirty="0"/>
              <a:t> </a:t>
            </a:r>
            <a:r>
              <a:rPr lang="en-US" sz="1200" dirty="0" err="1"/>
              <a:t>senzor</a:t>
            </a:r>
            <a:r>
              <a:rPr lang="en-US" sz="1200" dirty="0"/>
              <a:t> </a:t>
            </a:r>
            <a:r>
              <a:rPr lang="en-US" sz="1200" dirty="0" err="1"/>
              <a:t>mcu</a:t>
            </a:r>
            <a:r>
              <a:rPr lang="en-US" sz="1200" dirty="0"/>
              <a:t> </a:t>
            </a:r>
            <a:r>
              <a:rPr lang="en-US" sz="1200" dirty="0" err="1"/>
              <a:t>obavestava</a:t>
            </a:r>
            <a:r>
              <a:rPr lang="en-US" sz="1200" dirty="0"/>
              <a:t> </a:t>
            </a:r>
            <a:r>
              <a:rPr lang="en-US" sz="1200" dirty="0" err="1"/>
              <a:t>autonomiju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40973" y="3020145"/>
            <a:ext cx="230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5" y="69384"/>
            <a:ext cx="1596412" cy="136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08602" y="964734"/>
            <a:ext cx="5529043" cy="5251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201711" y="2621552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67311" y="551470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SENZORI</a:t>
            </a:r>
            <a:endParaRPr lang="en-US" b="1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4672668" y="2474746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30321" y="2522977"/>
            <a:ext cx="1887175" cy="8179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RAZDELNIK</a:t>
            </a:r>
          </a:p>
          <a:p>
            <a:pPr algn="ctr"/>
            <a:r>
              <a:rPr lang="en-US" sz="1200" dirty="0" err="1" smtClean="0"/>
              <a:t>Cita</a:t>
            </a:r>
            <a:r>
              <a:rPr lang="en-US" sz="1200" dirty="0" smtClean="0"/>
              <a:t> </a:t>
            </a:r>
            <a:r>
              <a:rPr lang="en-US" sz="1200" dirty="0" err="1" smtClean="0"/>
              <a:t>napunjenost</a:t>
            </a:r>
            <a:r>
              <a:rPr lang="en-US" sz="1200" dirty="0" smtClean="0"/>
              <a:t> </a:t>
            </a:r>
            <a:r>
              <a:rPr lang="en-US" sz="1200" dirty="0" err="1" smtClean="0"/>
              <a:t>baterije</a:t>
            </a:r>
            <a:endParaRPr lang="en-US" sz="1200" dirty="0"/>
          </a:p>
          <a:p>
            <a:pPr algn="ctr"/>
            <a:r>
              <a:rPr lang="en-US" sz="1200" dirty="0" err="1" smtClean="0"/>
              <a:t>Otpornici</a:t>
            </a:r>
            <a:r>
              <a:rPr lang="en-US" sz="1200" dirty="0" smtClean="0"/>
              <a:t> </a:t>
            </a:r>
            <a:r>
              <a:rPr lang="en-US" sz="1200" dirty="0" err="1" smtClean="0"/>
              <a:t>vece</a:t>
            </a:r>
            <a:r>
              <a:rPr lang="en-US" sz="1200" dirty="0" smtClean="0"/>
              <a:t> </a:t>
            </a:r>
            <a:r>
              <a:rPr lang="en-US" sz="1200" dirty="0" err="1" smtClean="0"/>
              <a:t>snage</a:t>
            </a:r>
            <a:endParaRPr lang="en-US" sz="1200" dirty="0" smtClean="0"/>
          </a:p>
        </p:txBody>
      </p:sp>
      <p:cxnSp>
        <p:nvCxnSpPr>
          <p:cNvPr id="16" name="Straight Arrow Connector 15"/>
          <p:cNvCxnSpPr>
            <a:stCxn id="3" idx="1"/>
            <a:endCxn id="14" idx="3"/>
          </p:cNvCxnSpPr>
          <p:nvPr/>
        </p:nvCxnSpPr>
        <p:spPr>
          <a:xfrm flipH="1" flipV="1">
            <a:off x="8917496" y="2931944"/>
            <a:ext cx="12842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87068" y="2931943"/>
            <a:ext cx="144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63948" y="1262540"/>
            <a:ext cx="133184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MPU6050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nagib</a:t>
            </a:r>
            <a:r>
              <a:rPr lang="en-US" sz="1200" dirty="0" smtClean="0"/>
              <a:t>, </a:t>
            </a:r>
            <a:r>
              <a:rPr lang="en-US" sz="1200" dirty="0" err="1" smtClean="0"/>
              <a:t>kako</a:t>
            </a:r>
            <a:r>
              <a:rPr lang="en-US" sz="1200" dirty="0" smtClean="0"/>
              <a:t> se ne bi </a:t>
            </a:r>
            <a:r>
              <a:rPr lang="en-US" sz="1200" dirty="0" err="1" smtClean="0"/>
              <a:t>prevrnuo</a:t>
            </a:r>
            <a:r>
              <a:rPr lang="en-US" sz="1200" dirty="0" smtClean="0"/>
              <a:t> rover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12" idx="0"/>
          </p:cNvCxnSpPr>
          <p:nvPr/>
        </p:nvCxnSpPr>
        <p:spPr>
          <a:xfrm>
            <a:off x="5129868" y="2176940"/>
            <a:ext cx="0" cy="29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4891" y="2474746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smtClean="0"/>
              <a:t>Prima </a:t>
            </a:r>
            <a:r>
              <a:rPr lang="en-US" sz="1200" dirty="0" err="1" smtClean="0"/>
              <a:t>podatke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12" idx="1"/>
          </p:cNvCxnSpPr>
          <p:nvPr/>
        </p:nvCxnSpPr>
        <p:spPr>
          <a:xfrm flipH="1">
            <a:off x="2063692" y="2931946"/>
            <a:ext cx="260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64891" y="3993139"/>
            <a:ext cx="1598801" cy="906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MOTORI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interrupt signal</a:t>
            </a:r>
            <a:endParaRPr lang="en-US" sz="1200" dirty="0"/>
          </a:p>
        </p:txBody>
      </p:sp>
      <p:cxnSp>
        <p:nvCxnSpPr>
          <p:cNvPr id="6" name="Elbow Connector 5"/>
          <p:cNvCxnSpPr>
            <a:stCxn id="4" idx="3"/>
            <a:endCxn id="12" idx="2"/>
          </p:cNvCxnSpPr>
          <p:nvPr/>
        </p:nvCxnSpPr>
        <p:spPr>
          <a:xfrm flipV="1">
            <a:off x="2063692" y="3389146"/>
            <a:ext cx="3066176" cy="1057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51589" y="424482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616" y="1262540"/>
            <a:ext cx="921966" cy="91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559" y="4572089"/>
            <a:ext cx="679832" cy="12330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685251" y="4731391"/>
            <a:ext cx="1132514" cy="10737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GNSS </a:t>
            </a:r>
            <a:br>
              <a:rPr lang="en-US" dirty="0" smtClean="0"/>
            </a:b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citanje</a:t>
            </a:r>
            <a:r>
              <a:rPr lang="en-US" sz="1200" dirty="0" smtClean="0"/>
              <a:t> </a:t>
            </a:r>
            <a:r>
              <a:rPr lang="en-US" sz="1200" dirty="0" err="1" smtClean="0"/>
              <a:t>lokacije</a:t>
            </a:r>
            <a:r>
              <a:rPr lang="en-US" sz="1200" dirty="0" smtClean="0"/>
              <a:t> </a:t>
            </a:r>
            <a:r>
              <a:rPr lang="en-US" sz="1200" dirty="0" err="1" smtClean="0"/>
              <a:t>koja</a:t>
            </a:r>
            <a:r>
              <a:rPr lang="en-US" sz="1200" dirty="0" smtClean="0"/>
              <a:t> se </a:t>
            </a:r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preko</a:t>
            </a:r>
            <a:r>
              <a:rPr lang="en-US" sz="1200" dirty="0" smtClean="0"/>
              <a:t> </a:t>
            </a:r>
            <a:r>
              <a:rPr lang="en-US" sz="1200" dirty="0" err="1" smtClean="0"/>
              <a:t>wifia</a:t>
            </a:r>
            <a:endParaRPr lang="en-US" sz="1200" dirty="0" smtClean="0"/>
          </a:p>
        </p:txBody>
      </p:sp>
      <p:cxnSp>
        <p:nvCxnSpPr>
          <p:cNvPr id="11" name="Straight Connector 10"/>
          <p:cNvCxnSpPr>
            <a:stCxn id="8" idx="0"/>
          </p:cNvCxnSpPr>
          <p:nvPr/>
        </p:nvCxnSpPr>
        <p:spPr>
          <a:xfrm flipH="1" flipV="1">
            <a:off x="5129868" y="4446149"/>
            <a:ext cx="121640" cy="285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539218" y="4244811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Ruter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samo</a:t>
            </a:r>
            <a:r>
              <a:rPr lang="en-US" sz="1200" dirty="0" smtClean="0"/>
              <a:t> </a:t>
            </a:r>
            <a:r>
              <a:rPr lang="en-US" sz="1200" dirty="0" err="1" smtClean="0"/>
              <a:t>lokaciju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endCxn id="20" idx="0"/>
          </p:cNvCxnSpPr>
          <p:nvPr/>
        </p:nvCxnSpPr>
        <p:spPr>
          <a:xfrm>
            <a:off x="5525971" y="3340910"/>
            <a:ext cx="1470447" cy="90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526" y="3423181"/>
            <a:ext cx="1165367" cy="1190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679" y="3407017"/>
            <a:ext cx="854537" cy="5347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118" y="4316492"/>
            <a:ext cx="791065" cy="7710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88956" y="5813078"/>
            <a:ext cx="1138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cap="all" dirty="0">
                <a:solidFill>
                  <a:srgbClr val="121212"/>
                </a:solidFill>
                <a:latin typeface="+mj-lt"/>
              </a:rPr>
              <a:t>GNSS 7 Click</a:t>
            </a:r>
          </a:p>
          <a:p>
            <a:r>
              <a:rPr lang="en-US" sz="1200" dirty="0">
                <a:latin typeface="+mj-lt"/>
              </a:rPr>
              <a:t/>
            </a:r>
            <a:br>
              <a:rPr lang="en-US" sz="1200" dirty="0">
                <a:latin typeface="+mj-lt"/>
              </a:rPr>
            </a:b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62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73205" y="1429368"/>
            <a:ext cx="1956034" cy="427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Inicijalizacija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MPU6050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1594" y="2119820"/>
            <a:ext cx="1956034" cy="503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MPU6050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očitava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vrednosti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sa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svih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osa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983" y="2852849"/>
            <a:ext cx="1947645" cy="8295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Prosečne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vrednosti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ili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potrebne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offset </a:t>
            </a: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vrednosti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se </a:t>
            </a: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izračunavaju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za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svaku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osu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205" y="58506"/>
            <a:ext cx="292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1.Kod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kalibraciju</a:t>
            </a:r>
            <a:r>
              <a:rPr lang="en-US" dirty="0" smtClean="0"/>
              <a:t> mpu6050</a:t>
            </a:r>
            <a:endParaRPr lang="en-US" dirty="0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816" y="427838"/>
            <a:ext cx="293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Sve</a:t>
            </a:r>
            <a:r>
              <a:rPr lang="en-US" dirty="0" smtClean="0"/>
              <a:t> se </a:t>
            </a:r>
            <a:r>
              <a:rPr lang="en-US" dirty="0" err="1" smtClean="0"/>
              <a:t>obradjuje</a:t>
            </a:r>
            <a:r>
              <a:rPr lang="en-US" dirty="0" smtClean="0"/>
              <a:t> u setup-u</a:t>
            </a:r>
          </a:p>
        </p:txBody>
      </p:sp>
      <p:cxnSp>
        <p:nvCxnSpPr>
          <p:cNvPr id="23" name="Straight Arrow Connector 22"/>
          <p:cNvCxnSpPr>
            <a:stCxn id="3" idx="2"/>
            <a:endCxn id="7" idx="0"/>
          </p:cNvCxnSpPr>
          <p:nvPr/>
        </p:nvCxnSpPr>
        <p:spPr>
          <a:xfrm>
            <a:off x="1251222" y="1856954"/>
            <a:ext cx="8389" cy="26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6" idx="0"/>
          </p:cNvCxnSpPr>
          <p:nvPr/>
        </p:nvCxnSpPr>
        <p:spPr>
          <a:xfrm>
            <a:off x="1259611" y="2623351"/>
            <a:ext cx="4195" cy="22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027740" y="1429368"/>
            <a:ext cx="1956034" cy="427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Inicijalizacija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MPU6050 </a:t>
            </a: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EEPROM </a:t>
            </a: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memorije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36129" y="2119820"/>
            <a:ext cx="1956034" cy="503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MPU6050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očitava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vrednosti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sa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svih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osa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044518" y="4784757"/>
            <a:ext cx="1947645" cy="661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Proverava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se da li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su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vrednosti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ispravno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upisane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u EEPROM.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44518" y="3911901"/>
            <a:ext cx="1947645" cy="643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Kalibracione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vrednosti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se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zapisuju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u EEPROM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memoriju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044518" y="2852849"/>
            <a:ext cx="1947645" cy="8295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Prosečne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vrednosti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potrebne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offset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vrednosti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se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izračunavaju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za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svaku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osu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41" name="Straight Arrow Connector 40"/>
          <p:cNvCxnSpPr>
            <a:stCxn id="36" idx="2"/>
            <a:endCxn id="37" idx="0"/>
          </p:cNvCxnSpPr>
          <p:nvPr/>
        </p:nvCxnSpPr>
        <p:spPr>
          <a:xfrm>
            <a:off x="8005757" y="1856954"/>
            <a:ext cx="8389" cy="26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40" idx="0"/>
          </p:cNvCxnSpPr>
          <p:nvPr/>
        </p:nvCxnSpPr>
        <p:spPr>
          <a:xfrm>
            <a:off x="8014146" y="2623351"/>
            <a:ext cx="4195" cy="22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2"/>
            <a:endCxn id="39" idx="0"/>
          </p:cNvCxnSpPr>
          <p:nvPr/>
        </p:nvCxnSpPr>
        <p:spPr>
          <a:xfrm>
            <a:off x="8018341" y="3682403"/>
            <a:ext cx="0" cy="22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2"/>
            <a:endCxn id="38" idx="0"/>
          </p:cNvCxnSpPr>
          <p:nvPr/>
        </p:nvCxnSpPr>
        <p:spPr>
          <a:xfrm>
            <a:off x="8018341" y="4555259"/>
            <a:ext cx="0" cy="22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467775" y="369605"/>
            <a:ext cx="3092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(ne </a:t>
            </a:r>
            <a:r>
              <a:rPr lang="en-US" sz="1200" dirty="0" err="1"/>
              <a:t>sme</a:t>
            </a:r>
            <a:r>
              <a:rPr lang="en-US" sz="1200" dirty="0"/>
              <a:t> u </a:t>
            </a:r>
            <a:r>
              <a:rPr lang="en-US" sz="1200" dirty="0" err="1"/>
              <a:t>eeprom</a:t>
            </a:r>
            <a:r>
              <a:rPr lang="en-US" sz="1200" dirty="0"/>
              <a:t> vise od par </a:t>
            </a:r>
            <a:r>
              <a:rPr lang="en-US" sz="1200" dirty="0" err="1"/>
              <a:t>stotina</a:t>
            </a:r>
            <a:r>
              <a:rPr lang="en-US" sz="1200" dirty="0"/>
              <a:t> puta da se </a:t>
            </a:r>
            <a:r>
              <a:rPr lang="en-US" sz="1200" dirty="0" err="1"/>
              <a:t>upisuju</a:t>
            </a:r>
            <a:r>
              <a:rPr lang="en-US" sz="1200" dirty="0"/>
              <a:t> </a:t>
            </a:r>
            <a:r>
              <a:rPr lang="en-US" sz="1200" dirty="0" err="1"/>
              <a:t>podaci</a:t>
            </a:r>
            <a:r>
              <a:rPr lang="en-US" sz="1200" dirty="0"/>
              <a:t>, </a:t>
            </a:r>
            <a:r>
              <a:rPr lang="en-US" sz="1200" dirty="0" err="1"/>
              <a:t>zato</a:t>
            </a:r>
            <a:r>
              <a:rPr lang="en-US" sz="1200" dirty="0"/>
              <a:t> ne </a:t>
            </a:r>
            <a:r>
              <a:rPr lang="en-US" sz="1200" dirty="0" err="1"/>
              <a:t>sme</a:t>
            </a:r>
            <a:r>
              <a:rPr lang="en-US" sz="1200" dirty="0"/>
              <a:t> u loop)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6387552" y="94270"/>
            <a:ext cx="292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2.Kod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kalibraciju</a:t>
            </a:r>
            <a:r>
              <a:rPr lang="en-US" dirty="0"/>
              <a:t> mpu6050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8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852" y="654952"/>
            <a:ext cx="1112939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Setup: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Inicijalizacija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/>
              <a:t>modula</a:t>
            </a:r>
            <a:r>
              <a:rPr lang="en-US" dirty="0"/>
              <a:t> (MPU6050, GNSS, </a:t>
            </a:r>
            <a:r>
              <a:rPr lang="en-US" dirty="0" err="1"/>
              <a:t>razdelnik</a:t>
            </a:r>
            <a:r>
              <a:rPr lang="en-US" dirty="0"/>
              <a:t>, MCU, </a:t>
            </a:r>
            <a:r>
              <a:rPr lang="en-US" dirty="0" err="1"/>
              <a:t>ruter</a:t>
            </a:r>
            <a:r>
              <a:rPr lang="en-US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Inicijalizacija</a:t>
            </a:r>
            <a:r>
              <a:rPr lang="en-US" dirty="0" smtClean="0"/>
              <a:t> interrupt-a </a:t>
            </a:r>
            <a:r>
              <a:rPr lang="en-US" dirty="0" err="1" smtClean="0"/>
              <a:t>na</a:t>
            </a:r>
            <a:r>
              <a:rPr lang="en-US" dirty="0" smtClean="0"/>
              <a:t> HIGH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citanje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MOTOR MCU-a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Učitavanje</a:t>
            </a:r>
            <a:r>
              <a:rPr lang="en-US" dirty="0"/>
              <a:t> </a:t>
            </a:r>
            <a:r>
              <a:rPr lang="en-US" dirty="0" err="1"/>
              <a:t>kalibracije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EEPROM: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 smtClean="0"/>
              <a:t>kalibracije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MPU6050.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LOOP: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Čitanje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:</a:t>
            </a:r>
          </a:p>
          <a:p>
            <a:r>
              <a:rPr lang="en-US" dirty="0" smtClean="0"/>
              <a:t>	MPU6050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/>
              <a:t>nagibne</a:t>
            </a:r>
            <a:r>
              <a:rPr lang="en-US" dirty="0"/>
              <a:t> </a:t>
            </a:r>
            <a:r>
              <a:rPr lang="en-US" dirty="0" err="1" smtClean="0"/>
              <a:t>podatke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Razdelnik</a:t>
            </a:r>
            <a:r>
              <a:rPr lang="en-US" dirty="0" smtClean="0"/>
              <a:t> </a:t>
            </a:r>
            <a:r>
              <a:rPr lang="en-US" dirty="0" err="1"/>
              <a:t>meri</a:t>
            </a:r>
            <a:r>
              <a:rPr lang="en-US" dirty="0"/>
              <a:t> </a:t>
            </a:r>
            <a:r>
              <a:rPr lang="en-US" dirty="0" err="1"/>
              <a:t>napon</a:t>
            </a:r>
            <a:r>
              <a:rPr lang="en-US" dirty="0"/>
              <a:t> </a:t>
            </a:r>
            <a:r>
              <a:rPr lang="en-US" dirty="0" err="1"/>
              <a:t>baterije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	GNSS </a:t>
            </a:r>
            <a:r>
              <a:rPr lang="en-US" dirty="0"/>
              <a:t>7 Click </a:t>
            </a:r>
            <a:r>
              <a:rPr lang="en-US" dirty="0" err="1"/>
              <a:t>očitava</a:t>
            </a:r>
            <a:r>
              <a:rPr lang="en-US" dirty="0"/>
              <a:t> </a:t>
            </a:r>
            <a:r>
              <a:rPr lang="en-US" dirty="0" err="1"/>
              <a:t>lokaciju</a:t>
            </a: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/>
              <a:t>podataka</a:t>
            </a:r>
            <a:r>
              <a:rPr lang="en-US" dirty="0"/>
              <a:t>: MCU </a:t>
            </a:r>
            <a:r>
              <a:rPr lang="en-US" dirty="0" err="1"/>
              <a:t>obrađuje</a:t>
            </a:r>
            <a:r>
              <a:rPr lang="en-US" dirty="0"/>
              <a:t> </a:t>
            </a:r>
            <a:r>
              <a:rPr lang="en-US" dirty="0" err="1"/>
              <a:t>primljene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(</a:t>
            </a:r>
            <a:r>
              <a:rPr lang="en-US" dirty="0" err="1"/>
              <a:t>filtriranje</a:t>
            </a:r>
            <a:r>
              <a:rPr lang="en-US" dirty="0"/>
              <a:t>,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itd</a:t>
            </a:r>
            <a:r>
              <a:rPr lang="en-US" dirty="0"/>
              <a:t>.).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rutera</a:t>
            </a:r>
            <a:r>
              <a:rPr lang="en-US" dirty="0"/>
              <a:t>: MCU </a:t>
            </a:r>
            <a:r>
              <a:rPr lang="en-US" dirty="0" err="1"/>
              <a:t>šalje</a:t>
            </a:r>
            <a:r>
              <a:rPr lang="en-US" dirty="0"/>
              <a:t> </a:t>
            </a:r>
            <a:r>
              <a:rPr lang="en-US" dirty="0" smtClean="0"/>
              <a:t>GNSS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rutera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zadatu</a:t>
            </a:r>
            <a:r>
              <a:rPr lang="en-US" dirty="0"/>
              <a:t> </a:t>
            </a:r>
            <a:r>
              <a:rPr lang="en-US" dirty="0" err="1"/>
              <a:t>mrežu</a:t>
            </a:r>
            <a:r>
              <a:rPr lang="en-US" dirty="0"/>
              <a:t> (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Salju</a:t>
            </a:r>
            <a:r>
              <a:rPr lang="en-US" dirty="0" smtClean="0"/>
              <a:t> se </a:t>
            </a:r>
            <a:r>
              <a:rPr lang="en-US" dirty="0" err="1" smtClean="0"/>
              <a:t>potrebni</a:t>
            </a:r>
            <a:r>
              <a:rPr lang="en-US" dirty="0" smtClean="0"/>
              <a:t> </a:t>
            </a:r>
            <a:r>
              <a:rPr lang="en-US" dirty="0" err="1" smtClean="0"/>
              <a:t>podaci</a:t>
            </a:r>
            <a:r>
              <a:rPr lang="en-US" dirty="0" smtClean="0"/>
              <a:t> AUTONOMIJI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serial.println</a:t>
            </a:r>
            <a:r>
              <a:rPr lang="en-US" dirty="0" smtClean="0"/>
              <a:t>(); (UART RX)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INTERUPT:</a:t>
            </a:r>
          </a:p>
          <a:p>
            <a:r>
              <a:rPr lang="en-US" dirty="0" err="1" smtClean="0"/>
              <a:t>Ako</a:t>
            </a:r>
            <a:r>
              <a:rPr lang="en-US" dirty="0" smtClean="0"/>
              <a:t> se </a:t>
            </a:r>
            <a:r>
              <a:rPr lang="en-US" dirty="0" err="1" smtClean="0"/>
              <a:t>pokrene</a:t>
            </a:r>
            <a:r>
              <a:rPr lang="en-US" dirty="0" smtClean="0"/>
              <a:t> </a:t>
            </a:r>
            <a:r>
              <a:rPr lang="en-US" dirty="0" err="1" smtClean="0"/>
              <a:t>onda</a:t>
            </a:r>
            <a:r>
              <a:rPr lang="en-US" dirty="0" smtClean="0"/>
              <a:t> </a:t>
            </a:r>
            <a:r>
              <a:rPr lang="en-US" dirty="0" err="1" smtClean="0"/>
              <a:t>salje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RX </a:t>
            </a:r>
            <a:r>
              <a:rPr lang="en-US" dirty="0" err="1" smtClean="0"/>
              <a:t>podatke</a:t>
            </a:r>
            <a:r>
              <a:rPr lang="en-US" dirty="0" smtClean="0"/>
              <a:t> da </a:t>
            </a:r>
            <a:r>
              <a:rPr lang="en-US" dirty="0" err="1" smtClean="0"/>
              <a:t>ce</a:t>
            </a:r>
            <a:r>
              <a:rPr lang="en-US" dirty="0" smtClean="0"/>
              <a:t> da </a:t>
            </a:r>
            <a:r>
              <a:rPr lang="en-US" dirty="0" err="1" smtClean="0"/>
              <a:t>udari</a:t>
            </a:r>
            <a:r>
              <a:rPr lang="en-US" dirty="0" smtClean="0"/>
              <a:t> u </a:t>
            </a:r>
            <a:r>
              <a:rPr lang="en-US" dirty="0" err="1" smtClean="0"/>
              <a:t>nesto</a:t>
            </a:r>
            <a:r>
              <a:rPr lang="en-US" dirty="0" smtClean="0"/>
              <a:t> rover</a:t>
            </a:r>
          </a:p>
          <a:p>
            <a:r>
              <a:rPr lang="en-US" dirty="0" err="1" smtClean="0"/>
              <a:t>Gasi</a:t>
            </a:r>
            <a:r>
              <a:rPr lang="en-US" dirty="0" smtClean="0"/>
              <a:t> se </a:t>
            </a:r>
            <a:r>
              <a:rPr lang="en-US" dirty="0" err="1" smtClean="0"/>
              <a:t>kada</a:t>
            </a:r>
            <a:r>
              <a:rPr lang="en-US" dirty="0" smtClean="0"/>
              <a:t> interrupt pin ide </a:t>
            </a:r>
            <a:r>
              <a:rPr lang="en-US" dirty="0" err="1" smtClean="0"/>
              <a:t>na</a:t>
            </a:r>
            <a:r>
              <a:rPr lang="en-US" dirty="0" smtClean="0"/>
              <a:t>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2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46245" y="545284"/>
            <a:ext cx="8154099" cy="5251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77423" y="545283"/>
            <a:ext cx="1098958" cy="788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I</a:t>
            </a:r>
          </a:p>
          <a:p>
            <a:pPr algn="ctr"/>
            <a:r>
              <a:rPr lang="en-US" dirty="0" smtClean="0"/>
              <a:t>DRIVER</a:t>
            </a:r>
          </a:p>
          <a:p>
            <a:pPr algn="ctr"/>
            <a:r>
              <a:rPr lang="en-US" sz="1200" dirty="0" smtClean="0"/>
              <a:t>+servo?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877423" y="5108892"/>
            <a:ext cx="1098958" cy="687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+servo?</a:t>
            </a:r>
          </a:p>
          <a:p>
            <a:pPr algn="ctr"/>
            <a:r>
              <a:rPr lang="en-US" dirty="0" smtClean="0"/>
              <a:t>DRIVER </a:t>
            </a:r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5502" y="175952"/>
            <a:ext cx="99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MOTORI</a:t>
            </a:r>
            <a:endParaRPr lang="en-US" b="1" u="sng" dirty="0"/>
          </a:p>
        </p:txBody>
      </p:sp>
      <p:sp>
        <p:nvSpPr>
          <p:cNvPr id="10" name="Rounded Rectangle 9"/>
          <p:cNvSpPr/>
          <p:nvPr/>
        </p:nvSpPr>
        <p:spPr>
          <a:xfrm>
            <a:off x="5272481" y="2944535"/>
            <a:ext cx="796954" cy="4446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63024" y="2845042"/>
            <a:ext cx="964734" cy="745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SERVO 180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/>
              <a:t> </a:t>
            </a:r>
            <a:r>
              <a:rPr lang="en-US" sz="1200" dirty="0" err="1" smtClean="0"/>
              <a:t>kameru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0654018" y="2768366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69141" y="3930002"/>
            <a:ext cx="180363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ULTRASONIC</a:t>
            </a:r>
          </a:p>
          <a:p>
            <a:pPr algn="ctr"/>
            <a:r>
              <a:rPr lang="en-US" sz="1200" dirty="0" err="1" smtClean="0"/>
              <a:t>Kako</a:t>
            </a:r>
            <a:r>
              <a:rPr lang="en-US" sz="1200" dirty="0" smtClean="0"/>
              <a:t> ne bi </a:t>
            </a:r>
            <a:r>
              <a:rPr lang="en-US" sz="1200" dirty="0" err="1" smtClean="0"/>
              <a:t>udario</a:t>
            </a:r>
            <a:r>
              <a:rPr lang="en-US" sz="1200" dirty="0" smtClean="0"/>
              <a:t> u </a:t>
            </a:r>
            <a:r>
              <a:rPr lang="en-US" sz="1200" dirty="0" err="1" smtClean="0"/>
              <a:t>nesto</a:t>
            </a:r>
            <a:r>
              <a:rPr lang="en-US" sz="1200" dirty="0" smtClean="0"/>
              <a:t> rover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4" idx="0"/>
            <a:endCxn id="10" idx="2"/>
          </p:cNvCxnSpPr>
          <p:nvPr/>
        </p:nvCxnSpPr>
        <p:spPr>
          <a:xfrm flipV="1">
            <a:off x="5670958" y="3389150"/>
            <a:ext cx="0" cy="54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7386" y="2709642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komande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19" idx="0"/>
            <a:endCxn id="10" idx="0"/>
          </p:cNvCxnSpPr>
          <p:nvPr/>
        </p:nvCxnSpPr>
        <p:spPr>
          <a:xfrm rot="16200000" flipH="1">
            <a:off x="3161425" y="435003"/>
            <a:ext cx="234893" cy="4784171"/>
          </a:xfrm>
          <a:prstGeom prst="bentConnector3">
            <a:avLst>
              <a:gd name="adj1" fmla="val -97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121940" y="545282"/>
            <a:ext cx="1098958" cy="788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I</a:t>
            </a:r>
          </a:p>
          <a:p>
            <a:pPr algn="ctr"/>
            <a:r>
              <a:rPr lang="en-US" dirty="0" smtClean="0"/>
              <a:t>DRIVER</a:t>
            </a:r>
          </a:p>
          <a:p>
            <a:pPr algn="ctr"/>
            <a:r>
              <a:rPr lang="en-US" sz="1200" dirty="0" smtClean="0"/>
              <a:t>+servo?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8121940" y="5108892"/>
            <a:ext cx="1098958" cy="687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+servo?</a:t>
            </a:r>
          </a:p>
          <a:p>
            <a:pPr algn="ctr"/>
            <a:r>
              <a:rPr lang="en-US" dirty="0" smtClean="0"/>
              <a:t>DRIVER </a:t>
            </a:r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7384" y="4009917"/>
            <a:ext cx="1598801" cy="906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SENZORI</a:t>
            </a:r>
          </a:p>
          <a:p>
            <a:pPr algn="ctr"/>
            <a:r>
              <a:rPr lang="en-US" sz="1200" dirty="0" smtClean="0"/>
              <a:t>Prima interrupt signal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0" idx="1"/>
            <a:endCxn id="18" idx="3"/>
          </p:cNvCxnSpPr>
          <p:nvPr/>
        </p:nvCxnSpPr>
        <p:spPr>
          <a:xfrm rot="10800000" flipV="1">
            <a:off x="1686185" y="3166843"/>
            <a:ext cx="3586296" cy="1296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27758" y="2977611"/>
            <a:ext cx="2344723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2"/>
          </p:cNvCxnSpPr>
          <p:nvPr/>
        </p:nvCxnSpPr>
        <p:spPr>
          <a:xfrm flipV="1">
            <a:off x="7035567" y="1333849"/>
            <a:ext cx="1635852" cy="183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035567" y="3166842"/>
            <a:ext cx="1635852" cy="194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3"/>
            <a:endCxn id="5" idx="3"/>
          </p:cNvCxnSpPr>
          <p:nvPr/>
        </p:nvCxnSpPr>
        <p:spPr>
          <a:xfrm flipH="1">
            <a:off x="3976381" y="3166843"/>
            <a:ext cx="2093054" cy="2286000"/>
          </a:xfrm>
          <a:prstGeom prst="bentConnector3">
            <a:avLst>
              <a:gd name="adj1" fmla="val -45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3"/>
            <a:endCxn id="3" idx="3"/>
          </p:cNvCxnSpPr>
          <p:nvPr/>
        </p:nvCxnSpPr>
        <p:spPr>
          <a:xfrm flipH="1" flipV="1">
            <a:off x="3976381" y="939567"/>
            <a:ext cx="2093054" cy="2227276"/>
          </a:xfrm>
          <a:prstGeom prst="bentConnector3">
            <a:avLst>
              <a:gd name="adj1" fmla="val -45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72" y="3894234"/>
            <a:ext cx="1042454" cy="985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521" y="3497031"/>
            <a:ext cx="1165367" cy="1190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892" y="2296873"/>
            <a:ext cx="970688" cy="60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107" y="2593147"/>
            <a:ext cx="747637" cy="1256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371" y="3659219"/>
            <a:ext cx="630039" cy="5415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1419" y="2709641"/>
            <a:ext cx="1353519" cy="10082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084835" y="2432642"/>
            <a:ext cx="643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Za</a:t>
            </a:r>
            <a:r>
              <a:rPr lang="en-US" sz="1200" dirty="0" smtClean="0"/>
              <a:t> test:</a:t>
            </a:r>
            <a:endParaRPr lang="en-US" sz="1200" dirty="0"/>
          </a:p>
        </p:txBody>
      </p:sp>
      <p:pic>
        <p:nvPicPr>
          <p:cNvPr id="1026" name="Picture 2" descr="PCA9685 16 Channel 12 Bit PWM Servo Driver « osoyoo.co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710657" y="3853784"/>
            <a:ext cx="1331782" cy="56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8428696" y="4420991"/>
            <a:ext cx="1964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PCA9685 16Ch Servo Drivers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79569" y="2111845"/>
            <a:ext cx="31193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E1A"/>
                </a:solidFill>
                <a:latin typeface="IBM Plex Sans"/>
              </a:rPr>
              <a:t>Arduino </a:t>
            </a:r>
            <a:r>
              <a:rPr lang="en-US" sz="1200" dirty="0" err="1" smtClean="0">
                <a:solidFill>
                  <a:srgbClr val="000E1A"/>
                </a:solidFill>
                <a:latin typeface="IBM Plex Sans"/>
              </a:rPr>
              <a:t>uno</a:t>
            </a:r>
            <a:r>
              <a:rPr lang="en-US" sz="1200" dirty="0" smtClean="0">
                <a:solidFill>
                  <a:srgbClr val="000E1A"/>
                </a:solidFill>
                <a:latin typeface="IBM Plex Sans"/>
              </a:rPr>
              <a:t> </a:t>
            </a:r>
            <a:r>
              <a:rPr lang="en-US" sz="1200" dirty="0" err="1" smtClean="0">
                <a:solidFill>
                  <a:srgbClr val="000E1A"/>
                </a:solidFill>
                <a:latin typeface="IBM Plex Sans"/>
              </a:rPr>
              <a:t>Adafruit</a:t>
            </a:r>
            <a:r>
              <a:rPr lang="en-US" sz="1200" dirty="0" smtClean="0">
                <a:solidFill>
                  <a:srgbClr val="000E1A"/>
                </a:solidFill>
                <a:latin typeface="IBM Plex Sans"/>
              </a:rPr>
              <a:t> </a:t>
            </a:r>
            <a:r>
              <a:rPr lang="en-US" sz="1200" dirty="0">
                <a:solidFill>
                  <a:srgbClr val="000E1A"/>
                </a:solidFill>
                <a:latin typeface="IBM Plex Sans"/>
              </a:rPr>
              <a:t>Motor Shield V1 or V2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50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4203" y="721453"/>
            <a:ext cx="4974671" cy="317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572536" y="1834385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3989" y="35212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BUSILICA</a:t>
            </a:r>
            <a:endParaRPr lang="en-US" b="1" u="sng" dirty="0"/>
          </a:p>
        </p:txBody>
      </p:sp>
      <p:sp>
        <p:nvSpPr>
          <p:cNvPr id="10" name="Rounded Rectangle 9"/>
          <p:cNvSpPr/>
          <p:nvPr/>
        </p:nvSpPr>
        <p:spPr>
          <a:xfrm>
            <a:off x="6805569" y="1879578"/>
            <a:ext cx="861970" cy="648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07970" y="853107"/>
            <a:ext cx="1642496" cy="9812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err="1" smtClean="0"/>
              <a:t>Potrebno</a:t>
            </a:r>
            <a:r>
              <a:rPr lang="en-US" sz="1200" dirty="0" smtClean="0"/>
              <a:t> je da se </a:t>
            </a:r>
            <a:r>
              <a:rPr lang="en-US" sz="1200" dirty="0" err="1" smtClean="0"/>
              <a:t>okrece</a:t>
            </a:r>
            <a:r>
              <a:rPr lang="en-US" sz="1200" dirty="0" smtClean="0"/>
              <a:t> CW I CCW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Da </a:t>
            </a:r>
            <a:r>
              <a:rPr lang="en-US" sz="1200" dirty="0" err="1" smtClean="0"/>
              <a:t>ima</a:t>
            </a:r>
            <a:r>
              <a:rPr lang="en-US" sz="1200" dirty="0" smtClean="0"/>
              <a:t> </a:t>
            </a:r>
            <a:r>
              <a:rPr lang="en-US" sz="1200" dirty="0" err="1" smtClean="0"/>
              <a:t>dovoljno</a:t>
            </a:r>
            <a:r>
              <a:rPr lang="en-US" sz="1200" dirty="0" smtClean="0"/>
              <a:t> </a:t>
            </a:r>
            <a:r>
              <a:rPr lang="en-US" sz="1200" dirty="0" err="1" smtClean="0"/>
              <a:t>snage</a:t>
            </a:r>
            <a:r>
              <a:rPr lang="en-US" sz="1200" dirty="0" smtClean="0"/>
              <a:t> (</a:t>
            </a:r>
            <a:r>
              <a:rPr lang="en-US" sz="1200" dirty="0" err="1" smtClean="0"/>
              <a:t>tourge</a:t>
            </a:r>
            <a:r>
              <a:rPr lang="en-US" sz="1200" dirty="0" smtClean="0"/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09044" y="2950121"/>
            <a:ext cx="1188533" cy="806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PREKIDAC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kad</a:t>
            </a:r>
            <a:r>
              <a:rPr lang="en-US" sz="1200" dirty="0" smtClean="0"/>
              <a:t> je </a:t>
            </a:r>
            <a:r>
              <a:rPr lang="en-US" sz="1200" dirty="0" err="1" smtClean="0"/>
              <a:t>stigao</a:t>
            </a:r>
            <a:r>
              <a:rPr lang="en-US" sz="1200" dirty="0" smtClean="0"/>
              <a:t> do </a:t>
            </a:r>
            <a:r>
              <a:rPr lang="en-US" sz="1200" dirty="0" err="1" smtClean="0"/>
              <a:t>kraja</a:t>
            </a:r>
            <a:r>
              <a:rPr lang="en-US" sz="1200" dirty="0" smtClean="0"/>
              <a:t> </a:t>
            </a:r>
            <a:r>
              <a:rPr lang="en-US" sz="1200" dirty="0" err="1" smtClean="0"/>
              <a:t>pokreta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3209044" y="1776573"/>
            <a:ext cx="1342942" cy="854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PREKIDAC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kad</a:t>
            </a:r>
            <a:r>
              <a:rPr lang="en-US" sz="1200" dirty="0" smtClean="0"/>
              <a:t> je </a:t>
            </a:r>
            <a:r>
              <a:rPr lang="en-US" sz="1200" dirty="0" err="1" smtClean="0"/>
              <a:t>stigao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pocetak</a:t>
            </a:r>
            <a:r>
              <a:rPr lang="en-US" sz="1200" dirty="0" smtClean="0"/>
              <a:t> </a:t>
            </a:r>
            <a:r>
              <a:rPr lang="en-US" sz="1200" dirty="0" err="1" smtClean="0"/>
              <a:t>pokreta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51986" y="2203956"/>
            <a:ext cx="2253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4397577" y="2528334"/>
            <a:ext cx="2838977" cy="82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12" idx="3"/>
          </p:cNvCxnSpPr>
          <p:nvPr/>
        </p:nvCxnSpPr>
        <p:spPr>
          <a:xfrm flipH="1" flipV="1">
            <a:off x="6350466" y="1343746"/>
            <a:ext cx="886088" cy="53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37153" y="4815725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komande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30" idx="0"/>
            <a:endCxn id="10" idx="2"/>
          </p:cNvCxnSpPr>
          <p:nvPr/>
        </p:nvCxnSpPr>
        <p:spPr>
          <a:xfrm flipV="1">
            <a:off x="7236554" y="2528334"/>
            <a:ext cx="0" cy="228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lectronic Spices Drill Speed Control Trigger Switch, Drill Switch for  Electric Hand Drill Tools Electronic Components Electronic Hobby Kit Price  in India - Buy Electronic Spices Drill Speed Control Trigger Switch, Dri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52006" y="1995046"/>
            <a:ext cx="652165" cy="4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lectronic Spices Drill Speed Control Trigger Switch, Drill Switch for  Electric Hand Drill Tools Electronic Components Electronic Hobby Kit Price  in India - Buy Electronic Spices Drill Speed Control Trigger Switch, Dri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2005" y="3148638"/>
            <a:ext cx="652165" cy="4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351" y="2565889"/>
            <a:ext cx="1165367" cy="1190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657" y="1895599"/>
            <a:ext cx="1007381" cy="6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200</TotalTime>
  <Words>388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</dc:creator>
  <cp:lastModifiedBy>Vladimir</cp:lastModifiedBy>
  <cp:revision>45</cp:revision>
  <dcterms:created xsi:type="dcterms:W3CDTF">2024-11-27T21:11:33Z</dcterms:created>
  <dcterms:modified xsi:type="dcterms:W3CDTF">2024-12-09T18:16:43Z</dcterms:modified>
</cp:coreProperties>
</file>