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2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A043D-E8B1-48F2-BB66-300E2704D51A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D726B-851A-4F58-9A20-11B2F1B9E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786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A043D-E8B1-48F2-BB66-300E2704D51A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D726B-851A-4F58-9A20-11B2F1B9E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766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A043D-E8B1-48F2-BB66-300E2704D51A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D726B-851A-4F58-9A20-11B2F1B9E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935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A043D-E8B1-48F2-BB66-300E2704D51A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D726B-851A-4F58-9A20-11B2F1B9E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290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A043D-E8B1-48F2-BB66-300E2704D51A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D726B-851A-4F58-9A20-11B2F1B9E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728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A043D-E8B1-48F2-BB66-300E2704D51A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D726B-851A-4F58-9A20-11B2F1B9E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265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A043D-E8B1-48F2-BB66-300E2704D51A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D726B-851A-4F58-9A20-11B2F1B9E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255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A043D-E8B1-48F2-BB66-300E2704D51A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D726B-851A-4F58-9A20-11B2F1B9E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207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A043D-E8B1-48F2-BB66-300E2704D51A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D726B-851A-4F58-9A20-11B2F1B9E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407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A043D-E8B1-48F2-BB66-300E2704D51A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D726B-851A-4F58-9A20-11B2F1B9E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783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A043D-E8B1-48F2-BB66-300E2704D51A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D726B-851A-4F58-9A20-11B2F1B9E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203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BA043D-E8B1-48F2-BB66-300E2704D51A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2D726B-851A-4F58-9A20-11B2F1B9E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984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4295898" y="536895"/>
            <a:ext cx="2944535" cy="7424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Jetson </a:t>
            </a:r>
            <a:r>
              <a:rPr lang="en-US" b="1" dirty="0" err="1">
                <a:solidFill>
                  <a:schemeClr val="bg1"/>
                </a:solidFill>
              </a:rPr>
              <a:t>nano</a:t>
            </a:r>
            <a:r>
              <a:rPr lang="en-US" b="1" dirty="0">
                <a:solidFill>
                  <a:schemeClr val="bg1"/>
                </a:solidFill>
              </a:rPr>
              <a:t> (</a:t>
            </a:r>
            <a:r>
              <a:rPr lang="en-US" b="1" dirty="0" err="1">
                <a:solidFill>
                  <a:schemeClr val="bg1"/>
                </a:solidFill>
              </a:rPr>
              <a:t>autonomija</a:t>
            </a:r>
            <a:r>
              <a:rPr lang="en-US" b="1" dirty="0" smtClean="0">
                <a:solidFill>
                  <a:schemeClr val="bg1"/>
                </a:solidFill>
              </a:rPr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chemeClr val="bg1"/>
                </a:solidFill>
              </a:rPr>
              <a:t>s</a:t>
            </a:r>
            <a:r>
              <a:rPr lang="en-US" sz="1200" dirty="0" err="1" smtClean="0">
                <a:solidFill>
                  <a:schemeClr val="bg1"/>
                </a:solidFill>
              </a:rPr>
              <a:t>alje</a:t>
            </a:r>
            <a:r>
              <a:rPr lang="en-US" sz="1200" dirty="0" smtClean="0">
                <a:solidFill>
                  <a:schemeClr val="bg1"/>
                </a:solidFill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</a:rPr>
              <a:t>komande</a:t>
            </a:r>
            <a:r>
              <a:rPr lang="en-US" sz="1200" dirty="0" smtClean="0">
                <a:solidFill>
                  <a:schemeClr val="bg1"/>
                </a:solidFill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</a:rPr>
              <a:t>za</a:t>
            </a:r>
            <a:r>
              <a:rPr lang="en-US" sz="1200" dirty="0" smtClean="0">
                <a:solidFill>
                  <a:schemeClr val="bg1"/>
                </a:solidFill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</a:rPr>
              <a:t>motore</a:t>
            </a:r>
            <a:r>
              <a:rPr lang="en-US" sz="1200" dirty="0" smtClean="0">
                <a:solidFill>
                  <a:schemeClr val="bg1"/>
                </a:solidFill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</a:rPr>
              <a:t>i</a:t>
            </a:r>
            <a:r>
              <a:rPr lang="en-US" sz="1200" dirty="0" smtClean="0">
                <a:solidFill>
                  <a:schemeClr val="bg1"/>
                </a:solidFill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</a:rPr>
              <a:t>busilicu</a:t>
            </a:r>
            <a:endParaRPr lang="en-US" sz="1200" dirty="0" smtClean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o</a:t>
            </a:r>
            <a:r>
              <a:rPr lang="en-US" sz="1200" dirty="0" smtClean="0">
                <a:solidFill>
                  <a:schemeClr val="bg1"/>
                </a:solidFill>
              </a:rPr>
              <a:t>d </a:t>
            </a:r>
            <a:r>
              <a:rPr lang="en-US" sz="1200" dirty="0" err="1" smtClean="0">
                <a:solidFill>
                  <a:schemeClr val="bg1"/>
                </a:solidFill>
              </a:rPr>
              <a:t>senzora</a:t>
            </a:r>
            <a:r>
              <a:rPr lang="en-US" sz="1200" dirty="0" smtClean="0">
                <a:solidFill>
                  <a:schemeClr val="bg1"/>
                </a:solidFill>
              </a:rPr>
              <a:t> prima </a:t>
            </a:r>
            <a:r>
              <a:rPr lang="en-US" sz="1200" dirty="0" err="1" smtClean="0">
                <a:solidFill>
                  <a:schemeClr val="bg1"/>
                </a:solidFill>
              </a:rPr>
              <a:t>podatke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stCxn id="2" idx="2"/>
            <a:endCxn id="9" idx="0"/>
          </p:cNvCxnSpPr>
          <p:nvPr/>
        </p:nvCxnSpPr>
        <p:spPr>
          <a:xfrm flipH="1">
            <a:off x="5768165" y="1279347"/>
            <a:ext cx="1" cy="23272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597164" y="1512074"/>
            <a:ext cx="23420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/>
              <a:t>k</a:t>
            </a:r>
            <a:r>
              <a:rPr lang="en-US" sz="1200" dirty="0" err="1" smtClean="0"/>
              <a:t>omunikacioni</a:t>
            </a:r>
            <a:r>
              <a:rPr lang="en-US" sz="1200" dirty="0" smtClean="0"/>
              <a:t> </a:t>
            </a:r>
            <a:r>
              <a:rPr lang="en-US" sz="1200" dirty="0" err="1" smtClean="0"/>
              <a:t>protokol</a:t>
            </a:r>
            <a:endParaRPr lang="en-US" sz="1200" dirty="0"/>
          </a:p>
        </p:txBody>
      </p:sp>
      <p:sp>
        <p:nvSpPr>
          <p:cNvPr id="12" name="Rounded Rectangle 11"/>
          <p:cNvSpPr/>
          <p:nvPr/>
        </p:nvSpPr>
        <p:spPr>
          <a:xfrm>
            <a:off x="1341534" y="2298800"/>
            <a:ext cx="1745615" cy="14426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BUSILICA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e</a:t>
            </a:r>
            <a:r>
              <a:rPr lang="en-US" sz="1200" dirty="0" err="1" smtClean="0"/>
              <a:t>lektronika</a:t>
            </a:r>
            <a:r>
              <a:rPr lang="en-US" sz="1200" dirty="0" smtClean="0"/>
              <a:t> 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 smtClean="0"/>
              <a:t>kod</a:t>
            </a:r>
            <a:endParaRPr lang="en-US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 smtClean="0"/>
              <a:t>kostur</a:t>
            </a:r>
            <a:r>
              <a:rPr lang="en-US" sz="1200" dirty="0" smtClean="0"/>
              <a:t> </a:t>
            </a:r>
            <a:r>
              <a:rPr lang="en-US" sz="1200" dirty="0" err="1" smtClean="0"/>
              <a:t>busilice</a:t>
            </a:r>
            <a:r>
              <a:rPr lang="en-US" sz="1200" dirty="0" smtClean="0"/>
              <a:t> </a:t>
            </a:r>
            <a:r>
              <a:rPr lang="en-US" sz="1200" dirty="0" err="1" smtClean="0"/>
              <a:t>pravi</a:t>
            </a:r>
            <a:r>
              <a:rPr lang="en-US" sz="1200" dirty="0" smtClean="0"/>
              <a:t> </a:t>
            </a:r>
            <a:r>
              <a:rPr lang="en-US" sz="1200" dirty="0" err="1" smtClean="0"/>
              <a:t>drugi</a:t>
            </a:r>
            <a:r>
              <a:rPr lang="en-US" sz="1200" dirty="0" smtClean="0"/>
              <a:t> </a:t>
            </a:r>
            <a:r>
              <a:rPr lang="en-US" sz="1200" dirty="0" err="1" smtClean="0"/>
              <a:t>tim</a:t>
            </a:r>
            <a:endParaRPr lang="en-US" sz="1200" dirty="0"/>
          </a:p>
        </p:txBody>
      </p:sp>
      <p:cxnSp>
        <p:nvCxnSpPr>
          <p:cNvPr id="24" name="Elbow Connector 23"/>
          <p:cNvCxnSpPr>
            <a:stCxn id="9" idx="2"/>
            <a:endCxn id="12" idx="0"/>
          </p:cNvCxnSpPr>
          <p:nvPr/>
        </p:nvCxnSpPr>
        <p:spPr>
          <a:xfrm rot="5400000">
            <a:off x="3736391" y="267025"/>
            <a:ext cx="509727" cy="355382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>
          <a:xfrm>
            <a:off x="4895358" y="2298800"/>
            <a:ext cx="1745615" cy="14426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MOTORI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 smtClean="0"/>
              <a:t>Biramo</a:t>
            </a:r>
            <a:r>
              <a:rPr lang="en-US" sz="1200" dirty="0" smtClean="0"/>
              <a:t> mi </a:t>
            </a:r>
            <a:r>
              <a:rPr lang="en-US" sz="1200" dirty="0" err="1" smtClean="0"/>
              <a:t>drajvere</a:t>
            </a:r>
            <a:r>
              <a:rPr lang="en-US" sz="1200" dirty="0" smtClean="0"/>
              <a:t> </a:t>
            </a:r>
            <a:r>
              <a:rPr lang="en-US" sz="1200" dirty="0" err="1" smtClean="0"/>
              <a:t>i</a:t>
            </a:r>
            <a:r>
              <a:rPr lang="en-US" sz="1200" dirty="0" smtClean="0"/>
              <a:t> </a:t>
            </a:r>
            <a:r>
              <a:rPr lang="en-US" sz="1200" dirty="0" err="1" smtClean="0"/>
              <a:t>motore</a:t>
            </a:r>
            <a:r>
              <a:rPr lang="en-US" sz="1200" dirty="0" smtClean="0"/>
              <a:t> </a:t>
            </a:r>
            <a:r>
              <a:rPr lang="en-US" sz="1200" dirty="0" err="1" smtClean="0"/>
              <a:t>zajedno</a:t>
            </a:r>
            <a:r>
              <a:rPr lang="en-US" sz="1200" dirty="0" smtClean="0"/>
              <a:t> </a:t>
            </a:r>
            <a:r>
              <a:rPr lang="en-US" sz="1200" dirty="0" err="1" smtClean="0"/>
              <a:t>sa</a:t>
            </a:r>
            <a:r>
              <a:rPr lang="en-US" sz="1200" dirty="0" smtClean="0"/>
              <a:t> </a:t>
            </a:r>
            <a:r>
              <a:rPr lang="en-US" sz="1200" dirty="0" err="1" smtClean="0"/>
              <a:t>drugim</a:t>
            </a:r>
            <a:r>
              <a:rPr lang="en-US" sz="1200" dirty="0" smtClean="0"/>
              <a:t> </a:t>
            </a:r>
            <a:r>
              <a:rPr lang="en-US" sz="1200" dirty="0" err="1" smtClean="0"/>
              <a:t>timom</a:t>
            </a:r>
            <a:r>
              <a:rPr lang="en-US" sz="1200" dirty="0" smtClean="0"/>
              <a:t>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 smtClean="0"/>
              <a:t>elektronika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 smtClean="0"/>
              <a:t>kod</a:t>
            </a:r>
            <a:endParaRPr lang="en-US" sz="1200" dirty="0"/>
          </a:p>
        </p:txBody>
      </p:sp>
      <p:sp>
        <p:nvSpPr>
          <p:cNvPr id="29" name="Rounded Rectangle 28"/>
          <p:cNvSpPr/>
          <p:nvPr/>
        </p:nvSpPr>
        <p:spPr>
          <a:xfrm>
            <a:off x="8948639" y="2298800"/>
            <a:ext cx="1745615" cy="14426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SENZORI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 smtClean="0"/>
              <a:t>elektronika</a:t>
            </a:r>
            <a:r>
              <a:rPr lang="en-US" sz="1200" dirty="0" smtClean="0"/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 smtClean="0"/>
              <a:t>kod</a:t>
            </a:r>
            <a:endParaRPr lang="en-US" sz="1200" dirty="0"/>
          </a:p>
        </p:txBody>
      </p:sp>
      <p:cxnSp>
        <p:nvCxnSpPr>
          <p:cNvPr id="30" name="Elbow Connector 29"/>
          <p:cNvCxnSpPr>
            <a:stCxn id="29" idx="0"/>
            <a:endCxn id="9" idx="3"/>
          </p:cNvCxnSpPr>
          <p:nvPr/>
        </p:nvCxnSpPr>
        <p:spPr>
          <a:xfrm rot="16200000" flipV="1">
            <a:off x="8056193" y="533546"/>
            <a:ext cx="648226" cy="288228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9" idx="2"/>
            <a:endCxn id="28" idx="0"/>
          </p:cNvCxnSpPr>
          <p:nvPr/>
        </p:nvCxnSpPr>
        <p:spPr>
          <a:xfrm>
            <a:off x="5768165" y="1789073"/>
            <a:ext cx="1" cy="5097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>
            <a:stCxn id="28" idx="3"/>
            <a:endCxn id="29" idx="1"/>
          </p:cNvCxnSpPr>
          <p:nvPr/>
        </p:nvCxnSpPr>
        <p:spPr>
          <a:xfrm>
            <a:off x="6640973" y="3020145"/>
            <a:ext cx="230766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931852" y="3114373"/>
            <a:ext cx="17185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Interupt</a:t>
            </a:r>
            <a:r>
              <a:rPr lang="en-US" sz="1200" dirty="0"/>
              <a:t> </a:t>
            </a:r>
            <a:r>
              <a:rPr lang="en-US" sz="1200" dirty="0" err="1" smtClean="0"/>
              <a:t>na</a:t>
            </a:r>
            <a:r>
              <a:rPr lang="en-US" sz="1200" dirty="0" smtClean="0"/>
              <a:t> high </a:t>
            </a:r>
            <a:r>
              <a:rPr lang="en-US" sz="1200" dirty="0" err="1" smtClean="0"/>
              <a:t>kada</a:t>
            </a:r>
            <a:r>
              <a:rPr lang="en-US" sz="1200" dirty="0" smtClean="0"/>
              <a:t> </a:t>
            </a:r>
            <a:r>
              <a:rPr lang="en-US" sz="1200" dirty="0" err="1" smtClean="0"/>
              <a:t>ce</a:t>
            </a:r>
            <a:r>
              <a:rPr lang="en-US" sz="1200" dirty="0" smtClean="0"/>
              <a:t> da </a:t>
            </a:r>
            <a:r>
              <a:rPr lang="en-US" sz="1200" dirty="0" err="1" smtClean="0"/>
              <a:t>udari</a:t>
            </a:r>
            <a:r>
              <a:rPr lang="en-US" sz="1200" dirty="0" smtClean="0"/>
              <a:t> u </a:t>
            </a:r>
            <a:r>
              <a:rPr lang="en-US" sz="1200" dirty="0" err="1" smtClean="0"/>
              <a:t>nesto</a:t>
            </a:r>
            <a:r>
              <a:rPr lang="en-US" sz="1200" dirty="0" smtClean="0"/>
              <a:t>, </a:t>
            </a:r>
            <a:r>
              <a:rPr lang="en-US" sz="1200" dirty="0" err="1" smtClean="0"/>
              <a:t>onda</a:t>
            </a:r>
            <a:r>
              <a:rPr lang="en-US" sz="1200" dirty="0" smtClean="0"/>
              <a:t> </a:t>
            </a:r>
            <a:r>
              <a:rPr lang="en-US" sz="1200" dirty="0" err="1" smtClean="0"/>
              <a:t>senzor</a:t>
            </a:r>
            <a:r>
              <a:rPr lang="en-US" sz="1200" dirty="0" smtClean="0"/>
              <a:t> </a:t>
            </a:r>
            <a:r>
              <a:rPr lang="en-US" sz="1200" dirty="0" err="1" smtClean="0"/>
              <a:t>mcu</a:t>
            </a:r>
            <a:r>
              <a:rPr lang="en-US" sz="1200" dirty="0" smtClean="0"/>
              <a:t> </a:t>
            </a:r>
            <a:r>
              <a:rPr lang="en-US" sz="1200" dirty="0" err="1" smtClean="0"/>
              <a:t>obavestava</a:t>
            </a:r>
            <a:r>
              <a:rPr lang="en-US" sz="1200" dirty="0" smtClean="0"/>
              <a:t> </a:t>
            </a:r>
            <a:r>
              <a:rPr lang="en-US" sz="1200" dirty="0" err="1" smtClean="0"/>
              <a:t>autonomiju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658291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4254318" y="69384"/>
            <a:ext cx="3027692" cy="12099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ESP32 (</a:t>
            </a:r>
            <a:r>
              <a:rPr lang="en-US" b="1" dirty="0" err="1" smtClean="0">
                <a:solidFill>
                  <a:schemeClr val="bg1"/>
                </a:solidFill>
              </a:rPr>
              <a:t>za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testiranje</a:t>
            </a:r>
            <a:r>
              <a:rPr lang="en-US" b="1" dirty="0" smtClean="0">
                <a:solidFill>
                  <a:schemeClr val="bg1"/>
                </a:solidFill>
              </a:rPr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 smtClean="0">
                <a:solidFill>
                  <a:schemeClr val="bg1"/>
                </a:solidFill>
              </a:rPr>
              <a:t>Ima</a:t>
            </a:r>
            <a:r>
              <a:rPr lang="en-US" sz="1200" dirty="0" smtClean="0">
                <a:solidFill>
                  <a:schemeClr val="bg1"/>
                </a:solidFill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</a:rPr>
              <a:t>wifi</a:t>
            </a:r>
            <a:r>
              <a:rPr lang="en-US" sz="1200" dirty="0" smtClean="0">
                <a:solidFill>
                  <a:schemeClr val="bg1"/>
                </a:solidFill>
              </a:rPr>
              <a:t> I </a:t>
            </a:r>
            <a:r>
              <a:rPr lang="en-US" sz="1200" dirty="0" err="1" smtClean="0">
                <a:solidFill>
                  <a:schemeClr val="bg1"/>
                </a:solidFill>
              </a:rPr>
              <a:t>bluetooth</a:t>
            </a:r>
            <a:endParaRPr lang="en-US" sz="1200" dirty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 smtClean="0">
                <a:solidFill>
                  <a:schemeClr val="bg1"/>
                </a:solidFill>
              </a:rPr>
              <a:t>Moze</a:t>
            </a:r>
            <a:r>
              <a:rPr lang="en-US" sz="1200" dirty="0" smtClean="0">
                <a:solidFill>
                  <a:schemeClr val="bg1"/>
                </a:solidFill>
              </a:rPr>
              <a:t> website </a:t>
            </a:r>
            <a:r>
              <a:rPr lang="en-US" sz="1200" dirty="0" err="1" smtClean="0">
                <a:solidFill>
                  <a:schemeClr val="bg1"/>
                </a:solidFill>
              </a:rPr>
              <a:t>ili</a:t>
            </a:r>
            <a:r>
              <a:rPr lang="en-US" sz="1200" dirty="0" smtClean="0">
                <a:solidFill>
                  <a:schemeClr val="bg1"/>
                </a:solidFill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</a:rPr>
              <a:t>aplikacija</a:t>
            </a:r>
            <a:r>
              <a:rPr lang="en-US" sz="1200" dirty="0" smtClean="0">
                <a:solidFill>
                  <a:schemeClr val="bg1"/>
                </a:solidFill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</a:rPr>
              <a:t>ili</a:t>
            </a:r>
            <a:r>
              <a:rPr lang="en-US" sz="1200" dirty="0" smtClean="0">
                <a:solidFill>
                  <a:schemeClr val="bg1"/>
                </a:solidFill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</a:rPr>
              <a:t>preko</a:t>
            </a:r>
            <a:r>
              <a:rPr lang="en-US" sz="1200" dirty="0" smtClean="0">
                <a:solidFill>
                  <a:schemeClr val="bg1"/>
                </a:solidFill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</a:rPr>
              <a:t>kabla</a:t>
            </a:r>
            <a:r>
              <a:rPr lang="en-US" sz="1200" dirty="0" smtClean="0">
                <a:solidFill>
                  <a:schemeClr val="bg1"/>
                </a:solidFill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</a:rPr>
              <a:t>za</a:t>
            </a:r>
            <a:r>
              <a:rPr lang="en-US" sz="1200" dirty="0" smtClean="0">
                <a:solidFill>
                  <a:schemeClr val="bg1"/>
                </a:solidFill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</a:rPr>
              <a:t>upravljanje</a:t>
            </a:r>
            <a:endParaRPr lang="en-US" sz="1200" dirty="0" smtClean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chemeClr val="bg1"/>
                </a:solidFill>
              </a:rPr>
              <a:t>salje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komande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za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motore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i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busilicu</a:t>
            </a:r>
            <a:endParaRPr lang="en-US" sz="1200" dirty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od </a:t>
            </a:r>
            <a:r>
              <a:rPr lang="en-US" sz="1200" dirty="0" err="1">
                <a:solidFill>
                  <a:schemeClr val="bg1"/>
                </a:solidFill>
              </a:rPr>
              <a:t>senzora</a:t>
            </a:r>
            <a:r>
              <a:rPr lang="en-US" sz="1200" dirty="0">
                <a:solidFill>
                  <a:schemeClr val="bg1"/>
                </a:solidFill>
              </a:rPr>
              <a:t> prima </a:t>
            </a:r>
            <a:r>
              <a:rPr lang="en-US" sz="1200" dirty="0" err="1" smtClean="0">
                <a:solidFill>
                  <a:schemeClr val="bg1"/>
                </a:solidFill>
              </a:rPr>
              <a:t>podatke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cxnSp>
        <p:nvCxnSpPr>
          <p:cNvPr id="3" name="Straight Connector 2"/>
          <p:cNvCxnSpPr>
            <a:stCxn id="2" idx="2"/>
            <a:endCxn id="4" idx="0"/>
          </p:cNvCxnSpPr>
          <p:nvPr/>
        </p:nvCxnSpPr>
        <p:spPr>
          <a:xfrm>
            <a:off x="5768164" y="1279347"/>
            <a:ext cx="1" cy="23272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597164" y="1512074"/>
            <a:ext cx="23420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/>
              <a:t>k</a:t>
            </a:r>
            <a:r>
              <a:rPr lang="en-US" sz="1200" dirty="0" err="1" smtClean="0"/>
              <a:t>omunikacioni</a:t>
            </a:r>
            <a:r>
              <a:rPr lang="en-US" sz="1200" dirty="0" smtClean="0"/>
              <a:t> </a:t>
            </a:r>
            <a:r>
              <a:rPr lang="en-US" sz="1200" dirty="0" err="1" smtClean="0"/>
              <a:t>protokol</a:t>
            </a:r>
            <a:endParaRPr lang="en-US" sz="1200" dirty="0"/>
          </a:p>
        </p:txBody>
      </p:sp>
      <p:sp>
        <p:nvSpPr>
          <p:cNvPr id="5" name="Rounded Rectangle 4"/>
          <p:cNvSpPr/>
          <p:nvPr/>
        </p:nvSpPr>
        <p:spPr>
          <a:xfrm>
            <a:off x="1341534" y="2298800"/>
            <a:ext cx="1745615" cy="14426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BUSILICA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e</a:t>
            </a:r>
            <a:r>
              <a:rPr lang="en-US" sz="1200" dirty="0" err="1" smtClean="0"/>
              <a:t>lektronika</a:t>
            </a:r>
            <a:r>
              <a:rPr lang="en-US" sz="1200" dirty="0" smtClean="0"/>
              <a:t> 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 smtClean="0"/>
              <a:t>kod</a:t>
            </a:r>
            <a:endParaRPr lang="en-US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 smtClean="0"/>
              <a:t>kostur</a:t>
            </a:r>
            <a:r>
              <a:rPr lang="en-US" sz="1200" dirty="0" smtClean="0"/>
              <a:t> </a:t>
            </a:r>
            <a:r>
              <a:rPr lang="en-US" sz="1200" dirty="0" err="1" smtClean="0"/>
              <a:t>busilice</a:t>
            </a:r>
            <a:r>
              <a:rPr lang="en-US" sz="1200" dirty="0" smtClean="0"/>
              <a:t> </a:t>
            </a:r>
            <a:r>
              <a:rPr lang="en-US" sz="1200" dirty="0" err="1" smtClean="0"/>
              <a:t>pravi</a:t>
            </a:r>
            <a:r>
              <a:rPr lang="en-US" sz="1200" dirty="0" smtClean="0"/>
              <a:t> </a:t>
            </a:r>
            <a:r>
              <a:rPr lang="en-US" sz="1200" dirty="0" err="1" smtClean="0"/>
              <a:t>drugi</a:t>
            </a:r>
            <a:r>
              <a:rPr lang="en-US" sz="1200" dirty="0" smtClean="0"/>
              <a:t> </a:t>
            </a:r>
            <a:r>
              <a:rPr lang="en-US" sz="1200" dirty="0" err="1" smtClean="0"/>
              <a:t>tim</a:t>
            </a:r>
            <a:endParaRPr lang="en-US" sz="1200" dirty="0"/>
          </a:p>
        </p:txBody>
      </p:sp>
      <p:cxnSp>
        <p:nvCxnSpPr>
          <p:cNvPr id="6" name="Elbow Connector 5"/>
          <p:cNvCxnSpPr>
            <a:stCxn id="4" idx="2"/>
            <a:endCxn id="5" idx="0"/>
          </p:cNvCxnSpPr>
          <p:nvPr/>
        </p:nvCxnSpPr>
        <p:spPr>
          <a:xfrm rot="5400000">
            <a:off x="3736391" y="267025"/>
            <a:ext cx="509727" cy="355382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4895358" y="2298800"/>
            <a:ext cx="1745615" cy="14426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MOTORI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 smtClean="0"/>
              <a:t>Biramo</a:t>
            </a:r>
            <a:r>
              <a:rPr lang="en-US" sz="1200" dirty="0" smtClean="0"/>
              <a:t> mi </a:t>
            </a:r>
            <a:r>
              <a:rPr lang="en-US" sz="1200" dirty="0" err="1" smtClean="0"/>
              <a:t>drajvere</a:t>
            </a:r>
            <a:r>
              <a:rPr lang="en-US" sz="1200" dirty="0" smtClean="0"/>
              <a:t> </a:t>
            </a:r>
            <a:r>
              <a:rPr lang="en-US" sz="1200" dirty="0" err="1" smtClean="0"/>
              <a:t>i</a:t>
            </a:r>
            <a:r>
              <a:rPr lang="en-US" sz="1200" dirty="0" smtClean="0"/>
              <a:t> </a:t>
            </a:r>
            <a:r>
              <a:rPr lang="en-US" sz="1200" dirty="0" err="1" smtClean="0"/>
              <a:t>motore</a:t>
            </a:r>
            <a:r>
              <a:rPr lang="en-US" sz="1200" dirty="0" smtClean="0"/>
              <a:t> </a:t>
            </a:r>
            <a:r>
              <a:rPr lang="en-US" sz="1200" dirty="0" err="1" smtClean="0"/>
              <a:t>zajedno</a:t>
            </a:r>
            <a:r>
              <a:rPr lang="en-US" sz="1200" dirty="0" smtClean="0"/>
              <a:t> </a:t>
            </a:r>
            <a:r>
              <a:rPr lang="en-US" sz="1200" dirty="0" err="1" smtClean="0"/>
              <a:t>sa</a:t>
            </a:r>
            <a:r>
              <a:rPr lang="en-US" sz="1200" dirty="0" smtClean="0"/>
              <a:t> </a:t>
            </a:r>
            <a:r>
              <a:rPr lang="en-US" sz="1200" dirty="0" err="1" smtClean="0"/>
              <a:t>drugim</a:t>
            </a:r>
            <a:r>
              <a:rPr lang="en-US" sz="1200" dirty="0" smtClean="0"/>
              <a:t> </a:t>
            </a:r>
            <a:r>
              <a:rPr lang="en-US" sz="1200" dirty="0" err="1" smtClean="0"/>
              <a:t>timom</a:t>
            </a:r>
            <a:r>
              <a:rPr lang="en-US" sz="1200" dirty="0" smtClean="0"/>
              <a:t>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 smtClean="0"/>
              <a:t>elektronika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 smtClean="0"/>
              <a:t>kod</a:t>
            </a:r>
            <a:endParaRPr lang="en-US" sz="1200" dirty="0"/>
          </a:p>
        </p:txBody>
      </p:sp>
      <p:sp>
        <p:nvSpPr>
          <p:cNvPr id="8" name="Rounded Rectangle 7"/>
          <p:cNvSpPr/>
          <p:nvPr/>
        </p:nvSpPr>
        <p:spPr>
          <a:xfrm>
            <a:off x="8948639" y="2298800"/>
            <a:ext cx="1745615" cy="14426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SENZORI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 smtClean="0"/>
              <a:t>elektronika</a:t>
            </a:r>
            <a:r>
              <a:rPr lang="en-US" sz="1200" dirty="0" smtClean="0"/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 smtClean="0"/>
              <a:t>kod</a:t>
            </a:r>
            <a:endParaRPr lang="en-US" sz="1200" dirty="0"/>
          </a:p>
        </p:txBody>
      </p:sp>
      <p:cxnSp>
        <p:nvCxnSpPr>
          <p:cNvPr id="9" name="Elbow Connector 8"/>
          <p:cNvCxnSpPr>
            <a:stCxn id="8" idx="0"/>
            <a:endCxn id="4" idx="3"/>
          </p:cNvCxnSpPr>
          <p:nvPr/>
        </p:nvCxnSpPr>
        <p:spPr>
          <a:xfrm rot="16200000" flipV="1">
            <a:off x="8056193" y="533546"/>
            <a:ext cx="648226" cy="288228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" idx="2"/>
            <a:endCxn id="7" idx="0"/>
          </p:cNvCxnSpPr>
          <p:nvPr/>
        </p:nvCxnSpPr>
        <p:spPr>
          <a:xfrm>
            <a:off x="5768165" y="1789073"/>
            <a:ext cx="1" cy="5097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6950755" y="3068207"/>
            <a:ext cx="168810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err="1"/>
              <a:t>Interupt</a:t>
            </a:r>
            <a:r>
              <a:rPr lang="en-US" sz="1200" dirty="0"/>
              <a:t> </a:t>
            </a:r>
            <a:r>
              <a:rPr lang="en-US" sz="1200" dirty="0" err="1"/>
              <a:t>na</a:t>
            </a:r>
            <a:r>
              <a:rPr lang="en-US" sz="1200" dirty="0"/>
              <a:t> high </a:t>
            </a:r>
            <a:r>
              <a:rPr lang="en-US" sz="1200" dirty="0" err="1"/>
              <a:t>kada</a:t>
            </a:r>
            <a:r>
              <a:rPr lang="en-US" sz="1200" dirty="0"/>
              <a:t> </a:t>
            </a:r>
            <a:r>
              <a:rPr lang="en-US" sz="1200" dirty="0" err="1"/>
              <a:t>ce</a:t>
            </a:r>
            <a:r>
              <a:rPr lang="en-US" sz="1200" dirty="0"/>
              <a:t> da </a:t>
            </a:r>
            <a:r>
              <a:rPr lang="en-US" sz="1200" dirty="0" err="1"/>
              <a:t>udari</a:t>
            </a:r>
            <a:r>
              <a:rPr lang="en-US" sz="1200" dirty="0"/>
              <a:t> u </a:t>
            </a:r>
            <a:r>
              <a:rPr lang="en-US" sz="1200" dirty="0" err="1"/>
              <a:t>nesto</a:t>
            </a:r>
            <a:r>
              <a:rPr lang="en-US" sz="1200" dirty="0"/>
              <a:t>, </a:t>
            </a:r>
            <a:r>
              <a:rPr lang="en-US" sz="1200" dirty="0" err="1"/>
              <a:t>onda</a:t>
            </a:r>
            <a:r>
              <a:rPr lang="en-US" sz="1200" dirty="0"/>
              <a:t> </a:t>
            </a:r>
            <a:r>
              <a:rPr lang="en-US" sz="1200" dirty="0" err="1"/>
              <a:t>senzor</a:t>
            </a:r>
            <a:r>
              <a:rPr lang="en-US" sz="1200" dirty="0"/>
              <a:t> </a:t>
            </a:r>
            <a:r>
              <a:rPr lang="en-US" sz="1200" dirty="0" err="1"/>
              <a:t>mcu</a:t>
            </a:r>
            <a:r>
              <a:rPr lang="en-US" sz="1200" dirty="0"/>
              <a:t> </a:t>
            </a:r>
            <a:r>
              <a:rPr lang="en-US" sz="1200" dirty="0" err="1"/>
              <a:t>obavestava</a:t>
            </a:r>
            <a:r>
              <a:rPr lang="en-US" sz="1200" dirty="0"/>
              <a:t> </a:t>
            </a:r>
            <a:r>
              <a:rPr lang="en-US" sz="1200" dirty="0" err="1"/>
              <a:t>autonomiju</a:t>
            </a:r>
            <a:endParaRPr lang="en-US" sz="1200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6640973" y="3020145"/>
            <a:ext cx="230766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5128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3808602" y="964734"/>
            <a:ext cx="5529043" cy="525150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10201711" y="2621552"/>
            <a:ext cx="1233182" cy="62078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BATERIJA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067311" y="551470"/>
            <a:ext cx="1011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SENZORI</a:t>
            </a:r>
            <a:endParaRPr lang="en-US" b="1" u="sng" dirty="0"/>
          </a:p>
        </p:txBody>
      </p:sp>
      <p:sp>
        <p:nvSpPr>
          <p:cNvPr id="12" name="Rounded Rectangle 11"/>
          <p:cNvSpPr/>
          <p:nvPr/>
        </p:nvSpPr>
        <p:spPr>
          <a:xfrm>
            <a:off x="4672668" y="2474746"/>
            <a:ext cx="914400" cy="914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MCU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7030321" y="2522977"/>
            <a:ext cx="1887175" cy="8179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RAZDELNIK</a:t>
            </a:r>
          </a:p>
          <a:p>
            <a:pPr algn="ctr"/>
            <a:r>
              <a:rPr lang="en-US" sz="1200" dirty="0" err="1" smtClean="0"/>
              <a:t>Cita</a:t>
            </a:r>
            <a:r>
              <a:rPr lang="en-US" sz="1200" dirty="0" smtClean="0"/>
              <a:t> </a:t>
            </a:r>
            <a:r>
              <a:rPr lang="en-US" sz="1200" dirty="0" err="1" smtClean="0"/>
              <a:t>napunjenost</a:t>
            </a:r>
            <a:r>
              <a:rPr lang="en-US" sz="1200" dirty="0" smtClean="0"/>
              <a:t> </a:t>
            </a:r>
            <a:r>
              <a:rPr lang="en-US" sz="1200" dirty="0" err="1" smtClean="0"/>
              <a:t>baterije</a:t>
            </a:r>
            <a:endParaRPr lang="en-US" sz="1200" dirty="0"/>
          </a:p>
          <a:p>
            <a:pPr algn="ctr"/>
            <a:r>
              <a:rPr lang="en-US" sz="1200" dirty="0" err="1" smtClean="0"/>
              <a:t>Otpornici</a:t>
            </a:r>
            <a:r>
              <a:rPr lang="en-US" sz="1200" dirty="0" smtClean="0"/>
              <a:t> </a:t>
            </a:r>
            <a:r>
              <a:rPr lang="en-US" sz="1200" dirty="0" err="1" smtClean="0"/>
              <a:t>vece</a:t>
            </a:r>
            <a:r>
              <a:rPr lang="en-US" sz="1200" dirty="0" smtClean="0"/>
              <a:t> </a:t>
            </a:r>
            <a:r>
              <a:rPr lang="en-US" sz="1200" dirty="0" err="1" smtClean="0"/>
              <a:t>snage</a:t>
            </a:r>
            <a:endParaRPr lang="en-US" sz="1200" dirty="0" smtClean="0"/>
          </a:p>
        </p:txBody>
      </p:sp>
      <p:cxnSp>
        <p:nvCxnSpPr>
          <p:cNvPr id="16" name="Straight Arrow Connector 15"/>
          <p:cNvCxnSpPr>
            <a:stCxn id="3" idx="1"/>
            <a:endCxn id="14" idx="3"/>
          </p:cNvCxnSpPr>
          <p:nvPr/>
        </p:nvCxnSpPr>
        <p:spPr>
          <a:xfrm flipH="1" flipV="1">
            <a:off x="8917496" y="2931944"/>
            <a:ext cx="128421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5587068" y="2931943"/>
            <a:ext cx="14432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>
            <a:off x="4463948" y="1262540"/>
            <a:ext cx="1331840" cy="914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MPU</a:t>
            </a:r>
          </a:p>
          <a:p>
            <a:pPr algn="ctr"/>
            <a:r>
              <a:rPr lang="en-US" sz="1200" dirty="0" err="1" smtClean="0"/>
              <a:t>Za</a:t>
            </a:r>
            <a:r>
              <a:rPr lang="en-US" sz="1200" dirty="0" smtClean="0"/>
              <a:t> </a:t>
            </a:r>
            <a:r>
              <a:rPr lang="en-US" sz="1200" dirty="0" err="1" smtClean="0"/>
              <a:t>nagib</a:t>
            </a:r>
            <a:r>
              <a:rPr lang="en-US" sz="1200" dirty="0" smtClean="0"/>
              <a:t>, </a:t>
            </a:r>
            <a:r>
              <a:rPr lang="en-US" sz="1200" dirty="0" err="1" smtClean="0"/>
              <a:t>kako</a:t>
            </a:r>
            <a:r>
              <a:rPr lang="en-US" sz="1200" dirty="0" smtClean="0"/>
              <a:t> se ne bi </a:t>
            </a:r>
            <a:r>
              <a:rPr lang="en-US" sz="1200" dirty="0" err="1" smtClean="0"/>
              <a:t>prevrnuo</a:t>
            </a:r>
            <a:r>
              <a:rPr lang="en-US" sz="1200" dirty="0" smtClean="0"/>
              <a:t> rover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21" idx="2"/>
            <a:endCxn id="12" idx="0"/>
          </p:cNvCxnSpPr>
          <p:nvPr/>
        </p:nvCxnSpPr>
        <p:spPr>
          <a:xfrm>
            <a:off x="5129868" y="2176940"/>
            <a:ext cx="0" cy="2978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ounded Rectangle 29"/>
          <p:cNvSpPr/>
          <p:nvPr/>
        </p:nvSpPr>
        <p:spPr>
          <a:xfrm>
            <a:off x="464891" y="2474746"/>
            <a:ext cx="1598801" cy="914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AUTONOMIJA</a:t>
            </a:r>
          </a:p>
          <a:p>
            <a:pPr algn="ctr"/>
            <a:r>
              <a:rPr lang="en-US" sz="1200" dirty="0" smtClean="0"/>
              <a:t>Prima </a:t>
            </a:r>
            <a:r>
              <a:rPr lang="en-US" sz="1200" dirty="0" err="1" smtClean="0"/>
              <a:t>podatke</a:t>
            </a:r>
            <a:endParaRPr lang="en-US" sz="1200" dirty="0"/>
          </a:p>
        </p:txBody>
      </p:sp>
      <p:cxnSp>
        <p:nvCxnSpPr>
          <p:cNvPr id="32" name="Straight Arrow Connector 31"/>
          <p:cNvCxnSpPr>
            <a:stCxn id="12" idx="1"/>
          </p:cNvCxnSpPr>
          <p:nvPr/>
        </p:nvCxnSpPr>
        <p:spPr>
          <a:xfrm flipH="1">
            <a:off x="2063692" y="2931946"/>
            <a:ext cx="26089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ounded Rectangle 3"/>
          <p:cNvSpPr/>
          <p:nvPr/>
        </p:nvSpPr>
        <p:spPr>
          <a:xfrm>
            <a:off x="464891" y="3993139"/>
            <a:ext cx="1598801" cy="90602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MOTORI</a:t>
            </a:r>
          </a:p>
          <a:p>
            <a:pPr algn="ctr"/>
            <a:r>
              <a:rPr lang="en-US" sz="1200" dirty="0" err="1" smtClean="0"/>
              <a:t>Salje</a:t>
            </a:r>
            <a:r>
              <a:rPr lang="en-US" sz="1200" dirty="0" smtClean="0"/>
              <a:t> interrupt signal</a:t>
            </a:r>
            <a:endParaRPr lang="en-US" sz="1200" dirty="0"/>
          </a:p>
        </p:txBody>
      </p:sp>
      <p:cxnSp>
        <p:nvCxnSpPr>
          <p:cNvPr id="6" name="Elbow Connector 5"/>
          <p:cNvCxnSpPr>
            <a:stCxn id="4" idx="3"/>
            <a:endCxn id="12" idx="2"/>
          </p:cNvCxnSpPr>
          <p:nvPr/>
        </p:nvCxnSpPr>
        <p:spPr>
          <a:xfrm flipV="1">
            <a:off x="2063692" y="3389146"/>
            <a:ext cx="3066176" cy="105700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751589" y="4244829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7616" y="1262540"/>
            <a:ext cx="921966" cy="9172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7559" y="4572089"/>
            <a:ext cx="679832" cy="1233003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4685251" y="4731391"/>
            <a:ext cx="1132514" cy="107370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GNSS</a:t>
            </a:r>
            <a:br>
              <a:rPr lang="en-US" dirty="0" smtClean="0"/>
            </a:br>
            <a:r>
              <a:rPr lang="en-US" sz="1200" dirty="0" err="1" smtClean="0"/>
              <a:t>za</a:t>
            </a:r>
            <a:r>
              <a:rPr lang="en-US" sz="1200" dirty="0" smtClean="0"/>
              <a:t> </a:t>
            </a:r>
            <a:r>
              <a:rPr lang="en-US" sz="1200" dirty="0" err="1" smtClean="0"/>
              <a:t>citanje</a:t>
            </a:r>
            <a:r>
              <a:rPr lang="en-US" sz="1200" dirty="0" smtClean="0"/>
              <a:t> </a:t>
            </a:r>
            <a:r>
              <a:rPr lang="en-US" sz="1200" dirty="0" err="1" smtClean="0"/>
              <a:t>lokacije</a:t>
            </a:r>
            <a:r>
              <a:rPr lang="en-US" sz="1200" dirty="0" smtClean="0"/>
              <a:t> </a:t>
            </a:r>
            <a:r>
              <a:rPr lang="en-US" sz="1200" dirty="0" err="1" smtClean="0"/>
              <a:t>koja</a:t>
            </a:r>
            <a:r>
              <a:rPr lang="en-US" sz="1200" dirty="0" smtClean="0"/>
              <a:t> se </a:t>
            </a:r>
            <a:r>
              <a:rPr lang="en-US" sz="1200" dirty="0" err="1" smtClean="0"/>
              <a:t>salje</a:t>
            </a:r>
            <a:r>
              <a:rPr lang="en-US" sz="1200" dirty="0" smtClean="0"/>
              <a:t> </a:t>
            </a:r>
            <a:r>
              <a:rPr lang="en-US" sz="1200" dirty="0" err="1" smtClean="0"/>
              <a:t>preko</a:t>
            </a:r>
            <a:r>
              <a:rPr lang="en-US" sz="1200" dirty="0" smtClean="0"/>
              <a:t> </a:t>
            </a:r>
            <a:r>
              <a:rPr lang="en-US" sz="1200" dirty="0" err="1" smtClean="0"/>
              <a:t>wifia</a:t>
            </a:r>
            <a:endParaRPr lang="en-US" sz="1200" dirty="0" smtClean="0"/>
          </a:p>
        </p:txBody>
      </p:sp>
      <p:cxnSp>
        <p:nvCxnSpPr>
          <p:cNvPr id="11" name="Straight Connector 10"/>
          <p:cNvCxnSpPr>
            <a:stCxn id="8" idx="0"/>
          </p:cNvCxnSpPr>
          <p:nvPr/>
        </p:nvCxnSpPr>
        <p:spPr>
          <a:xfrm flipH="1" flipV="1">
            <a:off x="5129868" y="4446149"/>
            <a:ext cx="121640" cy="2852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6539218" y="4244811"/>
            <a:ext cx="914400" cy="914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Ruter</a:t>
            </a:r>
            <a:r>
              <a:rPr lang="en-US" dirty="0" smtClean="0"/>
              <a:t>?</a:t>
            </a:r>
            <a:br>
              <a:rPr lang="en-US" dirty="0" smtClean="0"/>
            </a:br>
            <a:r>
              <a:rPr lang="en-US" sz="1200" dirty="0" err="1" smtClean="0"/>
              <a:t>salje</a:t>
            </a:r>
            <a:r>
              <a:rPr lang="en-US" sz="1200" dirty="0" smtClean="0"/>
              <a:t> </a:t>
            </a:r>
            <a:r>
              <a:rPr lang="en-US" sz="1200" dirty="0" err="1" smtClean="0"/>
              <a:t>samo</a:t>
            </a:r>
            <a:r>
              <a:rPr lang="en-US" sz="1200" dirty="0" smtClean="0"/>
              <a:t> </a:t>
            </a:r>
            <a:r>
              <a:rPr lang="en-US" sz="1200" dirty="0" err="1" smtClean="0"/>
              <a:t>lokaciju</a:t>
            </a:r>
            <a:r>
              <a:rPr lang="en-US" sz="1200" dirty="0" smtClean="0"/>
              <a:t>?</a:t>
            </a:r>
            <a:endParaRPr lang="en-US" sz="1200" dirty="0"/>
          </a:p>
        </p:txBody>
      </p:sp>
      <p:cxnSp>
        <p:nvCxnSpPr>
          <p:cNvPr id="24" name="Straight Arrow Connector 23"/>
          <p:cNvCxnSpPr>
            <a:endCxn id="20" idx="0"/>
          </p:cNvCxnSpPr>
          <p:nvPr/>
        </p:nvCxnSpPr>
        <p:spPr>
          <a:xfrm>
            <a:off x="5525971" y="3340910"/>
            <a:ext cx="1470447" cy="9039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6203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946245" y="545284"/>
            <a:ext cx="8154099" cy="525150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2877423" y="545283"/>
            <a:ext cx="1098958" cy="78856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MOTOR I</a:t>
            </a:r>
          </a:p>
          <a:p>
            <a:pPr algn="ctr"/>
            <a:r>
              <a:rPr lang="en-US" dirty="0" smtClean="0"/>
              <a:t>DRIVER</a:t>
            </a:r>
          </a:p>
          <a:p>
            <a:pPr algn="ctr"/>
            <a:r>
              <a:rPr lang="en-US" sz="1200" dirty="0" smtClean="0"/>
              <a:t>+servo?</a:t>
            </a:r>
            <a:endParaRPr lang="en-US" sz="1200" dirty="0"/>
          </a:p>
        </p:txBody>
      </p:sp>
      <p:sp>
        <p:nvSpPr>
          <p:cNvPr id="5" name="Rounded Rectangle 4"/>
          <p:cNvSpPr/>
          <p:nvPr/>
        </p:nvSpPr>
        <p:spPr>
          <a:xfrm>
            <a:off x="2877423" y="5108892"/>
            <a:ext cx="1098958" cy="68790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+servo?</a:t>
            </a:r>
          </a:p>
          <a:p>
            <a:pPr algn="ctr"/>
            <a:r>
              <a:rPr lang="en-US" dirty="0" smtClean="0"/>
              <a:t>DRIVER </a:t>
            </a:r>
            <a:r>
              <a:rPr lang="en-US" dirty="0"/>
              <a:t>I</a:t>
            </a:r>
            <a:endParaRPr lang="en-US" dirty="0" smtClean="0"/>
          </a:p>
          <a:p>
            <a:pPr algn="ctr"/>
            <a:r>
              <a:rPr lang="en-US" dirty="0" smtClean="0"/>
              <a:t>MOTOR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175502" y="175952"/>
            <a:ext cx="990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MOTORI</a:t>
            </a:r>
            <a:endParaRPr lang="en-US" b="1" u="sng" dirty="0"/>
          </a:p>
        </p:txBody>
      </p:sp>
      <p:sp>
        <p:nvSpPr>
          <p:cNvPr id="10" name="Rounded Rectangle 9"/>
          <p:cNvSpPr/>
          <p:nvPr/>
        </p:nvSpPr>
        <p:spPr>
          <a:xfrm>
            <a:off x="5272481" y="2944535"/>
            <a:ext cx="796954" cy="44461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MCU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1963024" y="2845043"/>
            <a:ext cx="964734" cy="65198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SERVO</a:t>
            </a:r>
          </a:p>
          <a:p>
            <a:pPr algn="ctr"/>
            <a:r>
              <a:rPr lang="en-US" sz="1200" dirty="0" err="1" smtClean="0"/>
              <a:t>Za</a:t>
            </a:r>
            <a:r>
              <a:rPr lang="en-US" sz="1200" dirty="0"/>
              <a:t> </a:t>
            </a:r>
            <a:r>
              <a:rPr lang="en-US" sz="1200" dirty="0" err="1" smtClean="0"/>
              <a:t>kameru</a:t>
            </a:r>
            <a:endParaRPr lang="en-US" sz="1200" dirty="0"/>
          </a:p>
        </p:txBody>
      </p:sp>
      <p:sp>
        <p:nvSpPr>
          <p:cNvPr id="13" name="Rounded Rectangle 12"/>
          <p:cNvSpPr/>
          <p:nvPr/>
        </p:nvSpPr>
        <p:spPr>
          <a:xfrm>
            <a:off x="10654018" y="2768366"/>
            <a:ext cx="1233182" cy="62078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BATERIJA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4769141" y="3930002"/>
            <a:ext cx="1803634" cy="914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ULTRASONIC</a:t>
            </a:r>
          </a:p>
          <a:p>
            <a:pPr algn="ctr"/>
            <a:r>
              <a:rPr lang="en-US" sz="1200" dirty="0" err="1" smtClean="0"/>
              <a:t>Kako</a:t>
            </a:r>
            <a:r>
              <a:rPr lang="en-US" sz="1200" dirty="0" smtClean="0"/>
              <a:t> ne bi </a:t>
            </a:r>
            <a:r>
              <a:rPr lang="en-US" sz="1200" dirty="0" err="1" smtClean="0"/>
              <a:t>udario</a:t>
            </a:r>
            <a:r>
              <a:rPr lang="en-US" sz="1200" dirty="0" smtClean="0"/>
              <a:t> u </a:t>
            </a:r>
            <a:r>
              <a:rPr lang="en-US" sz="1200" dirty="0" err="1" smtClean="0"/>
              <a:t>nesto</a:t>
            </a:r>
            <a:r>
              <a:rPr lang="en-US" sz="1200" dirty="0" smtClean="0"/>
              <a:t> rover</a:t>
            </a:r>
            <a:endParaRPr lang="en-US" sz="1200" dirty="0"/>
          </a:p>
        </p:txBody>
      </p:sp>
      <p:cxnSp>
        <p:nvCxnSpPr>
          <p:cNvPr id="15" name="Straight Arrow Connector 14"/>
          <p:cNvCxnSpPr>
            <a:stCxn id="14" idx="0"/>
            <a:endCxn id="10" idx="2"/>
          </p:cNvCxnSpPr>
          <p:nvPr/>
        </p:nvCxnSpPr>
        <p:spPr>
          <a:xfrm flipV="1">
            <a:off x="5670958" y="3389150"/>
            <a:ext cx="0" cy="540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87386" y="2709642"/>
            <a:ext cx="1598801" cy="914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AUTONOMIJA</a:t>
            </a:r>
          </a:p>
          <a:p>
            <a:pPr algn="ctr"/>
            <a:r>
              <a:rPr lang="en-US" sz="1200" dirty="0" err="1" smtClean="0"/>
              <a:t>Salje</a:t>
            </a:r>
            <a:r>
              <a:rPr lang="en-US" sz="1200" dirty="0" smtClean="0"/>
              <a:t> </a:t>
            </a:r>
            <a:r>
              <a:rPr lang="en-US" sz="1200" dirty="0" err="1" smtClean="0"/>
              <a:t>komande</a:t>
            </a:r>
            <a:endParaRPr lang="en-US" sz="1200" dirty="0"/>
          </a:p>
        </p:txBody>
      </p:sp>
      <p:cxnSp>
        <p:nvCxnSpPr>
          <p:cNvPr id="21" name="Elbow Connector 20"/>
          <p:cNvCxnSpPr>
            <a:stCxn id="19" idx="0"/>
            <a:endCxn id="10" idx="0"/>
          </p:cNvCxnSpPr>
          <p:nvPr/>
        </p:nvCxnSpPr>
        <p:spPr>
          <a:xfrm rot="16200000" flipH="1">
            <a:off x="3161425" y="435003"/>
            <a:ext cx="234893" cy="4784171"/>
          </a:xfrm>
          <a:prstGeom prst="bentConnector3">
            <a:avLst>
              <a:gd name="adj1" fmla="val -9732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8121940" y="545282"/>
            <a:ext cx="1098958" cy="78856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MOTOR I</a:t>
            </a:r>
          </a:p>
          <a:p>
            <a:pPr algn="ctr"/>
            <a:r>
              <a:rPr lang="en-US" dirty="0" smtClean="0"/>
              <a:t>DRIVER</a:t>
            </a:r>
          </a:p>
          <a:p>
            <a:pPr algn="ctr"/>
            <a:r>
              <a:rPr lang="en-US" sz="1200" dirty="0" smtClean="0"/>
              <a:t>+servo?</a:t>
            </a:r>
            <a:endParaRPr lang="en-US" sz="1200" dirty="0"/>
          </a:p>
        </p:txBody>
      </p:sp>
      <p:sp>
        <p:nvSpPr>
          <p:cNvPr id="17" name="Rounded Rectangle 16"/>
          <p:cNvSpPr/>
          <p:nvPr/>
        </p:nvSpPr>
        <p:spPr>
          <a:xfrm>
            <a:off x="8121940" y="5108892"/>
            <a:ext cx="1098958" cy="68790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+servo?</a:t>
            </a:r>
          </a:p>
          <a:p>
            <a:pPr algn="ctr"/>
            <a:r>
              <a:rPr lang="en-US" dirty="0" smtClean="0"/>
              <a:t>DRIVER </a:t>
            </a:r>
            <a:r>
              <a:rPr lang="en-US" dirty="0"/>
              <a:t>I</a:t>
            </a:r>
            <a:endParaRPr lang="en-US" dirty="0" smtClean="0"/>
          </a:p>
          <a:p>
            <a:pPr algn="ctr"/>
            <a:r>
              <a:rPr lang="en-US" dirty="0" smtClean="0"/>
              <a:t>MOTOR</a:t>
            </a: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87384" y="4009917"/>
            <a:ext cx="1598801" cy="90602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SENZORI</a:t>
            </a:r>
          </a:p>
          <a:p>
            <a:pPr algn="ctr"/>
            <a:r>
              <a:rPr lang="en-US" sz="1200" dirty="0" smtClean="0"/>
              <a:t>Prima interrupt signal</a:t>
            </a:r>
            <a:endParaRPr lang="en-US" sz="1200" dirty="0"/>
          </a:p>
        </p:txBody>
      </p:sp>
      <p:cxnSp>
        <p:nvCxnSpPr>
          <p:cNvPr id="20" name="Elbow Connector 19"/>
          <p:cNvCxnSpPr>
            <a:stCxn id="10" idx="1"/>
            <a:endCxn id="18" idx="3"/>
          </p:cNvCxnSpPr>
          <p:nvPr/>
        </p:nvCxnSpPr>
        <p:spPr>
          <a:xfrm rot="10800000" flipV="1">
            <a:off x="1686185" y="3166843"/>
            <a:ext cx="3586296" cy="129608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2927758" y="2977611"/>
            <a:ext cx="2344723" cy="4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16" idx="2"/>
          </p:cNvCxnSpPr>
          <p:nvPr/>
        </p:nvCxnSpPr>
        <p:spPr>
          <a:xfrm flipV="1">
            <a:off x="7035567" y="1333849"/>
            <a:ext cx="1635852" cy="18329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7035567" y="3166842"/>
            <a:ext cx="1635852" cy="1942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10" idx="3"/>
            <a:endCxn id="5" idx="3"/>
          </p:cNvCxnSpPr>
          <p:nvPr/>
        </p:nvCxnSpPr>
        <p:spPr>
          <a:xfrm flipH="1">
            <a:off x="3976381" y="3166843"/>
            <a:ext cx="2093054" cy="2286000"/>
          </a:xfrm>
          <a:prstGeom prst="bentConnector3">
            <a:avLst>
              <a:gd name="adj1" fmla="val -4579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10" idx="3"/>
            <a:endCxn id="3" idx="3"/>
          </p:cNvCxnSpPr>
          <p:nvPr/>
        </p:nvCxnSpPr>
        <p:spPr>
          <a:xfrm flipH="1" flipV="1">
            <a:off x="3976381" y="939567"/>
            <a:ext cx="2093054" cy="2227276"/>
          </a:xfrm>
          <a:prstGeom prst="bentConnector3">
            <a:avLst>
              <a:gd name="adj1" fmla="val -4579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5092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894203" y="721453"/>
            <a:ext cx="4974671" cy="317103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9572536" y="1834385"/>
            <a:ext cx="1233182" cy="62078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BATERIJA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853989" y="352121"/>
            <a:ext cx="1055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BUSILICA</a:t>
            </a:r>
            <a:endParaRPr lang="en-US" b="1" u="sng" dirty="0"/>
          </a:p>
        </p:txBody>
      </p:sp>
      <p:sp>
        <p:nvSpPr>
          <p:cNvPr id="10" name="Rounded Rectangle 9"/>
          <p:cNvSpPr/>
          <p:nvPr/>
        </p:nvSpPr>
        <p:spPr>
          <a:xfrm>
            <a:off x="6805569" y="1879578"/>
            <a:ext cx="861970" cy="64875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MCU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4707970" y="853107"/>
            <a:ext cx="1642496" cy="98127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MOTOR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US" sz="1200" dirty="0" err="1" smtClean="0"/>
              <a:t>Potrebno</a:t>
            </a:r>
            <a:r>
              <a:rPr lang="en-US" sz="1200" dirty="0" smtClean="0"/>
              <a:t> je da se </a:t>
            </a:r>
            <a:r>
              <a:rPr lang="en-US" sz="1200" dirty="0" err="1" smtClean="0"/>
              <a:t>okrece</a:t>
            </a:r>
            <a:r>
              <a:rPr lang="en-US" sz="1200" dirty="0" smtClean="0"/>
              <a:t> CW I CCW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Da </a:t>
            </a:r>
            <a:r>
              <a:rPr lang="en-US" sz="1200" dirty="0" err="1" smtClean="0"/>
              <a:t>ima</a:t>
            </a:r>
            <a:r>
              <a:rPr lang="en-US" sz="1200" dirty="0" smtClean="0"/>
              <a:t> </a:t>
            </a:r>
            <a:r>
              <a:rPr lang="en-US" sz="1200" dirty="0" err="1" smtClean="0"/>
              <a:t>dovoljno</a:t>
            </a:r>
            <a:r>
              <a:rPr lang="en-US" sz="1200" dirty="0" smtClean="0"/>
              <a:t> </a:t>
            </a:r>
            <a:r>
              <a:rPr lang="en-US" sz="1200" dirty="0" err="1" smtClean="0"/>
              <a:t>snage</a:t>
            </a:r>
            <a:r>
              <a:rPr lang="en-US" sz="1200" dirty="0" smtClean="0"/>
              <a:t> (</a:t>
            </a:r>
            <a:r>
              <a:rPr lang="en-US" sz="1200" dirty="0" err="1" smtClean="0"/>
              <a:t>tourge</a:t>
            </a:r>
            <a:r>
              <a:rPr lang="en-US" sz="1200" dirty="0" smtClean="0"/>
              <a:t>)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3209044" y="2950121"/>
            <a:ext cx="1188533" cy="8067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PREKIDAC</a:t>
            </a:r>
          </a:p>
          <a:p>
            <a:pPr algn="ctr"/>
            <a:r>
              <a:rPr lang="en-US" sz="1200" dirty="0" err="1" smtClean="0"/>
              <a:t>Za</a:t>
            </a:r>
            <a:r>
              <a:rPr lang="en-US" sz="1200" dirty="0" smtClean="0"/>
              <a:t> </a:t>
            </a:r>
            <a:r>
              <a:rPr lang="en-US" sz="1200" dirty="0" err="1" smtClean="0"/>
              <a:t>kad</a:t>
            </a:r>
            <a:r>
              <a:rPr lang="en-US" sz="1200" dirty="0" smtClean="0"/>
              <a:t> je </a:t>
            </a:r>
            <a:r>
              <a:rPr lang="en-US" sz="1200" dirty="0" err="1" smtClean="0"/>
              <a:t>stigao</a:t>
            </a:r>
            <a:r>
              <a:rPr lang="en-US" sz="1200" dirty="0" smtClean="0"/>
              <a:t> do </a:t>
            </a:r>
            <a:r>
              <a:rPr lang="en-US" sz="1200" dirty="0" err="1" smtClean="0"/>
              <a:t>kraja</a:t>
            </a:r>
            <a:r>
              <a:rPr lang="en-US" sz="1200" dirty="0" smtClean="0"/>
              <a:t> </a:t>
            </a:r>
            <a:r>
              <a:rPr lang="en-US" sz="1200" dirty="0" err="1" smtClean="0"/>
              <a:t>pokreta</a:t>
            </a:r>
            <a:endParaRPr lang="en-US" sz="1200" dirty="0"/>
          </a:p>
        </p:txBody>
      </p:sp>
      <p:sp>
        <p:nvSpPr>
          <p:cNvPr id="16" name="Rounded Rectangle 15"/>
          <p:cNvSpPr/>
          <p:nvPr/>
        </p:nvSpPr>
        <p:spPr>
          <a:xfrm>
            <a:off x="3209044" y="1776573"/>
            <a:ext cx="1342942" cy="85476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PREKIDAC</a:t>
            </a:r>
          </a:p>
          <a:p>
            <a:pPr algn="ctr"/>
            <a:r>
              <a:rPr lang="en-US" sz="1200" dirty="0" err="1" smtClean="0"/>
              <a:t>Za</a:t>
            </a:r>
            <a:r>
              <a:rPr lang="en-US" sz="1200" dirty="0" smtClean="0"/>
              <a:t> </a:t>
            </a:r>
            <a:r>
              <a:rPr lang="en-US" sz="1200" dirty="0" err="1" smtClean="0"/>
              <a:t>kad</a:t>
            </a:r>
            <a:r>
              <a:rPr lang="en-US" sz="1200" dirty="0" smtClean="0"/>
              <a:t> je </a:t>
            </a:r>
            <a:r>
              <a:rPr lang="en-US" sz="1200" dirty="0" err="1" smtClean="0"/>
              <a:t>stigao</a:t>
            </a:r>
            <a:r>
              <a:rPr lang="en-US" sz="1200" dirty="0" smtClean="0"/>
              <a:t> </a:t>
            </a:r>
            <a:r>
              <a:rPr lang="en-US" sz="1200" dirty="0" err="1" smtClean="0"/>
              <a:t>na</a:t>
            </a:r>
            <a:r>
              <a:rPr lang="en-US" sz="1200" dirty="0" smtClean="0"/>
              <a:t> </a:t>
            </a:r>
            <a:r>
              <a:rPr lang="en-US" sz="1200" dirty="0" err="1" smtClean="0"/>
              <a:t>pocetak</a:t>
            </a:r>
            <a:r>
              <a:rPr lang="en-US" sz="1200" dirty="0" smtClean="0"/>
              <a:t> </a:t>
            </a:r>
            <a:r>
              <a:rPr lang="en-US" sz="1200" dirty="0" err="1" smtClean="0"/>
              <a:t>pokreta</a:t>
            </a:r>
            <a:endParaRPr lang="en-US" sz="1200" dirty="0"/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4551986" y="2203956"/>
            <a:ext cx="22535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0" idx="2"/>
          </p:cNvCxnSpPr>
          <p:nvPr/>
        </p:nvCxnSpPr>
        <p:spPr>
          <a:xfrm flipH="1">
            <a:off x="4397577" y="2528334"/>
            <a:ext cx="2838977" cy="825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0" idx="0"/>
            <a:endCxn id="12" idx="3"/>
          </p:cNvCxnSpPr>
          <p:nvPr/>
        </p:nvCxnSpPr>
        <p:spPr>
          <a:xfrm flipH="1" flipV="1">
            <a:off x="6350466" y="1343746"/>
            <a:ext cx="886088" cy="535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ounded Rectangle 29"/>
          <p:cNvSpPr/>
          <p:nvPr/>
        </p:nvSpPr>
        <p:spPr>
          <a:xfrm>
            <a:off x="6437153" y="4815725"/>
            <a:ext cx="1598801" cy="914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AUTONOMIJA</a:t>
            </a:r>
          </a:p>
          <a:p>
            <a:pPr algn="ctr"/>
            <a:r>
              <a:rPr lang="en-US" sz="1200" dirty="0" err="1" smtClean="0"/>
              <a:t>Salje</a:t>
            </a:r>
            <a:r>
              <a:rPr lang="en-US" sz="1200" dirty="0" smtClean="0"/>
              <a:t> </a:t>
            </a:r>
            <a:r>
              <a:rPr lang="en-US" sz="1200" dirty="0" err="1" smtClean="0"/>
              <a:t>komande</a:t>
            </a:r>
            <a:endParaRPr lang="en-US" sz="1200" dirty="0"/>
          </a:p>
        </p:txBody>
      </p:sp>
      <p:cxnSp>
        <p:nvCxnSpPr>
          <p:cNvPr id="36" name="Straight Arrow Connector 35"/>
          <p:cNvCxnSpPr>
            <a:stCxn id="30" idx="0"/>
            <a:endCxn id="10" idx="2"/>
          </p:cNvCxnSpPr>
          <p:nvPr/>
        </p:nvCxnSpPr>
        <p:spPr>
          <a:xfrm flipV="1">
            <a:off x="7236554" y="2528334"/>
            <a:ext cx="0" cy="2287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4227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142</TotalTime>
  <Words>239</Words>
  <Application>Microsoft Office PowerPoint</Application>
  <PresentationFormat>Widescreen</PresentationFormat>
  <Paragraphs>84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Vladimir</dc:creator>
  <cp:lastModifiedBy>Vladimir</cp:lastModifiedBy>
  <cp:revision>29</cp:revision>
  <dcterms:created xsi:type="dcterms:W3CDTF">2024-11-27T21:11:33Z</dcterms:created>
  <dcterms:modified xsi:type="dcterms:W3CDTF">2024-12-08T13:05:07Z</dcterms:modified>
</cp:coreProperties>
</file>