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1" r:id="rId1"/>
    <p:sldMasterId id="2147484074" r:id="rId2"/>
  </p:sldMasterIdLst>
  <p:notesMasterIdLst>
    <p:notesMasterId r:id="rId20"/>
  </p:notesMasterIdLst>
  <p:handoutMasterIdLst>
    <p:handoutMasterId r:id="rId21"/>
  </p:handoutMasterIdLst>
  <p:sldIdLst>
    <p:sldId id="530" r:id="rId3"/>
    <p:sldId id="553" r:id="rId4"/>
    <p:sldId id="483" r:id="rId5"/>
    <p:sldId id="520" r:id="rId6"/>
    <p:sldId id="456" r:id="rId7"/>
    <p:sldId id="497" r:id="rId8"/>
    <p:sldId id="498" r:id="rId9"/>
    <p:sldId id="526" r:id="rId10"/>
    <p:sldId id="554" r:id="rId11"/>
    <p:sldId id="466" r:id="rId12"/>
    <p:sldId id="536" r:id="rId13"/>
    <p:sldId id="528" r:id="rId14"/>
    <p:sldId id="535" r:id="rId15"/>
    <p:sldId id="547" r:id="rId16"/>
    <p:sldId id="534" r:id="rId17"/>
    <p:sldId id="548" r:id="rId18"/>
    <p:sldId id="549" r:id="rId19"/>
  </p:sldIdLst>
  <p:sldSz cx="9144000" cy="6858000" type="screen4x3"/>
  <p:notesSz cx="7010400" cy="92964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">
          <p15:clr>
            <a:srgbClr val="A4A3A4"/>
          </p15:clr>
        </p15:guide>
        <p15:guide id="2" pos="2880">
          <p15:clr>
            <a:srgbClr val="A4A3A4"/>
          </p15:clr>
        </p15:guide>
        <p15:guide id="3" pos="15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lph T Muehleisen" initials="RTM" lastIdx="19" clrIdx="0"/>
  <p:cmAuthor id="1" name="Graziano, Diane" initials="GD" lastIdx="8" clrIdx="1"/>
  <p:cmAuthor id="2" name="Ralph Muehleisen" initials="RTM" lastIdx="1" clrIdx="2"/>
  <p:cmAuthor id="3" name="Riddle, Matthew E." initials="RME" lastIdx="10" clrIdx="3"/>
  <p:cmAuthor id="4" name="Yuming Sun" initials="" lastIdx="0" clrIdx="4"/>
  <p:cmAuthor id="5" name="Zhang, Yuna" initials="ZY" lastIdx="7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1F497D"/>
    <a:srgbClr val="FFFFCC"/>
    <a:srgbClr val="F8F8F8"/>
    <a:srgbClr val="5AB27C"/>
    <a:srgbClr val="FFFFFF"/>
    <a:srgbClr val="66CCFF"/>
    <a:srgbClr val="CC0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166" autoAdjust="0"/>
  </p:normalViewPr>
  <p:slideViewPr>
    <p:cSldViewPr>
      <p:cViewPr>
        <p:scale>
          <a:sx n="100" d="100"/>
          <a:sy n="100" d="100"/>
        </p:scale>
        <p:origin x="-984" y="-618"/>
      </p:cViewPr>
      <p:guideLst>
        <p:guide orient="horz" pos="864"/>
        <p:guide pos="288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slide footer_blue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56650"/>
            <a:ext cx="934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7" descr="slide header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6800" y="0"/>
            <a:ext cx="93472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062538" y="155575"/>
            <a:ext cx="19462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52B7A0-D673-4C63-A650-8C51CE94F0F3}" type="datetime1">
              <a:rPr lang="en-US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779463" y="8753475"/>
            <a:ext cx="56070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6465888" y="8829675"/>
            <a:ext cx="5429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3F572D4-17CD-4691-8FDE-20F540150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3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FA8E891-1D04-4EC3-A3FE-1F1766E77A4E}" type="datetime1">
              <a:rPr lang="en-US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0F03FB-476C-4B9E-9752-7D553C8AE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baseline="0" dirty="0" smtClean="0">
                <a:solidFill>
                  <a:srgbClr val="000000"/>
                </a:solidFill>
              </a:rPr>
              <a:t>   </a:t>
            </a:r>
            <a:r>
              <a:rPr lang="en-US" sz="1200" dirty="0" smtClean="0">
                <a:solidFill>
                  <a:srgbClr val="000000"/>
                </a:solidFill>
              </a:rPr>
              <a:t>To use Ruby from OpenStudio Installation Package: Add path environmental variable: e.g., C:\Program Files\OpenStudio 1.6.0\ruby-install\ruby\bin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</a:rPr>
              <a:t>Install </a:t>
            </a:r>
            <a:r>
              <a:rPr lang="en-US" sz="1200" dirty="0" err="1" smtClean="0">
                <a:solidFill>
                  <a:srgbClr val="000000"/>
                </a:solidFill>
              </a:rPr>
              <a:t>RubyXL</a:t>
            </a:r>
            <a:r>
              <a:rPr lang="en-US" sz="1200" dirty="0" smtClean="0">
                <a:solidFill>
                  <a:srgbClr val="000000"/>
                </a:solidFill>
              </a:rPr>
              <a:t>: run </a:t>
            </a:r>
            <a:r>
              <a:rPr lang="en-US" sz="1200" dirty="0" err="1" smtClean="0">
                <a:solidFill>
                  <a:srgbClr val="000000"/>
                </a:solidFill>
              </a:rPr>
              <a:t>cmd.exe</a:t>
            </a:r>
            <a:r>
              <a:rPr lang="en-US" sz="1200" dirty="0" smtClean="0">
                <a:solidFill>
                  <a:srgbClr val="000000"/>
                </a:solidFill>
              </a:rPr>
              <a:t> as administrator, then gem install </a:t>
            </a:r>
            <a:r>
              <a:rPr lang="en-US" sz="1200" dirty="0" err="1" smtClean="0">
                <a:solidFill>
                  <a:srgbClr val="000000"/>
                </a:solidFill>
              </a:rPr>
              <a:t>rubyXL</a:t>
            </a:r>
            <a:endParaRPr lang="en-US" sz="1200" dirty="0" smtClean="0">
              <a:solidFill>
                <a:srgbClr val="000000"/>
              </a:solidFill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not sure which parameter</a:t>
            </a:r>
            <a:r>
              <a:rPr lang="en-US" baseline="0" dirty="0" smtClean="0"/>
              <a:t> you want to calibrate, skip to slides </a:t>
            </a:r>
            <a:r>
              <a:rPr lang="en-US" baseline="0" dirty="0" err="1" smtClean="0"/>
              <a:t>blahblah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0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uilding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nergy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ecision and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echnology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esearch Program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 smtClean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18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uilding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nergy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ecision and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echnology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esearch Program</a:t>
            </a:r>
          </a:p>
          <a:p>
            <a:pPr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9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8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56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4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rgbClr val="66CCFF"/>
                </a:solidFill>
              </a:ln>
              <a:solidFill>
                <a:srgbClr val="66CC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8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n>
                <a:solidFill>
                  <a:srgbClr val="66CCFF"/>
                </a:solidFill>
              </a:ln>
              <a:solidFill>
                <a:srgbClr val="66CC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rel.github.io/OpenStudio-user-documentation/tutorials/creating_your_mod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pps1.eere.energy.gov/buildings/energyplus/weatherdata_about.cfm?CFID=3615659&amp;CFTOKEN=f0f33b9e68b96312-FB8777EB-A75B-A941-1F66C3618F962A32&amp;jsessionid=7E1F027B21AF186FBB898833CA3AA226.ee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8200" y="2743200"/>
            <a:ext cx="8839200" cy="552271"/>
          </a:xfrm>
        </p:spPr>
        <p:txBody>
          <a:bodyPr/>
          <a:lstStyle/>
          <a:p>
            <a:r>
              <a:rPr lang="en-US" sz="2800" b="0" dirty="0" smtClean="0">
                <a:solidFill>
                  <a:schemeClr val="accent4">
                    <a:lumMod val="75000"/>
                  </a:schemeClr>
                </a:solidFill>
              </a:rPr>
              <a:t>BCUS101</a:t>
            </a:r>
            <a:r>
              <a:rPr lang="en-US" sz="2800" b="0" dirty="0" smtClean="0"/>
              <a:t> </a:t>
            </a:r>
            <a:r>
              <a:rPr lang="en-US" sz="2800" b="0" dirty="0" smtClean="0"/>
              <a:t>– Bayesian Calibration Tutorial</a:t>
            </a:r>
            <a:r>
              <a:rPr lang="en-US" sz="2800" b="0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7608" y="3810000"/>
            <a:ext cx="6718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 Integrated Workflow to </a:t>
            </a:r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Perform BCUS</a:t>
            </a:r>
            <a:endParaRPr lang="en-US" sz="16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r>
              <a:rPr lang="en-US" sz="1600" b="1" u="sng" dirty="0">
                <a:solidFill>
                  <a:srgbClr val="C00000"/>
                </a:solidFill>
              </a:rPr>
              <a:t>B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ayesian </a:t>
            </a:r>
            <a:r>
              <a:rPr lang="en-US" sz="1600" b="1" u="sng" dirty="0">
                <a:solidFill>
                  <a:srgbClr val="C00000"/>
                </a:solidFill>
              </a:rPr>
              <a:t>C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alibration, </a:t>
            </a:r>
            <a:r>
              <a:rPr lang="en-US" sz="1600" b="1" u="sng" dirty="0">
                <a:solidFill>
                  <a:srgbClr val="C00000"/>
                </a:solidFill>
              </a:rPr>
              <a:t>U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ncertainty Analysis and </a:t>
            </a:r>
            <a:r>
              <a:rPr lang="en-US" sz="1600" b="1" u="sng" dirty="0">
                <a:solidFill>
                  <a:srgbClr val="C00000"/>
                </a:solidFill>
              </a:rPr>
              <a:t>S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ensitivity Analysis </a:t>
            </a:r>
            <a:endParaRPr lang="en-US" sz="1600" dirty="0" smtClean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on 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OpenStudio </a:t>
            </a:r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Models</a:t>
            </a:r>
            <a:endParaRPr lang="en-US" sz="1600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endParaRPr lang="en-US" sz="1600" i="1" dirty="0">
              <a:solidFill>
                <a:srgbClr val="000000"/>
              </a:solidFill>
            </a:endParaRPr>
          </a:p>
          <a:p>
            <a:pPr algn="r"/>
            <a:r>
              <a:rPr lang="en-US" sz="1600" i="1" dirty="0" smtClean="0">
                <a:solidFill>
                  <a:srgbClr val="000000"/>
                </a:solidFill>
              </a:rPr>
              <a:t>July. 2016</a:t>
            </a:r>
            <a:endParaRPr lang="en-US" sz="1600" i="1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5800" y="3295471"/>
            <a:ext cx="7391400" cy="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Step 2  </a:t>
            </a:r>
            <a:r>
              <a:rPr lang="en-US" sz="2000" dirty="0"/>
              <a:t>Calibration Parameters Selection </a:t>
            </a:r>
            <a:r>
              <a:rPr lang="en-US" sz="2000" dirty="0" smtClean="0"/>
              <a:t>(Not a mandatory step)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662" y="1633800"/>
            <a:ext cx="8229600" cy="1752600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43600" y="4204900"/>
            <a:ext cx="1682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SA on Total Gas Use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4343400"/>
            <a:ext cx="212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SA on Total Electricity Use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54099"/>
            <a:ext cx="82296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We </a:t>
            </a:r>
            <a:r>
              <a:rPr lang="en-US" sz="1600" kern="0" dirty="0" smtClean="0"/>
              <a:t>first </a:t>
            </a:r>
            <a:r>
              <a:rPr lang="en-US" sz="1600" kern="0" dirty="0" smtClean="0"/>
              <a:t>run </a:t>
            </a:r>
            <a:r>
              <a:rPr lang="en-US" sz="1600" kern="0" dirty="0" smtClean="0"/>
              <a:t>a sensitivity analysis to select top ranking parameters which have significant impact to the simulation output. In this example, we will take the results directly from previous sensitivity analysis.</a:t>
            </a:r>
          </a:p>
          <a:p>
            <a:r>
              <a:rPr lang="en-US" sz="1600" kern="0" dirty="0" smtClean="0"/>
              <a:t>Navigate to </a:t>
            </a:r>
            <a:r>
              <a:rPr lang="en-US" sz="1600" kern="0" dirty="0" smtClean="0">
                <a:solidFill>
                  <a:srgbClr val="C00000"/>
                </a:solidFill>
              </a:rPr>
              <a:t>…/Example/</a:t>
            </a:r>
            <a:r>
              <a:rPr lang="en-US" sz="1600" kern="0" dirty="0" err="1" smtClean="0">
                <a:solidFill>
                  <a:srgbClr val="C00000"/>
                </a:solidFill>
              </a:rPr>
              <a:t>SA_Output</a:t>
            </a:r>
            <a:r>
              <a:rPr lang="en-US" sz="1600" kern="0" dirty="0" smtClean="0">
                <a:solidFill>
                  <a:srgbClr val="C00000"/>
                </a:solidFill>
              </a:rPr>
              <a:t> </a:t>
            </a:r>
            <a:r>
              <a:rPr lang="en-US" sz="1600" kern="0" dirty="0" smtClean="0"/>
              <a:t>folder</a:t>
            </a:r>
            <a:r>
              <a:rPr lang="en-US" sz="1600" kern="0" dirty="0"/>
              <a:t> </a:t>
            </a:r>
            <a:r>
              <a:rPr lang="en-US" sz="1600" kern="0" dirty="0" smtClean="0"/>
              <a:t>and open: </a:t>
            </a:r>
          </a:p>
          <a:p>
            <a:pPr marL="0" indent="0">
              <a:buNone/>
            </a:pPr>
            <a:r>
              <a:rPr lang="en-US" sz="1600" kern="0" dirty="0">
                <a:solidFill>
                  <a:srgbClr val="C00000"/>
                </a:solidFill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</a:rPr>
              <a:t>    </a:t>
            </a:r>
            <a:r>
              <a:rPr lang="en-US" sz="1600" kern="0" dirty="0" err="1" smtClean="0">
                <a:solidFill>
                  <a:srgbClr val="C00000"/>
                </a:solidFill>
              </a:rPr>
              <a:t>SA_wrt_Electricity.Total.End.Uses</a:t>
            </a:r>
            <a:r>
              <a:rPr lang="en-US" sz="1600" kern="0" dirty="0" err="1">
                <a:solidFill>
                  <a:srgbClr val="C00000"/>
                </a:solidFill>
              </a:rPr>
              <a:t>..GJ..</a:t>
            </a:r>
            <a:r>
              <a:rPr lang="en-US" sz="1600" kern="0" dirty="0" err="1" smtClean="0">
                <a:solidFill>
                  <a:srgbClr val="C00000"/>
                </a:solidFill>
              </a:rPr>
              <a:t>csv</a:t>
            </a:r>
            <a:endParaRPr lang="en-US" sz="1600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kern="0" dirty="0"/>
              <a:t>     </a:t>
            </a:r>
            <a:r>
              <a:rPr lang="en-US" sz="1600" kern="0" dirty="0" smtClean="0">
                <a:solidFill>
                  <a:srgbClr val="C00000"/>
                </a:solidFill>
              </a:rPr>
              <a:t>SA_wrt_Natural.Gas.Total.End.Uses</a:t>
            </a:r>
            <a:r>
              <a:rPr lang="en-US" sz="1600" kern="0" dirty="0">
                <a:solidFill>
                  <a:srgbClr val="C00000"/>
                </a:solidFill>
              </a:rPr>
              <a:t>..</a:t>
            </a:r>
            <a:r>
              <a:rPr lang="en-US" sz="1600" kern="0" dirty="0" err="1" smtClean="0">
                <a:solidFill>
                  <a:srgbClr val="C00000"/>
                </a:solidFill>
              </a:rPr>
              <a:t>GJ.csv</a:t>
            </a:r>
            <a:endParaRPr lang="en-US" sz="1600" kern="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600" kern="0" dirty="0" smtClean="0"/>
          </a:p>
          <a:p>
            <a:r>
              <a:rPr lang="en-US" sz="1600" kern="0" dirty="0" smtClean="0"/>
              <a:t>Select parameters with high rankings according to </a:t>
            </a:r>
            <a:r>
              <a:rPr lang="en-US" sz="1600" kern="0" dirty="0" err="1" smtClean="0"/>
              <a:t>mu.star</a:t>
            </a:r>
            <a:r>
              <a:rPr lang="en-US" sz="1600" kern="0" dirty="0" smtClean="0"/>
              <a:t>. </a:t>
            </a:r>
          </a:p>
          <a:p>
            <a:pPr marL="0" indent="0">
              <a:buNone/>
            </a:pPr>
            <a:r>
              <a:rPr lang="en-US" sz="1600" kern="0" dirty="0"/>
              <a:t> </a:t>
            </a:r>
            <a:r>
              <a:rPr lang="en-US" sz="1600" kern="0" dirty="0" smtClean="0"/>
              <a:t>    In this example, we select the </a:t>
            </a:r>
            <a:r>
              <a:rPr lang="en-US" sz="1600" dirty="0"/>
              <a:t>i</a:t>
            </a:r>
            <a:r>
              <a:rPr lang="en-US" sz="1600" dirty="0" smtClean="0"/>
              <a:t>nfiltration rate, plug load and occupancy </a:t>
            </a:r>
            <a:r>
              <a:rPr lang="en-US" sz="1600" dirty="0"/>
              <a:t>load </a:t>
            </a:r>
            <a:r>
              <a:rPr lang="en-US" sz="1600" dirty="0" smtClean="0"/>
              <a:t>respectively. </a:t>
            </a:r>
            <a:endParaRPr lang="en-US" sz="1600" kern="0" dirty="0" smtClean="0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6" y="4663407"/>
            <a:ext cx="4490584" cy="104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68" y="4644357"/>
            <a:ext cx="4452326" cy="115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0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2400" dirty="0" smtClean="0"/>
              <a:t>Step 3:</a:t>
            </a:r>
            <a:r>
              <a:rPr lang="en-US" sz="2400" dirty="0"/>
              <a:t> Create Utility/Measurement </a:t>
            </a:r>
            <a:r>
              <a:rPr lang="en-US" sz="2400" dirty="0" smtClean="0"/>
              <a:t>file (Monthly)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198" y="1143000"/>
            <a:ext cx="8534399" cy="92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kern="0" dirty="0" smtClean="0"/>
              <a:t>Create </a:t>
            </a:r>
            <a:r>
              <a:rPr lang="en-US" sz="1400" kern="0" dirty="0" smtClean="0"/>
              <a:t>the </a:t>
            </a:r>
            <a:r>
              <a:rPr lang="en-US" sz="1400" kern="0" dirty="0" smtClean="0">
                <a:solidFill>
                  <a:srgbClr val="C00000"/>
                </a:solidFill>
              </a:rPr>
              <a:t>Utility.csv</a:t>
            </a:r>
            <a:r>
              <a:rPr lang="en-US" sz="1400" kern="0" dirty="0" smtClean="0"/>
              <a:t> file in your project folder and save the monthly measurement of electricity and gas in the .csv </a:t>
            </a:r>
            <a:r>
              <a:rPr lang="en-US" sz="1400" kern="0" dirty="0" smtClean="0"/>
              <a:t>file. 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000000"/>
                </a:solidFill>
              </a:rPr>
              <a:t>Note</a:t>
            </a:r>
            <a:r>
              <a:rPr lang="en-US" sz="1400" dirty="0" smtClean="0">
                <a:solidFill>
                  <a:srgbClr val="000000"/>
                </a:solidFill>
              </a:rPr>
              <a:t>: The unit of the measurement data is required to be converted to [J].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kern="0" dirty="0" smtClean="0"/>
          </a:p>
          <a:p>
            <a:pPr marL="0" indent="0">
              <a:buFont typeface="Arial" pitchFamily="34" charset="0"/>
              <a:buNone/>
            </a:pPr>
            <a:endParaRPr lang="en-US" sz="1400" kern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36957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4417925"/>
            <a:ext cx="8991600" cy="116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  <a:r>
              <a:rPr lang="en-US" dirty="0" smtClean="0"/>
              <a:t>: Edit </a:t>
            </a:r>
            <a:r>
              <a:rPr lang="en-US" dirty="0"/>
              <a:t>Executable Bash/Batch 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219200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Open </a:t>
            </a:r>
            <a:r>
              <a:rPr lang="en-US" sz="1600" dirty="0" smtClean="0">
                <a:solidFill>
                  <a:srgbClr val="C00000"/>
                </a:solidFill>
              </a:rPr>
              <a:t>Bayesian_Calibration.bat</a:t>
            </a:r>
            <a:r>
              <a:rPr lang="en-US" sz="1600" dirty="0" smtClean="0"/>
              <a:t> file using any available text editing software:</a:t>
            </a:r>
          </a:p>
          <a:p>
            <a:r>
              <a:rPr lang="en-US" sz="1600" dirty="0"/>
              <a:t>Replace current directory with your “BCUS” directory, such that:  </a:t>
            </a:r>
          </a:p>
          <a:p>
            <a:pPr marL="0" indent="0">
              <a:buNone/>
            </a:pPr>
            <a:r>
              <a:rPr lang="en-US" sz="1600" dirty="0"/>
              <a:t>     export BCUS =</a:t>
            </a:r>
            <a:r>
              <a:rPr lang="en-US" sz="1600" dirty="0">
                <a:solidFill>
                  <a:srgbClr val="C00000"/>
                </a:solidFill>
              </a:rPr>
              <a:t>“&lt;your main folder directory&gt;” </a:t>
            </a:r>
          </a:p>
          <a:p>
            <a:r>
              <a:rPr lang="en-US" sz="1600" dirty="0"/>
              <a:t>Replace current file names with your building model name and weather file name. </a:t>
            </a:r>
          </a:p>
          <a:p>
            <a:r>
              <a:rPr lang="en-US" sz="1600" dirty="0" smtClean="0"/>
              <a:t>You </a:t>
            </a:r>
            <a:r>
              <a:rPr lang="en-US" sz="1600" dirty="0"/>
              <a:t>can save the modified bash script with a new name, such as Run_Calibration.bat</a:t>
            </a:r>
            <a:r>
              <a:rPr lang="en-US" sz="1600" dirty="0" smtClean="0"/>
              <a:t> </a:t>
            </a:r>
            <a:r>
              <a:rPr lang="en-US" sz="1600" dirty="0"/>
              <a:t>or just keep the old </a:t>
            </a:r>
            <a:r>
              <a:rPr lang="en-US" sz="1600" dirty="0">
                <a:solidFill>
                  <a:srgbClr val="000000"/>
                </a:solidFill>
              </a:rPr>
              <a:t>name.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966867" y="5010148"/>
            <a:ext cx="938133" cy="171452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6" name="Straight Arrow Connector 15"/>
          <p:cNvCxnSpPr>
            <a:endCxn id="9" idx="0"/>
          </p:cNvCxnSpPr>
          <p:nvPr/>
        </p:nvCxnSpPr>
        <p:spPr bwMode="auto">
          <a:xfrm>
            <a:off x="1435934" y="4270177"/>
            <a:ext cx="0" cy="73997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902215" y="5375498"/>
            <a:ext cx="850385" cy="209388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555360" y="5416834"/>
            <a:ext cx="1740415" cy="199474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276600" y="5217275"/>
            <a:ext cx="2333625" cy="195999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0807" y="3962400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directory of your main folder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1676400" y="5203886"/>
            <a:ext cx="850385" cy="209388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2690" y="5868109"/>
            <a:ext cx="1553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name of your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building model</a:t>
            </a:r>
          </a:p>
        </p:txBody>
      </p:sp>
      <p:cxnSp>
        <p:nvCxnSpPr>
          <p:cNvPr id="38" name="Straight Arrow Connector 37"/>
          <p:cNvCxnSpPr>
            <a:stCxn id="36" idx="0"/>
            <a:endCxn id="25" idx="2"/>
          </p:cNvCxnSpPr>
          <p:nvPr/>
        </p:nvCxnSpPr>
        <p:spPr bwMode="auto">
          <a:xfrm flipH="1" flipV="1">
            <a:off x="1327408" y="5584886"/>
            <a:ext cx="342213" cy="28322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36" idx="0"/>
            <a:endCxn id="34" idx="2"/>
          </p:cNvCxnSpPr>
          <p:nvPr/>
        </p:nvCxnSpPr>
        <p:spPr bwMode="auto">
          <a:xfrm flipV="1">
            <a:off x="1669621" y="5413274"/>
            <a:ext cx="431972" cy="45483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321814" y="6065212"/>
            <a:ext cx="224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weather file of your building  model</a:t>
            </a:r>
          </a:p>
        </p:txBody>
      </p:sp>
      <p:cxnSp>
        <p:nvCxnSpPr>
          <p:cNvPr id="45" name="Straight Arrow Connector 44"/>
          <p:cNvCxnSpPr>
            <a:stCxn id="44" idx="0"/>
            <a:endCxn id="35" idx="2"/>
          </p:cNvCxnSpPr>
          <p:nvPr/>
        </p:nvCxnSpPr>
        <p:spPr bwMode="auto">
          <a:xfrm flipV="1">
            <a:off x="4443412" y="5413274"/>
            <a:ext cx="1" cy="65193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44" idx="0"/>
            <a:endCxn id="27" idx="2"/>
          </p:cNvCxnSpPr>
          <p:nvPr/>
        </p:nvCxnSpPr>
        <p:spPr bwMode="auto">
          <a:xfrm flipH="1" flipV="1">
            <a:off x="3425568" y="5616308"/>
            <a:ext cx="1017844" cy="448904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304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Bash 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229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osmName</a:t>
            </a:r>
            <a:r>
              <a:rPr lang="en-US" sz="1400" dirty="0" smtClean="0">
                <a:solidFill>
                  <a:srgbClr val="000000"/>
                </a:solidFill>
              </a:rPr>
              <a:t>: The name of the </a:t>
            </a:r>
            <a:r>
              <a:rPr lang="en-US" sz="1400" dirty="0" err="1" smtClean="0">
                <a:solidFill>
                  <a:srgbClr val="000000"/>
                </a:solidFill>
              </a:rPr>
              <a:t>OpenStudio</a:t>
            </a:r>
            <a:r>
              <a:rPr lang="en-US" sz="1400" dirty="0" smtClean="0">
                <a:solidFill>
                  <a:srgbClr val="000000"/>
                </a:solidFill>
              </a:rPr>
              <a:t> model (.</a:t>
            </a:r>
            <a:r>
              <a:rPr lang="en-US" sz="1400" dirty="0" err="1" smtClean="0">
                <a:solidFill>
                  <a:srgbClr val="000000"/>
                </a:solidFill>
              </a:rPr>
              <a:t>osm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epwName</a:t>
            </a:r>
            <a:r>
              <a:rPr lang="en-US" sz="1400" dirty="0" smtClean="0">
                <a:solidFill>
                  <a:srgbClr val="000000"/>
                </a:solidFill>
              </a:rPr>
              <a:t>: The name of the weather file(.</a:t>
            </a:r>
            <a:r>
              <a:rPr lang="en-US" sz="1400" dirty="0" err="1" smtClean="0">
                <a:solidFill>
                  <a:srgbClr val="000000"/>
                </a:solidFill>
              </a:rPr>
              <a:t>epw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outfile</a:t>
            </a:r>
            <a:r>
              <a:rPr lang="en-US" sz="1400" dirty="0">
                <a:solidFill>
                  <a:srgbClr val="000000"/>
                </a:solidFill>
              </a:rPr>
              <a:t>: The name of the simulation output setting file (.csv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--priors: Prior </a:t>
            </a:r>
            <a:r>
              <a:rPr lang="en-US" sz="1400" dirty="0">
                <a:solidFill>
                  <a:srgbClr val="000000"/>
                </a:solidFill>
              </a:rPr>
              <a:t>uncertainty distribution </a:t>
            </a:r>
            <a:r>
              <a:rPr lang="en-US" sz="1400" dirty="0" smtClean="0">
                <a:solidFill>
                  <a:srgbClr val="000000"/>
                </a:solidFill>
              </a:rPr>
              <a:t>table (.csv)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utilityData</a:t>
            </a:r>
            <a:r>
              <a:rPr lang="en-US" sz="1400" dirty="0">
                <a:solidFill>
                  <a:srgbClr val="000000"/>
                </a:solidFill>
              </a:rPr>
              <a:t>: U</a:t>
            </a:r>
            <a:r>
              <a:rPr lang="en-US" sz="1400" dirty="0" smtClean="0">
                <a:solidFill>
                  <a:srgbClr val="000000"/>
                </a:solidFill>
              </a:rPr>
              <a:t>tility data (.csv)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numLHS</a:t>
            </a:r>
            <a:r>
              <a:rPr lang="en-US" sz="1400" dirty="0">
                <a:solidFill>
                  <a:srgbClr val="000000"/>
                </a:solidFill>
              </a:rPr>
              <a:t>: The number of sample points of Monte Carlo simulation with Latin Hypercube Design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--seed: Need to be an integer. If same, the sequence of the samples will be the same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noCleanup</a:t>
            </a:r>
            <a:r>
              <a:rPr lang="en-US" sz="1400" dirty="0">
                <a:solidFill>
                  <a:srgbClr val="000000"/>
                </a:solidFill>
              </a:rPr>
              <a:t>: If true, intermediate files will be kept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--verbose: If true, run in verbose mode with more output info printed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comFile</a:t>
            </a:r>
            <a:r>
              <a:rPr lang="en-US" sz="1400" dirty="0">
                <a:solidFill>
                  <a:srgbClr val="000000"/>
                </a:solidFill>
              </a:rPr>
              <a:t>: Filename of </a:t>
            </a:r>
            <a:r>
              <a:rPr lang="en-US" sz="1400" dirty="0" smtClean="0">
                <a:solidFill>
                  <a:srgbClr val="000000"/>
                </a:solidFill>
              </a:rPr>
              <a:t>computer simulation outputs (.txt)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fieldFile:</a:t>
            </a:r>
            <a:r>
              <a:rPr lang="en-US" sz="1400" dirty="0" err="1">
                <a:solidFill>
                  <a:srgbClr val="000000"/>
                </a:solidFill>
              </a:rPr>
              <a:t>Filename</a:t>
            </a:r>
            <a:r>
              <a:rPr lang="en-US" sz="1400" dirty="0">
                <a:solidFill>
                  <a:srgbClr val="000000"/>
                </a:solidFill>
              </a:rPr>
              <a:t> of utility data </a:t>
            </a:r>
            <a:r>
              <a:rPr lang="en-US" sz="1400" dirty="0" smtClean="0">
                <a:solidFill>
                  <a:srgbClr val="000000"/>
                </a:solidFill>
              </a:rPr>
              <a:t>measured from the field meter for </a:t>
            </a:r>
            <a:r>
              <a:rPr lang="en-US" sz="1400" dirty="0">
                <a:solidFill>
                  <a:srgbClr val="000000"/>
                </a:solidFill>
              </a:rPr>
              <a:t>comparison (.txt)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numMCMCSteps</a:t>
            </a:r>
            <a:r>
              <a:rPr lang="en-US" sz="1400" dirty="0">
                <a:solidFill>
                  <a:srgbClr val="000000"/>
                </a:solidFill>
              </a:rPr>
              <a:t>: The number of MCMC steps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  <a:r>
              <a:rPr lang="en-US" sz="1400" dirty="0">
                <a:solidFill>
                  <a:srgbClr val="000000"/>
                </a:solidFill>
              </a:rPr>
              <a:t> The number should be large enough to derive a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                   good </a:t>
            </a:r>
            <a:r>
              <a:rPr lang="en-US" sz="1400" dirty="0">
                <a:solidFill>
                  <a:srgbClr val="000000"/>
                </a:solidFill>
              </a:rPr>
              <a:t>approximation of posterior distribution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-- </a:t>
            </a:r>
            <a:r>
              <a:rPr lang="en-US" sz="1400" dirty="0" err="1">
                <a:solidFill>
                  <a:srgbClr val="000000"/>
                </a:solidFill>
              </a:rPr>
              <a:t>numOutputVars</a:t>
            </a:r>
            <a:r>
              <a:rPr lang="en-US" sz="1400" dirty="0">
                <a:solidFill>
                  <a:srgbClr val="000000"/>
                </a:solidFill>
              </a:rPr>
              <a:t>: The number of output variables used for calibration. 1 for either electricity or 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                  natural </a:t>
            </a:r>
            <a:r>
              <a:rPr lang="en-US" sz="1400" dirty="0">
                <a:solidFill>
                  <a:srgbClr val="000000"/>
                </a:solidFill>
              </a:rPr>
              <a:t>gas; 2 for both </a:t>
            </a:r>
            <a:r>
              <a:rPr lang="en-US" sz="1400" dirty="0" smtClean="0">
                <a:solidFill>
                  <a:srgbClr val="000000"/>
                </a:solidFill>
              </a:rPr>
              <a:t>electricity and natural gas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numWVars</a:t>
            </a:r>
            <a:r>
              <a:rPr lang="en-US" sz="1400" dirty="0" smtClean="0">
                <a:solidFill>
                  <a:srgbClr val="000000"/>
                </a:solidFill>
              </a:rPr>
              <a:t>: The number of weather variables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numBurnin</a:t>
            </a:r>
            <a:r>
              <a:rPr lang="en-US" sz="1400" dirty="0">
                <a:solidFill>
                  <a:srgbClr val="000000"/>
                </a:solidFill>
              </a:rPr>
              <a:t>: The </a:t>
            </a:r>
            <a:r>
              <a:rPr lang="en-US" sz="1400" dirty="0" smtClean="0">
                <a:solidFill>
                  <a:srgbClr val="000000"/>
                </a:solidFill>
              </a:rPr>
              <a:t>number </a:t>
            </a:r>
            <a:r>
              <a:rPr lang="en-US" sz="1400" dirty="0">
                <a:solidFill>
                  <a:srgbClr val="000000"/>
                </a:solidFill>
              </a:rPr>
              <a:t>of burning samples to dump </a:t>
            </a:r>
            <a:r>
              <a:rPr lang="en-US" sz="1400" dirty="0" smtClean="0">
                <a:solidFill>
                  <a:srgbClr val="000000"/>
                </a:solidFill>
              </a:rPr>
              <a:t>in initial </a:t>
            </a:r>
            <a:r>
              <a:rPr lang="en-US" sz="1400" dirty="0">
                <a:solidFill>
                  <a:srgbClr val="000000"/>
                </a:solidFill>
              </a:rPr>
              <a:t>steps of MCMC. </a:t>
            </a:r>
            <a:r>
              <a:rPr lang="en-US" sz="1400" dirty="0" smtClean="0">
                <a:solidFill>
                  <a:srgbClr val="000000"/>
                </a:solidFill>
              </a:rPr>
              <a:t>Suggested </a:t>
            </a:r>
            <a:r>
              <a:rPr lang="en-US" sz="1400" dirty="0">
                <a:solidFill>
                  <a:srgbClr val="000000"/>
                </a:solidFill>
              </a:rPr>
              <a:t>value: 10% 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         </a:t>
            </a:r>
            <a:r>
              <a:rPr lang="en-US" sz="1400" dirty="0" err="1" smtClean="0">
                <a:solidFill>
                  <a:srgbClr val="000000"/>
                </a:solidFill>
              </a:rPr>
              <a:t>NumMCMC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postsFile</a:t>
            </a:r>
            <a:r>
              <a:rPr lang="en-US" sz="1400" dirty="0">
                <a:solidFill>
                  <a:srgbClr val="000000"/>
                </a:solidFill>
              </a:rPr>
              <a:t>: The </a:t>
            </a:r>
            <a:r>
              <a:rPr lang="en-US" sz="1400" dirty="0" smtClean="0">
                <a:solidFill>
                  <a:srgbClr val="000000"/>
                </a:solidFill>
              </a:rPr>
              <a:t>filename </a:t>
            </a:r>
            <a:r>
              <a:rPr lang="en-US" sz="1400" dirty="0">
                <a:solidFill>
                  <a:srgbClr val="000000"/>
                </a:solidFill>
              </a:rPr>
              <a:t>of posterior </a:t>
            </a:r>
            <a:r>
              <a:rPr lang="en-US" sz="1400" dirty="0" smtClean="0">
                <a:solidFill>
                  <a:srgbClr val="000000"/>
                </a:solidFill>
              </a:rPr>
              <a:t>distributions (.csv)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pvalsFile</a:t>
            </a:r>
            <a:r>
              <a:rPr lang="en-US" sz="1400" dirty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</a:rPr>
              <a:t>The filename </a:t>
            </a:r>
            <a:r>
              <a:rPr lang="en-US" sz="1400" dirty="0">
                <a:solidFill>
                  <a:srgbClr val="000000"/>
                </a:solidFill>
              </a:rPr>
              <a:t>of </a:t>
            </a:r>
            <a:r>
              <a:rPr lang="en-US" sz="1400" dirty="0" err="1" smtClean="0">
                <a:solidFill>
                  <a:srgbClr val="000000"/>
                </a:solidFill>
              </a:rPr>
              <a:t>pvals</a:t>
            </a:r>
            <a:r>
              <a:rPr lang="en-US" sz="1400" dirty="0" smtClean="0">
                <a:solidFill>
                  <a:srgbClr val="000000"/>
                </a:solidFill>
              </a:rPr>
              <a:t> (.csv)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--help: Display help</a:t>
            </a:r>
          </a:p>
        </p:txBody>
      </p:sp>
    </p:spTree>
    <p:extLst>
      <p:ext uri="{BB962C8B-B14F-4D97-AF65-F5344CB8AC3E}">
        <p14:creationId xmlns:p14="http://schemas.microsoft.com/office/powerpoint/2010/main" val="15027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Step 3</a:t>
            </a:r>
            <a:r>
              <a:rPr lang="en-US" sz="2400" dirty="0"/>
              <a:t>: Run Executable Bash Script in the Terminal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r>
              <a:rPr lang="en-US" sz="1600" dirty="0" smtClean="0"/>
              <a:t>Launch </a:t>
            </a:r>
            <a:r>
              <a:rPr lang="en-US" sz="1600" dirty="0" smtClean="0"/>
              <a:t>the Terminal in your operating system:</a:t>
            </a:r>
          </a:p>
          <a:p>
            <a:pPr marL="0" indent="0">
              <a:buNone/>
            </a:pPr>
            <a:r>
              <a:rPr lang="en-US" sz="1600" dirty="0" smtClean="0"/>
              <a:t>     For </a:t>
            </a:r>
            <a:r>
              <a:rPr lang="en-US" sz="1600" dirty="0">
                <a:solidFill>
                  <a:srgbClr val="C00000"/>
                </a:solidFill>
              </a:rPr>
              <a:t>OSX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Press </a:t>
            </a:r>
            <a:r>
              <a:rPr lang="en-US" sz="1600" b="1" dirty="0">
                <a:solidFill>
                  <a:srgbClr val="000000"/>
                </a:solidFill>
              </a:rPr>
              <a:t>Command + Space </a:t>
            </a:r>
            <a:r>
              <a:rPr lang="en-US" sz="1600" dirty="0">
                <a:solidFill>
                  <a:srgbClr val="000000"/>
                </a:solidFill>
              </a:rPr>
              <a:t>and type </a:t>
            </a:r>
            <a:r>
              <a:rPr lang="en-US" sz="1600" dirty="0">
                <a:solidFill>
                  <a:srgbClr val="C00000"/>
                </a:solidFill>
              </a:rPr>
              <a:t>terminal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  <a:r>
              <a:rPr lang="en-US" sz="1600" dirty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Linux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Open the </a:t>
            </a:r>
            <a:r>
              <a:rPr lang="en-US" sz="1600" b="1" dirty="0"/>
              <a:t>Dash</a:t>
            </a:r>
            <a:r>
              <a:rPr lang="en-US" sz="1600" dirty="0"/>
              <a:t> by clicking the </a:t>
            </a:r>
            <a:r>
              <a:rPr lang="en-US" sz="1600" b="1" dirty="0"/>
              <a:t>Ubuntu icon </a:t>
            </a:r>
            <a:r>
              <a:rPr lang="en-US" sz="1600" dirty="0"/>
              <a:t>in the upper-left, type </a:t>
            </a:r>
            <a:r>
              <a:rPr lang="en-US" sz="1600" dirty="0">
                <a:solidFill>
                  <a:srgbClr val="C00000"/>
                </a:solidFill>
              </a:rPr>
              <a:t>terminal</a:t>
            </a:r>
            <a:r>
              <a:rPr lang="en-US" sz="1600" dirty="0"/>
              <a:t>, and  </a:t>
            </a:r>
          </a:p>
          <a:p>
            <a:pPr marL="0" indent="0">
              <a:buNone/>
            </a:pPr>
            <a:r>
              <a:rPr lang="en-US" sz="1600" dirty="0"/>
              <a:t>     select the Terminal application from the results that appear. </a:t>
            </a:r>
          </a:p>
          <a:p>
            <a:pPr marL="0" indent="0">
              <a:buNone/>
            </a:pPr>
            <a:r>
              <a:rPr lang="en-US" sz="1600" dirty="0"/>
              <a:t>     or simply hit the keyboard shortcut </a:t>
            </a:r>
            <a:r>
              <a:rPr lang="en-US" sz="1600" b="1" dirty="0" err="1"/>
              <a:t>Ctrl-Alt+T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Windows</a:t>
            </a:r>
            <a:r>
              <a:rPr lang="en-US" sz="1600" dirty="0">
                <a:solidFill>
                  <a:srgbClr val="000000"/>
                </a:solidFill>
              </a:rPr>
              <a:t> – Click </a:t>
            </a:r>
            <a:r>
              <a:rPr lang="en-US" sz="1600" b="1" dirty="0">
                <a:solidFill>
                  <a:srgbClr val="000000"/>
                </a:solidFill>
              </a:rPr>
              <a:t>Start</a:t>
            </a:r>
            <a:r>
              <a:rPr lang="en-US" sz="1600" dirty="0">
                <a:solidFill>
                  <a:srgbClr val="000000"/>
                </a:solidFill>
              </a:rPr>
              <a:t>, in the search box type </a:t>
            </a:r>
            <a:r>
              <a:rPr lang="en-US" sz="1600" dirty="0" err="1">
                <a:solidFill>
                  <a:srgbClr val="C00000"/>
                </a:solidFill>
              </a:rPr>
              <a:t>cmd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Navigate to your project folder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Click the cursor in your Terminal/</a:t>
            </a:r>
            <a:r>
              <a:rPr lang="en-US" sz="1600" dirty="0" err="1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md</a:t>
            </a:r>
            <a:r>
              <a:rPr lang="en-US" sz="1600" dirty="0" smtClean="0">
                <a:solidFill>
                  <a:srgbClr val="000000"/>
                </a:solidFill>
              </a:rPr>
              <a:t> type: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    cd &lt;your project folder directory&gt;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a typeface="Courier" charset="0"/>
                <a:cs typeface="Courier" charset="0"/>
              </a:rPr>
              <a:t>     For example, </a:t>
            </a:r>
            <a:endParaRPr lang="en-US" sz="1600" dirty="0" smtClean="0">
              <a:solidFill>
                <a:srgbClr val="000000"/>
              </a:solidFill>
              <a:ea typeface="Courier" charset="0"/>
              <a:cs typeface="Courier" charset="0"/>
            </a:endParaRPr>
          </a:p>
          <a:p>
            <a:pPr marL="222250" lvl="1" indent="0">
              <a:buNone/>
            </a:pPr>
            <a:r>
              <a:rPr lang="en-US" sz="14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cd /Users/username/Documents/</a:t>
            </a:r>
            <a:r>
              <a:rPr lang="en-US" sz="1400" dirty="0" err="1" smtClean="0">
                <a:solidFill>
                  <a:srgbClr val="C00000"/>
                </a:solidFill>
                <a:ea typeface="Courier" charset="0"/>
                <a:cs typeface="Courier" charset="0"/>
              </a:rPr>
              <a:t>OpenStudio</a:t>
            </a:r>
            <a:r>
              <a:rPr lang="en-US" sz="14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/BCUS/Example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Run the bash script you just modified by type: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Bayesian_Calibration.bat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Windows)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ea typeface="Courier" charset="0"/>
                <a:cs typeface="Courier" charset="0"/>
              </a:rPr>
              <a:t>sh</a:t>
            </a: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 Run_BC.sh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(Linux/OSX)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     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Output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Output Files </a:t>
            </a:r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files for </a:t>
            </a:r>
            <a:r>
              <a:rPr lang="en-US" sz="1600" dirty="0" smtClean="0"/>
              <a:t>Bayesian Calibration are </a:t>
            </a:r>
            <a:r>
              <a:rPr lang="en-US" sz="1600" dirty="0"/>
              <a:t>generated in </a:t>
            </a:r>
            <a:r>
              <a:rPr lang="en-US" sz="1600" dirty="0" smtClean="0"/>
              <a:t>the .</a:t>
            </a:r>
            <a:r>
              <a:rPr lang="en-US" sz="1600" dirty="0" smtClean="0">
                <a:solidFill>
                  <a:srgbClr val="C00000"/>
                </a:solidFill>
              </a:rPr>
              <a:t>../</a:t>
            </a:r>
            <a:r>
              <a:rPr lang="en-US" sz="1600" dirty="0" err="1" smtClean="0">
                <a:solidFill>
                  <a:srgbClr val="C00000"/>
                </a:solidFill>
              </a:rPr>
              <a:t>Calibration_Output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folder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899487" y="28655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Plots of prior and posterior distributions of calibration parameters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71950"/>
            <a:ext cx="20764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49" y="2642198"/>
            <a:ext cx="1051538" cy="109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22" name="Straight Arrow Connector 21"/>
          <p:cNvCxnSpPr>
            <a:stCxn id="3077" idx="2"/>
          </p:cNvCxnSpPr>
          <p:nvPr/>
        </p:nvCxnSpPr>
        <p:spPr bwMode="auto">
          <a:xfrm>
            <a:off x="1373718" y="3735135"/>
            <a:ext cx="0" cy="39288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65500"/>
            <a:ext cx="3033701" cy="301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42787" y="5802868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Example plots of posterior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peak of the distribution shifts to the left</a:t>
            </a:r>
          </a:p>
          <a:p>
            <a:r>
              <a:rPr lang="en-US" dirty="0" smtClean="0"/>
              <a:t>The full range </a:t>
            </a:r>
          </a:p>
          <a:p>
            <a:r>
              <a:rPr lang="en-US" dirty="0" smtClean="0"/>
              <a:t>The most likely region also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3033701" cy="301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62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686800" cy="563563"/>
          </a:xfrm>
        </p:spPr>
        <p:txBody>
          <a:bodyPr/>
          <a:lstStyle/>
          <a:p>
            <a:r>
              <a:rPr lang="en-US" sz="2400" dirty="0"/>
              <a:t>Interpretation of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Uncertainty didn’t reduce much, The peak didn’t shift</a:t>
            </a:r>
          </a:p>
          <a:p>
            <a:r>
              <a:rPr lang="en-US" dirty="0" smtClean="0"/>
              <a:t>The mean shifted the </a:t>
            </a:r>
            <a:r>
              <a:rPr lang="en-US" dirty="0" err="1" smtClean="0"/>
              <a:t>sd</a:t>
            </a:r>
            <a:r>
              <a:rPr lang="en-US" dirty="0" smtClean="0"/>
              <a:t> didn’t change much, the most probably shift to the right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2939700" cy="297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93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1362075"/>
          </a:xfrm>
        </p:spPr>
        <p:txBody>
          <a:bodyPr/>
          <a:lstStyle/>
          <a:p>
            <a:r>
              <a:rPr lang="en-US" dirty="0" smtClean="0"/>
              <a:t>Read me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905000"/>
            <a:ext cx="7772400" cy="381000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number of output variables: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Electricity:Facility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Electricity:Building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Gas:Facility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Heating:Gas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Heating:Electricity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Cooling: Electricity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Electricity:HVAC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subset of uncertain parameters </a:t>
            </a:r>
          </a:p>
          <a:p>
            <a:r>
              <a:rPr lang="en-US" dirty="0"/>
              <a:t>       Check the </a:t>
            </a: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Parameter </a:t>
            </a:r>
            <a:r>
              <a:rPr lang="en-US" i="1" dirty="0">
                <a:solidFill>
                  <a:srgbClr val="FF0000"/>
                </a:solidFill>
              </a:rPr>
              <a:t>UQ Repository </a:t>
            </a:r>
            <a:r>
              <a:rPr lang="en-US" i="1" dirty="0" smtClean="0">
                <a:solidFill>
                  <a:srgbClr val="FF0000"/>
                </a:solidFill>
              </a:rPr>
              <a:t>V1.0.xlsx</a:t>
            </a:r>
            <a:r>
              <a:rPr lang="en-US" i="1" dirty="0" smtClean="0"/>
              <a:t>” </a:t>
            </a:r>
            <a:r>
              <a:rPr lang="en-US" dirty="0" smtClean="0"/>
              <a:t>for list of uncertain variables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Thermostat </a:t>
            </a:r>
            <a:r>
              <a:rPr lang="en-US" dirty="0" err="1" smtClean="0"/>
              <a:t>setpoint</a:t>
            </a:r>
            <a:r>
              <a:rPr lang="en-US" dirty="0" smtClean="0"/>
              <a:t> temperature cannot be calibrated </a:t>
            </a:r>
            <a:r>
              <a:rPr lang="en-US" dirty="0" smtClean="0"/>
              <a:t>due to the variation of </a:t>
            </a:r>
            <a:r>
              <a:rPr lang="en-US" dirty="0" err="1" smtClean="0"/>
              <a:t>setpoint</a:t>
            </a:r>
            <a:r>
              <a:rPr lang="en-US" dirty="0" smtClean="0"/>
              <a:t> within a daily schedule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Bayesian Calibration only calibrate </a:t>
            </a:r>
            <a:r>
              <a:rPr lang="en-US" dirty="0"/>
              <a:t>one year </a:t>
            </a:r>
            <a:r>
              <a:rPr lang="en-US" dirty="0" smtClean="0"/>
              <a:t>of simulation with monthly utility data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4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1"/>
            <a:ext cx="7772400" cy="4038599"/>
          </a:xfrm>
        </p:spPr>
        <p:txBody>
          <a:bodyPr/>
          <a:lstStyle/>
          <a:p>
            <a:pPr algn="just"/>
            <a:r>
              <a:rPr lang="en-US" sz="2000" dirty="0"/>
              <a:t>This tutorial will lead you through the </a:t>
            </a:r>
            <a:r>
              <a:rPr lang="en-US" sz="2000" dirty="0" smtClean="0"/>
              <a:t>procedures </a:t>
            </a:r>
            <a:r>
              <a:rPr lang="en-US" sz="2000" dirty="0"/>
              <a:t>of </a:t>
            </a:r>
            <a:r>
              <a:rPr lang="en-US" sz="2000" dirty="0" smtClean="0"/>
              <a:t>applying BCUS </a:t>
            </a:r>
            <a:r>
              <a:rPr lang="en-US" sz="2000" dirty="0"/>
              <a:t>-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ayesian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alibration, </a:t>
            </a:r>
            <a:r>
              <a:rPr lang="en-US" sz="2000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ncertainty Analysis and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ensitivity Analysis on </a:t>
            </a:r>
            <a:r>
              <a:rPr lang="en-US" sz="2000" dirty="0" err="1" smtClean="0"/>
              <a:t>OpenStudio</a:t>
            </a:r>
            <a:r>
              <a:rPr lang="en-US" sz="2000" dirty="0" smtClean="0"/>
              <a:t> models</a:t>
            </a:r>
            <a:r>
              <a:rPr lang="en-US" sz="2000" dirty="0"/>
              <a:t>.  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Before you start, a functioning </a:t>
            </a:r>
            <a:r>
              <a:rPr lang="en-US" sz="2000" dirty="0" err="1"/>
              <a:t>OpenStudio</a:t>
            </a:r>
            <a:r>
              <a:rPr lang="en-US" sz="2000" dirty="0"/>
              <a:t> model and </a:t>
            </a:r>
            <a:r>
              <a:rPr lang="en-US" sz="2000" dirty="0" smtClean="0"/>
              <a:t>an EPW </a:t>
            </a:r>
            <a:r>
              <a:rPr lang="en-US" sz="2000" dirty="0"/>
              <a:t>weather file are desired to illustrate the building and its surrounding environment being </a:t>
            </a:r>
            <a:r>
              <a:rPr lang="en-US" sz="2000" dirty="0" smtClean="0"/>
              <a:t>analyzed. Details </a:t>
            </a:r>
            <a:r>
              <a:rPr lang="en-US" sz="2000" dirty="0"/>
              <a:t>of how to build an OpenStudio building model can </a:t>
            </a:r>
            <a:r>
              <a:rPr lang="en-US" sz="2000" dirty="0" smtClean="0"/>
              <a:t>be found</a:t>
            </a:r>
            <a:r>
              <a:rPr lang="en-US" sz="2000" dirty="0"/>
              <a:t> 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 </a:t>
            </a:r>
            <a:r>
              <a:rPr lang="en-US" sz="2000" dirty="0" smtClean="0"/>
              <a:t>Weather </a:t>
            </a:r>
            <a:r>
              <a:rPr lang="en-US" sz="2000" dirty="0"/>
              <a:t>files can be downloaded 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PREREQUISITE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INSTALLATIONS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Executing BCUS typically requires the following tools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and packages: 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OpenStudio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EnergyPlus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Microsoft Office(Some functions will be eliminated if using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Libre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Office in Ubuntu, i.e. drop down list)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R packages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37086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SET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 ENVIRONMENT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 smtClean="0"/>
              <a:t>Once the prerequisite tools are installed</a:t>
            </a:r>
            <a:r>
              <a:rPr lang="en-US" sz="1600" dirty="0"/>
              <a:t>, set up </a:t>
            </a:r>
            <a:r>
              <a:rPr lang="en-US" sz="1600" dirty="0" smtClean="0"/>
              <a:t>the platform </a:t>
            </a:r>
            <a:r>
              <a:rPr lang="en-US" sz="1600" dirty="0"/>
              <a:t>variables to access executables, </a:t>
            </a:r>
            <a:r>
              <a:rPr lang="en-US" sz="1600" dirty="0" smtClean="0"/>
              <a:t>examples </a:t>
            </a:r>
            <a:r>
              <a:rPr lang="en-US" sz="1600" dirty="0"/>
              <a:t>and tests.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693172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TEST INSTALLATION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 smtClean="0"/>
              <a:t>To make </a:t>
            </a:r>
            <a:r>
              <a:rPr lang="en-US" sz="1600" dirty="0"/>
              <a:t>sure </a:t>
            </a:r>
            <a:r>
              <a:rPr lang="en-US" sz="1600" dirty="0" smtClean="0"/>
              <a:t>BCUS runs correctly: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est the Ruby-</a:t>
            </a:r>
            <a:r>
              <a:rPr lang="en-US" sz="1600" dirty="0" err="1" smtClean="0"/>
              <a:t>OpenStudio</a:t>
            </a:r>
            <a:r>
              <a:rPr lang="en-US" sz="1600" dirty="0" smtClean="0"/>
              <a:t> 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Test installation by running a simple example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8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SIMPLE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EXAMPLES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Step by step following the tutorial </a:t>
            </a:r>
            <a:r>
              <a:rPr lang="en-US" sz="1600" dirty="0" smtClean="0"/>
              <a:t>which demonstrate </a:t>
            </a:r>
            <a:r>
              <a:rPr lang="en-US" sz="1600" dirty="0"/>
              <a:t>the </a:t>
            </a:r>
            <a:r>
              <a:rPr lang="en-US" sz="1600" dirty="0" smtClean="0"/>
              <a:t>basic procedure </a:t>
            </a:r>
            <a:r>
              <a:rPr lang="en-US" sz="1600" dirty="0"/>
              <a:t>of </a:t>
            </a:r>
            <a:r>
              <a:rPr lang="en-US" sz="1600" dirty="0" smtClean="0"/>
              <a:t>running BCUS.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71" y="1066800"/>
            <a:ext cx="8229600" cy="685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Building D</a:t>
            </a:r>
            <a:r>
              <a:rPr lang="en-US" dirty="0" smtClean="0"/>
              <a:t>escription</a:t>
            </a:r>
            <a:r>
              <a:rPr lang="en-US" dirty="0"/>
              <a:t>  </a:t>
            </a:r>
            <a:endParaRPr lang="en-US" sz="1600" dirty="0" smtClean="0"/>
          </a:p>
          <a:p>
            <a:pPr algn="just"/>
            <a:r>
              <a:rPr lang="en-US" sz="1600" dirty="0" smtClean="0"/>
              <a:t>In the </a:t>
            </a:r>
            <a:r>
              <a:rPr lang="en-US" sz="1600" dirty="0" smtClean="0">
                <a:solidFill>
                  <a:srgbClr val="C00000"/>
                </a:solidFill>
              </a:rPr>
              <a:t>Example</a:t>
            </a:r>
            <a:r>
              <a:rPr lang="en-US" sz="1600" dirty="0" smtClean="0"/>
              <a:t> folder, users can find the </a:t>
            </a:r>
            <a:r>
              <a:rPr lang="en-US" sz="1600" dirty="0" err="1" smtClean="0"/>
              <a:t>ExampleBuilding.osm</a:t>
            </a:r>
            <a:r>
              <a:rPr lang="en-US" sz="1600" dirty="0" smtClean="0"/>
              <a:t> model with required input files in order to run BCUS.</a:t>
            </a:r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 smtClean="0"/>
          </a:p>
          <a:p>
            <a:pPr algn="just"/>
            <a:r>
              <a:rPr lang="en-US" sz="1600" dirty="0" smtClean="0"/>
              <a:t>The example building is </a:t>
            </a:r>
            <a:r>
              <a:rPr lang="en-US" sz="1600" dirty="0"/>
              <a:t>a </a:t>
            </a:r>
            <a:r>
              <a:rPr lang="en-US" sz="1600" dirty="0" smtClean="0"/>
              <a:t>3-story</a:t>
            </a:r>
            <a:r>
              <a:rPr lang="en-US" sz="1600" dirty="0"/>
              <a:t>, 100,000 </a:t>
            </a:r>
            <a:r>
              <a:rPr lang="en-US" sz="1600" dirty="0" err="1"/>
              <a:t>sqft</a:t>
            </a:r>
            <a:r>
              <a:rPr lang="en-US" sz="1600" dirty="0"/>
              <a:t> </a:t>
            </a:r>
            <a:r>
              <a:rPr lang="en-US" sz="1600" dirty="0" smtClean="0"/>
              <a:t>office building located in PA. It has a </a:t>
            </a:r>
            <a:r>
              <a:rPr lang="en-US" sz="1600" dirty="0"/>
              <a:t>rectangular </a:t>
            </a:r>
            <a:r>
              <a:rPr lang="en-US" sz="1600" dirty="0" smtClean="0"/>
              <a:t>footprint and 50</a:t>
            </a:r>
            <a:r>
              <a:rPr lang="en-US" sz="1600" dirty="0"/>
              <a:t>% </a:t>
            </a:r>
            <a:r>
              <a:rPr lang="en-US" sz="1600" dirty="0" smtClean="0"/>
              <a:t>window-to-wall ratio. The heating, ventilation and air conditioning system in the building is VAV system with </a:t>
            </a:r>
            <a:r>
              <a:rPr lang="en-US" sz="1600" dirty="0"/>
              <a:t>DX cooling </a:t>
            </a:r>
            <a:r>
              <a:rPr lang="en-US" sz="1600" dirty="0" smtClean="0"/>
              <a:t>(COP =2.6). The electric </a:t>
            </a:r>
            <a:r>
              <a:rPr lang="en-US" sz="1600" dirty="0"/>
              <a:t>resistance </a:t>
            </a:r>
            <a:r>
              <a:rPr lang="en-US" sz="1600" dirty="0" smtClean="0"/>
              <a:t>serves the central heating </a:t>
            </a:r>
            <a:r>
              <a:rPr lang="en-US" sz="1600" dirty="0"/>
              <a:t>and </a:t>
            </a:r>
            <a:r>
              <a:rPr lang="en-US" sz="1600" dirty="0" smtClean="0"/>
              <a:t>reheat in the VAV system. </a:t>
            </a:r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3200826" cy="18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031038" cy="114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1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 Project </a:t>
            </a:r>
            <a:r>
              <a:rPr lang="en-US" dirty="0"/>
              <a:t>F</a:t>
            </a:r>
            <a:r>
              <a:rPr lang="en-US" dirty="0" smtClean="0"/>
              <a:t>older</a:t>
            </a:r>
            <a:r>
              <a:rPr lang="en-US" dirty="0"/>
              <a:t>  </a:t>
            </a:r>
          </a:p>
          <a:p>
            <a:r>
              <a:rPr lang="en-US" sz="1600" dirty="0"/>
              <a:t>The </a:t>
            </a:r>
            <a:r>
              <a:rPr lang="en-US" sz="1600" dirty="0" smtClean="0"/>
              <a:t>BCUS </a:t>
            </a:r>
            <a:r>
              <a:rPr lang="en-US" sz="1600" dirty="0"/>
              <a:t>Package is distributed in the format of a zip folder </a:t>
            </a:r>
            <a:r>
              <a:rPr lang="en-US" sz="1600" dirty="0" smtClean="0"/>
              <a:t>named “BCUS.zip</a:t>
            </a:r>
            <a:r>
              <a:rPr lang="en-US" sz="1600" dirty="0"/>
              <a:t>", the first step is to extract the </a:t>
            </a:r>
            <a:r>
              <a:rPr lang="en-US" sz="1600" dirty="0" smtClean="0"/>
              <a:t>folder </a:t>
            </a:r>
            <a:r>
              <a:rPr lang="en-US" sz="1600" dirty="0"/>
              <a:t>to a local directory on your </a:t>
            </a:r>
            <a:r>
              <a:rPr lang="en-US" sz="1600" dirty="0" smtClean="0"/>
              <a:t>computer. The </a:t>
            </a:r>
            <a:r>
              <a:rPr lang="en-US" sz="1600" dirty="0"/>
              <a:t>main folder contains </a:t>
            </a:r>
            <a:r>
              <a:rPr lang="en-US" sz="1600" dirty="0" smtClean="0"/>
              <a:t>4 </a:t>
            </a:r>
            <a:r>
              <a:rPr lang="en-US" sz="1600" dirty="0"/>
              <a:t>subfolders </a:t>
            </a:r>
            <a:r>
              <a:rPr lang="en-US" sz="1600" dirty="0" smtClean="0"/>
              <a:t>as shown </a:t>
            </a:r>
            <a:r>
              <a:rPr lang="en-US" sz="1600" dirty="0"/>
              <a:t>below. 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09750" y="2438400"/>
            <a:ext cx="4705350" cy="2731570"/>
            <a:chOff x="1771650" y="2894681"/>
            <a:chExt cx="4705350" cy="273157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59" y="2894681"/>
              <a:ext cx="916951" cy="103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4284759"/>
              <a:ext cx="1085850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4299585"/>
              <a:ext cx="1019175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Left Brace 3"/>
            <p:cNvSpPr/>
            <p:nvPr/>
          </p:nvSpPr>
          <p:spPr bwMode="auto">
            <a:xfrm rot="5400000">
              <a:off x="3824287" y="2446657"/>
              <a:ext cx="371475" cy="3257552"/>
            </a:xfrm>
            <a:prstGeom prst="leftBrace">
              <a:avLst>
                <a:gd name="adj1" fmla="val 8333"/>
                <a:gd name="adj2" fmla="val 49620"/>
              </a:avLst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4340376"/>
              <a:ext cx="116205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309110"/>
              <a:ext cx="10668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905000" y="5383945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</a:rPr>
              <a:t>BCUSCode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: Ruby codes to run the program</a:t>
            </a:r>
          </a:p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Install: Help first time users install the required packages, setup 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          the path and check the status of the installation</a:t>
            </a:r>
          </a:p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Example: The example building model and required inputs</a:t>
            </a:r>
          </a:p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Tutorials: Tutorial document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Input Files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Input Files </a:t>
            </a:r>
            <a:endParaRPr lang="en-US" dirty="0"/>
          </a:p>
          <a:p>
            <a:r>
              <a:rPr lang="en-US" sz="1600" dirty="0"/>
              <a:t>C</a:t>
            </a:r>
            <a:r>
              <a:rPr lang="en-US" sz="1600" dirty="0" smtClean="0"/>
              <a:t>reate </a:t>
            </a:r>
            <a:r>
              <a:rPr lang="en-US" sz="1600" dirty="0"/>
              <a:t>a project folder inside the main </a:t>
            </a:r>
            <a:r>
              <a:rPr lang="en-US" sz="1600" dirty="0" smtClean="0"/>
              <a:t>folder</a:t>
            </a:r>
          </a:p>
          <a:p>
            <a:r>
              <a:rPr lang="en-US" sz="1600" dirty="0"/>
              <a:t>Copy the files in: </a:t>
            </a:r>
            <a:r>
              <a:rPr lang="en-US" sz="1600" dirty="0">
                <a:solidFill>
                  <a:srgbClr val="C00000"/>
                </a:solidFill>
              </a:rPr>
              <a:t>…\BCUS\Example </a:t>
            </a:r>
            <a:r>
              <a:rPr lang="en-US" sz="1600" dirty="0"/>
              <a:t>and paste them to the project folder. Now you would see the </a:t>
            </a:r>
            <a:r>
              <a:rPr lang="en-US" sz="1600" dirty="0" err="1"/>
              <a:t>the</a:t>
            </a:r>
            <a:r>
              <a:rPr lang="en-US" sz="1600" dirty="0"/>
              <a:t> following files in your project folder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After pasting the </a:t>
            </a:r>
            <a:r>
              <a:rPr lang="en-US" sz="1600" dirty="0" smtClean="0"/>
              <a:t>seven </a:t>
            </a:r>
            <a:r>
              <a:rPr lang="en-US" sz="1600" dirty="0"/>
              <a:t>required input files for </a:t>
            </a:r>
            <a:r>
              <a:rPr lang="en-US" sz="1600" dirty="0" smtClean="0"/>
              <a:t>Bayesian calibration, replace </a:t>
            </a:r>
            <a:r>
              <a:rPr lang="en-US" sz="1600" dirty="0" smtClean="0"/>
              <a:t>the </a:t>
            </a:r>
            <a:r>
              <a:rPr lang="en-US" sz="1600" dirty="0" err="1" smtClean="0"/>
              <a:t>ExampleBuilding.osm</a:t>
            </a:r>
            <a:r>
              <a:rPr lang="en-US" sz="1600" dirty="0" smtClean="0"/>
              <a:t> with your building model; replace the  .</a:t>
            </a:r>
            <a:r>
              <a:rPr lang="en-US" sz="1600" dirty="0" err="1" smtClean="0"/>
              <a:t>epw</a:t>
            </a:r>
            <a:r>
              <a:rPr lang="en-US" sz="1600" dirty="0" smtClean="0"/>
              <a:t> file with the weather file for your building’s location, replace the Prior.csv and Utility.csv with your building’s information if applicable.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35242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0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1358"/>
              </p:ext>
            </p:extLst>
          </p:nvPr>
        </p:nvGraphicFramePr>
        <p:xfrm>
          <a:off x="504360" y="3656275"/>
          <a:ext cx="8229598" cy="844350"/>
        </p:xfrm>
        <a:graphic>
          <a:graphicData uri="http://schemas.openxmlformats.org/drawingml/2006/table">
            <a:tbl>
              <a:tblPr/>
              <a:tblGrid>
                <a:gridCol w="1936376"/>
                <a:gridCol w="1170832"/>
                <a:gridCol w="1227122"/>
                <a:gridCol w="990704"/>
                <a:gridCol w="833092"/>
                <a:gridCol w="652964"/>
                <a:gridCol w="709254"/>
                <a:gridCol w="709254"/>
              </a:tblGrid>
              <a:tr h="1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Parameter Type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 in the model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Parameter Base Value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Distribution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or Mode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 Dev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Infiltration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FlowPerExteriorArea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Triangle Absolute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0.00095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0.000319444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0.002894444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Lights_WattsPerSpaceFloorArea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Office_Space_Type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15.17433543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 Absolute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15.17433543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PlugLoad_WattsPerSpaceFloorArea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Office_Space_Type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8.072932813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 Absolute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8.072932813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5.14001398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20.56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People_SpaceFloorAreaPerPerson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Office_Space_Type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18.58060872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 Absolute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18.58060872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Step 1: </a:t>
            </a:r>
            <a:r>
              <a:rPr lang="en-US" dirty="0"/>
              <a:t>Create Prior Uncertainty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199" y="1054099"/>
            <a:ext cx="8534399" cy="191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 smtClean="0"/>
              <a:t>Open </a:t>
            </a:r>
            <a:r>
              <a:rPr lang="en-US" sz="1400" kern="0" dirty="0" smtClean="0"/>
              <a:t>…Example/</a:t>
            </a:r>
            <a:r>
              <a:rPr lang="en-US" sz="1400" kern="0" dirty="0" err="1" smtClean="0"/>
              <a:t>SA_Output</a:t>
            </a:r>
            <a:r>
              <a:rPr lang="en-US" sz="1400" kern="0" dirty="0" smtClean="0"/>
              <a:t>/UQ_Building_name.csv </a:t>
            </a:r>
          </a:p>
          <a:p>
            <a:r>
              <a:rPr lang="en-US" sz="1400" kern="0" dirty="0" smtClean="0"/>
              <a:t>Change the distribution to Triangle/Normal Absolute.</a:t>
            </a:r>
          </a:p>
          <a:p>
            <a:r>
              <a:rPr lang="en-US" sz="1400" kern="0" dirty="0" smtClean="0"/>
              <a:t>Assign </a:t>
            </a:r>
            <a:r>
              <a:rPr lang="en-US" sz="1400" dirty="0" smtClean="0"/>
              <a:t>prior distribution parameters for each selected </a:t>
            </a:r>
            <a:r>
              <a:rPr lang="en-US" sz="1400" dirty="0"/>
              <a:t>sensitivity </a:t>
            </a:r>
            <a:r>
              <a:rPr lang="en-US" sz="1400" dirty="0" smtClean="0"/>
              <a:t>parameter. </a:t>
            </a:r>
            <a:endParaRPr lang="en-US" sz="1400" dirty="0" smtClean="0"/>
          </a:p>
          <a:p>
            <a:r>
              <a:rPr lang="en-US" sz="1400" dirty="0"/>
              <a:t>Make sure the required prior distribution information is </a:t>
            </a:r>
            <a:r>
              <a:rPr lang="en-US" sz="1400" dirty="0" smtClean="0"/>
              <a:t>correct</a:t>
            </a:r>
            <a:endParaRPr lang="en-US" sz="1400" dirty="0" smtClean="0"/>
          </a:p>
          <a:p>
            <a:r>
              <a:rPr lang="en-US" sz="1400" dirty="0" smtClean="0"/>
              <a:t>Save the file as </a:t>
            </a:r>
            <a:r>
              <a:rPr lang="en-US" sz="1400" dirty="0" smtClean="0">
                <a:solidFill>
                  <a:srgbClr val="C00000"/>
                </a:solidFill>
              </a:rPr>
              <a:t>Prior.csv </a:t>
            </a:r>
            <a:r>
              <a:rPr lang="en-US" sz="1400" dirty="0" smtClean="0">
                <a:solidFill>
                  <a:srgbClr val="000000"/>
                </a:solidFill>
              </a:rPr>
              <a:t>in your project </a:t>
            </a:r>
            <a:r>
              <a:rPr lang="en-US" sz="1400" dirty="0" smtClean="0">
                <a:solidFill>
                  <a:srgbClr val="000000"/>
                </a:solidFill>
              </a:rPr>
              <a:t>folder (do not change the name), </a:t>
            </a:r>
            <a:r>
              <a:rPr lang="en-US" sz="1400" dirty="0" smtClean="0">
                <a:solidFill>
                  <a:srgbClr val="000000"/>
                </a:solidFill>
              </a:rPr>
              <a:t>here we save it to</a:t>
            </a:r>
            <a:r>
              <a:rPr lang="en-US" sz="1400" dirty="0" smtClean="0">
                <a:solidFill>
                  <a:srgbClr val="000000"/>
                </a:solidFill>
              </a:rPr>
              <a:t>: …/</a:t>
            </a:r>
            <a:r>
              <a:rPr lang="en-US" sz="1400" dirty="0" smtClean="0">
                <a:solidFill>
                  <a:srgbClr val="000000"/>
                </a:solidFill>
              </a:rPr>
              <a:t>BCUS/Example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kern="0" dirty="0" smtClean="0"/>
          </a:p>
          <a:p>
            <a:pPr marL="0" indent="0">
              <a:buFont typeface="Arial" pitchFamily="34" charset="0"/>
              <a:buNone/>
            </a:pPr>
            <a:endParaRPr lang="en-US" sz="1400" kern="0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5062635"/>
            <a:ext cx="3079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Change the distribution accordingly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05129" y="3581400"/>
            <a:ext cx="990600" cy="10668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 bwMode="auto">
          <a:xfrm flipV="1">
            <a:off x="5300429" y="4648200"/>
            <a:ext cx="0" cy="434329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867400" y="3581400"/>
            <a:ext cx="3124199" cy="10668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44461" y="5781118"/>
            <a:ext cx="2999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kern="0" dirty="0">
                <a:solidFill>
                  <a:srgbClr val="000000"/>
                </a:solidFill>
              </a:rPr>
              <a:t>Assign </a:t>
            </a:r>
            <a:r>
              <a:rPr lang="en-US" sz="1400" dirty="0">
                <a:solidFill>
                  <a:srgbClr val="000000"/>
                </a:solidFill>
              </a:rPr>
              <a:t>prior distribution parameters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7429498" y="4643828"/>
            <a:ext cx="0" cy="107166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616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68380"/>
              </p:ext>
            </p:extLst>
          </p:nvPr>
        </p:nvGraphicFramePr>
        <p:xfrm>
          <a:off x="504360" y="3656275"/>
          <a:ext cx="8229598" cy="844350"/>
        </p:xfrm>
        <a:graphic>
          <a:graphicData uri="http://schemas.openxmlformats.org/drawingml/2006/table">
            <a:tbl>
              <a:tblPr/>
              <a:tblGrid>
                <a:gridCol w="1936376"/>
                <a:gridCol w="1170832"/>
                <a:gridCol w="1227122"/>
                <a:gridCol w="990704"/>
                <a:gridCol w="833092"/>
                <a:gridCol w="652964"/>
                <a:gridCol w="709254"/>
                <a:gridCol w="709254"/>
              </a:tblGrid>
              <a:tr h="1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Parameter Type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 in the model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Parameter Base Value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Distribution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or Mode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 Dev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Infiltration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FlowPerExteriorArea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Triangle Absolute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0.00095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0.000319444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0.002894444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Lights_WattsPerSpaceFloorArea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Office_Space_Type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15.17433543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 Absolute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15.17433543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PlugLoad_WattsPerSpaceFloorArea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Office_Space_Type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8.072932813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 Absolute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8.072932813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5.14001398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20.56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People_SpaceFloorAreaPerPerson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Office_Space_Type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18.58060872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 Absolute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18.58060872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444" marR="8444" marT="84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Step 1: </a:t>
            </a:r>
            <a:r>
              <a:rPr lang="en-US" dirty="0"/>
              <a:t>Create Prior Uncertainty </a:t>
            </a:r>
            <a:r>
              <a:rPr lang="en-US" dirty="0" smtClean="0"/>
              <a:t>File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199" y="1054099"/>
            <a:ext cx="8534399" cy="176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 smtClean="0"/>
              <a:t>In case that the sensitivity analysis is not a prerequisite, the user need to make sure the input format in Prior.csv obey the form in the image below.</a:t>
            </a:r>
            <a:endParaRPr lang="en-US" sz="1400" kern="0" dirty="0" smtClean="0"/>
          </a:p>
          <a:p>
            <a:r>
              <a:rPr lang="en-US" sz="1400" kern="0" dirty="0" smtClean="0"/>
              <a:t>Assign </a:t>
            </a:r>
            <a:r>
              <a:rPr lang="en-US" sz="1400" dirty="0" smtClean="0"/>
              <a:t>prior distribution parameters for each selected </a:t>
            </a:r>
            <a:r>
              <a:rPr lang="en-US" sz="1400" dirty="0"/>
              <a:t>sensitivity </a:t>
            </a:r>
            <a:r>
              <a:rPr lang="en-US" sz="1400" dirty="0" smtClean="0"/>
              <a:t>parameter. </a:t>
            </a:r>
            <a:endParaRPr lang="en-US" sz="1400" dirty="0" smtClean="0"/>
          </a:p>
          <a:p>
            <a:r>
              <a:rPr lang="en-US" sz="1400" dirty="0" smtClean="0"/>
              <a:t>Make sure the required prior distribution information is correct</a:t>
            </a:r>
            <a:endParaRPr lang="en-US" sz="1400" dirty="0" smtClean="0"/>
          </a:p>
          <a:p>
            <a:r>
              <a:rPr lang="en-US" sz="1400" dirty="0" smtClean="0"/>
              <a:t>Save the file as </a:t>
            </a:r>
            <a:r>
              <a:rPr lang="en-US" sz="1400" dirty="0" smtClean="0">
                <a:solidFill>
                  <a:srgbClr val="C00000"/>
                </a:solidFill>
              </a:rPr>
              <a:t>Prior.csv </a:t>
            </a:r>
            <a:r>
              <a:rPr lang="en-US" sz="1400" dirty="0" smtClean="0">
                <a:solidFill>
                  <a:srgbClr val="000000"/>
                </a:solidFill>
              </a:rPr>
              <a:t>in your project </a:t>
            </a:r>
            <a:r>
              <a:rPr lang="en-US" sz="1400" dirty="0">
                <a:solidFill>
                  <a:srgbClr val="000000"/>
                </a:solidFill>
              </a:rPr>
              <a:t>folder 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do not change the name</a:t>
            </a:r>
            <a:r>
              <a:rPr lang="en-US" sz="1400" dirty="0" smtClean="0">
                <a:solidFill>
                  <a:srgbClr val="000000"/>
                </a:solidFill>
              </a:rPr>
              <a:t>), </a:t>
            </a:r>
            <a:r>
              <a:rPr lang="en-US" sz="1400" dirty="0" smtClean="0">
                <a:solidFill>
                  <a:srgbClr val="000000"/>
                </a:solidFill>
              </a:rPr>
              <a:t>here we save it to</a:t>
            </a:r>
            <a:r>
              <a:rPr lang="en-US" sz="1400" dirty="0" smtClean="0">
                <a:solidFill>
                  <a:srgbClr val="000000"/>
                </a:solidFill>
              </a:rPr>
              <a:t>:  </a:t>
            </a:r>
            <a:r>
              <a:rPr lang="en-US" sz="1400" dirty="0" smtClean="0">
                <a:solidFill>
                  <a:srgbClr val="000000"/>
                </a:solidFill>
              </a:rPr>
              <a:t>…/BCUS/Example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kern="0" dirty="0" smtClean="0"/>
          </a:p>
          <a:p>
            <a:pPr marL="0" indent="0">
              <a:buFont typeface="Arial" pitchFamily="34" charset="0"/>
              <a:buNone/>
            </a:pPr>
            <a:endParaRPr lang="en-US" sz="1400" kern="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277" y="5082529"/>
            <a:ext cx="298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Change </a:t>
            </a:r>
            <a:r>
              <a:rPr lang="en-US" sz="1400" dirty="0" smtClean="0">
                <a:solidFill>
                  <a:srgbClr val="000000"/>
                </a:solidFill>
              </a:rPr>
              <a:t>the distribution accordingly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05129" y="3581400"/>
            <a:ext cx="990600" cy="10668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 bwMode="auto">
          <a:xfrm flipV="1">
            <a:off x="5300429" y="4648200"/>
            <a:ext cx="0" cy="434329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867400" y="3581400"/>
            <a:ext cx="3124199" cy="10668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20633" y="5781117"/>
            <a:ext cx="2999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kern="0" dirty="0">
                <a:solidFill>
                  <a:srgbClr val="000000"/>
                </a:solidFill>
              </a:rPr>
              <a:t>Assign </a:t>
            </a:r>
            <a:r>
              <a:rPr lang="en-US" sz="1400" dirty="0">
                <a:solidFill>
                  <a:srgbClr val="000000"/>
                </a:solidFill>
              </a:rPr>
              <a:t>prior distribution parameters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7419973" y="4619074"/>
            <a:ext cx="0" cy="107166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574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rief Introduction to Argonne and Argonne’s Decision and Information Sciences Division&amp;quot;&quot;/&gt;&lt;property id=&quot;20307&quot; value=&quot;258&quot;/&gt;&lt;/object&gt;&lt;object type=&quot;3&quot; unique_id=&quot;14656&quot;&gt;&lt;property id=&quot;20148&quot; value=&quot;5&quot;/&gt;&lt;property id=&quot;20300&quot; value=&quot;Slide 3 - &amp;quot;Argonne’s Core Capabilities Support Key National Objectives&amp;quot;&quot;/&gt;&lt;property id=&quot;20307&quot; value=&quot;384&quot;/&gt;&lt;/object&gt;&lt;object type=&quot;3&quot; unique_id=&quot;35590&quot;&gt;&lt;property id=&quot;20148&quot; value=&quot;5&quot;/&gt;&lt;property id=&quot;20300&quot; value=&quot;Slide 15 - &amp;quot;We have Developed a Broad Range of Energy, Power, and Environmental Modeling Solutions that are Used Worldwide&amp;quot;&quot;/&gt;&lt;property id=&quot;20307&quot; value=&quot;386&quot;/&gt;&lt;/object&gt;&lt;object type=&quot;3&quot; unique_id=&quot;35595&quot;&gt;&lt;property id=&quot;20148&quot; value=&quot;5&quot;/&gt;&lt;property id=&quot;20300&quot; value=&quot;Slide 16 - &amp;quot;Our Models Are Implemented at Different Geographical Scales&amp;quot;&quot;/&gt;&lt;property id=&quot;20307&quot; value=&quot;390&quot;/&gt;&lt;/object&gt;&lt;object type=&quot;3&quot; unique_id=&quot;35597&quot;&gt;&lt;property id=&quot;20148&quot; value=&quot;5&quot;/&gt;&lt;property id=&quot;20300&quot; value=&quot;Slide 18 - &amp;quot;Argonne/DIS is Actively Engaged in Renewable Energy Analysis: Example Wind Power Forecasting, Operations, Siting, &quot;/&gt;&lt;property id=&quot;20307&quot; value=&quot;393&quot;/&gt;&lt;/object&gt;&lt;object type=&quot;3&quot; unique_id=&quot;35599&quot;&gt;&lt;property id=&quot;20148&quot; value=&quot;5&quot;/&gt;&lt;property id=&quot;20300&quot; value=&quot;Slide 19 - &amp;quot;Argonne/DIS is Actively Engaged in Renewable Energy Analysis:  Example Solar Power Integration&amp;quot;&quot;/&gt;&lt;property id=&quot;20307&quot; value=&quot;395&quot;/&gt;&lt;/object&gt;&lt;object type=&quot;3&quot; unique_id=&quot;35602&quot;&gt;&lt;property id=&quot;20148&quot; value=&quot;5&quot;/&gt;&lt;property id=&quot;20300&quot; value=&quot;Slide 20 - &amp;quot;Argonne/DIS is Analyzing Energy Storage and Grid Integration Issues of Electric Vehicles&amp;quot;&quot;/&gt;&lt;property id=&quot;20307&quot; value=&quot;398&quot;/&gt;&lt;/object&gt;&lt;object type=&quot;3&quot; unique_id=&quot;35605&quot;&gt;&lt;property id=&quot;20148&quot; value=&quot;5&quot;/&gt;&lt;property id=&quot;20300&quot; value=&quot;Slide 30 - &amp;quot;Argonne/DIS Model Training and Transfer has Made a Worldwide Impact&amp;quot;&quot;/&gt;&lt;property id=&quot;20307&quot; value=&quot;401&quot;/&gt;&lt;/object&gt;&lt;object type=&quot;3&quot; unique_id=&quot;35606&quot;&gt;&lt;property id=&quot;20148&quot; value=&quot;5&quot;/&gt;&lt;property id=&quot;20300&quot; value=&quot;Slide 31 - &amp;quot;Conclusion&amp;quot;&quot;/&gt;&lt;property id=&quot;20307&quot; value=&quot;402&quot;/&gt;&lt;/object&gt;&lt;object type=&quot;3&quot; unique_id=&quot;35946&quot;&gt;&lt;property id=&quot;20148&quot; value=&quot;5&quot;/&gt;&lt;property id=&quot;20300&quot; value=&quot;Slide 5 - &amp;quot;Argonne Organizational Structure (1/3)&amp;quot;&quot;/&gt;&lt;property id=&quot;20307&quot; value=&quot;405&quot;/&gt;&lt;/object&gt;&lt;object type=&quot;3&quot; unique_id=&quot;35947&quot;&gt;&lt;property id=&quot;20148&quot; value=&quot;5&quot;/&gt;&lt;property id=&quot;20300&quot; value=&quot;Slide 6 - &amp;quot;Argonne Organizational Structure (2/3)&amp;quot;&quot;/&gt;&lt;property id=&quot;20307&quot; value=&quot;406&quot;/&gt;&lt;/object&gt;&lt;object type=&quot;3&quot; unique_id=&quot;35948&quot;&gt;&lt;property id=&quot;20148&quot; value=&quot;5&quot;/&gt;&lt;property id=&quot;20300&quot; value=&quot;Slide 7 - &amp;quot;Argonne Organizational Structure (3/3)&amp;quot;&quot;/&gt;&lt;property id=&quot;20307&quot; value=&quot;407&quot;/&gt;&lt;/object&gt;&lt;object type=&quot;3&quot; unique_id=&quot;36066&quot;&gt;&lt;property id=&quot;20148&quot; value=&quot;5&quot;/&gt;&lt;property id=&quot;20300&quot; value=&quot;Slide 17 - &amp;quot;Argonne/DIS is Actively Engaged in Smart-Grid Analysis&amp;quot;&quot;/&gt;&lt;property id=&quot;20307&quot; value=&quot;409&quot;/&gt;&lt;/object&gt;&lt;object type=&quot;3&quot; unique_id=&quot;36273&quot;&gt;&lt;property id=&quot;20148&quot; value=&quot;5&quot;/&gt;&lt;property id=&quot;20300&quot; value=&quot;Slide 8 - &amp;quot;DIS Has Developed Three Strategic Business Lines&amp;quot;&quot;/&gt;&lt;property id=&quot;20307&quot; value=&quot;410&quot;/&gt;&lt;/object&gt;&lt;object type=&quot;3&quot; unique_id=&quot;36274&quot;&gt;&lt;property id=&quot;20148&quot; value=&quot;5&quot;/&gt;&lt;property id=&quot;20300&quot; value=&quot;Slide 14 - &amp;quot;Energy Analysis Programs Focus on&amp;quot;&quot;/&gt;&lt;property id=&quot;20307&quot; value=&quot;411&quot;/&gt;&lt;/object&gt;&lt;object type=&quot;3&quot; unique_id=&quot;36275&quot;&gt;&lt;property id=&quot;20148&quot; value=&quot;5&quot;/&gt;&lt;property id=&quot;20300&quot; value=&quot;Slide 9 - &amp;quot;Social Dynamics Programs Focus on&amp;quot;&quot;/&gt;&lt;property id=&quot;20307&quot; value=&quot;412&quot;/&gt;&lt;/object&gt;&lt;object type=&quot;3&quot; unique_id=&quot;36276&quot;&gt;&lt;property id=&quot;20148&quot; value=&quot;5&quot;/&gt;&lt;property id=&quot;20300&quot; value=&quot;Slide 10 - &amp;quot;Research in Social Dynamics Applies to Energy Analysis Studies&amp;quot;&quot;/&gt;&lt;property id=&quot;20307&quot; value=&quot;413&quot;/&gt;&lt;/object&gt;&lt;object type=&quot;3&quot; unique_id=&quot;36277&quot;&gt;&lt;property id=&quot;20148&quot; value=&quot;5&quot;/&gt;&lt;property id=&quot;20300&quot; value=&quot;Slide 11 - &amp;quot;Research in Social Dynamics Applies to National &amp;#x0D;&amp;#x0A;&amp;amp; Homeland Security Studies&amp;quot;&quot;/&gt;&lt;property id=&quot;20307&quot; value=&quot;414&quot;/&gt;&lt;/object&gt;&lt;object type=&quot;3&quot; unique_id=&quot;36302&quot;&gt;&lt;property id=&quot;20148&quot; value=&quot;5&quot;/&gt;&lt;property id=&quot;20300&quot; value=&quot;Slide 2 - &amp;quot;Argonne is America's First National Laboratory and one of the World's Premier Research Centers&amp;quot;&quot;/&gt;&lt;property id=&quot;20307&quot; value=&quot;421&quot;/&gt;&lt;/object&gt;&lt;object type=&quot;3&quot; unique_id=&quot;36303&quot;&gt;&lt;property id=&quot;20148&quot; value=&quot;5&quot;/&gt;&lt;property id=&quot;20300&quot; value=&quot;Slide 12 - &amp;quot;DIS Has Developed Command and Control Systems for Incident Management&amp;quot;&quot;/&gt;&lt;property id=&quot;20307&quot; value=&quot;418&quot;/&gt;&lt;/object&gt;&lt;object type=&quot;3&quot; unique_id=&quot;36304&quot;&gt;&lt;property id=&quot;20148&quot; value=&quot;5&quot;/&gt;&lt;property id=&quot;20300&quot; value=&quot;Slide 13 - &amp;quot;Procter &amp;amp; Gamble (P&amp;amp;G) Funded an Innovative Computational Model of Consumer Markets&amp;quot;&quot;/&gt;&lt;property id=&quot;20307&quot; value=&quot;419&quot;/&gt;&lt;/object&gt;&lt;object type=&quot;3&quot; unique_id=&quot;36305&quot;&gt;&lt;property id=&quot;20148&quot; value=&quot;5&quot;/&gt;&lt;property id=&quot;20300&quot; value=&quot;Slide 25 - &amp;quot;Argonne Current Buildings Sensors and Controls Portfolio&amp;quot;&quot;/&gt;&lt;property id=&quot;20307&quot; value=&quot;420&quot;/&gt;&lt;/object&gt;&lt;object type=&quot;3&quot; unique_id=&quot;36306&quot;&gt;&lt;property id=&quot;20148&quot; value=&quot;5&quot;/&gt;&lt;property id=&quot;20300&quot; value=&quot;Slide 26 - &amp;quot;Commercial Building Agent Model (CoBAM)&amp;quot;&quot;/&gt;&lt;property id=&quot;20307&quot; value=&quot;415&quot;/&gt;&lt;/object&gt;&lt;object type=&quot;3&quot; unique_id=&quot;36307&quot;&gt;&lt;property id=&quot;20148&quot; value=&quot;5&quot;/&gt;&lt;property id=&quot;20300&quot; value=&quot;Slide 27 - &amp;quot;CoBAM Prototype Decision Framework&amp;quot;&quot;/&gt;&lt;property id=&quot;20307&quot; value=&quot;416&quot;/&gt;&lt;/object&gt;&lt;object type=&quot;3&quot; unique_id=&quot;36308&quot;&gt;&lt;property id=&quot;20148&quot; value=&quot;5&quot;/&gt;&lt;property id=&quot;20300&quot; value=&quot;Slide 28 - &amp;quot;Physical Modeling Takes a Simplified (yet Fast) Approach&amp;quot;&quot;/&gt;&lt;property id=&quot;20307&quot; value=&quot;417&quot;/&gt;&lt;/object&gt;&lt;object type=&quot;3&quot; unique_id=&quot;36885&quot;&gt;&lt;property id=&quot;20148&quot; value=&quot;5&quot;/&gt;&lt;property id=&quot;20300&quot; value=&quot;Slide 4&quot;/&gt;&lt;property id=&quot;20307&quot; value=&quot;423&quot;/&gt;&lt;/object&gt;&lt;object type=&quot;3&quot; unique_id=&quot;36886&quot;&gt;&lt;property id=&quot;20148&quot; value=&quot;5&quot;/&gt;&lt;property id=&quot;20300&quot; value=&quot;Slide 21 - &amp;quot;Argonne Supports DOE’s Building Technologies Program in 3 Major Areas&amp;quot;&quot;/&gt;&lt;property id=&quot;20307&quot; value=&quot;424&quot;/&gt;&lt;/object&gt;&lt;object type=&quot;3&quot; unique_id=&quot;36887&quot;&gt;&lt;property id=&quot;20148&quot; value=&quot;5&quot;/&gt;&lt;property id=&quot;20300&quot; value=&quot;Slide 22 - &amp;quot;Argonne’s Current Commercial Buildings Portfolio&amp;quot;&quot;/&gt;&lt;property id=&quot;20307&quot; value=&quot;425&quot;/&gt;&lt;/object&gt;&lt;object type=&quot;3&quot; unique_id=&quot;36888&quot;&gt;&lt;property id=&quot;20148&quot; value=&quot;5&quot;/&gt;&lt;property id=&quot;20300&quot; value=&quot;Slide 23 - &amp;quot;Argonne’s BT Related Expertise&amp;quot;&quot;/&gt;&lt;property id=&quot;20307&quot; value=&quot;426&quot;/&gt;&lt;/object&gt;&lt;object type=&quot;3&quot; unique_id=&quot;36889&quot;&gt;&lt;property id=&quot;20148&quot; value=&quot;5&quot;/&gt;&lt;property id=&quot;20300&quot; value=&quot;Slide 24 - &amp;quot;Midwest Engagement and Path to Deployment &amp;quot;&quot;/&gt;&lt;property id=&quot;20307&quot; value=&quot;427&quot;/&gt;&lt;/object&gt;&lt;object type=&quot;3&quot; unique_id=&quot;36890&quot;&gt;&lt;property id=&quot;20148&quot; value=&quot;5&quot;/&gt;&lt;property id=&quot;20300&quot; value=&quot;Slide 29 - &amp;quot;CoBAM Prototype Results over Time&amp;quot;&quot;/&gt;&lt;property id=&quot;20307&quot; value=&quot;428&quot;/&gt;&lt;/object&gt;&lt;/object&gt;&lt;/object&gt;&lt;/database&gt;"/>
</p:tagLst>
</file>

<file path=ppt/theme/theme1.xml><?xml version="1.0" encoding="utf-8"?>
<a:theme xmlns:a="http://schemas.openxmlformats.org/drawingml/2006/main" name="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C7EDCC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48315</TotalTime>
  <Words>1334</Words>
  <Application>Microsoft Office PowerPoint</Application>
  <PresentationFormat>On-screen Show (4:3)</PresentationFormat>
  <Paragraphs>297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BERI</vt:lpstr>
      <vt:lpstr>1_BERI</vt:lpstr>
      <vt:lpstr>BCUS101 – Bayesian Calibration Tutorial </vt:lpstr>
      <vt:lpstr>Read me  </vt:lpstr>
      <vt:lpstr>Overview</vt:lpstr>
      <vt:lpstr>Get Started </vt:lpstr>
      <vt:lpstr>Example File</vt:lpstr>
      <vt:lpstr>Examples</vt:lpstr>
      <vt:lpstr>Examples: Input Files Format</vt:lpstr>
      <vt:lpstr>Step 1: Create Prior Uncertainty File</vt:lpstr>
      <vt:lpstr>Step 1: Create Prior Uncertainty File (Cont.)</vt:lpstr>
      <vt:lpstr>Step 2  Calibration Parameters Selection (Not a mandatory step) </vt:lpstr>
      <vt:lpstr>Step 3: Create Utility/Measurement file (Monthly)</vt:lpstr>
      <vt:lpstr>Step 3: Edit Executable Bash/Batch Script </vt:lpstr>
      <vt:lpstr>About the Bash Script</vt:lpstr>
      <vt:lpstr>Step 3: Run Executable Bash Script in the Terminal </vt:lpstr>
      <vt:lpstr>Output Files </vt:lpstr>
      <vt:lpstr>Interpretation of the results</vt:lpstr>
      <vt:lpstr>Interpretation of the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National Lab Building Technologies Group Overview</dc:title>
  <dc:creator>Ralph T. Muehleisen</dc:creator>
  <cp:lastModifiedBy>Zhang, Yuna</cp:lastModifiedBy>
  <cp:revision>1148</cp:revision>
  <cp:lastPrinted>2011-09-29T15:23:05Z</cp:lastPrinted>
  <dcterms:created xsi:type="dcterms:W3CDTF">2011-09-19T17:28:10Z</dcterms:created>
  <dcterms:modified xsi:type="dcterms:W3CDTF">2016-08-18T19:15:26Z</dcterms:modified>
</cp:coreProperties>
</file>