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1" r:id="rId1"/>
    <p:sldMasterId id="2147484074" r:id="rId2"/>
  </p:sldMasterIdLst>
  <p:notesMasterIdLst>
    <p:notesMasterId r:id="rId19"/>
  </p:notesMasterIdLst>
  <p:handoutMasterIdLst>
    <p:handoutMasterId r:id="rId20"/>
  </p:handoutMasterIdLst>
  <p:sldIdLst>
    <p:sldId id="530" r:id="rId3"/>
    <p:sldId id="483" r:id="rId4"/>
    <p:sldId id="520" r:id="rId5"/>
    <p:sldId id="488" r:id="rId6"/>
    <p:sldId id="484" r:id="rId7"/>
    <p:sldId id="490" r:id="rId8"/>
    <p:sldId id="491" r:id="rId9"/>
    <p:sldId id="492" r:id="rId10"/>
    <p:sldId id="542" r:id="rId11"/>
    <p:sldId id="538" r:id="rId12"/>
    <p:sldId id="539" r:id="rId13"/>
    <p:sldId id="519" r:id="rId14"/>
    <p:sldId id="521" r:id="rId15"/>
    <p:sldId id="524" r:id="rId16"/>
    <p:sldId id="537" r:id="rId17"/>
    <p:sldId id="541" r:id="rId18"/>
  </p:sldIdLst>
  <p:sldSz cx="9144000" cy="6858000" type="screen4x3"/>
  <p:notesSz cx="7010400" cy="9296400"/>
  <p:custDataLst>
    <p:tags r:id="rId2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864">
          <p15:clr>
            <a:srgbClr val="A4A3A4"/>
          </p15:clr>
        </p15:guide>
        <p15:guide id="2" pos="2880">
          <p15:clr>
            <a:srgbClr val="A4A3A4"/>
          </p15:clr>
        </p15:guide>
        <p15:guide id="3" pos="1584">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lph T Muehleisen" initials="RTM" lastIdx="19" clrIdx="0"/>
  <p:cmAuthor id="1" name="Graziano, Diane" initials="GD" lastIdx="8" clrIdx="1"/>
  <p:cmAuthor id="2" name="Ralph Muehleisen" initials="RTM" lastIdx="1" clrIdx="2"/>
  <p:cmAuthor id="3" name="Riddle, Matthew E." initials="RME" lastIdx="10" clrIdx="3"/>
  <p:cmAuthor id="4" name="Yuming Sun" initials="" lastIdx="0" clrIdx="4"/>
  <p:cmAuthor id="5" name="Zhang, Yuna" initials="ZY" lastIdx="7"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1F497D"/>
    <a:srgbClr val="FFFFCC"/>
    <a:srgbClr val="F8F8F8"/>
    <a:srgbClr val="5AB27C"/>
    <a:srgbClr val="FFFFFF"/>
    <a:srgbClr val="66CCFF"/>
    <a:srgbClr val="CC0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3166" autoAdjust="0"/>
  </p:normalViewPr>
  <p:slideViewPr>
    <p:cSldViewPr>
      <p:cViewPr>
        <p:scale>
          <a:sx n="100" d="100"/>
          <a:sy n="100" d="100"/>
        </p:scale>
        <p:origin x="-984" y="-618"/>
      </p:cViewPr>
      <p:guideLst>
        <p:guide orient="horz" pos="864"/>
        <p:guide pos="288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76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890" name="Picture 5" descr="slide footer_blue_64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756650"/>
            <a:ext cx="934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7" descr="slide header_64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800" y="0"/>
            <a:ext cx="93472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5062538" y="155575"/>
            <a:ext cx="1946275" cy="3095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Calibri" pitchFamily="34" charset="0"/>
              </a:defRPr>
            </a:lvl1pPr>
          </a:lstStyle>
          <a:p>
            <a:pPr>
              <a:defRPr/>
            </a:pPr>
            <a:fld id="{B952B7A0-D673-4C63-A650-8C51CE94F0F3}" type="datetime1">
              <a:rPr lang="en-US"/>
              <a:pPr>
                <a:defRPr/>
              </a:pPr>
              <a:t>8/19/2016</a:t>
            </a:fld>
            <a:endParaRPr lang="en-US"/>
          </a:p>
        </p:txBody>
      </p:sp>
      <p:sp>
        <p:nvSpPr>
          <p:cNvPr id="4" name="Footer Placeholder 3"/>
          <p:cNvSpPr>
            <a:spLocks noGrp="1"/>
          </p:cNvSpPr>
          <p:nvPr>
            <p:ph type="ftr" sz="quarter" idx="2"/>
          </p:nvPr>
        </p:nvSpPr>
        <p:spPr bwMode="auto">
          <a:xfrm>
            <a:off x="779463" y="8753475"/>
            <a:ext cx="5607050" cy="233363"/>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6465888" y="8829675"/>
            <a:ext cx="54292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Calibri" pitchFamily="34" charset="0"/>
              </a:defRPr>
            </a:lvl1pPr>
          </a:lstStyle>
          <a:p>
            <a:pPr>
              <a:defRPr/>
            </a:pPr>
            <a:fld id="{33F572D4-17CD-4691-8FDE-20F540150D1D}" type="slidenum">
              <a:rPr lang="en-US"/>
              <a:pPr>
                <a:defRPr/>
              </a:pPr>
              <a:t>‹#›</a:t>
            </a:fld>
            <a:endParaRPr lang="en-US"/>
          </a:p>
        </p:txBody>
      </p:sp>
    </p:spTree>
    <p:extLst>
      <p:ext uri="{BB962C8B-B14F-4D97-AF65-F5344CB8AC3E}">
        <p14:creationId xmlns:p14="http://schemas.microsoft.com/office/powerpoint/2010/main" val="9232533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Calibri" pitchFamily="34" charset="0"/>
              </a:defRPr>
            </a:lvl1pPr>
          </a:lstStyle>
          <a:p>
            <a:pPr>
              <a:defRPr/>
            </a:pPr>
            <a:fld id="{5FA8E891-1D04-4EC3-A3FE-1F1766E77A4E}" type="datetime1">
              <a:rPr lang="en-US"/>
              <a:pPr>
                <a:defRPr/>
              </a:pPr>
              <a:t>8/19/2016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Calibri" pitchFamily="34" charset="0"/>
              </a:defRPr>
            </a:lvl1pPr>
          </a:lstStyle>
          <a:p>
            <a:pPr>
              <a:defRPr/>
            </a:pPr>
            <a:fld id="{EC0F03FB-476C-4B9E-9752-7D553C8AE9EA}" type="slidenum">
              <a:rPr lang="en-US"/>
              <a:pPr>
                <a:defRPr/>
              </a:pPr>
              <a:t>‹#›</a:t>
            </a:fld>
            <a:endParaRPr lang="en-US"/>
          </a:p>
        </p:txBody>
      </p:sp>
    </p:spTree>
    <p:extLst>
      <p:ext uri="{BB962C8B-B14F-4D97-AF65-F5344CB8AC3E}">
        <p14:creationId xmlns:p14="http://schemas.microsoft.com/office/powerpoint/2010/main" val="12648452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64714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2</a:t>
            </a:fld>
            <a:endParaRPr lang="en-US"/>
          </a:p>
        </p:txBody>
      </p:sp>
    </p:spTree>
    <p:extLst>
      <p:ext uri="{BB962C8B-B14F-4D97-AF65-F5344CB8AC3E}">
        <p14:creationId xmlns:p14="http://schemas.microsoft.com/office/powerpoint/2010/main" val="15768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a:t>
            </a:r>
            <a:r>
              <a:rPr lang="en-US" sz="1200" baseline="0" dirty="0" smtClean="0">
                <a:solidFill>
                  <a:srgbClr val="000000"/>
                </a:solidFill>
              </a:rPr>
              <a:t>   </a:t>
            </a:r>
            <a:r>
              <a:rPr lang="en-US" sz="1200" dirty="0" smtClean="0">
                <a:solidFill>
                  <a:srgbClr val="000000"/>
                </a:solidFill>
              </a:rPr>
              <a:t>To use Ruby from OpenStudio Installation Package: Add path environmental variable: e.g., C:\Program Files\OpenStudio 1.6.0\ruby-install\ruby\bin</a:t>
            </a:r>
          </a:p>
          <a:p>
            <a:pPr marL="171450" indent="-171450">
              <a:buFontTx/>
              <a:buChar char="-"/>
            </a:pPr>
            <a:r>
              <a:rPr lang="en-US" sz="1200" dirty="0" smtClean="0">
                <a:solidFill>
                  <a:srgbClr val="000000"/>
                </a:solidFill>
              </a:rPr>
              <a:t>Install </a:t>
            </a:r>
            <a:r>
              <a:rPr lang="en-US" sz="1200" dirty="0" err="1" smtClean="0">
                <a:solidFill>
                  <a:srgbClr val="000000"/>
                </a:solidFill>
              </a:rPr>
              <a:t>RubyXL</a:t>
            </a:r>
            <a:r>
              <a:rPr lang="en-US" sz="1200" dirty="0" smtClean="0">
                <a:solidFill>
                  <a:srgbClr val="000000"/>
                </a:solidFill>
              </a:rPr>
              <a:t>: run </a:t>
            </a:r>
            <a:r>
              <a:rPr lang="en-US" sz="1200" dirty="0" err="1" smtClean="0">
                <a:solidFill>
                  <a:srgbClr val="000000"/>
                </a:solidFill>
              </a:rPr>
              <a:t>cmd.exe</a:t>
            </a:r>
            <a:r>
              <a:rPr lang="en-US" sz="1200" dirty="0" smtClean="0">
                <a:solidFill>
                  <a:srgbClr val="000000"/>
                </a:solidFill>
              </a:rPr>
              <a:t> as administrator, then gem install </a:t>
            </a:r>
            <a:r>
              <a:rPr lang="en-US" sz="1200" dirty="0" err="1" smtClean="0">
                <a:solidFill>
                  <a:srgbClr val="000000"/>
                </a:solidFill>
              </a:rPr>
              <a:t>rubyXL</a:t>
            </a:r>
            <a:endParaRPr lang="en-US" sz="1200" dirty="0" smtClean="0">
              <a:solidFill>
                <a:srgbClr val="000000"/>
              </a:solidFill>
            </a:endParaRP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3</a:t>
            </a:fld>
            <a:endParaRPr lang="en-US"/>
          </a:p>
        </p:txBody>
      </p:sp>
    </p:spTree>
    <p:extLst>
      <p:ext uri="{BB962C8B-B14F-4D97-AF65-F5344CB8AC3E}">
        <p14:creationId xmlns:p14="http://schemas.microsoft.com/office/powerpoint/2010/main" val="137916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a:t>
            </a:r>
            <a:r>
              <a:rPr lang="en-US" sz="1200" baseline="0" dirty="0" smtClean="0">
                <a:solidFill>
                  <a:srgbClr val="000000"/>
                </a:solidFill>
              </a:rPr>
              <a:t>   </a:t>
            </a:r>
            <a:r>
              <a:rPr lang="en-US" sz="1200" dirty="0" smtClean="0">
                <a:solidFill>
                  <a:srgbClr val="000000"/>
                </a:solidFill>
              </a:rPr>
              <a:t>To use Ruby from OpenStudio Installation Package: Add path environmental variable: e.g., C:\Program Files\OpenStudio 1.6.0\ruby-install\ruby\bin</a:t>
            </a:r>
          </a:p>
          <a:p>
            <a:pPr marL="171450" indent="-171450">
              <a:buFontTx/>
              <a:buChar char="-"/>
            </a:pPr>
            <a:r>
              <a:rPr lang="en-US" sz="1200" dirty="0" smtClean="0">
                <a:solidFill>
                  <a:srgbClr val="000000"/>
                </a:solidFill>
              </a:rPr>
              <a:t>Install </a:t>
            </a:r>
            <a:r>
              <a:rPr lang="en-US" sz="1200" dirty="0" err="1" smtClean="0">
                <a:solidFill>
                  <a:srgbClr val="000000"/>
                </a:solidFill>
              </a:rPr>
              <a:t>RubyXL</a:t>
            </a:r>
            <a:r>
              <a:rPr lang="en-US" sz="1200" dirty="0" smtClean="0">
                <a:solidFill>
                  <a:srgbClr val="000000"/>
                </a:solidFill>
              </a:rPr>
              <a:t>: run </a:t>
            </a:r>
            <a:r>
              <a:rPr lang="en-US" sz="1200" dirty="0" err="1" smtClean="0">
                <a:solidFill>
                  <a:srgbClr val="000000"/>
                </a:solidFill>
              </a:rPr>
              <a:t>cmd.exe</a:t>
            </a:r>
            <a:r>
              <a:rPr lang="en-US" sz="1200" dirty="0" smtClean="0">
                <a:solidFill>
                  <a:srgbClr val="000000"/>
                </a:solidFill>
              </a:rPr>
              <a:t> as administrator, then gem install </a:t>
            </a:r>
            <a:r>
              <a:rPr lang="en-US" sz="1200" dirty="0" err="1" smtClean="0">
                <a:solidFill>
                  <a:srgbClr val="000000"/>
                </a:solidFill>
              </a:rPr>
              <a:t>rubyXL</a:t>
            </a:r>
            <a:endParaRPr lang="en-US" sz="1200" dirty="0" smtClean="0">
              <a:solidFill>
                <a:srgbClr val="000000"/>
              </a:solidFill>
            </a:endParaRP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4</a:t>
            </a:fld>
            <a:endParaRPr lang="en-US"/>
          </a:p>
        </p:txBody>
      </p:sp>
    </p:spTree>
    <p:extLst>
      <p:ext uri="{BB962C8B-B14F-4D97-AF65-F5344CB8AC3E}">
        <p14:creationId xmlns:p14="http://schemas.microsoft.com/office/powerpoint/2010/main" val="1576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5</a:t>
            </a:fld>
            <a:endParaRPr lang="en-US"/>
          </a:p>
        </p:txBody>
      </p:sp>
    </p:spTree>
    <p:extLst>
      <p:ext uri="{BB962C8B-B14F-4D97-AF65-F5344CB8AC3E}">
        <p14:creationId xmlns:p14="http://schemas.microsoft.com/office/powerpoint/2010/main" val="168603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a:t>
            </a:r>
            <a:r>
              <a:rPr lang="en-US" sz="1200" baseline="0" dirty="0" smtClean="0">
                <a:solidFill>
                  <a:srgbClr val="000000"/>
                </a:solidFill>
              </a:rPr>
              <a:t>   </a:t>
            </a:r>
            <a:r>
              <a:rPr lang="en-US" sz="1200" dirty="0" smtClean="0">
                <a:solidFill>
                  <a:srgbClr val="000000"/>
                </a:solidFill>
              </a:rPr>
              <a:t>To use Ruby from OpenStudio Installation Package: Add path environmental variable: e.g., C:\Program Files\OpenStudio 1.6.0\ruby-install\ruby\bin</a:t>
            </a:r>
          </a:p>
          <a:p>
            <a:pPr marL="171450" indent="-171450">
              <a:buFontTx/>
              <a:buChar char="-"/>
            </a:pPr>
            <a:r>
              <a:rPr lang="en-US" sz="1200" dirty="0" smtClean="0">
                <a:solidFill>
                  <a:srgbClr val="000000"/>
                </a:solidFill>
              </a:rPr>
              <a:t>Install </a:t>
            </a:r>
            <a:r>
              <a:rPr lang="en-US" sz="1200" dirty="0" err="1" smtClean="0">
                <a:solidFill>
                  <a:srgbClr val="000000"/>
                </a:solidFill>
              </a:rPr>
              <a:t>RubyXL</a:t>
            </a:r>
            <a:r>
              <a:rPr lang="en-US" sz="1200" dirty="0" smtClean="0">
                <a:solidFill>
                  <a:srgbClr val="000000"/>
                </a:solidFill>
              </a:rPr>
              <a:t>: run </a:t>
            </a:r>
            <a:r>
              <a:rPr lang="en-US" sz="1200" dirty="0" err="1" smtClean="0">
                <a:solidFill>
                  <a:srgbClr val="000000"/>
                </a:solidFill>
              </a:rPr>
              <a:t>cmd.exe</a:t>
            </a:r>
            <a:r>
              <a:rPr lang="en-US" sz="1200" dirty="0" smtClean="0">
                <a:solidFill>
                  <a:srgbClr val="000000"/>
                </a:solidFill>
              </a:rPr>
              <a:t> as administrator, then gem install </a:t>
            </a:r>
            <a:r>
              <a:rPr lang="en-US" sz="1200" dirty="0" err="1" smtClean="0">
                <a:solidFill>
                  <a:srgbClr val="000000"/>
                </a:solidFill>
              </a:rPr>
              <a:t>rubyXL</a:t>
            </a:r>
            <a:endParaRPr lang="en-US" sz="1200" dirty="0" smtClean="0">
              <a:solidFill>
                <a:srgbClr val="000000"/>
              </a:solidFill>
            </a:endParaRP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10</a:t>
            </a:fld>
            <a:endParaRPr lang="en-US"/>
          </a:p>
        </p:txBody>
      </p:sp>
    </p:spTree>
    <p:extLst>
      <p:ext uri="{BB962C8B-B14F-4D97-AF65-F5344CB8AC3E}">
        <p14:creationId xmlns:p14="http://schemas.microsoft.com/office/powerpoint/2010/main" val="37669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11</a:t>
            </a:fld>
            <a:endParaRPr lang="en-US"/>
          </a:p>
        </p:txBody>
      </p:sp>
    </p:spTree>
    <p:extLst>
      <p:ext uri="{BB962C8B-B14F-4D97-AF65-F5344CB8AC3E}">
        <p14:creationId xmlns:p14="http://schemas.microsoft.com/office/powerpoint/2010/main" val="133507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12</a:t>
            </a:fld>
            <a:endParaRPr lang="en-US"/>
          </a:p>
        </p:txBody>
      </p:sp>
    </p:spTree>
    <p:extLst>
      <p:ext uri="{BB962C8B-B14F-4D97-AF65-F5344CB8AC3E}">
        <p14:creationId xmlns:p14="http://schemas.microsoft.com/office/powerpoint/2010/main" val="119247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C0F03FB-476C-4B9E-9752-7D553C8AE9EA}" type="slidenum">
              <a:rPr lang="en-US" smtClean="0"/>
              <a:pPr>
                <a:defRPr/>
              </a:pPr>
              <a:t>14</a:t>
            </a:fld>
            <a:endParaRPr lang="en-US"/>
          </a:p>
        </p:txBody>
      </p:sp>
    </p:spTree>
    <p:extLst>
      <p:ext uri="{BB962C8B-B14F-4D97-AF65-F5344CB8AC3E}">
        <p14:creationId xmlns:p14="http://schemas.microsoft.com/office/powerpoint/2010/main" val="108597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5" name="Picture 7" descr="doe_black.jpg"/>
          <p:cNvPicPr>
            <a:picLocks noChangeAspect="1"/>
          </p:cNvPicPr>
          <p:nvPr/>
        </p:nvPicPr>
        <p:blipFill>
          <a:blip r:embed="rId2" cstate="print"/>
          <a:srcRect/>
          <a:stretch>
            <a:fillRect/>
          </a:stretch>
        </p:blipFill>
        <p:spPr bwMode="auto">
          <a:xfrm>
            <a:off x="7561351" y="6400800"/>
            <a:ext cx="1506449" cy="363540"/>
          </a:xfrm>
          <a:prstGeom prst="rect">
            <a:avLst/>
          </a:prstGeom>
          <a:noFill/>
          <a:ln w="9525">
            <a:noFill/>
            <a:miter lim="800000"/>
            <a:headEnd/>
            <a:tailEnd/>
          </a:ln>
        </p:spPr>
      </p:pic>
      <p:sp>
        <p:nvSpPr>
          <p:cNvPr id="3074" name="Rectangle 2"/>
          <p:cNvSpPr>
            <a:spLocks noGrp="1" noChangeArrowheads="1"/>
          </p:cNvSpPr>
          <p:nvPr>
            <p:ph type="ctrTitle"/>
          </p:nvPr>
        </p:nvSpPr>
        <p:spPr>
          <a:xfrm>
            <a:off x="985838" y="1671639"/>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smtClean="0"/>
              <a:t>Click to edit Master subtitle style</a:t>
            </a:r>
            <a:endParaRPr lang="en-US" dirty="0"/>
          </a:p>
        </p:txBody>
      </p:sp>
      <p:sp>
        <p:nvSpPr>
          <p:cNvPr id="7" name="TextBox 6"/>
          <p:cNvSpPr txBox="1"/>
          <p:nvPr userDrawn="1"/>
        </p:nvSpPr>
        <p:spPr>
          <a:xfrm>
            <a:off x="1524000" y="6350913"/>
            <a:ext cx="6278563" cy="430887"/>
          </a:xfrm>
          <a:prstGeom prst="rect">
            <a:avLst/>
          </a:prstGeom>
          <a:noFill/>
        </p:spPr>
        <p:txBody>
          <a:bodyPr wrap="square" rtlCol="0">
            <a:spAutoFit/>
          </a:bodyPr>
          <a:lstStyle/>
          <a:p>
            <a:r>
              <a:rPr lang="en-US" sz="1100" b="1" dirty="0" smtClean="0">
                <a:solidFill>
                  <a:srgbClr val="008000"/>
                </a:solidFill>
                <a:latin typeface="Arial"/>
                <a:cs typeface="Arial"/>
              </a:rPr>
              <a:t>B</a:t>
            </a:r>
            <a:r>
              <a:rPr lang="en-US" sz="1100" b="0" dirty="0" smtClean="0">
                <a:solidFill>
                  <a:schemeClr val="bg2">
                    <a:lumMod val="10000"/>
                  </a:schemeClr>
                </a:solidFill>
                <a:latin typeface="Arial"/>
                <a:cs typeface="Arial"/>
              </a:rPr>
              <a:t>uilding </a:t>
            </a:r>
            <a:r>
              <a:rPr lang="en-US" sz="1100" b="1" dirty="0" smtClean="0">
                <a:solidFill>
                  <a:srgbClr val="008000"/>
                </a:solidFill>
                <a:latin typeface="Arial"/>
                <a:cs typeface="Arial"/>
              </a:rPr>
              <a:t>E</a:t>
            </a:r>
            <a:r>
              <a:rPr lang="en-US" sz="1100" b="0" dirty="0" smtClean="0">
                <a:solidFill>
                  <a:schemeClr val="bg2">
                    <a:lumMod val="10000"/>
                  </a:schemeClr>
                </a:solidFill>
                <a:latin typeface="Arial"/>
                <a:cs typeface="Arial"/>
              </a:rPr>
              <a:t>nergy </a:t>
            </a:r>
            <a:r>
              <a:rPr lang="en-US" sz="1100" b="1" dirty="0" smtClean="0">
                <a:solidFill>
                  <a:srgbClr val="008000"/>
                </a:solidFill>
                <a:latin typeface="Arial"/>
                <a:cs typeface="Arial"/>
              </a:rPr>
              <a:t>D</a:t>
            </a:r>
            <a:r>
              <a:rPr lang="en-US" sz="1100" b="0" dirty="0" smtClean="0">
                <a:solidFill>
                  <a:schemeClr val="bg2">
                    <a:lumMod val="10000"/>
                  </a:schemeClr>
                </a:solidFill>
                <a:latin typeface="Arial"/>
                <a:cs typeface="Arial"/>
              </a:rPr>
              <a:t>ecision and </a:t>
            </a:r>
            <a:r>
              <a:rPr lang="en-US" sz="1100" b="1" dirty="0" smtClean="0">
                <a:solidFill>
                  <a:srgbClr val="008000"/>
                </a:solidFill>
                <a:latin typeface="Arial"/>
                <a:cs typeface="Arial"/>
              </a:rPr>
              <a:t>T</a:t>
            </a:r>
            <a:r>
              <a:rPr lang="en-US" sz="1100" b="0" dirty="0" smtClean="0">
                <a:solidFill>
                  <a:schemeClr val="bg2">
                    <a:lumMod val="10000"/>
                  </a:schemeClr>
                </a:solidFill>
                <a:latin typeface="Arial"/>
                <a:cs typeface="Arial"/>
              </a:rPr>
              <a:t>echnology </a:t>
            </a:r>
            <a:r>
              <a:rPr lang="en-US" sz="1100" b="1" dirty="0" smtClean="0">
                <a:solidFill>
                  <a:srgbClr val="008000"/>
                </a:solidFill>
                <a:latin typeface="Arial"/>
                <a:cs typeface="Arial"/>
              </a:rPr>
              <a:t>R</a:t>
            </a:r>
            <a:r>
              <a:rPr lang="en-US" sz="1100" b="0" dirty="0" smtClean="0">
                <a:solidFill>
                  <a:schemeClr val="bg2">
                    <a:lumMod val="10000"/>
                  </a:schemeClr>
                </a:solidFill>
                <a:latin typeface="Arial"/>
                <a:cs typeface="Arial"/>
              </a:rPr>
              <a:t>esearch Program</a:t>
            </a:r>
          </a:p>
          <a:p>
            <a:pPr marL="0" marR="0" indent="0" algn="l" defTabSz="914400" rtl="0" eaLnBrk="1" fontAlgn="base" latinLnBrk="0" hangingPunct="1">
              <a:lnSpc>
                <a:spcPct val="100000"/>
              </a:lnSpc>
              <a:spcBef>
                <a:spcPct val="0"/>
              </a:spcBef>
              <a:spcAft>
                <a:spcPct val="0"/>
              </a:spcAft>
              <a:buClrTx/>
              <a:buSzTx/>
              <a:buFontTx/>
              <a:buNone/>
              <a:tabLst/>
              <a:defRPr/>
            </a:pPr>
            <a:r>
              <a:rPr lang="en-US" sz="1100" b="0" dirty="0" smtClean="0">
                <a:solidFill>
                  <a:srgbClr val="000000"/>
                </a:solidFill>
                <a:latin typeface="Arial"/>
                <a:cs typeface="Arial"/>
              </a:rPr>
              <a:t>Better Decisions + Better Technology = Better Buildings</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215063"/>
            <a:ext cx="13144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18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dt" sz="half" idx="11"/>
          </p:nvPr>
        </p:nvSpPr>
        <p:spPr/>
        <p:txBody>
          <a:bodyPr/>
          <a:lstStyle>
            <a:lvl1pPr>
              <a:defRPr/>
            </a:lvl1pPr>
          </a:lstStyle>
          <a:p>
            <a:pPr>
              <a:defRPr/>
            </a:pPr>
            <a:fld id="{79B0EF18-FD9E-4421-AB32-74DA74858523}" type="datetime1">
              <a:rPr lang="en-US" smtClean="0"/>
              <a:pPr>
                <a:defRPr/>
              </a:pPr>
              <a:t>8/19/2016</a:t>
            </a:fld>
            <a:endParaRPr lang="en-US"/>
          </a:p>
        </p:txBody>
      </p:sp>
      <p:sp>
        <p:nvSpPr>
          <p:cNvPr id="7" name="Rectangle 6"/>
          <p:cNvSpPr>
            <a:spLocks noGrp="1" noChangeArrowheads="1"/>
          </p:cNvSpPr>
          <p:nvPr>
            <p:ph type="sldNum" sz="quarter" idx="13"/>
          </p:nvPr>
        </p:nvSpPr>
        <p:spPr/>
        <p:txBody>
          <a:bodyPr/>
          <a:lstStyle>
            <a:lvl1pPr>
              <a:defRPr/>
            </a:lvl1pPr>
          </a:lstStyle>
          <a:p>
            <a:pPr>
              <a:defRPr/>
            </a:pPr>
            <a:fld id="{B8927022-6EEC-4B63-B0F2-F1C9B378B008}"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33143932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4"/>
          <p:cNvSpPr>
            <a:spLocks noGrp="1" noChangeArrowheads="1"/>
          </p:cNvSpPr>
          <p:nvPr>
            <p:ph type="dt" sz="half"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3"/>
          </p:nvPr>
        </p:nvSpPr>
        <p:spPr/>
        <p:txBody>
          <a:bodyPr/>
          <a:lstStyle>
            <a:lvl1pPr>
              <a:defRPr/>
            </a:lvl1pPr>
          </a:lstStyle>
          <a:p>
            <a:pPr>
              <a:defRPr/>
            </a:pPr>
            <a:fld id="{E313F436-6C4C-40B0-9AC8-CEA1829498EB}"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36283508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5" name="Picture 7" descr="doe_black.jpg"/>
          <p:cNvPicPr>
            <a:picLocks noChangeAspect="1"/>
          </p:cNvPicPr>
          <p:nvPr/>
        </p:nvPicPr>
        <p:blipFill>
          <a:blip r:embed="rId3" cstate="print"/>
          <a:srcRect/>
          <a:stretch>
            <a:fillRect/>
          </a:stretch>
        </p:blipFill>
        <p:spPr bwMode="auto">
          <a:xfrm>
            <a:off x="7561351" y="6400800"/>
            <a:ext cx="1506449" cy="363540"/>
          </a:xfrm>
          <a:prstGeom prst="rect">
            <a:avLst/>
          </a:prstGeom>
          <a:noFill/>
          <a:ln w="9525">
            <a:noFill/>
            <a:miter lim="800000"/>
            <a:headEnd/>
            <a:tailEnd/>
          </a:ln>
        </p:spPr>
      </p:pic>
      <p:sp>
        <p:nvSpPr>
          <p:cNvPr id="3074" name="Rectangle 2"/>
          <p:cNvSpPr>
            <a:spLocks noGrp="1" noChangeArrowheads="1"/>
          </p:cNvSpPr>
          <p:nvPr>
            <p:ph type="ctrTitle"/>
          </p:nvPr>
        </p:nvSpPr>
        <p:spPr>
          <a:xfrm>
            <a:off x="985838" y="1671639"/>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smtClean="0"/>
              <a:t>Click to edit Master subtitle style</a:t>
            </a:r>
            <a:endParaRPr lang="en-US" dirty="0"/>
          </a:p>
        </p:txBody>
      </p:sp>
      <p:sp>
        <p:nvSpPr>
          <p:cNvPr id="7" name="TextBox 6"/>
          <p:cNvSpPr txBox="1"/>
          <p:nvPr userDrawn="1"/>
        </p:nvSpPr>
        <p:spPr>
          <a:xfrm>
            <a:off x="1524000" y="6350913"/>
            <a:ext cx="6278563" cy="430887"/>
          </a:xfrm>
          <a:prstGeom prst="rect">
            <a:avLst/>
          </a:prstGeom>
          <a:noFill/>
        </p:spPr>
        <p:txBody>
          <a:bodyPr wrap="square" rtlCol="0">
            <a:spAutoFit/>
          </a:bodyPr>
          <a:lstStyle/>
          <a:p>
            <a:r>
              <a:rPr lang="en-US" sz="1100" b="1" dirty="0" smtClean="0">
                <a:solidFill>
                  <a:srgbClr val="008000"/>
                </a:solidFill>
                <a:latin typeface="Arial"/>
                <a:cs typeface="Arial"/>
              </a:rPr>
              <a:t>B</a:t>
            </a:r>
            <a:r>
              <a:rPr lang="en-US" sz="1100" dirty="0" smtClean="0">
                <a:solidFill>
                  <a:srgbClr val="D2D2D2">
                    <a:lumMod val="10000"/>
                  </a:srgbClr>
                </a:solidFill>
                <a:latin typeface="Arial"/>
                <a:cs typeface="Arial"/>
              </a:rPr>
              <a:t>uilding </a:t>
            </a:r>
            <a:r>
              <a:rPr lang="en-US" sz="1100" b="1" dirty="0" smtClean="0">
                <a:solidFill>
                  <a:srgbClr val="008000"/>
                </a:solidFill>
                <a:latin typeface="Arial"/>
                <a:cs typeface="Arial"/>
              </a:rPr>
              <a:t>E</a:t>
            </a:r>
            <a:r>
              <a:rPr lang="en-US" sz="1100" dirty="0" smtClean="0">
                <a:solidFill>
                  <a:srgbClr val="D2D2D2">
                    <a:lumMod val="10000"/>
                  </a:srgbClr>
                </a:solidFill>
                <a:latin typeface="Arial"/>
                <a:cs typeface="Arial"/>
              </a:rPr>
              <a:t>nergy </a:t>
            </a:r>
            <a:r>
              <a:rPr lang="en-US" sz="1100" b="1" dirty="0" smtClean="0">
                <a:solidFill>
                  <a:srgbClr val="008000"/>
                </a:solidFill>
                <a:latin typeface="Arial"/>
                <a:cs typeface="Arial"/>
              </a:rPr>
              <a:t>D</a:t>
            </a:r>
            <a:r>
              <a:rPr lang="en-US" sz="1100" dirty="0" smtClean="0">
                <a:solidFill>
                  <a:srgbClr val="D2D2D2">
                    <a:lumMod val="10000"/>
                  </a:srgbClr>
                </a:solidFill>
                <a:latin typeface="Arial"/>
                <a:cs typeface="Arial"/>
              </a:rPr>
              <a:t>ecision and </a:t>
            </a:r>
            <a:r>
              <a:rPr lang="en-US" sz="1100" b="1" dirty="0" smtClean="0">
                <a:solidFill>
                  <a:srgbClr val="008000"/>
                </a:solidFill>
                <a:latin typeface="Arial"/>
                <a:cs typeface="Arial"/>
              </a:rPr>
              <a:t>T</a:t>
            </a:r>
            <a:r>
              <a:rPr lang="en-US" sz="1100" dirty="0" smtClean="0">
                <a:solidFill>
                  <a:srgbClr val="D2D2D2">
                    <a:lumMod val="10000"/>
                  </a:srgbClr>
                </a:solidFill>
                <a:latin typeface="Arial"/>
                <a:cs typeface="Arial"/>
              </a:rPr>
              <a:t>echnology </a:t>
            </a:r>
            <a:r>
              <a:rPr lang="en-US" sz="1100" b="1" dirty="0" smtClean="0">
                <a:solidFill>
                  <a:srgbClr val="008000"/>
                </a:solidFill>
                <a:latin typeface="Arial"/>
                <a:cs typeface="Arial"/>
              </a:rPr>
              <a:t>R</a:t>
            </a:r>
            <a:r>
              <a:rPr lang="en-US" sz="1100" dirty="0" smtClean="0">
                <a:solidFill>
                  <a:srgbClr val="D2D2D2">
                    <a:lumMod val="10000"/>
                  </a:srgbClr>
                </a:solidFill>
                <a:latin typeface="Arial"/>
                <a:cs typeface="Arial"/>
              </a:rPr>
              <a:t>esearch Program</a:t>
            </a:r>
          </a:p>
          <a:p>
            <a:pPr>
              <a:defRPr/>
            </a:pPr>
            <a:r>
              <a:rPr lang="en-US" sz="1100" dirty="0" smtClean="0">
                <a:solidFill>
                  <a:srgbClr val="000000"/>
                </a:solidFill>
                <a:latin typeface="Arial"/>
                <a:cs typeface="Arial"/>
              </a:rPr>
              <a:t>Better Decisions + Better Technology = Better Buildings</a:t>
            </a:r>
          </a:p>
        </p:txBody>
      </p:sp>
      <p:pic>
        <p:nvPicPr>
          <p:cNvPr id="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8600" y="6215063"/>
            <a:ext cx="13144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0272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47801"/>
            <a:ext cx="7772400" cy="1362075"/>
          </a:xfrm>
        </p:spPr>
        <p:txBody>
          <a:bodyPr/>
          <a:lstStyle>
            <a:lvl1pPr algn="l">
              <a:defRPr sz="3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A08705C7-9807-4DD8-A995-349BAF9AC334}" type="slidenum">
              <a:rPr lang="en-US" smtClean="0"/>
              <a:pPr>
                <a:defRPr/>
              </a:pPr>
              <a:t>‹#›</a:t>
            </a:fld>
            <a:endParaRPr lang="en-US"/>
          </a:p>
        </p:txBody>
      </p:sp>
    </p:spTree>
    <p:extLst>
      <p:ext uri="{BB962C8B-B14F-4D97-AF65-F5344CB8AC3E}">
        <p14:creationId xmlns:p14="http://schemas.microsoft.com/office/powerpoint/2010/main" val="17457904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8BA6C1E7-5034-4BC9-BC9C-BA01E1C9DAA7}" type="slidenum">
              <a:rPr lang="en-US" smtClean="0"/>
              <a:pPr>
                <a:defRPr/>
              </a:pPr>
              <a:t>‹#›</a:t>
            </a:fld>
            <a:endParaRPr lang="en-US"/>
          </a:p>
        </p:txBody>
      </p:sp>
    </p:spTree>
    <p:extLst>
      <p:ext uri="{BB962C8B-B14F-4D97-AF65-F5344CB8AC3E}">
        <p14:creationId xmlns:p14="http://schemas.microsoft.com/office/powerpoint/2010/main" val="9593722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371600"/>
            <a:ext cx="4038600" cy="4754563"/>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038600" cy="4754563"/>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C85A8F24-2FFB-4A99-A959-16F526AB059D}" type="datetime1">
              <a:rPr lang="en-US" smtClean="0"/>
              <a:pPr>
                <a:defRPr/>
              </a:pPr>
              <a:t>8/19/2016</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4E02E3EF-F66D-415D-A52C-4D003305D034}" type="slidenum">
              <a:rPr lang="en-US" smtClean="0"/>
              <a:pPr>
                <a:defRPr/>
              </a:pPr>
              <a:t>‹#›</a:t>
            </a:fld>
            <a:endParaRPr lang="en-US"/>
          </a:p>
        </p:txBody>
      </p:sp>
      <p:sp>
        <p:nvSpPr>
          <p:cNvPr id="10" name="Footer Placeholder 9"/>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21371002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4"/>
          <p:cNvSpPr>
            <a:spLocks noGrp="1" noChangeArrowheads="1"/>
          </p:cNvSpPr>
          <p:nvPr>
            <p:ph type="dt" sz="half" idx="11"/>
          </p:nvPr>
        </p:nvSpPr>
        <p:spPr/>
        <p:txBody>
          <a:bodyPr/>
          <a:lstStyle>
            <a:lvl1pPr>
              <a:defRPr/>
            </a:lvl1pPr>
          </a:lstStyle>
          <a:p>
            <a:pPr>
              <a:defRPr/>
            </a:pPr>
            <a:fld id="{F5BB6B21-76FD-4D61-9AF0-62950D2AB686}" type="datetime1">
              <a:rPr lang="en-US" smtClean="0"/>
              <a:pPr>
                <a:defRPr/>
              </a:pPr>
              <a:t>8/19/2016</a:t>
            </a:fld>
            <a:endParaRPr lang="en-US"/>
          </a:p>
        </p:txBody>
      </p:sp>
      <p:sp>
        <p:nvSpPr>
          <p:cNvPr id="10" name="Rectangle 6"/>
          <p:cNvSpPr>
            <a:spLocks noGrp="1" noChangeArrowheads="1"/>
          </p:cNvSpPr>
          <p:nvPr>
            <p:ph type="sldNum" sz="quarter" idx="13"/>
          </p:nvPr>
        </p:nvSpPr>
        <p:spPr/>
        <p:txBody>
          <a:bodyPr/>
          <a:lstStyle>
            <a:lvl1pPr>
              <a:defRPr/>
            </a:lvl1pPr>
          </a:lstStyle>
          <a:p>
            <a:pPr>
              <a:defRPr/>
            </a:pPr>
            <a:fld id="{C7721AC6-E9F4-4832-849C-6904B1315744}" type="slidenum">
              <a:rPr lang="en-US" smtClean="0"/>
              <a:pPr>
                <a:defRPr/>
              </a:pPr>
              <a:t>‹#›</a:t>
            </a:fld>
            <a:endParaRPr lang="en-US"/>
          </a:p>
        </p:txBody>
      </p:sp>
      <p:sp>
        <p:nvSpPr>
          <p:cNvPr id="12" name="Footer Placeholder 11"/>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594730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3"/>
          </p:nvPr>
        </p:nvSpPr>
        <p:spPr/>
        <p:txBody>
          <a:bodyPr/>
          <a:lstStyle>
            <a:lvl1pPr>
              <a:defRPr/>
            </a:lvl1pPr>
          </a:lstStyle>
          <a:p>
            <a:pPr>
              <a:defRPr/>
            </a:pPr>
            <a:fld id="{DBA04E91-2895-4E93-B7F9-AC5F6E765BCB}"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2826485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4"/>
          <p:cNvSpPr>
            <a:spLocks noGrp="1" noChangeArrowheads="1"/>
          </p:cNvSpPr>
          <p:nvPr>
            <p:ph type="dt" sz="half" idx="11"/>
          </p:nvPr>
        </p:nvSpPr>
        <p:spPr/>
        <p:txBody>
          <a:bodyPr/>
          <a:lstStyle>
            <a:lvl1pPr>
              <a:defRPr/>
            </a:lvl1pPr>
          </a:lstStyle>
          <a:p>
            <a:pPr>
              <a:defRPr/>
            </a:pPr>
            <a:fld id="{2219C75B-2BE1-4B15-8E82-FCB1064CA2E7}" type="datetime1">
              <a:rPr lang="en-US" smtClean="0"/>
              <a:pPr>
                <a:defRPr/>
              </a:pPr>
              <a:t>8/19/2016</a:t>
            </a:fld>
            <a:endParaRPr lang="en-US"/>
          </a:p>
        </p:txBody>
      </p:sp>
      <p:sp>
        <p:nvSpPr>
          <p:cNvPr id="5" name="Rectangle 6"/>
          <p:cNvSpPr>
            <a:spLocks noGrp="1" noChangeArrowheads="1"/>
          </p:cNvSpPr>
          <p:nvPr>
            <p:ph type="sldNum" sz="quarter" idx="13"/>
          </p:nvPr>
        </p:nvSpPr>
        <p:spPr/>
        <p:txBody>
          <a:bodyPr/>
          <a:lstStyle>
            <a:lvl1pPr>
              <a:defRPr/>
            </a:lvl1pPr>
          </a:lstStyle>
          <a:p>
            <a:pPr>
              <a:defRPr/>
            </a:pPr>
            <a:fld id="{97AFFDBC-217D-47FA-AE05-349F0EA9F0DB}" type="slidenum">
              <a:rPr lang="en-US" smtClean="0"/>
              <a:pPr>
                <a:defRPr/>
              </a:pPr>
              <a:t>‹#›</a:t>
            </a:fld>
            <a:endParaRPr lang="en-US"/>
          </a:p>
        </p:txBody>
      </p:sp>
      <p:sp>
        <p:nvSpPr>
          <p:cNvPr id="6" name="Footer Placeholder 5"/>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4719907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479551"/>
          </a:xfrm>
        </p:spPr>
        <p:txBody>
          <a:bodyPr/>
          <a:lstStyle>
            <a:lvl1pPr algn="l">
              <a:defRPr sz="26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B98B9D83-DFEB-4BB0-8A97-2A29D2B8EB0F}" type="datetime1">
              <a:rPr lang="en-US" smtClean="0"/>
              <a:pPr>
                <a:defRPr/>
              </a:pPr>
              <a:t>8/19/2016</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9A9C49DF-7996-4506-AD82-57373A6F156E}"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9832284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47801"/>
            <a:ext cx="7772400" cy="1362075"/>
          </a:xfrm>
        </p:spPr>
        <p:txBody>
          <a:bodyPr/>
          <a:lstStyle>
            <a:lvl1pPr algn="l">
              <a:defRPr sz="3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A08705C7-9807-4DD8-A995-349BAF9AC334}" type="slidenum">
              <a:rPr lang="en-US" smtClean="0"/>
              <a:pPr>
                <a:defRPr/>
              </a:pPr>
              <a:t>‹#›</a:t>
            </a:fld>
            <a:endParaRPr lang="en-US"/>
          </a:p>
        </p:txBody>
      </p:sp>
    </p:spTree>
    <p:extLst>
      <p:ext uri="{BB962C8B-B14F-4D97-AF65-F5344CB8AC3E}">
        <p14:creationId xmlns:p14="http://schemas.microsoft.com/office/powerpoint/2010/main" val="2486483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6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A9757A81-97BE-497A-AAE2-C0CE25C9AFAA}" type="datetime1">
              <a:rPr lang="en-US" smtClean="0"/>
              <a:pPr>
                <a:defRPr/>
              </a:pPr>
              <a:t>8/19/2016</a:t>
            </a:fld>
            <a:endParaRPr lang="en-US"/>
          </a:p>
        </p:txBody>
      </p:sp>
      <p:sp>
        <p:nvSpPr>
          <p:cNvPr id="7" name="Rectangle 5"/>
          <p:cNvSpPr>
            <a:spLocks noGrp="1" noChangeArrowheads="1"/>
          </p:cNvSpPr>
          <p:nvPr>
            <p:ph type="ftr" sz="quarter" idx="12"/>
          </p:nvPr>
        </p:nvSpPr>
        <p:spPr>
          <a:xfrm>
            <a:off x="606290" y="6579793"/>
            <a:ext cx="3962400" cy="202008"/>
          </a:xfrm>
          <a:prstGeom prst="rect">
            <a:avLst/>
          </a:prstGeom>
        </p:spPr>
        <p:txBody>
          <a:bodyPr/>
          <a:lstStyle>
            <a:lvl1pPr>
              <a:defRPr/>
            </a:lvl1pPr>
          </a:lstStyle>
          <a:p>
            <a:pPr>
              <a:defRPr/>
            </a:pPr>
            <a:endParaRPr lang="en-US" dirty="0">
              <a:solidFill>
                <a:srgbClr val="616161"/>
              </a:solidFill>
            </a:endParaRPr>
          </a:p>
        </p:txBody>
      </p:sp>
      <p:sp>
        <p:nvSpPr>
          <p:cNvPr id="8" name="Rectangle 6"/>
          <p:cNvSpPr>
            <a:spLocks noGrp="1" noChangeArrowheads="1"/>
          </p:cNvSpPr>
          <p:nvPr>
            <p:ph type="sldNum" sz="quarter" idx="13"/>
          </p:nvPr>
        </p:nvSpPr>
        <p:spPr/>
        <p:txBody>
          <a:bodyPr/>
          <a:lstStyle>
            <a:lvl1pPr>
              <a:defRPr/>
            </a:lvl1pPr>
          </a:lstStyle>
          <a:p>
            <a:pPr>
              <a:defRPr/>
            </a:pPr>
            <a:fld id="{B6151E7F-7F2A-4A11-A327-1DE7B8343A91}" type="slidenum">
              <a:rPr lang="en-US" smtClean="0"/>
              <a:pPr>
                <a:defRPr/>
              </a:pPr>
              <a:t>‹#›</a:t>
            </a:fld>
            <a:endParaRPr lang="en-US"/>
          </a:p>
        </p:txBody>
      </p:sp>
    </p:spTree>
    <p:extLst>
      <p:ext uri="{BB962C8B-B14F-4D97-AF65-F5344CB8AC3E}">
        <p14:creationId xmlns:p14="http://schemas.microsoft.com/office/powerpoint/2010/main" val="9939676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dt" sz="half" idx="11"/>
          </p:nvPr>
        </p:nvSpPr>
        <p:spPr/>
        <p:txBody>
          <a:bodyPr/>
          <a:lstStyle>
            <a:lvl1pPr>
              <a:defRPr/>
            </a:lvl1pPr>
          </a:lstStyle>
          <a:p>
            <a:pPr>
              <a:defRPr/>
            </a:pPr>
            <a:fld id="{79B0EF18-FD9E-4421-AB32-74DA74858523}" type="datetime1">
              <a:rPr lang="en-US" smtClean="0"/>
              <a:pPr>
                <a:defRPr/>
              </a:pPr>
              <a:t>8/19/2016</a:t>
            </a:fld>
            <a:endParaRPr lang="en-US"/>
          </a:p>
        </p:txBody>
      </p:sp>
      <p:sp>
        <p:nvSpPr>
          <p:cNvPr id="7" name="Rectangle 6"/>
          <p:cNvSpPr>
            <a:spLocks noGrp="1" noChangeArrowheads="1"/>
          </p:cNvSpPr>
          <p:nvPr>
            <p:ph type="sldNum" sz="quarter" idx="13"/>
          </p:nvPr>
        </p:nvSpPr>
        <p:spPr/>
        <p:txBody>
          <a:bodyPr/>
          <a:lstStyle>
            <a:lvl1pPr>
              <a:defRPr/>
            </a:lvl1pPr>
          </a:lstStyle>
          <a:p>
            <a:pPr>
              <a:defRPr/>
            </a:pPr>
            <a:fld id="{B8927022-6EEC-4B63-B0F2-F1C9B378B008}"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18266204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4"/>
          <p:cNvSpPr>
            <a:spLocks noGrp="1" noChangeArrowheads="1"/>
          </p:cNvSpPr>
          <p:nvPr>
            <p:ph type="dt" sz="half"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3"/>
          </p:nvPr>
        </p:nvSpPr>
        <p:spPr/>
        <p:txBody>
          <a:bodyPr/>
          <a:lstStyle>
            <a:lvl1pPr>
              <a:defRPr/>
            </a:lvl1pPr>
          </a:lstStyle>
          <a:p>
            <a:pPr>
              <a:defRPr/>
            </a:pPr>
            <a:fld id="{E313F436-6C4C-40B0-9AC8-CEA1829498EB}" type="slidenum">
              <a:rPr lang="en-US" smtClean="0"/>
              <a:pPr>
                <a:defRPr/>
              </a:pPr>
              <a:t>‹#›</a:t>
            </a:fld>
            <a:endParaRPr lang="en-US"/>
          </a:p>
        </p:txBody>
      </p:sp>
      <p:sp>
        <p:nvSpPr>
          <p:cNvPr id="8" name="Footer Placeholder 7"/>
          <p:cNvSpPr>
            <a:spLocks noGrp="1"/>
          </p:cNvSpPr>
          <p:nvPr>
            <p:ph type="ftr" sz="quarter" idx="14"/>
          </p:nvPr>
        </p:nvSpPr>
        <p:spPr>
          <a:xfrm>
            <a:off x="606290" y="6579793"/>
            <a:ext cx="3962400" cy="202008"/>
          </a:xfrm>
          <a:prstGeom prst="rect">
            <a:avLst/>
          </a:prstGeom>
        </p:spPr>
        <p:txBody>
          <a:bodyPr/>
          <a:lstStyle/>
          <a:p>
            <a:pPr>
              <a:defRPr/>
            </a:pPr>
            <a:endParaRPr lang="en-US" dirty="0">
              <a:solidFill>
                <a:srgbClr val="616161"/>
              </a:solidFill>
            </a:endParaRPr>
          </a:p>
        </p:txBody>
      </p:sp>
    </p:spTree>
    <p:extLst>
      <p:ext uri="{BB962C8B-B14F-4D97-AF65-F5344CB8AC3E}">
        <p14:creationId xmlns:p14="http://schemas.microsoft.com/office/powerpoint/2010/main" val="2037770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3"/>
          </p:nvPr>
        </p:nvSpPr>
        <p:spPr/>
        <p:txBody>
          <a:bodyPr/>
          <a:lstStyle>
            <a:lvl1pPr>
              <a:defRPr/>
            </a:lvl1pPr>
          </a:lstStyle>
          <a:p>
            <a:pPr>
              <a:defRPr/>
            </a:pPr>
            <a:fld id="{8BA6C1E7-5034-4BC9-BC9C-BA01E1C9DAA7}" type="slidenum">
              <a:rPr lang="en-US" smtClean="0"/>
              <a:pPr>
                <a:defRPr/>
              </a:pPr>
              <a:t>‹#›</a:t>
            </a:fld>
            <a:endParaRPr lang="en-US"/>
          </a:p>
        </p:txBody>
      </p:sp>
    </p:spTree>
    <p:extLst>
      <p:ext uri="{BB962C8B-B14F-4D97-AF65-F5344CB8AC3E}">
        <p14:creationId xmlns:p14="http://schemas.microsoft.com/office/powerpoint/2010/main" val="40708252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371600"/>
            <a:ext cx="4038600" cy="4754563"/>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038600" cy="4754563"/>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C85A8F24-2FFB-4A99-A959-16F526AB059D}" type="datetime1">
              <a:rPr lang="en-US" smtClean="0"/>
              <a:pPr>
                <a:defRPr/>
              </a:pPr>
              <a:t>8/19/2016</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4E02E3EF-F66D-415D-A52C-4D003305D034}" type="slidenum">
              <a:rPr lang="en-US" smtClean="0"/>
              <a:pPr>
                <a:defRPr/>
              </a:pPr>
              <a:t>‹#›</a:t>
            </a:fld>
            <a:endParaRPr lang="en-US"/>
          </a:p>
        </p:txBody>
      </p:sp>
      <p:sp>
        <p:nvSpPr>
          <p:cNvPr id="10" name="Footer Placeholder 9"/>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40217947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4"/>
          <p:cNvSpPr>
            <a:spLocks noGrp="1" noChangeArrowheads="1"/>
          </p:cNvSpPr>
          <p:nvPr>
            <p:ph type="dt" sz="half" idx="11"/>
          </p:nvPr>
        </p:nvSpPr>
        <p:spPr/>
        <p:txBody>
          <a:bodyPr/>
          <a:lstStyle>
            <a:lvl1pPr>
              <a:defRPr/>
            </a:lvl1pPr>
          </a:lstStyle>
          <a:p>
            <a:pPr>
              <a:defRPr/>
            </a:pPr>
            <a:fld id="{F5BB6B21-76FD-4D61-9AF0-62950D2AB686}" type="datetime1">
              <a:rPr lang="en-US" smtClean="0"/>
              <a:pPr>
                <a:defRPr/>
              </a:pPr>
              <a:t>8/19/2016</a:t>
            </a:fld>
            <a:endParaRPr lang="en-US"/>
          </a:p>
        </p:txBody>
      </p:sp>
      <p:sp>
        <p:nvSpPr>
          <p:cNvPr id="10" name="Rectangle 6"/>
          <p:cNvSpPr>
            <a:spLocks noGrp="1" noChangeArrowheads="1"/>
          </p:cNvSpPr>
          <p:nvPr>
            <p:ph type="sldNum" sz="quarter" idx="13"/>
          </p:nvPr>
        </p:nvSpPr>
        <p:spPr/>
        <p:txBody>
          <a:bodyPr/>
          <a:lstStyle>
            <a:lvl1pPr>
              <a:defRPr/>
            </a:lvl1pPr>
          </a:lstStyle>
          <a:p>
            <a:pPr>
              <a:defRPr/>
            </a:pPr>
            <a:fld id="{C7721AC6-E9F4-4832-849C-6904B1315744}" type="slidenum">
              <a:rPr lang="en-US" smtClean="0"/>
              <a:pPr>
                <a:defRPr/>
              </a:pPr>
              <a:t>‹#›</a:t>
            </a:fld>
            <a:endParaRPr lang="en-US"/>
          </a:p>
        </p:txBody>
      </p:sp>
      <p:sp>
        <p:nvSpPr>
          <p:cNvPr id="12" name="Footer Placeholder 11"/>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1590094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3"/>
          </p:nvPr>
        </p:nvSpPr>
        <p:spPr/>
        <p:txBody>
          <a:bodyPr/>
          <a:lstStyle>
            <a:lvl1pPr>
              <a:defRPr/>
            </a:lvl1pPr>
          </a:lstStyle>
          <a:p>
            <a:pPr>
              <a:defRPr/>
            </a:pPr>
            <a:fld id="{DBA04E91-2895-4E93-B7F9-AC5F6E765BCB}"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26099843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4"/>
          <p:cNvSpPr>
            <a:spLocks noGrp="1" noChangeArrowheads="1"/>
          </p:cNvSpPr>
          <p:nvPr>
            <p:ph type="dt" sz="half" idx="11"/>
          </p:nvPr>
        </p:nvSpPr>
        <p:spPr/>
        <p:txBody>
          <a:bodyPr/>
          <a:lstStyle>
            <a:lvl1pPr>
              <a:defRPr/>
            </a:lvl1pPr>
          </a:lstStyle>
          <a:p>
            <a:pPr>
              <a:defRPr/>
            </a:pPr>
            <a:fld id="{2219C75B-2BE1-4B15-8E82-FCB1064CA2E7}" type="datetime1">
              <a:rPr lang="en-US" smtClean="0"/>
              <a:pPr>
                <a:defRPr/>
              </a:pPr>
              <a:t>8/19/2016</a:t>
            </a:fld>
            <a:endParaRPr lang="en-US"/>
          </a:p>
        </p:txBody>
      </p:sp>
      <p:sp>
        <p:nvSpPr>
          <p:cNvPr id="5" name="Rectangle 6"/>
          <p:cNvSpPr>
            <a:spLocks noGrp="1" noChangeArrowheads="1"/>
          </p:cNvSpPr>
          <p:nvPr>
            <p:ph type="sldNum" sz="quarter" idx="13"/>
          </p:nvPr>
        </p:nvSpPr>
        <p:spPr/>
        <p:txBody>
          <a:bodyPr/>
          <a:lstStyle>
            <a:lvl1pPr>
              <a:defRPr/>
            </a:lvl1pPr>
          </a:lstStyle>
          <a:p>
            <a:pPr>
              <a:defRPr/>
            </a:pPr>
            <a:fld id="{97AFFDBC-217D-47FA-AE05-349F0EA9F0DB}" type="slidenum">
              <a:rPr lang="en-US" smtClean="0"/>
              <a:pPr>
                <a:defRPr/>
              </a:pPr>
              <a:t>‹#›</a:t>
            </a:fld>
            <a:endParaRPr lang="en-US"/>
          </a:p>
        </p:txBody>
      </p:sp>
      <p:sp>
        <p:nvSpPr>
          <p:cNvPr id="6" name="Footer Placeholder 5"/>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1699325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479551"/>
          </a:xfrm>
        </p:spPr>
        <p:txBody>
          <a:bodyPr/>
          <a:lstStyle>
            <a:lvl1pPr algn="l">
              <a:defRPr sz="26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B98B9D83-DFEB-4BB0-8A97-2A29D2B8EB0F}" type="datetime1">
              <a:rPr lang="en-US" smtClean="0"/>
              <a:pPr>
                <a:defRPr/>
              </a:pPr>
              <a:t>8/19/2016</a:t>
            </a:fld>
            <a:endParaRPr lang="en-US"/>
          </a:p>
        </p:txBody>
      </p:sp>
      <p:sp>
        <p:nvSpPr>
          <p:cNvPr id="8" name="Rectangle 6"/>
          <p:cNvSpPr>
            <a:spLocks noGrp="1" noChangeArrowheads="1"/>
          </p:cNvSpPr>
          <p:nvPr>
            <p:ph type="sldNum" sz="quarter" idx="13"/>
          </p:nvPr>
        </p:nvSpPr>
        <p:spPr/>
        <p:txBody>
          <a:bodyPr/>
          <a:lstStyle>
            <a:lvl1pPr>
              <a:defRPr/>
            </a:lvl1pPr>
          </a:lstStyle>
          <a:p>
            <a:pPr>
              <a:defRPr/>
            </a:pPr>
            <a:fld id="{9A9C49DF-7996-4506-AD82-57373A6F156E}" type="slidenum">
              <a:rPr lang="en-US" smtClean="0"/>
              <a:pPr>
                <a:defRPr/>
              </a:pPr>
              <a:t>‹#›</a:t>
            </a:fld>
            <a:endParaRPr lang="en-US"/>
          </a:p>
        </p:txBody>
      </p:sp>
      <p:sp>
        <p:nvSpPr>
          <p:cNvPr id="9" name="Footer Placeholder 8"/>
          <p:cNvSpPr>
            <a:spLocks noGrp="1"/>
          </p:cNvSpPr>
          <p:nvPr>
            <p:ph type="ftr" sz="quarter" idx="14"/>
          </p:nvPr>
        </p:nvSpPr>
        <p:spPr>
          <a:xfrm>
            <a:off x="606290" y="6579793"/>
            <a:ext cx="3962400" cy="202008"/>
          </a:xfrm>
          <a:prstGeom prst="rect">
            <a:avLst/>
          </a:prstGeom>
        </p:spPr>
        <p:txBody>
          <a:bodyPr/>
          <a:lstStyle/>
          <a:p>
            <a:pPr>
              <a:defRPr/>
            </a:pPr>
            <a:endParaRPr lang="en-US" dirty="0"/>
          </a:p>
        </p:txBody>
      </p:sp>
    </p:spTree>
    <p:extLst>
      <p:ext uri="{BB962C8B-B14F-4D97-AF65-F5344CB8AC3E}">
        <p14:creationId xmlns:p14="http://schemas.microsoft.com/office/powerpoint/2010/main" val="9927563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6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4"/>
          <p:cNvSpPr>
            <a:spLocks noGrp="1" noChangeArrowheads="1"/>
          </p:cNvSpPr>
          <p:nvPr>
            <p:ph type="dt" sz="half" idx="11"/>
          </p:nvPr>
        </p:nvSpPr>
        <p:spPr/>
        <p:txBody>
          <a:bodyPr/>
          <a:lstStyle>
            <a:lvl1pPr>
              <a:defRPr/>
            </a:lvl1pPr>
          </a:lstStyle>
          <a:p>
            <a:pPr>
              <a:defRPr/>
            </a:pPr>
            <a:fld id="{A9757A81-97BE-497A-AAE2-C0CE25C9AFAA}" type="datetime1">
              <a:rPr lang="en-US" smtClean="0"/>
              <a:pPr>
                <a:defRPr/>
              </a:pPr>
              <a:t>8/19/2016</a:t>
            </a:fld>
            <a:endParaRPr lang="en-US"/>
          </a:p>
        </p:txBody>
      </p:sp>
      <p:sp>
        <p:nvSpPr>
          <p:cNvPr id="7" name="Rectangle 5"/>
          <p:cNvSpPr>
            <a:spLocks noGrp="1" noChangeArrowheads="1"/>
          </p:cNvSpPr>
          <p:nvPr>
            <p:ph type="ftr" sz="quarter" idx="12"/>
          </p:nvPr>
        </p:nvSpPr>
        <p:spPr>
          <a:xfrm>
            <a:off x="606290" y="6579793"/>
            <a:ext cx="3962400" cy="202008"/>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sldNum" sz="quarter" idx="13"/>
          </p:nvPr>
        </p:nvSpPr>
        <p:spPr/>
        <p:txBody>
          <a:bodyPr/>
          <a:lstStyle>
            <a:lvl1pPr>
              <a:defRPr/>
            </a:lvl1pPr>
          </a:lstStyle>
          <a:p>
            <a:pPr>
              <a:defRPr/>
            </a:pPr>
            <a:fld id="{B6151E7F-7F2A-4A11-A327-1DE7B8343A91}" type="slidenum">
              <a:rPr lang="en-US" smtClean="0"/>
              <a:pPr>
                <a:defRPr/>
              </a:pPr>
              <a:t>‹#›</a:t>
            </a:fld>
            <a:endParaRPr lang="en-US"/>
          </a:p>
        </p:txBody>
      </p:sp>
    </p:spTree>
    <p:extLst>
      <p:ext uri="{BB962C8B-B14F-4D97-AF65-F5344CB8AC3E}">
        <p14:creationId xmlns:p14="http://schemas.microsoft.com/office/powerpoint/2010/main" val="1515104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bwMode="auto">
          <a:xfrm>
            <a:off x="457200" y="274637"/>
            <a:ext cx="8229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5364" name="Rectangle 3"/>
          <p:cNvSpPr>
            <a:spLocks noGrp="1" noChangeArrowheads="1"/>
          </p:cNvSpPr>
          <p:nvPr>
            <p:ph type="body" idx="1"/>
          </p:nvPr>
        </p:nvSpPr>
        <p:spPr bwMode="auto">
          <a:xfrm>
            <a:off x="457200" y="1066800"/>
            <a:ext cx="8229600" cy="5059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4"/>
          <p:cNvSpPr>
            <a:spLocks noGrp="1" noChangeArrowheads="1"/>
          </p:cNvSpPr>
          <p:nvPr>
            <p:ph type="dt" sz="half" idx="2"/>
          </p:nvPr>
        </p:nvSpPr>
        <p:spPr bwMode="auto">
          <a:xfrm>
            <a:off x="7010400" y="6572250"/>
            <a:ext cx="1371600" cy="2095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616161"/>
                </a:solidFill>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8610602"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900">
                <a:solidFill>
                  <a:srgbClr val="616161"/>
                </a:solidFill>
                <a:latin typeface="+mn-lt"/>
                <a:cs typeface="+mn-cs"/>
              </a:defRPr>
            </a:lvl1pPr>
          </a:lstStyle>
          <a:p>
            <a:pPr>
              <a:defRPr/>
            </a:pPr>
            <a:fld id="{6A50EE01-0104-45BC-BFC8-996DE1719BB0}" type="slidenum">
              <a:rPr lang="en-US" smtClean="0"/>
              <a:pPr>
                <a:defRPr/>
              </a:pPr>
              <a:t>‹#›</a:t>
            </a:fld>
            <a:endParaRPr lang="en-US"/>
          </a:p>
        </p:txBody>
      </p:sp>
      <p:sp>
        <p:nvSpPr>
          <p:cNvPr id="3" name="Rectangle 2"/>
          <p:cNvSpPr/>
          <p:nvPr userDrawn="1"/>
        </p:nvSpPr>
        <p:spPr bwMode="auto">
          <a:xfrm>
            <a:off x="0" y="914400"/>
            <a:ext cx="9144000" cy="45719"/>
          </a:xfrm>
          <a:prstGeom prst="rect">
            <a:avLst/>
          </a:prstGeom>
          <a:solidFill>
            <a:srgbClr val="1F497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solidFill>
                  <a:srgbClr val="66CCFF"/>
                </a:solidFill>
              </a:ln>
              <a:solidFill>
                <a:srgbClr val="66CCFF"/>
              </a:solidFill>
              <a:effectLst/>
              <a:latin typeface="Calibri" pitchFamily="34" charset="0"/>
            </a:endParaRPr>
          </a:p>
        </p:txBody>
      </p:sp>
    </p:spTree>
    <p:extLst>
      <p:ext uri="{BB962C8B-B14F-4D97-AF65-F5344CB8AC3E}">
        <p14:creationId xmlns:p14="http://schemas.microsoft.com/office/powerpoint/2010/main" val="2637984236"/>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tx2"/>
          </a:solidFill>
          <a:latin typeface="Arial"/>
          <a:ea typeface="+mj-ea"/>
          <a:cs typeface="Arial"/>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234950" indent="-234950" algn="l" rtl="0" eaLnBrk="1" fontAlgn="base" hangingPunct="1">
        <a:spcBef>
          <a:spcPct val="20000"/>
        </a:spcBef>
        <a:spcAft>
          <a:spcPct val="0"/>
        </a:spcAft>
        <a:buClr>
          <a:srgbClr val="1F497D"/>
        </a:buClr>
        <a:buFont typeface="Arial" pitchFamily="34" charset="0"/>
        <a:buChar char="•"/>
        <a:defRPr sz="2800">
          <a:solidFill>
            <a:schemeClr val="bg2">
              <a:lumMod val="10000"/>
            </a:schemeClr>
          </a:solidFill>
          <a:latin typeface="+mn-lt"/>
          <a:ea typeface="+mn-ea"/>
          <a:cs typeface="+mn-cs"/>
        </a:defRPr>
      </a:lvl1pPr>
      <a:lvl2pPr marL="457200" indent="-222250" algn="l" rtl="0" eaLnBrk="1" fontAlgn="base" hangingPunct="1">
        <a:spcBef>
          <a:spcPct val="20000"/>
        </a:spcBef>
        <a:spcAft>
          <a:spcPct val="0"/>
        </a:spcAft>
        <a:buClr>
          <a:srgbClr val="1F497D"/>
        </a:buClr>
        <a:buFont typeface="Calibri" pitchFamily="34" charset="0"/>
        <a:buChar char="‒"/>
        <a:defRPr sz="2400">
          <a:solidFill>
            <a:schemeClr val="bg2">
              <a:lumMod val="10000"/>
            </a:schemeClr>
          </a:solidFill>
          <a:latin typeface="+mn-lt"/>
        </a:defRPr>
      </a:lvl2pPr>
      <a:lvl3pPr marL="692150" indent="-234950" algn="l" rtl="0" eaLnBrk="1" fontAlgn="base" hangingPunct="1">
        <a:spcBef>
          <a:spcPct val="20000"/>
        </a:spcBef>
        <a:spcAft>
          <a:spcPct val="0"/>
        </a:spcAft>
        <a:buClr>
          <a:srgbClr val="1F497D"/>
        </a:buClr>
        <a:buChar char="•"/>
        <a:defRPr sz="2000">
          <a:solidFill>
            <a:schemeClr val="bg2">
              <a:lumMod val="10000"/>
            </a:schemeClr>
          </a:solidFill>
          <a:latin typeface="+mn-lt"/>
        </a:defRPr>
      </a:lvl3pPr>
      <a:lvl4pPr marL="914400" indent="-222250" algn="l" rtl="0" eaLnBrk="1" fontAlgn="base" hangingPunct="1">
        <a:spcBef>
          <a:spcPct val="20000"/>
        </a:spcBef>
        <a:spcAft>
          <a:spcPct val="0"/>
        </a:spcAft>
        <a:buClr>
          <a:srgbClr val="1F497D"/>
        </a:buClr>
        <a:buChar char="–"/>
        <a:tabLst/>
        <a:defRPr sz="2000">
          <a:solidFill>
            <a:schemeClr val="bg2">
              <a:lumMod val="10000"/>
            </a:schemeClr>
          </a:solidFill>
          <a:latin typeface="+mn-lt"/>
        </a:defRPr>
      </a:lvl4pPr>
      <a:lvl5pPr marL="1200150" indent="-285750" algn="l" rtl="0" eaLnBrk="1" fontAlgn="base" hangingPunct="1">
        <a:spcBef>
          <a:spcPct val="20000"/>
        </a:spcBef>
        <a:spcAft>
          <a:spcPct val="0"/>
        </a:spcAft>
        <a:buClr>
          <a:srgbClr val="1F497D"/>
        </a:buClr>
        <a:buFont typeface="Arial" pitchFamily="34" charset="0"/>
        <a:buChar char="•"/>
        <a:defRPr sz="20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bwMode="auto">
          <a:xfrm>
            <a:off x="457200" y="274637"/>
            <a:ext cx="8229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5364" name="Rectangle 3"/>
          <p:cNvSpPr>
            <a:spLocks noGrp="1" noChangeArrowheads="1"/>
          </p:cNvSpPr>
          <p:nvPr>
            <p:ph type="body" idx="1"/>
          </p:nvPr>
        </p:nvSpPr>
        <p:spPr bwMode="auto">
          <a:xfrm>
            <a:off x="457200" y="1066800"/>
            <a:ext cx="8229600" cy="5059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4"/>
          <p:cNvSpPr>
            <a:spLocks noGrp="1" noChangeArrowheads="1"/>
          </p:cNvSpPr>
          <p:nvPr>
            <p:ph type="dt" sz="half" idx="2"/>
          </p:nvPr>
        </p:nvSpPr>
        <p:spPr bwMode="auto">
          <a:xfrm>
            <a:off x="7010400" y="6572250"/>
            <a:ext cx="1371600" cy="2095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616161"/>
                </a:solidFill>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8610602"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900">
                <a:solidFill>
                  <a:srgbClr val="616161"/>
                </a:solidFill>
                <a:latin typeface="+mn-lt"/>
                <a:cs typeface="+mn-cs"/>
              </a:defRPr>
            </a:lvl1pPr>
          </a:lstStyle>
          <a:p>
            <a:pPr>
              <a:defRPr/>
            </a:pPr>
            <a:fld id="{6A50EE01-0104-45BC-BFC8-996DE1719BB0}" type="slidenum">
              <a:rPr lang="en-US" smtClean="0"/>
              <a:pPr>
                <a:defRPr/>
              </a:pPr>
              <a:t>‹#›</a:t>
            </a:fld>
            <a:endParaRPr lang="en-US"/>
          </a:p>
        </p:txBody>
      </p:sp>
      <p:sp>
        <p:nvSpPr>
          <p:cNvPr id="3" name="Rectangle 2"/>
          <p:cNvSpPr/>
          <p:nvPr userDrawn="1"/>
        </p:nvSpPr>
        <p:spPr bwMode="auto">
          <a:xfrm>
            <a:off x="0" y="914400"/>
            <a:ext cx="9144000" cy="45719"/>
          </a:xfrm>
          <a:prstGeom prst="rect">
            <a:avLst/>
          </a:prstGeom>
          <a:solidFill>
            <a:srgbClr val="1F497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ln>
                <a:solidFill>
                  <a:srgbClr val="66CCFF"/>
                </a:solidFill>
              </a:ln>
              <a:solidFill>
                <a:srgbClr val="66CCFF"/>
              </a:solidFill>
              <a:latin typeface="Calibri" pitchFamily="34" charset="0"/>
            </a:endParaRPr>
          </a:p>
        </p:txBody>
      </p:sp>
    </p:spTree>
    <p:extLst>
      <p:ext uri="{BB962C8B-B14F-4D97-AF65-F5344CB8AC3E}">
        <p14:creationId xmlns:p14="http://schemas.microsoft.com/office/powerpoint/2010/main" val="873524566"/>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tx2"/>
          </a:solidFill>
          <a:latin typeface="Arial"/>
          <a:ea typeface="+mj-ea"/>
          <a:cs typeface="Arial"/>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234950" indent="-234950" algn="l" rtl="0" eaLnBrk="1" fontAlgn="base" hangingPunct="1">
        <a:spcBef>
          <a:spcPct val="20000"/>
        </a:spcBef>
        <a:spcAft>
          <a:spcPct val="0"/>
        </a:spcAft>
        <a:buClr>
          <a:srgbClr val="1F497D"/>
        </a:buClr>
        <a:buFont typeface="Arial" pitchFamily="34" charset="0"/>
        <a:buChar char="•"/>
        <a:defRPr sz="2800">
          <a:solidFill>
            <a:schemeClr val="bg2">
              <a:lumMod val="10000"/>
            </a:schemeClr>
          </a:solidFill>
          <a:latin typeface="+mn-lt"/>
          <a:ea typeface="+mn-ea"/>
          <a:cs typeface="+mn-cs"/>
        </a:defRPr>
      </a:lvl1pPr>
      <a:lvl2pPr marL="457200" indent="-222250" algn="l" rtl="0" eaLnBrk="1" fontAlgn="base" hangingPunct="1">
        <a:spcBef>
          <a:spcPct val="20000"/>
        </a:spcBef>
        <a:spcAft>
          <a:spcPct val="0"/>
        </a:spcAft>
        <a:buClr>
          <a:srgbClr val="1F497D"/>
        </a:buClr>
        <a:buFont typeface="Calibri" pitchFamily="34" charset="0"/>
        <a:buChar char="‒"/>
        <a:defRPr sz="2400">
          <a:solidFill>
            <a:schemeClr val="bg2">
              <a:lumMod val="10000"/>
            </a:schemeClr>
          </a:solidFill>
          <a:latin typeface="+mn-lt"/>
        </a:defRPr>
      </a:lvl2pPr>
      <a:lvl3pPr marL="692150" indent="-234950" algn="l" rtl="0" eaLnBrk="1" fontAlgn="base" hangingPunct="1">
        <a:spcBef>
          <a:spcPct val="20000"/>
        </a:spcBef>
        <a:spcAft>
          <a:spcPct val="0"/>
        </a:spcAft>
        <a:buClr>
          <a:srgbClr val="1F497D"/>
        </a:buClr>
        <a:buChar char="•"/>
        <a:defRPr sz="2000">
          <a:solidFill>
            <a:schemeClr val="bg2">
              <a:lumMod val="10000"/>
            </a:schemeClr>
          </a:solidFill>
          <a:latin typeface="+mn-lt"/>
        </a:defRPr>
      </a:lvl3pPr>
      <a:lvl4pPr marL="914400" indent="-222250" algn="l" rtl="0" eaLnBrk="1" fontAlgn="base" hangingPunct="1">
        <a:spcBef>
          <a:spcPct val="20000"/>
        </a:spcBef>
        <a:spcAft>
          <a:spcPct val="0"/>
        </a:spcAft>
        <a:buClr>
          <a:srgbClr val="1F497D"/>
        </a:buClr>
        <a:buChar char="–"/>
        <a:tabLst/>
        <a:defRPr sz="2000">
          <a:solidFill>
            <a:schemeClr val="bg2">
              <a:lumMod val="10000"/>
            </a:schemeClr>
          </a:solidFill>
          <a:latin typeface="+mn-lt"/>
        </a:defRPr>
      </a:lvl4pPr>
      <a:lvl5pPr marL="1200150" indent="-285750" algn="l" rtl="0" eaLnBrk="1" fontAlgn="base" hangingPunct="1">
        <a:spcBef>
          <a:spcPct val="20000"/>
        </a:spcBef>
        <a:spcAft>
          <a:spcPct val="0"/>
        </a:spcAft>
        <a:buClr>
          <a:srgbClr val="1F497D"/>
        </a:buClr>
        <a:buFont typeface="Arial" pitchFamily="34" charset="0"/>
        <a:buChar char="•"/>
        <a:defRPr sz="20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bin/window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studio.net/downloa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an.r-project.org/bin/windows/base/" TargetMode="External"/><Relationship Id="rId5" Type="http://schemas.openxmlformats.org/officeDocument/2006/relationships/hyperlink" Target="https://www.ruby-lang.org/en/downloads/" TargetMode="External"/><Relationship Id="rId4" Type="http://schemas.openxmlformats.org/officeDocument/2006/relationships/hyperlink" Target="https://energyplus.net/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et.rvm.io/" TargetMode="External"/><Relationship Id="rId2" Type="http://schemas.openxmlformats.org/officeDocument/2006/relationships/hyperlink" Target="https://rvm.io/rvm/instal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2743200"/>
            <a:ext cx="8839200" cy="552271"/>
          </a:xfrm>
        </p:spPr>
        <p:txBody>
          <a:bodyPr/>
          <a:lstStyle/>
          <a:p>
            <a:r>
              <a:rPr lang="en-US" sz="2800" b="0" dirty="0" smtClean="0">
                <a:solidFill>
                  <a:schemeClr val="accent4">
                    <a:lumMod val="75000"/>
                  </a:schemeClr>
                </a:solidFill>
              </a:rPr>
              <a:t>BCUS101</a:t>
            </a:r>
            <a:r>
              <a:rPr lang="en-US" sz="2800" b="0" dirty="0" smtClean="0"/>
              <a:t> </a:t>
            </a:r>
            <a:r>
              <a:rPr lang="en-US" sz="2800" b="0" dirty="0"/>
              <a:t>- Installation </a:t>
            </a:r>
            <a:r>
              <a:rPr lang="en-US" sz="2800" b="0" dirty="0" smtClean="0"/>
              <a:t>Tutorial</a:t>
            </a:r>
            <a:r>
              <a:rPr lang="en-US" sz="2800" b="0" dirty="0"/>
              <a:t> </a:t>
            </a:r>
          </a:p>
        </p:txBody>
      </p:sp>
      <p:sp>
        <p:nvSpPr>
          <p:cNvPr id="5" name="Rectangle 4"/>
          <p:cNvSpPr/>
          <p:nvPr/>
        </p:nvSpPr>
        <p:spPr>
          <a:xfrm>
            <a:off x="1327608" y="3810000"/>
            <a:ext cx="6718365" cy="1323439"/>
          </a:xfrm>
          <a:prstGeom prst="rect">
            <a:avLst/>
          </a:prstGeom>
        </p:spPr>
        <p:txBody>
          <a:bodyPr wrap="square">
            <a:spAutoFit/>
          </a:bodyPr>
          <a:lstStyle/>
          <a:p>
            <a:pPr algn="r"/>
            <a:r>
              <a:rPr lang="en-US" sz="1600" dirty="0">
                <a:solidFill>
                  <a:srgbClr val="1F497D">
                    <a:lumMod val="60000"/>
                    <a:lumOff val="40000"/>
                  </a:srgbClr>
                </a:solidFill>
              </a:rPr>
              <a:t>A Integrated Workflow to </a:t>
            </a:r>
            <a:r>
              <a:rPr lang="en-US" sz="1600" dirty="0" smtClean="0">
                <a:solidFill>
                  <a:srgbClr val="1F497D">
                    <a:lumMod val="60000"/>
                    <a:lumOff val="40000"/>
                  </a:srgbClr>
                </a:solidFill>
              </a:rPr>
              <a:t>Perform BCUS</a:t>
            </a:r>
            <a:endParaRPr lang="en-US" sz="1600" b="1" dirty="0">
              <a:solidFill>
                <a:srgbClr val="1F497D">
                  <a:lumMod val="60000"/>
                  <a:lumOff val="40000"/>
                </a:srgbClr>
              </a:solidFill>
            </a:endParaRPr>
          </a:p>
          <a:p>
            <a:pPr algn="r"/>
            <a:r>
              <a:rPr lang="en-US" sz="1600" b="1" u="sng" dirty="0">
                <a:solidFill>
                  <a:srgbClr val="C00000"/>
                </a:solidFill>
              </a:rPr>
              <a:t>B</a:t>
            </a:r>
            <a:r>
              <a:rPr lang="en-US" sz="1600" dirty="0">
                <a:solidFill>
                  <a:srgbClr val="1F497D">
                    <a:lumMod val="60000"/>
                    <a:lumOff val="40000"/>
                  </a:srgbClr>
                </a:solidFill>
              </a:rPr>
              <a:t>ayesian </a:t>
            </a:r>
            <a:r>
              <a:rPr lang="en-US" sz="1600" b="1" u="sng" dirty="0">
                <a:solidFill>
                  <a:srgbClr val="C00000"/>
                </a:solidFill>
              </a:rPr>
              <a:t>C</a:t>
            </a:r>
            <a:r>
              <a:rPr lang="en-US" sz="1600" dirty="0">
                <a:solidFill>
                  <a:srgbClr val="1F497D">
                    <a:lumMod val="60000"/>
                    <a:lumOff val="40000"/>
                  </a:srgbClr>
                </a:solidFill>
              </a:rPr>
              <a:t>alibration, </a:t>
            </a:r>
            <a:r>
              <a:rPr lang="en-US" sz="1600" b="1" u="sng" dirty="0">
                <a:solidFill>
                  <a:srgbClr val="C00000"/>
                </a:solidFill>
              </a:rPr>
              <a:t>U</a:t>
            </a:r>
            <a:r>
              <a:rPr lang="en-US" sz="1600" dirty="0">
                <a:solidFill>
                  <a:srgbClr val="1F497D">
                    <a:lumMod val="60000"/>
                    <a:lumOff val="40000"/>
                  </a:srgbClr>
                </a:solidFill>
              </a:rPr>
              <a:t>ncertainty Analysis and </a:t>
            </a:r>
            <a:r>
              <a:rPr lang="en-US" sz="1600" b="1" u="sng" dirty="0">
                <a:solidFill>
                  <a:srgbClr val="C00000"/>
                </a:solidFill>
              </a:rPr>
              <a:t>S</a:t>
            </a:r>
            <a:r>
              <a:rPr lang="en-US" sz="1600" dirty="0">
                <a:solidFill>
                  <a:srgbClr val="1F497D">
                    <a:lumMod val="60000"/>
                    <a:lumOff val="40000"/>
                  </a:srgbClr>
                </a:solidFill>
              </a:rPr>
              <a:t>ensitivity Analysis </a:t>
            </a:r>
            <a:endParaRPr lang="en-US" sz="1600" dirty="0" smtClean="0">
              <a:solidFill>
                <a:srgbClr val="1F497D">
                  <a:lumMod val="60000"/>
                  <a:lumOff val="40000"/>
                </a:srgbClr>
              </a:solidFill>
            </a:endParaRPr>
          </a:p>
          <a:p>
            <a:pPr algn="r"/>
            <a:r>
              <a:rPr lang="en-US" sz="1600" dirty="0" smtClean="0">
                <a:solidFill>
                  <a:srgbClr val="1F497D">
                    <a:lumMod val="60000"/>
                    <a:lumOff val="40000"/>
                  </a:srgbClr>
                </a:solidFill>
              </a:rPr>
              <a:t>on </a:t>
            </a:r>
            <a:r>
              <a:rPr lang="en-US" sz="1600" dirty="0">
                <a:solidFill>
                  <a:srgbClr val="1F497D">
                    <a:lumMod val="60000"/>
                    <a:lumOff val="40000"/>
                  </a:srgbClr>
                </a:solidFill>
              </a:rPr>
              <a:t>OpenStudio </a:t>
            </a:r>
            <a:r>
              <a:rPr lang="en-US" sz="1600" dirty="0" smtClean="0">
                <a:solidFill>
                  <a:srgbClr val="1F497D">
                    <a:lumMod val="60000"/>
                    <a:lumOff val="40000"/>
                  </a:srgbClr>
                </a:solidFill>
              </a:rPr>
              <a:t>Models</a:t>
            </a:r>
            <a:endParaRPr lang="en-US" sz="1600" dirty="0">
              <a:solidFill>
                <a:srgbClr val="1F497D">
                  <a:lumMod val="60000"/>
                  <a:lumOff val="40000"/>
                </a:srgbClr>
              </a:solidFill>
            </a:endParaRPr>
          </a:p>
          <a:p>
            <a:pPr algn="r"/>
            <a:endParaRPr lang="en-US" sz="1600" i="1" dirty="0">
              <a:solidFill>
                <a:srgbClr val="000000"/>
              </a:solidFill>
            </a:endParaRPr>
          </a:p>
          <a:p>
            <a:pPr algn="r"/>
            <a:r>
              <a:rPr lang="en-US" sz="1600" i="1" dirty="0" smtClean="0">
                <a:solidFill>
                  <a:srgbClr val="000000"/>
                </a:solidFill>
              </a:rPr>
              <a:t>July. 2016</a:t>
            </a:r>
            <a:endParaRPr lang="en-US" sz="1600" i="1" dirty="0">
              <a:solidFill>
                <a:srgbClr val="000000"/>
              </a:solidFill>
            </a:endParaRPr>
          </a:p>
        </p:txBody>
      </p:sp>
      <p:cxnSp>
        <p:nvCxnSpPr>
          <p:cNvPr id="6" name="Straight Connector 5"/>
          <p:cNvCxnSpPr/>
          <p:nvPr/>
        </p:nvCxnSpPr>
        <p:spPr bwMode="auto">
          <a:xfrm>
            <a:off x="685800" y="3295471"/>
            <a:ext cx="7391400" cy="0"/>
          </a:xfrm>
          <a:prstGeom prst="line">
            <a:avLst/>
          </a:prstGeom>
          <a:noFill/>
          <a:ln w="57150" cap="flat" cmpd="thickThin" algn="ctr">
            <a:solidFill>
              <a:schemeClr val="bg2">
                <a:lumMod val="10000"/>
              </a:schemeClr>
            </a:solidFill>
            <a:prstDash val="solid"/>
            <a:round/>
            <a:headEnd type="none" w="med" len="med"/>
            <a:tailEnd type="none"/>
          </a:ln>
          <a:effectLst/>
        </p:spPr>
      </p:cxnSp>
    </p:spTree>
    <p:extLst>
      <p:ext uri="{BB962C8B-B14F-4D97-AF65-F5344CB8AC3E}">
        <p14:creationId xmlns:p14="http://schemas.microsoft.com/office/powerpoint/2010/main" val="193077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up the Environment</a:t>
            </a:r>
          </a:p>
        </p:txBody>
      </p:sp>
      <p:sp>
        <p:nvSpPr>
          <p:cNvPr id="6" name="Content Placeholder 5"/>
          <p:cNvSpPr>
            <a:spLocks noGrp="1"/>
          </p:cNvSpPr>
          <p:nvPr>
            <p:ph idx="1"/>
          </p:nvPr>
        </p:nvSpPr>
        <p:spPr>
          <a:xfrm>
            <a:off x="457200" y="1066801"/>
            <a:ext cx="8382000" cy="4343399"/>
          </a:xfrm>
        </p:spPr>
        <p:txBody>
          <a:bodyPr/>
          <a:lstStyle/>
          <a:p>
            <a:pPr marL="0" indent="0">
              <a:buNone/>
            </a:pPr>
            <a:r>
              <a:rPr lang="en-US" sz="2400" dirty="0"/>
              <a:t>Set up </a:t>
            </a:r>
            <a:r>
              <a:rPr lang="en-US" sz="2400" dirty="0" smtClean="0"/>
              <a:t>R </a:t>
            </a:r>
            <a:r>
              <a:rPr lang="en-US" sz="2400" dirty="0"/>
              <a:t>Environment on </a:t>
            </a:r>
            <a:r>
              <a:rPr lang="en-US" sz="2400" dirty="0" smtClean="0"/>
              <a:t>Windows</a:t>
            </a:r>
          </a:p>
          <a:p>
            <a:r>
              <a:rPr lang="en-US" sz="1600" b="1" dirty="0" smtClean="0"/>
              <a:t>Download and Install R </a:t>
            </a:r>
          </a:p>
          <a:p>
            <a:pPr marL="565150" lvl="1" indent="-342900">
              <a:buFont typeface="+mj-lt"/>
              <a:buAutoNum type="arabicPeriod"/>
            </a:pPr>
            <a:r>
              <a:rPr lang="en-US" sz="1600" dirty="0" smtClean="0"/>
              <a:t>Download </a:t>
            </a:r>
            <a:r>
              <a:rPr lang="en-US" sz="1600" dirty="0"/>
              <a:t>and Install </a:t>
            </a:r>
            <a:r>
              <a:rPr lang="en-US" sz="1600" dirty="0" smtClean="0"/>
              <a:t>the R-Windows </a:t>
            </a:r>
            <a:r>
              <a:rPr lang="en-US" sz="1600" dirty="0"/>
              <a:t>i</a:t>
            </a:r>
            <a:r>
              <a:rPr lang="en-US" sz="1600" dirty="0" smtClean="0"/>
              <a:t>nstaller </a:t>
            </a:r>
            <a:r>
              <a:rPr lang="en-US" sz="1600" dirty="0"/>
              <a:t>from: </a:t>
            </a:r>
            <a:endParaRPr lang="en-US" sz="1600" dirty="0" smtClean="0"/>
          </a:p>
          <a:p>
            <a:pPr marL="457200" lvl="2" indent="0">
              <a:buNone/>
            </a:pPr>
            <a:r>
              <a:rPr lang="en-US" sz="1600" dirty="0" smtClean="0">
                <a:hlinkClick r:id="rId3"/>
              </a:rPr>
              <a:t>https</a:t>
            </a:r>
            <a:r>
              <a:rPr lang="en-US" sz="1600" dirty="0">
                <a:hlinkClick r:id="rId3"/>
              </a:rPr>
              <a:t>://</a:t>
            </a:r>
            <a:r>
              <a:rPr lang="en-US" sz="1600" dirty="0" smtClean="0">
                <a:hlinkClick r:id="rId3"/>
              </a:rPr>
              <a:t>cran.r-project.org/bin/windows/</a:t>
            </a:r>
            <a:r>
              <a:rPr lang="en-US" sz="1600" dirty="0" smtClean="0"/>
              <a:t>.</a:t>
            </a:r>
          </a:p>
          <a:p>
            <a:pPr marL="565150" lvl="1" indent="-342900">
              <a:buFont typeface="+mj-lt"/>
              <a:buAutoNum type="arabicPeriod"/>
            </a:pPr>
            <a:r>
              <a:rPr lang="en-US" sz="1600" dirty="0" smtClean="0"/>
              <a:t>Follow the instruction to install R on your machine.  Installing R in the default directory is recommended.</a:t>
            </a:r>
            <a:endParaRPr lang="en-US" sz="1600" dirty="0"/>
          </a:p>
          <a:p>
            <a:r>
              <a:rPr lang="en-US" sz="1600" b="1" dirty="0" smtClean="0"/>
              <a:t>Install R packages </a:t>
            </a:r>
          </a:p>
          <a:p>
            <a:pPr marL="565150" lvl="1" indent="-342900">
              <a:buFont typeface="+mj-lt"/>
              <a:buAutoNum type="arabicPeriod"/>
            </a:pPr>
            <a:r>
              <a:rPr lang="en-US" sz="1600" dirty="0" smtClean="0"/>
              <a:t>Open </a:t>
            </a:r>
            <a:r>
              <a:rPr lang="en-US" sz="1600" dirty="0" err="1" smtClean="0"/>
              <a:t>cmd.exe</a:t>
            </a:r>
            <a:r>
              <a:rPr lang="en-US" sz="1600" dirty="0" smtClean="0"/>
              <a:t> </a:t>
            </a:r>
            <a:r>
              <a:rPr lang="en-US" sz="1600" dirty="0" smtClean="0">
                <a:solidFill>
                  <a:srgbClr val="000000"/>
                </a:solidFill>
              </a:rPr>
              <a:t>– </a:t>
            </a:r>
            <a:r>
              <a:rPr lang="en-US" sz="1600" dirty="0">
                <a:solidFill>
                  <a:srgbClr val="000000"/>
                </a:solidFill>
              </a:rPr>
              <a:t>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smtClean="0">
                <a:solidFill>
                  <a:srgbClr val="000000"/>
                </a:solidFill>
              </a:rPr>
              <a:t>Enter</a:t>
            </a:r>
            <a:r>
              <a:rPr lang="en-US" sz="1600" dirty="0" smtClean="0">
                <a:solidFill>
                  <a:srgbClr val="000000"/>
                </a:solidFill>
              </a:rPr>
              <a:t>.</a:t>
            </a:r>
          </a:p>
          <a:p>
            <a:pPr marL="565150" lvl="1" indent="-342900">
              <a:buFont typeface="+mj-lt"/>
              <a:buAutoNum type="arabicPeriod"/>
            </a:pPr>
            <a:r>
              <a:rPr lang="en-US" sz="1600" dirty="0"/>
              <a:t>Navigate to </a:t>
            </a:r>
            <a:r>
              <a:rPr lang="en-US" sz="1600" dirty="0" err="1"/>
              <a:t>RpackagesInstaller</a:t>
            </a:r>
            <a:r>
              <a:rPr lang="en-US" sz="1600" dirty="0"/>
              <a:t> directory by typing:                                                                                  </a:t>
            </a:r>
            <a:r>
              <a:rPr lang="en-US" sz="1600" dirty="0">
                <a:solidFill>
                  <a:srgbClr val="C00000"/>
                </a:solidFill>
              </a:rPr>
              <a:t>cd </a:t>
            </a:r>
            <a:r>
              <a:rPr lang="en-US" sz="1600" dirty="0">
                <a:solidFill>
                  <a:srgbClr val="000000"/>
                </a:solidFill>
              </a:rPr>
              <a:t> </a:t>
            </a:r>
            <a:r>
              <a:rPr lang="en-US" sz="1600" dirty="0">
                <a:solidFill>
                  <a:srgbClr val="C00000"/>
                </a:solidFill>
              </a:rPr>
              <a:t>&lt;your_</a:t>
            </a:r>
            <a:r>
              <a:rPr lang="en-US" sz="1600" dirty="0"/>
              <a:t> </a:t>
            </a:r>
            <a:r>
              <a:rPr lang="en-US" sz="1600" dirty="0" err="1">
                <a:solidFill>
                  <a:srgbClr val="C00000"/>
                </a:solidFill>
              </a:rPr>
              <a:t>RpackagesInstaller_directory</a:t>
            </a:r>
            <a:r>
              <a:rPr lang="en-US" sz="1600" dirty="0">
                <a:solidFill>
                  <a:srgbClr val="C00000"/>
                </a:solidFill>
              </a:rPr>
              <a:t>&gt;                                                                                                     </a:t>
            </a:r>
            <a:r>
              <a:rPr lang="en-US" sz="1600" dirty="0">
                <a:solidFill>
                  <a:srgbClr val="000000"/>
                </a:solidFill>
              </a:rPr>
              <a:t>For example,                                                                                                                                                       </a:t>
            </a:r>
            <a:r>
              <a:rPr lang="en-US" sz="1600" dirty="0" smtClean="0">
                <a:solidFill>
                  <a:srgbClr val="C00000"/>
                </a:solidFill>
              </a:rPr>
              <a:t>cd/Users/</a:t>
            </a:r>
            <a:r>
              <a:rPr lang="en-US" sz="1600" dirty="0" err="1" smtClean="0">
                <a:solidFill>
                  <a:srgbClr val="C00000"/>
                </a:solidFill>
              </a:rPr>
              <a:t>user_name</a:t>
            </a:r>
            <a:r>
              <a:rPr lang="en-US" sz="1600" dirty="0" smtClean="0">
                <a:solidFill>
                  <a:srgbClr val="C00000"/>
                </a:solidFill>
              </a:rPr>
              <a:t>/Documents/BayesianCalibration_OpenStudio_V1.x/Tutorials/</a:t>
            </a:r>
            <a:r>
              <a:rPr lang="en-US" sz="1600" dirty="0" err="1" smtClean="0">
                <a:solidFill>
                  <a:srgbClr val="C00000"/>
                </a:solidFill>
              </a:rPr>
              <a:t>RpackagesInstaller</a:t>
            </a:r>
            <a:r>
              <a:rPr lang="en-US" sz="1600" dirty="0">
                <a:solidFill>
                  <a:srgbClr val="C00000"/>
                </a:solidFill>
              </a:rPr>
              <a:t>/ </a:t>
            </a:r>
            <a:endParaRPr lang="en-US" sz="1600" b="1" dirty="0">
              <a:solidFill>
                <a:srgbClr val="C00000"/>
              </a:solidFill>
            </a:endParaRPr>
          </a:p>
          <a:p>
            <a:pPr marL="565150" lvl="1" indent="-342900">
              <a:buFont typeface="+mj-lt"/>
              <a:buAutoNum type="arabicPeriod"/>
            </a:pPr>
            <a:r>
              <a:rPr lang="en-US" sz="1600" dirty="0" smtClean="0"/>
              <a:t>Type </a:t>
            </a:r>
            <a:r>
              <a:rPr lang="en-US" sz="1600" dirty="0" smtClean="0">
                <a:solidFill>
                  <a:srgbClr val="C00000"/>
                </a:solidFill>
              </a:rPr>
              <a:t>ruby </a:t>
            </a:r>
            <a:r>
              <a:rPr lang="en-US" sz="1600" dirty="0" err="1" smtClean="0">
                <a:solidFill>
                  <a:srgbClr val="C00000"/>
                </a:solidFill>
              </a:rPr>
              <a:t>Install_Rpackages.rb</a:t>
            </a:r>
            <a:r>
              <a:rPr lang="en-US" sz="1600" dirty="0">
                <a:solidFill>
                  <a:srgbClr val="C00000"/>
                </a:solidFill>
              </a:rPr>
              <a:t> </a:t>
            </a:r>
            <a:r>
              <a:rPr lang="en-US" sz="1600" dirty="0" smtClean="0">
                <a:solidFill>
                  <a:srgbClr val="000000"/>
                </a:solidFill>
              </a:rPr>
              <a:t>in the </a:t>
            </a:r>
            <a:r>
              <a:rPr lang="en-US" sz="1600" dirty="0" err="1" smtClean="0">
                <a:solidFill>
                  <a:srgbClr val="000000"/>
                </a:solidFill>
              </a:rPr>
              <a:t>cmd</a:t>
            </a:r>
            <a:r>
              <a:rPr lang="en-US" sz="1600" dirty="0" smtClean="0">
                <a:solidFill>
                  <a:srgbClr val="000000"/>
                </a:solidFill>
              </a:rPr>
              <a:t> window and press </a:t>
            </a:r>
            <a:r>
              <a:rPr lang="en-US" sz="1600" b="1" dirty="0" smtClean="0">
                <a:solidFill>
                  <a:srgbClr val="000000"/>
                </a:solidFill>
              </a:rPr>
              <a:t>Enter.</a:t>
            </a:r>
            <a:endParaRPr lang="en-US" sz="1600" b="1" dirty="0">
              <a:solidFill>
                <a:srgbClr val="C00000"/>
              </a:solidFill>
            </a:endParaRPr>
          </a:p>
          <a:p>
            <a:pPr marL="565150" lvl="1" indent="-342900">
              <a:buFont typeface="+mj-lt"/>
              <a:buAutoNum type="arabicPeriod"/>
            </a:pPr>
            <a:r>
              <a:rPr lang="en-US" sz="1600" dirty="0" smtClean="0"/>
              <a:t>Select </a:t>
            </a:r>
            <a:r>
              <a:rPr lang="en-US" altLang="zh-CN" sz="1600" dirty="0" smtClean="0"/>
              <a:t>m</a:t>
            </a:r>
            <a:r>
              <a:rPr lang="en-US" sz="1600" dirty="0" smtClean="0"/>
              <a:t>irror location and R packages installation directory ( the default directory is recommended) </a:t>
            </a:r>
            <a:r>
              <a:rPr lang="en-US" altLang="zh-CN" sz="1600" dirty="0" smtClean="0"/>
              <a:t>based</a:t>
            </a:r>
            <a:r>
              <a:rPr lang="zh-CN" altLang="en-US" sz="1600" dirty="0"/>
              <a:t> </a:t>
            </a:r>
            <a:r>
              <a:rPr lang="en-US" altLang="zh-CN" sz="1600" dirty="0" smtClean="0"/>
              <a:t>on your preference.  </a:t>
            </a:r>
            <a:endParaRPr lang="en-US" sz="1600" dirty="0"/>
          </a:p>
          <a:p>
            <a:pPr marL="342900" indent="-342900">
              <a:buFont typeface="+mj-lt"/>
              <a:buAutoNum type="arabicPeriod"/>
            </a:pPr>
            <a:endParaRPr lang="en-US" sz="1600" dirty="0"/>
          </a:p>
          <a:p>
            <a:pPr marL="0" indent="0">
              <a:buNone/>
            </a:pPr>
            <a:r>
              <a:rPr lang="en-US" sz="1600" b="1" dirty="0" smtClean="0">
                <a:solidFill>
                  <a:srgbClr val="000000"/>
                </a:solidFill>
              </a:rPr>
              <a:t>     </a:t>
            </a:r>
          </a:p>
          <a:p>
            <a:pPr marL="0" indent="0">
              <a:buNone/>
            </a:pPr>
            <a:endParaRPr lang="en-US" sz="1600" b="1" dirty="0" smtClean="0">
              <a:solidFill>
                <a:srgbClr val="000000"/>
              </a:solidFill>
            </a:endParaRPr>
          </a:p>
          <a:p>
            <a:pPr marL="0" indent="0">
              <a:buNone/>
            </a:pPr>
            <a:endParaRPr lang="en-US" sz="1600" b="1" dirty="0">
              <a:solidFill>
                <a:srgbClr val="000000"/>
              </a:solidFill>
            </a:endParaRPr>
          </a:p>
          <a:p>
            <a:pPr marL="0" indent="0">
              <a:buNone/>
            </a:pPr>
            <a:endParaRPr lang="en-US" dirty="0" smtClean="0"/>
          </a:p>
          <a:p>
            <a:endParaRPr lang="en-US"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10</a:t>
            </a:fld>
            <a:endParaRPr lang="en-US" dirty="0"/>
          </a:p>
        </p:txBody>
      </p:sp>
    </p:spTree>
    <p:extLst>
      <p:ext uri="{BB962C8B-B14F-4D97-AF65-F5344CB8AC3E}">
        <p14:creationId xmlns:p14="http://schemas.microsoft.com/office/powerpoint/2010/main" val="1454030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up the Environment</a:t>
            </a:r>
          </a:p>
        </p:txBody>
      </p:sp>
      <p:sp>
        <p:nvSpPr>
          <p:cNvPr id="6" name="Content Placeholder 5"/>
          <p:cNvSpPr>
            <a:spLocks noGrp="1"/>
          </p:cNvSpPr>
          <p:nvPr>
            <p:ph idx="1"/>
          </p:nvPr>
        </p:nvSpPr>
        <p:spPr>
          <a:xfrm>
            <a:off x="457199" y="1066801"/>
            <a:ext cx="8537577" cy="4952999"/>
          </a:xfrm>
        </p:spPr>
        <p:txBody>
          <a:bodyPr/>
          <a:lstStyle/>
          <a:p>
            <a:pPr marL="0" indent="0">
              <a:buNone/>
            </a:pPr>
            <a:r>
              <a:rPr lang="en-US" dirty="0"/>
              <a:t>Set up </a:t>
            </a:r>
            <a:r>
              <a:rPr lang="en-US" dirty="0" smtClean="0"/>
              <a:t>R </a:t>
            </a:r>
            <a:r>
              <a:rPr lang="en-US" dirty="0"/>
              <a:t>Environment on Mac OS </a:t>
            </a:r>
            <a:r>
              <a:rPr lang="en-US" dirty="0" smtClean="0"/>
              <a:t>X/Linux </a:t>
            </a:r>
          </a:p>
          <a:p>
            <a:r>
              <a:rPr lang="en-US" sz="1600" b="1" dirty="0" smtClean="0"/>
              <a:t>Download and Install R. </a:t>
            </a:r>
          </a:p>
          <a:p>
            <a:pPr marL="222250" lvl="1" indent="0">
              <a:buNone/>
            </a:pPr>
            <a:r>
              <a:rPr lang="en-US" sz="1600" dirty="0" smtClean="0"/>
              <a:t>1. Open </a:t>
            </a:r>
            <a:r>
              <a:rPr lang="en-US" sz="1600" dirty="0"/>
              <a:t>the terminal </a:t>
            </a:r>
            <a:r>
              <a:rPr lang="en-US" sz="1600" dirty="0" smtClean="0"/>
              <a:t>window</a:t>
            </a:r>
          </a:p>
          <a:p>
            <a:pPr marL="457200" lvl="2" indent="0">
              <a:buNone/>
            </a:pPr>
            <a:r>
              <a:rPr lang="en-US" sz="1600" dirty="0" smtClean="0"/>
              <a:t>For </a:t>
            </a:r>
            <a:r>
              <a:rPr lang="en-US" sz="1600" dirty="0">
                <a:solidFill>
                  <a:srgbClr val="C00000"/>
                </a:solidFill>
              </a:rPr>
              <a:t>OSX</a:t>
            </a:r>
            <a:r>
              <a:rPr lang="en-US" sz="1600" dirty="0">
                <a:solidFill>
                  <a:srgbClr val="000000"/>
                </a:solidFill>
              </a:rPr>
              <a:t> – </a:t>
            </a:r>
            <a:r>
              <a:rPr lang="en-US" sz="1600" dirty="0"/>
              <a:t>Press </a:t>
            </a:r>
            <a:r>
              <a:rPr lang="en-US" sz="1600" b="1" dirty="0">
                <a:solidFill>
                  <a:srgbClr val="000000"/>
                </a:solidFill>
              </a:rPr>
              <a:t>Command + Space </a:t>
            </a:r>
            <a:r>
              <a:rPr lang="en-US" sz="1600" dirty="0">
                <a:solidFill>
                  <a:srgbClr val="000000"/>
                </a:solidFill>
              </a:rPr>
              <a:t>and type </a:t>
            </a:r>
            <a:r>
              <a:rPr lang="en-US" sz="1600" dirty="0">
                <a:solidFill>
                  <a:srgbClr val="C00000"/>
                </a:solidFill>
              </a:rPr>
              <a:t>terminal </a:t>
            </a:r>
            <a:r>
              <a:rPr lang="en-US" sz="1600" dirty="0">
                <a:solidFill>
                  <a:srgbClr val="000000"/>
                </a:solidFill>
              </a:rPr>
              <a:t>and press </a:t>
            </a:r>
            <a:r>
              <a:rPr lang="en-US" sz="1600" b="1" dirty="0">
                <a:solidFill>
                  <a:srgbClr val="000000"/>
                </a:solidFill>
              </a:rPr>
              <a:t>Enter</a:t>
            </a:r>
            <a:r>
              <a:rPr lang="en-US" sz="1600" dirty="0">
                <a:solidFill>
                  <a:srgbClr val="C00000"/>
                </a:solidFill>
              </a:rPr>
              <a:t>  </a:t>
            </a:r>
            <a:endParaRPr lang="en-US" sz="1600" dirty="0" smtClean="0">
              <a:solidFill>
                <a:srgbClr val="C00000"/>
              </a:solidFill>
            </a:endParaRPr>
          </a:p>
          <a:p>
            <a:pPr marL="457200" lvl="2" indent="0">
              <a:buNone/>
            </a:pPr>
            <a:r>
              <a:rPr lang="en-US" sz="1600" dirty="0" smtClean="0">
                <a:solidFill>
                  <a:srgbClr val="000000"/>
                </a:solidFill>
              </a:rPr>
              <a:t>For </a:t>
            </a:r>
            <a:r>
              <a:rPr lang="en-US" sz="1600" dirty="0">
                <a:solidFill>
                  <a:srgbClr val="C00000"/>
                </a:solidFill>
              </a:rPr>
              <a:t>Linux</a:t>
            </a:r>
            <a:r>
              <a:rPr lang="en-US" sz="1600" dirty="0">
                <a:solidFill>
                  <a:srgbClr val="000000"/>
                </a:solidFill>
              </a:rPr>
              <a:t> – </a:t>
            </a:r>
            <a:r>
              <a:rPr lang="en-US" sz="1600" dirty="0"/>
              <a:t>Open the </a:t>
            </a:r>
            <a:r>
              <a:rPr lang="en-US" sz="1600" b="1" dirty="0"/>
              <a:t>Dash</a:t>
            </a:r>
            <a:r>
              <a:rPr lang="en-US" sz="1600" dirty="0"/>
              <a:t> by clicking the </a:t>
            </a:r>
            <a:r>
              <a:rPr lang="en-US" sz="1600" b="1" dirty="0"/>
              <a:t>Ubuntu icon </a:t>
            </a:r>
            <a:r>
              <a:rPr lang="en-US" sz="1600" dirty="0"/>
              <a:t>in the upper-left, type </a:t>
            </a:r>
            <a:r>
              <a:rPr lang="en-US" sz="1600" dirty="0">
                <a:solidFill>
                  <a:srgbClr val="C00000"/>
                </a:solidFill>
              </a:rPr>
              <a:t>terminal</a:t>
            </a:r>
            <a:r>
              <a:rPr lang="en-US" sz="1600" dirty="0"/>
              <a:t>, and  </a:t>
            </a:r>
            <a:r>
              <a:rPr lang="en-US" sz="1600" dirty="0" smtClean="0"/>
              <a:t>select </a:t>
            </a:r>
            <a:r>
              <a:rPr lang="en-US" sz="1600" dirty="0"/>
              <a:t>the Terminal application from the results that appear. </a:t>
            </a:r>
            <a:endParaRPr lang="en-US" sz="1600" dirty="0" smtClean="0"/>
          </a:p>
          <a:p>
            <a:pPr marL="222250" lvl="1" indent="0">
              <a:buNone/>
            </a:pPr>
            <a:r>
              <a:rPr lang="en-US" sz="1600" dirty="0" smtClean="0"/>
              <a:t>2. In the Terminal window, execute:</a:t>
            </a:r>
            <a:r>
              <a:rPr lang="en-US" sz="1600" dirty="0"/>
              <a:t> </a:t>
            </a:r>
            <a:r>
              <a:rPr lang="en-US" sz="1600" dirty="0" err="1">
                <a:solidFill>
                  <a:srgbClr val="C00000"/>
                </a:solidFill>
              </a:rPr>
              <a:t>sudo</a:t>
            </a:r>
            <a:r>
              <a:rPr lang="en-US" sz="1600" dirty="0">
                <a:solidFill>
                  <a:srgbClr val="C00000"/>
                </a:solidFill>
              </a:rPr>
              <a:t> apt-get </a:t>
            </a:r>
            <a:r>
              <a:rPr lang="en-US" sz="1600" dirty="0" smtClean="0">
                <a:solidFill>
                  <a:srgbClr val="C00000"/>
                </a:solidFill>
              </a:rPr>
              <a:t>update </a:t>
            </a:r>
          </a:p>
          <a:p>
            <a:pPr marL="457200" lvl="2" indent="0">
              <a:buNone/>
            </a:pPr>
            <a:r>
              <a:rPr lang="en-US" sz="1600" dirty="0" smtClean="0"/>
              <a:t>After that:</a:t>
            </a:r>
            <a:r>
              <a:rPr lang="en-US" sz="1600" dirty="0"/>
              <a:t> </a:t>
            </a:r>
            <a:r>
              <a:rPr lang="en-US" sz="1600" dirty="0" err="1">
                <a:solidFill>
                  <a:srgbClr val="C00000"/>
                </a:solidFill>
              </a:rPr>
              <a:t>sudo</a:t>
            </a:r>
            <a:r>
              <a:rPr lang="en-US" sz="1600" dirty="0">
                <a:solidFill>
                  <a:srgbClr val="C00000"/>
                </a:solidFill>
              </a:rPr>
              <a:t> apt-get install </a:t>
            </a:r>
            <a:r>
              <a:rPr lang="en-US" sz="1600" dirty="0" smtClean="0">
                <a:solidFill>
                  <a:srgbClr val="C00000"/>
                </a:solidFill>
              </a:rPr>
              <a:t>r-base</a:t>
            </a:r>
            <a:endParaRPr lang="en-US" sz="1600" dirty="0"/>
          </a:p>
          <a:p>
            <a:r>
              <a:rPr lang="en-US" sz="1600" b="1" dirty="0" smtClean="0"/>
              <a:t>Install R packages. </a:t>
            </a:r>
          </a:p>
          <a:p>
            <a:pPr marL="565150" lvl="1" indent="-342900">
              <a:buFont typeface="+mj-lt"/>
              <a:buAutoNum type="arabicPeriod"/>
            </a:pPr>
            <a:r>
              <a:rPr lang="en-US" sz="1600" dirty="0"/>
              <a:t>Open </a:t>
            </a:r>
            <a:r>
              <a:rPr lang="en-US" sz="1600" dirty="0" smtClean="0"/>
              <a:t>the Terminal.</a:t>
            </a:r>
            <a:endParaRPr lang="en-US" sz="1600" dirty="0">
              <a:solidFill>
                <a:srgbClr val="000000"/>
              </a:solidFill>
            </a:endParaRPr>
          </a:p>
          <a:p>
            <a:pPr marL="565150" lvl="1" indent="-342900">
              <a:buFont typeface="+mj-lt"/>
              <a:buAutoNum type="arabicPeriod"/>
            </a:pPr>
            <a:r>
              <a:rPr lang="en-US" sz="1600" dirty="0" smtClean="0"/>
              <a:t>Navigate to </a:t>
            </a:r>
            <a:r>
              <a:rPr lang="en-US" sz="1600" dirty="0" err="1" smtClean="0"/>
              <a:t>RpackagesInstaller</a:t>
            </a:r>
            <a:r>
              <a:rPr lang="en-US" sz="1600" dirty="0" smtClean="0"/>
              <a:t> directory by typing:                                                                                  </a:t>
            </a:r>
            <a:r>
              <a:rPr lang="en-US" sz="1600" dirty="0" smtClean="0">
                <a:solidFill>
                  <a:srgbClr val="C00000"/>
                </a:solidFill>
              </a:rPr>
              <a:t>cd </a:t>
            </a:r>
            <a:r>
              <a:rPr lang="en-US" sz="1600" dirty="0" smtClean="0">
                <a:solidFill>
                  <a:srgbClr val="000000"/>
                </a:solidFill>
              </a:rPr>
              <a:t> </a:t>
            </a:r>
            <a:r>
              <a:rPr lang="en-US" sz="1600" dirty="0">
                <a:solidFill>
                  <a:srgbClr val="C00000"/>
                </a:solidFill>
              </a:rPr>
              <a:t>&lt;your</a:t>
            </a:r>
            <a:r>
              <a:rPr lang="en-US" sz="1600" dirty="0" smtClean="0">
                <a:solidFill>
                  <a:srgbClr val="C00000"/>
                </a:solidFill>
              </a:rPr>
              <a:t>_</a:t>
            </a:r>
            <a:r>
              <a:rPr lang="en-US" sz="1600" dirty="0"/>
              <a:t> </a:t>
            </a:r>
            <a:r>
              <a:rPr lang="en-US" sz="1600" dirty="0" err="1" smtClean="0">
                <a:solidFill>
                  <a:srgbClr val="C00000"/>
                </a:solidFill>
              </a:rPr>
              <a:t>RpackagesInstaller_directory</a:t>
            </a:r>
            <a:r>
              <a:rPr lang="en-US" sz="1600" dirty="0" smtClean="0">
                <a:solidFill>
                  <a:srgbClr val="C00000"/>
                </a:solidFill>
              </a:rPr>
              <a:t>&gt;                                                                                                     </a:t>
            </a:r>
            <a:r>
              <a:rPr lang="en-US" sz="1600" dirty="0" smtClean="0">
                <a:solidFill>
                  <a:srgbClr val="000000"/>
                </a:solidFill>
              </a:rPr>
              <a:t>For example,                                                                                                                                                       </a:t>
            </a:r>
            <a:r>
              <a:rPr lang="en-US" sz="1600" dirty="0" smtClean="0">
                <a:solidFill>
                  <a:srgbClr val="C00000"/>
                </a:solidFill>
              </a:rPr>
              <a:t>cd</a:t>
            </a:r>
            <a:r>
              <a:rPr lang="en-US" sz="1600" dirty="0" smtClean="0"/>
              <a:t> </a:t>
            </a:r>
            <a:r>
              <a:rPr lang="en-US" sz="1600" dirty="0" smtClean="0">
                <a:solidFill>
                  <a:srgbClr val="C00000"/>
                </a:solidFill>
              </a:rPr>
              <a:t>C:/Users/user_name/Documents/BCUS/Install/RpackagesInstaller</a:t>
            </a:r>
            <a:r>
              <a:rPr lang="en-US" sz="1600" dirty="0">
                <a:solidFill>
                  <a:srgbClr val="C00000"/>
                </a:solidFill>
              </a:rPr>
              <a:t>/ </a:t>
            </a:r>
            <a:endParaRPr lang="en-US" sz="1600" b="1" dirty="0">
              <a:solidFill>
                <a:srgbClr val="C00000"/>
              </a:solidFill>
            </a:endParaRPr>
          </a:p>
          <a:p>
            <a:pPr marL="565150" lvl="1" indent="-342900">
              <a:buFont typeface="+mj-lt"/>
              <a:buAutoNum type="arabicPeriod"/>
            </a:pPr>
            <a:r>
              <a:rPr lang="en-US" sz="1600" dirty="0" smtClean="0"/>
              <a:t>Type </a:t>
            </a:r>
            <a:r>
              <a:rPr lang="en-US" sz="1600" dirty="0">
                <a:solidFill>
                  <a:srgbClr val="C00000"/>
                </a:solidFill>
              </a:rPr>
              <a:t>ruby </a:t>
            </a:r>
            <a:r>
              <a:rPr lang="en-US" sz="1600" dirty="0" err="1">
                <a:solidFill>
                  <a:srgbClr val="C00000"/>
                </a:solidFill>
              </a:rPr>
              <a:t>Install_Rpackages.rb</a:t>
            </a:r>
            <a:r>
              <a:rPr lang="en-US" sz="1600" dirty="0">
                <a:solidFill>
                  <a:srgbClr val="C00000"/>
                </a:solidFill>
              </a:rPr>
              <a:t> </a:t>
            </a:r>
            <a:r>
              <a:rPr lang="en-US" sz="1600" dirty="0">
                <a:solidFill>
                  <a:srgbClr val="000000"/>
                </a:solidFill>
              </a:rPr>
              <a:t>in </a:t>
            </a:r>
            <a:r>
              <a:rPr lang="en-US" sz="1600" dirty="0" smtClean="0">
                <a:solidFill>
                  <a:srgbClr val="000000"/>
                </a:solidFill>
              </a:rPr>
              <a:t>the </a:t>
            </a:r>
            <a:r>
              <a:rPr lang="en-US" sz="1600" dirty="0" err="1" smtClean="0">
                <a:solidFill>
                  <a:srgbClr val="000000"/>
                </a:solidFill>
              </a:rPr>
              <a:t>cmd</a:t>
            </a:r>
            <a:r>
              <a:rPr lang="en-US" sz="1600" dirty="0" smtClean="0">
                <a:solidFill>
                  <a:srgbClr val="000000"/>
                </a:solidFill>
              </a:rPr>
              <a:t> </a:t>
            </a:r>
            <a:r>
              <a:rPr lang="en-US" sz="1600" dirty="0">
                <a:solidFill>
                  <a:srgbClr val="000000"/>
                </a:solidFill>
              </a:rPr>
              <a:t>window and press </a:t>
            </a:r>
            <a:r>
              <a:rPr lang="en-US" sz="1600" b="1" dirty="0">
                <a:solidFill>
                  <a:srgbClr val="000000"/>
                </a:solidFill>
              </a:rPr>
              <a:t>Enter</a:t>
            </a:r>
            <a:endParaRPr lang="en-US" sz="1600" b="1" dirty="0">
              <a:solidFill>
                <a:srgbClr val="C00000"/>
              </a:solidFill>
            </a:endParaRPr>
          </a:p>
          <a:p>
            <a:pPr marL="565150" lvl="1" indent="-342900">
              <a:buFont typeface="+mj-lt"/>
              <a:buAutoNum type="arabicPeriod"/>
            </a:pPr>
            <a:r>
              <a:rPr lang="en-US" sz="1600" dirty="0"/>
              <a:t>Select </a:t>
            </a:r>
            <a:r>
              <a:rPr lang="en-US" altLang="zh-CN" sz="1600" dirty="0"/>
              <a:t>m</a:t>
            </a:r>
            <a:r>
              <a:rPr lang="en-US" sz="1600" dirty="0"/>
              <a:t>irror location and R packages installation directory</a:t>
            </a:r>
            <a:r>
              <a:rPr lang="en-US" sz="1600" dirty="0" smtClean="0"/>
              <a:t>( the default </a:t>
            </a:r>
            <a:r>
              <a:rPr lang="en-US" sz="1600" dirty="0"/>
              <a:t>directory </a:t>
            </a:r>
            <a:r>
              <a:rPr lang="en-US" sz="1600" dirty="0" smtClean="0"/>
              <a:t>is recommended</a:t>
            </a:r>
            <a:r>
              <a:rPr lang="en-US" sz="1600" dirty="0"/>
              <a:t>) </a:t>
            </a:r>
            <a:r>
              <a:rPr lang="en-US" altLang="zh-CN" sz="1600" dirty="0"/>
              <a:t>based</a:t>
            </a:r>
            <a:r>
              <a:rPr lang="zh-CN" altLang="en-US" sz="1600" dirty="0"/>
              <a:t> </a:t>
            </a:r>
            <a:r>
              <a:rPr lang="en-US" altLang="zh-CN" sz="1600" dirty="0"/>
              <a:t>on your preference.  </a:t>
            </a:r>
            <a:endParaRPr lang="en-US" sz="1600" dirty="0"/>
          </a:p>
          <a:p>
            <a:pPr marL="342900" indent="-342900">
              <a:buFont typeface="+mj-lt"/>
              <a:buAutoNum type="arabicPeriod"/>
            </a:pPr>
            <a:endParaRPr lang="en-US" sz="1600" dirty="0"/>
          </a:p>
          <a:p>
            <a:pPr marL="0" indent="0">
              <a:buNone/>
            </a:pPr>
            <a:r>
              <a:rPr lang="en-US" sz="1600" b="1" dirty="0" smtClean="0">
                <a:solidFill>
                  <a:srgbClr val="000000"/>
                </a:solidFill>
              </a:rPr>
              <a:t>     </a:t>
            </a:r>
          </a:p>
          <a:p>
            <a:pPr marL="0" indent="0">
              <a:buNone/>
            </a:pPr>
            <a:endParaRPr lang="en-US" sz="1600" b="1" dirty="0" smtClean="0">
              <a:solidFill>
                <a:srgbClr val="000000"/>
              </a:solidFill>
            </a:endParaRPr>
          </a:p>
          <a:p>
            <a:pPr marL="0" indent="0">
              <a:buNone/>
            </a:pPr>
            <a:endParaRPr lang="en-US" sz="1600" b="1" dirty="0">
              <a:solidFill>
                <a:srgbClr val="000000"/>
              </a:solidFill>
            </a:endParaRPr>
          </a:p>
          <a:p>
            <a:pPr marL="0" indent="0">
              <a:buNone/>
            </a:pPr>
            <a:endParaRPr lang="en-US" dirty="0" smtClean="0"/>
          </a:p>
          <a:p>
            <a:endParaRPr lang="en-US"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11</a:t>
            </a:fld>
            <a:endParaRPr lang="en-US"/>
          </a:p>
        </p:txBody>
      </p:sp>
    </p:spTree>
    <p:extLst>
      <p:ext uri="{BB962C8B-B14F-4D97-AF65-F5344CB8AC3E}">
        <p14:creationId xmlns:p14="http://schemas.microsoft.com/office/powerpoint/2010/main" val="2677732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Installations</a:t>
            </a:r>
            <a:endParaRPr lang="en-US" dirty="0"/>
          </a:p>
        </p:txBody>
      </p:sp>
      <p:sp>
        <p:nvSpPr>
          <p:cNvPr id="3" name="Content Placeholder 2"/>
          <p:cNvSpPr>
            <a:spLocks noGrp="1"/>
          </p:cNvSpPr>
          <p:nvPr>
            <p:ph idx="1"/>
          </p:nvPr>
        </p:nvSpPr>
        <p:spPr>
          <a:xfrm>
            <a:off x="457200" y="1066801"/>
            <a:ext cx="8229600" cy="3733800"/>
          </a:xfrm>
        </p:spPr>
        <p:txBody>
          <a:bodyPr/>
          <a:lstStyle/>
          <a:p>
            <a:pPr marL="0" indent="0">
              <a:buNone/>
            </a:pPr>
            <a:r>
              <a:rPr lang="en-US" dirty="0" smtClean="0"/>
              <a:t>Test Ruby-OpenStudio Environment</a:t>
            </a:r>
          </a:p>
          <a:p>
            <a:r>
              <a:rPr lang="en-US" sz="1600" dirty="0" smtClean="0"/>
              <a:t>Open </a:t>
            </a:r>
            <a:r>
              <a:rPr lang="en-US" sz="1600" dirty="0"/>
              <a:t>the terminal window (on Windows OS, </a:t>
            </a:r>
            <a:r>
              <a:rPr lang="en-US" sz="1600" dirty="0" err="1" smtClean="0"/>
              <a:t>cmd.exe</a:t>
            </a:r>
            <a:r>
              <a:rPr lang="en-US" sz="1600" dirty="0" smtClean="0"/>
              <a:t>):</a:t>
            </a:r>
            <a:endParaRPr lang="en-US" sz="1600" dirty="0"/>
          </a:p>
          <a:p>
            <a:pPr marL="0" indent="0">
              <a:buNone/>
            </a:pPr>
            <a:r>
              <a:rPr lang="en-US" sz="1600" dirty="0"/>
              <a:t>     For </a:t>
            </a:r>
            <a:r>
              <a:rPr lang="en-US" sz="1600" dirty="0">
                <a:solidFill>
                  <a:srgbClr val="C00000"/>
                </a:solidFill>
              </a:rPr>
              <a:t>OSX</a:t>
            </a:r>
            <a:r>
              <a:rPr lang="en-US" sz="1600" dirty="0">
                <a:solidFill>
                  <a:srgbClr val="000000"/>
                </a:solidFill>
              </a:rPr>
              <a:t> – </a:t>
            </a:r>
            <a:r>
              <a:rPr lang="en-US" sz="1600" dirty="0"/>
              <a:t>Press </a:t>
            </a:r>
            <a:r>
              <a:rPr lang="en-US" sz="1600" b="1" dirty="0">
                <a:solidFill>
                  <a:srgbClr val="000000"/>
                </a:solidFill>
              </a:rPr>
              <a:t>Command + Space </a:t>
            </a:r>
            <a:r>
              <a:rPr lang="en-US" sz="1600" dirty="0">
                <a:solidFill>
                  <a:srgbClr val="000000"/>
                </a:solidFill>
              </a:rPr>
              <a:t>and type </a:t>
            </a:r>
            <a:r>
              <a:rPr lang="en-US" sz="1600" dirty="0" smtClean="0">
                <a:solidFill>
                  <a:srgbClr val="C00000"/>
                </a:solidFill>
              </a:rPr>
              <a:t>Terminal </a:t>
            </a:r>
            <a:r>
              <a:rPr lang="en-US" sz="1600" dirty="0">
                <a:solidFill>
                  <a:srgbClr val="000000"/>
                </a:solidFill>
              </a:rPr>
              <a:t>and press </a:t>
            </a:r>
            <a:r>
              <a:rPr lang="en-US" sz="1600" b="1" dirty="0">
                <a:solidFill>
                  <a:srgbClr val="000000"/>
                </a:solidFill>
              </a:rPr>
              <a:t>Enter</a:t>
            </a:r>
            <a:r>
              <a:rPr lang="en-US" sz="1600" dirty="0">
                <a:solidFill>
                  <a:srgbClr val="C00000"/>
                </a:solidFill>
              </a:rPr>
              <a:t>  </a:t>
            </a:r>
          </a:p>
          <a:p>
            <a:pPr marL="0" indent="0">
              <a:buNone/>
            </a:pPr>
            <a:r>
              <a:rPr lang="en-US" sz="1600" dirty="0">
                <a:solidFill>
                  <a:srgbClr val="000000"/>
                </a:solidFill>
              </a:rPr>
              <a:t>     For </a:t>
            </a:r>
            <a:r>
              <a:rPr lang="en-US" sz="1600" dirty="0">
                <a:solidFill>
                  <a:srgbClr val="C00000"/>
                </a:solidFill>
              </a:rPr>
              <a:t>Linux</a:t>
            </a:r>
            <a:r>
              <a:rPr lang="en-US" sz="1600" dirty="0">
                <a:solidFill>
                  <a:srgbClr val="000000"/>
                </a:solidFill>
              </a:rPr>
              <a:t> – </a:t>
            </a:r>
            <a:r>
              <a:rPr lang="en-US" sz="1600" dirty="0"/>
              <a:t>Open the </a:t>
            </a:r>
            <a:r>
              <a:rPr lang="en-US" sz="1600" b="1" dirty="0"/>
              <a:t>Dash</a:t>
            </a:r>
            <a:r>
              <a:rPr lang="en-US" sz="1600" dirty="0"/>
              <a:t> by clicking the </a:t>
            </a:r>
            <a:r>
              <a:rPr lang="en-US" sz="1600" b="1" dirty="0"/>
              <a:t>Ubuntu icon </a:t>
            </a:r>
            <a:r>
              <a:rPr lang="en-US" sz="1600" dirty="0"/>
              <a:t>in the upper-left, type </a:t>
            </a:r>
            <a:r>
              <a:rPr lang="en-US" sz="1600" dirty="0">
                <a:solidFill>
                  <a:srgbClr val="C00000"/>
                </a:solidFill>
              </a:rPr>
              <a:t>terminal</a:t>
            </a:r>
            <a:r>
              <a:rPr lang="en-US" sz="1600" dirty="0"/>
              <a:t>, and  </a:t>
            </a:r>
          </a:p>
          <a:p>
            <a:pPr marL="0" indent="0">
              <a:buNone/>
            </a:pPr>
            <a:r>
              <a:rPr lang="en-US" sz="1600" dirty="0"/>
              <a:t>     select the Terminal application from the results that appear. </a:t>
            </a:r>
          </a:p>
          <a:p>
            <a:pPr marL="0" indent="0">
              <a:buNone/>
            </a:pPr>
            <a:r>
              <a:rPr lang="en-US" sz="1600" dirty="0"/>
              <a:t>     or simply hit the keyboard shortcut </a:t>
            </a:r>
            <a:r>
              <a:rPr lang="en-US" sz="1600" b="1" dirty="0" smtClean="0"/>
              <a:t>Ctrl + Alt + T</a:t>
            </a:r>
            <a:r>
              <a:rPr lang="en-US" sz="1600" dirty="0"/>
              <a:t>.</a:t>
            </a:r>
          </a:p>
          <a:p>
            <a:pPr marL="0" indent="0">
              <a:buNone/>
            </a:pPr>
            <a:r>
              <a:rPr lang="en-US" sz="1600" dirty="0">
                <a:solidFill>
                  <a:srgbClr val="000000"/>
                </a:solidFill>
              </a:rPr>
              <a:t>     For </a:t>
            </a:r>
            <a:r>
              <a:rPr lang="en-US" sz="1600" dirty="0">
                <a:solidFill>
                  <a:srgbClr val="C00000"/>
                </a:solidFill>
              </a:rPr>
              <a:t>Windows</a:t>
            </a:r>
            <a:r>
              <a:rPr lang="en-US" sz="1600" dirty="0">
                <a:solidFill>
                  <a:srgbClr val="000000"/>
                </a:solidFill>
              </a:rPr>
              <a:t> – 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smtClean="0">
                <a:solidFill>
                  <a:srgbClr val="000000"/>
                </a:solidFill>
              </a:rPr>
              <a:t>Enter</a:t>
            </a:r>
          </a:p>
          <a:p>
            <a:pPr marL="0" indent="0">
              <a:buNone/>
            </a:pPr>
            <a:endParaRPr lang="en-US" sz="1600" b="1" dirty="0" smtClean="0">
              <a:solidFill>
                <a:srgbClr val="000000"/>
              </a:solidFill>
            </a:endParaRPr>
          </a:p>
          <a:p>
            <a:r>
              <a:rPr lang="en-US" sz="1600" dirty="0" smtClean="0">
                <a:solidFill>
                  <a:srgbClr val="000000"/>
                </a:solidFill>
              </a:rPr>
              <a:t>Type </a:t>
            </a:r>
            <a:r>
              <a:rPr lang="en-US" sz="1600" dirty="0" err="1" smtClean="0">
                <a:solidFill>
                  <a:srgbClr val="C00000"/>
                </a:solidFill>
              </a:rPr>
              <a:t>irb</a:t>
            </a:r>
            <a:r>
              <a:rPr lang="en-US" sz="1600" dirty="0" smtClean="0">
                <a:solidFill>
                  <a:srgbClr val="C00000"/>
                </a:solidFill>
              </a:rPr>
              <a:t> </a:t>
            </a:r>
            <a:r>
              <a:rPr lang="en-US" sz="1600" dirty="0" smtClean="0">
                <a:solidFill>
                  <a:srgbClr val="000000"/>
                </a:solidFill>
              </a:rPr>
              <a:t>in the terminal to start the interactive ruby environment</a:t>
            </a:r>
          </a:p>
          <a:p>
            <a:r>
              <a:rPr lang="en-US" sz="1600" dirty="0">
                <a:solidFill>
                  <a:srgbClr val="000000"/>
                </a:solidFill>
              </a:rPr>
              <a:t>T</a:t>
            </a:r>
            <a:r>
              <a:rPr lang="en-US" sz="1600" dirty="0" smtClean="0">
                <a:solidFill>
                  <a:srgbClr val="000000"/>
                </a:solidFill>
              </a:rPr>
              <a:t>ype </a:t>
            </a:r>
            <a:r>
              <a:rPr lang="en-US" sz="1600" dirty="0" smtClean="0">
                <a:solidFill>
                  <a:srgbClr val="C00000"/>
                </a:solidFill>
              </a:rPr>
              <a:t>require ‘</a:t>
            </a:r>
            <a:r>
              <a:rPr lang="en-US" sz="1600" dirty="0" err="1" smtClean="0">
                <a:solidFill>
                  <a:srgbClr val="C00000"/>
                </a:solidFill>
              </a:rPr>
              <a:t>openstudio</a:t>
            </a:r>
            <a:r>
              <a:rPr lang="en-US" sz="1600" dirty="0" smtClean="0">
                <a:solidFill>
                  <a:srgbClr val="C00000"/>
                </a:solidFill>
              </a:rPr>
              <a:t>’</a:t>
            </a:r>
          </a:p>
          <a:p>
            <a:pPr marL="222250" lvl="1" indent="0">
              <a:buNone/>
            </a:pPr>
            <a:r>
              <a:rPr lang="en-US" sz="1200" dirty="0">
                <a:solidFill>
                  <a:srgbClr val="C00000"/>
                </a:solidFill>
              </a:rPr>
              <a:t> </a:t>
            </a:r>
            <a:r>
              <a:rPr lang="en-US" sz="1600" dirty="0" smtClean="0">
                <a:solidFill>
                  <a:srgbClr val="000000"/>
                </a:solidFill>
              </a:rPr>
              <a:t>The interface should return </a:t>
            </a:r>
            <a:r>
              <a:rPr lang="es-ES_tradnl" sz="1600" dirty="0" smtClean="0">
                <a:solidFill>
                  <a:srgbClr val="C00000"/>
                </a:solidFill>
              </a:rPr>
              <a:t>=&gt; true</a:t>
            </a:r>
            <a:r>
              <a:rPr lang="es-ES_tradnl" sz="1600" dirty="0" smtClean="0"/>
              <a:t>, </a:t>
            </a:r>
            <a:r>
              <a:rPr lang="es-ES_tradnl" sz="1600" dirty="0" err="1" smtClean="0"/>
              <a:t>which</a:t>
            </a:r>
            <a:r>
              <a:rPr lang="es-ES_tradnl" sz="1600" dirty="0" smtClean="0"/>
              <a:t> </a:t>
            </a:r>
            <a:r>
              <a:rPr lang="es-ES_tradnl" sz="1600" dirty="0" err="1" smtClean="0"/>
              <a:t>indicates</a:t>
            </a:r>
            <a:r>
              <a:rPr lang="es-ES_tradnl" sz="1600" dirty="0" smtClean="0"/>
              <a:t> </a:t>
            </a:r>
            <a:r>
              <a:rPr lang="es-ES_tradnl" sz="1600" dirty="0" err="1" smtClean="0"/>
              <a:t>that</a:t>
            </a:r>
            <a:r>
              <a:rPr lang="es-ES_tradnl" sz="1600" dirty="0" smtClean="0"/>
              <a:t> </a:t>
            </a:r>
            <a:r>
              <a:rPr lang="es-ES_tradnl" sz="1600" dirty="0" err="1" smtClean="0">
                <a:solidFill>
                  <a:srgbClr val="000000"/>
                </a:solidFill>
              </a:rPr>
              <a:t>your</a:t>
            </a:r>
            <a:r>
              <a:rPr lang="es-ES_tradnl" sz="1600" dirty="0" smtClean="0">
                <a:solidFill>
                  <a:srgbClr val="000000"/>
                </a:solidFill>
              </a:rPr>
              <a:t> </a:t>
            </a:r>
            <a:r>
              <a:rPr lang="es-ES_tradnl" sz="1600" dirty="0" err="1" smtClean="0">
                <a:solidFill>
                  <a:srgbClr val="000000"/>
                </a:solidFill>
              </a:rPr>
              <a:t>Ruby_OpenStudio</a:t>
            </a:r>
            <a:r>
              <a:rPr lang="es-ES_tradnl" sz="1600" dirty="0" smtClean="0">
                <a:solidFill>
                  <a:srgbClr val="000000"/>
                </a:solidFill>
              </a:rPr>
              <a:t> </a:t>
            </a:r>
            <a:r>
              <a:rPr lang="es-ES_tradnl" sz="1600" dirty="0" err="1" smtClean="0">
                <a:solidFill>
                  <a:srgbClr val="000000"/>
                </a:solidFill>
              </a:rPr>
              <a:t>environment</a:t>
            </a:r>
            <a:r>
              <a:rPr lang="es-ES_tradnl" sz="1600" dirty="0" smtClean="0">
                <a:solidFill>
                  <a:srgbClr val="000000"/>
                </a:solidFill>
              </a:rPr>
              <a:t> has </a:t>
            </a:r>
            <a:r>
              <a:rPr lang="es-ES_tradnl" sz="1600" dirty="0" err="1" smtClean="0">
                <a:solidFill>
                  <a:srgbClr val="000000"/>
                </a:solidFill>
              </a:rPr>
              <a:t>been</a:t>
            </a:r>
            <a:r>
              <a:rPr lang="es-ES_tradnl" sz="1600" dirty="0">
                <a:solidFill>
                  <a:srgbClr val="000000"/>
                </a:solidFill>
              </a:rPr>
              <a:t> </a:t>
            </a:r>
            <a:r>
              <a:rPr lang="es-ES_tradnl" sz="1600" dirty="0" err="1">
                <a:solidFill>
                  <a:srgbClr val="000000"/>
                </a:solidFill>
              </a:rPr>
              <a:t>successfully</a:t>
            </a:r>
            <a:r>
              <a:rPr lang="es-ES_tradnl" sz="1600" dirty="0">
                <a:solidFill>
                  <a:srgbClr val="000000"/>
                </a:solidFill>
              </a:rPr>
              <a:t> </a:t>
            </a:r>
            <a:r>
              <a:rPr lang="es-ES_tradnl" sz="1600" dirty="0" smtClean="0">
                <a:solidFill>
                  <a:srgbClr val="000000"/>
                </a:solidFill>
              </a:rPr>
              <a:t>set up</a:t>
            </a:r>
            <a:r>
              <a:rPr lang="es-ES_tradnl" sz="1200" dirty="0" smtClean="0">
                <a:solidFill>
                  <a:srgbClr val="000000"/>
                </a:solidFill>
              </a:rPr>
              <a:t>. </a:t>
            </a:r>
            <a:endParaRPr lang="en-US" sz="1200" dirty="0">
              <a:solidFill>
                <a:srgbClr val="000000"/>
              </a:solidFill>
            </a:endParaRPr>
          </a:p>
          <a:p>
            <a:pPr marL="0" indent="0">
              <a:buNone/>
            </a:pPr>
            <a:endParaRPr lang="en-US" dirty="0"/>
          </a:p>
          <a:p>
            <a:endParaRPr lang="en-US" sz="1600" dirty="0"/>
          </a:p>
          <a:p>
            <a:pPr marL="0" indent="0">
              <a:buNone/>
            </a:pPr>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962400" cy="196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2161429" y="5157504"/>
            <a:ext cx="1734047" cy="405096"/>
          </a:xfrm>
          <a:prstGeom prst="rect">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925357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Installations</a:t>
            </a:r>
            <a:endParaRPr lang="en-US" dirty="0"/>
          </a:p>
        </p:txBody>
      </p:sp>
      <p:sp>
        <p:nvSpPr>
          <p:cNvPr id="3" name="Content Placeholder 2"/>
          <p:cNvSpPr>
            <a:spLocks noGrp="1"/>
          </p:cNvSpPr>
          <p:nvPr>
            <p:ph idx="1"/>
          </p:nvPr>
        </p:nvSpPr>
        <p:spPr>
          <a:xfrm>
            <a:off x="457200" y="1066801"/>
            <a:ext cx="8229600" cy="3581400"/>
          </a:xfrm>
        </p:spPr>
        <p:txBody>
          <a:bodyPr/>
          <a:lstStyle/>
          <a:p>
            <a:pPr marL="0" indent="0">
              <a:buNone/>
            </a:pPr>
            <a:r>
              <a:rPr lang="en-US" dirty="0" smtClean="0"/>
              <a:t>Test Installations </a:t>
            </a:r>
          </a:p>
          <a:p>
            <a:r>
              <a:rPr lang="en-US" sz="1600" dirty="0"/>
              <a:t>Launch </a:t>
            </a:r>
            <a:r>
              <a:rPr lang="en-US" sz="1600" dirty="0" smtClean="0"/>
              <a:t>the </a:t>
            </a:r>
            <a:r>
              <a:rPr lang="en-US" sz="1600" b="1" dirty="0"/>
              <a:t>T</a:t>
            </a:r>
            <a:r>
              <a:rPr lang="en-US" sz="1600" b="1" dirty="0" smtClean="0"/>
              <a:t>erminal</a:t>
            </a:r>
            <a:r>
              <a:rPr lang="en-US" sz="1600" dirty="0" smtClean="0"/>
              <a:t> of </a:t>
            </a:r>
            <a:r>
              <a:rPr lang="en-US" sz="1600" dirty="0"/>
              <a:t>your operating </a:t>
            </a:r>
            <a:r>
              <a:rPr lang="en-US" sz="1600" dirty="0" smtClean="0"/>
              <a:t>system (See the previous slide for details)</a:t>
            </a:r>
            <a:endParaRPr lang="en-US" sz="1600" dirty="0"/>
          </a:p>
          <a:p>
            <a:r>
              <a:rPr lang="en-US" sz="1600" dirty="0" smtClean="0">
                <a:solidFill>
                  <a:srgbClr val="000000"/>
                </a:solidFill>
              </a:rPr>
              <a:t>Navigate to </a:t>
            </a:r>
            <a:r>
              <a:rPr lang="en-US" sz="1600" dirty="0" err="1" smtClean="0">
                <a:solidFill>
                  <a:srgbClr val="C00000"/>
                </a:solidFill>
              </a:rPr>
              <a:t>InstalltionTest</a:t>
            </a:r>
            <a:r>
              <a:rPr lang="en-US" sz="1600" dirty="0" smtClean="0">
                <a:solidFill>
                  <a:srgbClr val="C00000"/>
                </a:solidFill>
              </a:rPr>
              <a:t> </a:t>
            </a:r>
            <a:r>
              <a:rPr lang="en-US" sz="1600" dirty="0" smtClean="0">
                <a:solidFill>
                  <a:srgbClr val="000000"/>
                </a:solidFill>
              </a:rPr>
              <a:t>directory by typing:</a:t>
            </a:r>
          </a:p>
          <a:p>
            <a:pPr marL="0" indent="0">
              <a:buNone/>
            </a:pPr>
            <a:r>
              <a:rPr lang="en-US" sz="1600" dirty="0">
                <a:solidFill>
                  <a:srgbClr val="000000"/>
                </a:solidFill>
              </a:rPr>
              <a:t> </a:t>
            </a:r>
            <a:r>
              <a:rPr lang="en-US" sz="1600" dirty="0" smtClean="0">
                <a:solidFill>
                  <a:srgbClr val="000000"/>
                </a:solidFill>
              </a:rPr>
              <a:t>    </a:t>
            </a:r>
            <a:r>
              <a:rPr lang="en-US" sz="1600" dirty="0" smtClean="0">
                <a:solidFill>
                  <a:srgbClr val="C00000"/>
                </a:solidFill>
              </a:rPr>
              <a:t>cd </a:t>
            </a:r>
            <a:r>
              <a:rPr lang="en-US" sz="1600" dirty="0" smtClean="0">
                <a:solidFill>
                  <a:srgbClr val="000000"/>
                </a:solidFill>
              </a:rPr>
              <a:t> </a:t>
            </a:r>
            <a:r>
              <a:rPr lang="en-US" sz="1600" dirty="0" smtClean="0">
                <a:solidFill>
                  <a:srgbClr val="C00000"/>
                </a:solidFill>
              </a:rPr>
              <a:t>&lt;</a:t>
            </a:r>
            <a:r>
              <a:rPr lang="en-US" sz="1600" dirty="0" err="1" smtClean="0">
                <a:solidFill>
                  <a:srgbClr val="C00000"/>
                </a:solidFill>
              </a:rPr>
              <a:t>your_InstallationTest_directory</a:t>
            </a:r>
            <a:r>
              <a:rPr lang="en-US" sz="1600" dirty="0" smtClean="0">
                <a:solidFill>
                  <a:srgbClr val="C00000"/>
                </a:solidFill>
              </a:rPr>
              <a:t>&gt;</a:t>
            </a:r>
          </a:p>
          <a:p>
            <a:pPr marL="0" indent="0">
              <a:buNone/>
            </a:pPr>
            <a:r>
              <a:rPr lang="en-US" sz="1600" dirty="0">
                <a:solidFill>
                  <a:srgbClr val="C00000"/>
                </a:solidFill>
              </a:rPr>
              <a:t> </a:t>
            </a:r>
            <a:r>
              <a:rPr lang="en-US" sz="1600" dirty="0" smtClean="0">
                <a:solidFill>
                  <a:srgbClr val="C00000"/>
                </a:solidFill>
              </a:rPr>
              <a:t>    </a:t>
            </a:r>
            <a:r>
              <a:rPr lang="en-US" sz="1600" dirty="0" smtClean="0">
                <a:solidFill>
                  <a:srgbClr val="000000"/>
                </a:solidFill>
              </a:rPr>
              <a:t>For </a:t>
            </a:r>
            <a:r>
              <a:rPr lang="en-US" sz="1600" dirty="0">
                <a:solidFill>
                  <a:srgbClr val="000000"/>
                </a:solidFill>
              </a:rPr>
              <a:t>example: </a:t>
            </a:r>
            <a:endParaRPr lang="en-US" sz="1600" dirty="0" smtClean="0">
              <a:solidFill>
                <a:srgbClr val="000000"/>
              </a:solidFill>
            </a:endParaRPr>
          </a:p>
          <a:p>
            <a:pPr marL="222250" lvl="1" indent="0">
              <a:buNone/>
            </a:pPr>
            <a:r>
              <a:rPr lang="en-US" sz="1600" dirty="0" smtClean="0">
                <a:solidFill>
                  <a:srgbClr val="C00000"/>
                </a:solidFill>
              </a:rPr>
              <a:t>C:/Users/username/Documents/OpenStudio/BCUS/Install</a:t>
            </a:r>
          </a:p>
          <a:p>
            <a:r>
              <a:rPr lang="en-US" sz="1600" dirty="0" smtClean="0">
                <a:solidFill>
                  <a:srgbClr val="000000"/>
                </a:solidFill>
              </a:rPr>
              <a:t>Install required packages and setup the BCUS path by double clicking:</a:t>
            </a:r>
          </a:p>
          <a:p>
            <a:pPr marL="0" indent="0">
              <a:buNone/>
            </a:pPr>
            <a:r>
              <a:rPr lang="en-US" sz="1600" dirty="0">
                <a:solidFill>
                  <a:srgbClr val="000000"/>
                </a:solidFill>
              </a:rPr>
              <a:t> </a:t>
            </a:r>
            <a:r>
              <a:rPr lang="en-US" sz="1600" dirty="0" smtClean="0">
                <a:solidFill>
                  <a:srgbClr val="000000"/>
                </a:solidFill>
              </a:rPr>
              <a:t>     </a:t>
            </a:r>
            <a:r>
              <a:rPr lang="en-US" sz="1600" dirty="0" smtClean="0">
                <a:solidFill>
                  <a:srgbClr val="C00000"/>
                </a:solidFill>
              </a:rPr>
              <a:t>install_all.bat</a:t>
            </a:r>
          </a:p>
          <a:p>
            <a:r>
              <a:rPr lang="en-US" sz="1600" dirty="0">
                <a:solidFill>
                  <a:srgbClr val="000000"/>
                </a:solidFill>
              </a:rPr>
              <a:t>Execute the simple </a:t>
            </a:r>
            <a:r>
              <a:rPr lang="en-US" sz="1600" dirty="0" smtClean="0">
                <a:solidFill>
                  <a:srgbClr val="000000"/>
                </a:solidFill>
              </a:rPr>
              <a:t>UA, SA,  Bayesian Calibration test run by double clicking:</a:t>
            </a:r>
            <a:endParaRPr lang="en-US" sz="1600" dirty="0">
              <a:solidFill>
                <a:srgbClr val="000000"/>
              </a:solidFill>
            </a:endParaRPr>
          </a:p>
          <a:p>
            <a:pPr marL="0" indent="0">
              <a:buNone/>
            </a:pPr>
            <a:r>
              <a:rPr lang="en-US" sz="1600" dirty="0">
                <a:solidFill>
                  <a:srgbClr val="000000"/>
                </a:solidFill>
              </a:rPr>
              <a:t>      </a:t>
            </a:r>
            <a:r>
              <a:rPr lang="en-US" sz="1600" dirty="0" smtClean="0">
                <a:solidFill>
                  <a:srgbClr val="C00000"/>
                </a:solidFill>
              </a:rPr>
              <a:t>Testinstall.bat</a:t>
            </a:r>
          </a:p>
          <a:p>
            <a:pPr marL="0" indent="0">
              <a:buNone/>
            </a:pPr>
            <a:endParaRPr lang="en-US" sz="1600" dirty="0">
              <a:solidFill>
                <a:srgbClr val="C00000"/>
              </a:solidFill>
            </a:endParaRPr>
          </a:p>
          <a:p>
            <a:pPr marL="0" indent="0">
              <a:buNone/>
            </a:pPr>
            <a:endParaRPr lang="en-US" sz="1600" dirty="0" smtClean="0">
              <a:solidFill>
                <a:srgbClr val="C00000"/>
              </a:solidFill>
            </a:endParaRPr>
          </a:p>
          <a:p>
            <a:pPr marL="0" indent="0">
              <a:buNone/>
            </a:pPr>
            <a:endParaRPr lang="en-US" sz="1600" dirty="0" smtClean="0">
              <a:solidFill>
                <a:srgbClr val="C00000"/>
              </a:solidFill>
            </a:endParaRPr>
          </a:p>
          <a:p>
            <a:pPr marL="0" indent="0">
              <a:buNone/>
            </a:pPr>
            <a:endParaRPr lang="en-US" sz="1600" dirty="0" smtClean="0">
              <a:solidFill>
                <a:srgbClr val="C00000"/>
              </a:solidFill>
            </a:endParaRPr>
          </a:p>
          <a:p>
            <a:pPr marL="0" indent="0">
              <a:buNone/>
            </a:pPr>
            <a:endParaRPr lang="en-US" sz="1600" dirty="0">
              <a:solidFill>
                <a:srgbClr val="C00000"/>
              </a:solidFill>
            </a:endParaRPr>
          </a:p>
          <a:p>
            <a:endParaRPr lang="en-US" sz="1600" dirty="0">
              <a:solidFill>
                <a:srgbClr val="000000"/>
              </a:solidFill>
            </a:endParaRPr>
          </a:p>
          <a:p>
            <a:pPr marL="0" indent="0">
              <a:buNone/>
            </a:pPr>
            <a:endParaRPr lang="en-US" dirty="0"/>
          </a:p>
          <a:p>
            <a:endParaRPr lang="en-US" sz="1600" dirty="0"/>
          </a:p>
          <a:p>
            <a:pPr marL="0" indent="0">
              <a:buNone/>
            </a:pPr>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13</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4306294"/>
            <a:ext cx="3886200" cy="222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7320" y="4495798"/>
            <a:ext cx="3677479"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mn-lt"/>
              </a:rPr>
              <a:t>If no </a:t>
            </a:r>
            <a:r>
              <a:rPr lang="en-US" sz="1600" dirty="0" smtClean="0">
                <a:solidFill>
                  <a:srgbClr val="000000"/>
                </a:solidFill>
                <a:latin typeface="+mn-lt"/>
              </a:rPr>
              <a:t>error is reported </a:t>
            </a:r>
            <a:r>
              <a:rPr lang="en-US" sz="1600" dirty="0">
                <a:solidFill>
                  <a:srgbClr val="000000"/>
                </a:solidFill>
                <a:latin typeface="+mn-lt"/>
              </a:rPr>
              <a:t>in the terminal console, your installation is successful. You should be able to access the outputs of the simple test example in output folders inside the install folder.</a:t>
            </a:r>
          </a:p>
          <a:p>
            <a:endParaRPr lang="en-US" dirty="0"/>
          </a:p>
        </p:txBody>
      </p:sp>
    </p:spTree>
    <p:extLst>
      <p:ext uri="{BB962C8B-B14F-4D97-AF65-F5344CB8AC3E}">
        <p14:creationId xmlns:p14="http://schemas.microsoft.com/office/powerpoint/2010/main" val="941511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Trouble Shooting</a:t>
            </a:r>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14</a:t>
            </a:fld>
            <a:endParaRPr lang="en-US"/>
          </a:p>
        </p:txBody>
      </p:sp>
      <p:sp>
        <p:nvSpPr>
          <p:cNvPr id="5" name="Content Placeholder 2"/>
          <p:cNvSpPr>
            <a:spLocks noGrp="1"/>
          </p:cNvSpPr>
          <p:nvPr>
            <p:ph idx="1"/>
          </p:nvPr>
        </p:nvSpPr>
        <p:spPr>
          <a:xfrm>
            <a:off x="457200" y="1066800"/>
            <a:ext cx="8229600" cy="5410200"/>
          </a:xfrm>
        </p:spPr>
        <p:txBody>
          <a:bodyPr/>
          <a:lstStyle/>
          <a:p>
            <a:pPr marL="342900" indent="-342900">
              <a:buAutoNum type="arabicPeriod"/>
            </a:pPr>
            <a:endParaRPr lang="en-US" sz="1600" dirty="0" smtClean="0"/>
          </a:p>
          <a:p>
            <a:pPr marL="342900" indent="-342900">
              <a:buAutoNum type="arabicPeriod"/>
            </a:pPr>
            <a:r>
              <a:rPr lang="en-US" sz="1600" dirty="0" smtClean="0"/>
              <a:t>No Such file or directory –</a:t>
            </a:r>
            <a:r>
              <a:rPr lang="en-US" sz="1600" dirty="0" err="1" smtClean="0"/>
              <a:t>SA.rb</a:t>
            </a:r>
            <a:r>
              <a:rPr lang="en-US" sz="1600" dirty="0" smtClean="0"/>
              <a:t>/</a:t>
            </a:r>
            <a:r>
              <a:rPr lang="en-US" sz="1600" dirty="0" err="1" smtClean="0"/>
              <a:t>UA.rb</a:t>
            </a:r>
            <a:r>
              <a:rPr lang="en-US" sz="1600" dirty="0" smtClean="0"/>
              <a:t>/*_</a:t>
            </a:r>
            <a:r>
              <a:rPr lang="en-US" sz="1600" dirty="0" err="1" smtClean="0"/>
              <a:t>Calibration.rb</a:t>
            </a:r>
            <a:r>
              <a:rPr lang="en-US" sz="1600" dirty="0" smtClean="0"/>
              <a:t> (</a:t>
            </a:r>
            <a:r>
              <a:rPr lang="en-US" sz="1600" dirty="0" err="1" smtClean="0"/>
              <a:t>LoadError</a:t>
            </a:r>
            <a:r>
              <a:rPr lang="en-US" sz="1600" dirty="0" smtClean="0"/>
              <a:t>).</a:t>
            </a:r>
          </a:p>
          <a:p>
            <a:pPr marL="0" indent="0">
              <a:buNone/>
            </a:pPr>
            <a:r>
              <a:rPr lang="en-US" sz="1600" dirty="0" smtClean="0"/>
              <a:t>This problem would occur when you don’t have a RUBYPATH variable setting up correctly. </a:t>
            </a:r>
          </a:p>
          <a:p>
            <a:pPr marL="0" indent="0">
              <a:buNone/>
            </a:pPr>
            <a:r>
              <a:rPr lang="en-US" sz="1600" dirty="0" smtClean="0"/>
              <a:t>Make sure don’t leave any space when you change the executable bash/batch script. </a:t>
            </a:r>
          </a:p>
        </p:txBody>
      </p:sp>
      <p:pic>
        <p:nvPicPr>
          <p:cNvPr id="1026" name="Picture 2" descr="C:\Users\jiay\Desktop\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 y="2587192"/>
            <a:ext cx="6107113"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iay\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2" y="3878202"/>
            <a:ext cx="6611938" cy="1524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4953000" y="3648843"/>
            <a:ext cx="2133600" cy="991359"/>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9" name="TextBox 8"/>
          <p:cNvSpPr txBox="1"/>
          <p:nvPr/>
        </p:nvSpPr>
        <p:spPr>
          <a:xfrm>
            <a:off x="7086600" y="2633180"/>
            <a:ext cx="1874704" cy="2308324"/>
          </a:xfrm>
          <a:prstGeom prst="rect">
            <a:avLst/>
          </a:prstGeom>
          <a:noFill/>
        </p:spPr>
        <p:txBody>
          <a:bodyPr wrap="square" rtlCol="0">
            <a:spAutoFit/>
          </a:bodyPr>
          <a:lstStyle/>
          <a:p>
            <a:r>
              <a:rPr lang="en-US" dirty="0" smtClean="0"/>
              <a:t>Make sure no extra space left after your own directory – double check by putting your cursor after the slash.</a:t>
            </a:r>
            <a:endParaRPr lang="en-US" dirty="0"/>
          </a:p>
        </p:txBody>
      </p:sp>
    </p:spTree>
    <p:extLst>
      <p:ext uri="{BB962C8B-B14F-4D97-AF65-F5344CB8AC3E}">
        <p14:creationId xmlns:p14="http://schemas.microsoft.com/office/powerpoint/2010/main" val="977040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Shooting</a:t>
            </a:r>
            <a:endParaRPr lang="en-US" dirty="0"/>
          </a:p>
        </p:txBody>
      </p:sp>
      <p:sp>
        <p:nvSpPr>
          <p:cNvPr id="3" name="Content Placeholder 2"/>
          <p:cNvSpPr>
            <a:spLocks noGrp="1"/>
          </p:cNvSpPr>
          <p:nvPr>
            <p:ph idx="1"/>
          </p:nvPr>
        </p:nvSpPr>
        <p:spPr>
          <a:xfrm>
            <a:off x="457200" y="1066800"/>
            <a:ext cx="8229600" cy="5181600"/>
          </a:xfrm>
        </p:spPr>
        <p:txBody>
          <a:bodyPr/>
          <a:lstStyle/>
          <a:p>
            <a:pPr marL="0" indent="0">
              <a:buNone/>
            </a:pPr>
            <a:r>
              <a:rPr lang="en-US" sz="1600" dirty="0" smtClean="0"/>
              <a:t>2. ‘initialize’: Permission denied /x/y/</a:t>
            </a:r>
            <a:r>
              <a:rPr lang="en-US" sz="1600" dirty="0" err="1" smtClean="0"/>
              <a:t>UA_Output</a:t>
            </a:r>
            <a:r>
              <a:rPr lang="en-US" sz="1600" dirty="0" smtClean="0"/>
              <a:t>/Random_LHS_Samples.csv (</a:t>
            </a:r>
            <a:r>
              <a:rPr lang="en-US" sz="1600" dirty="0" err="1" smtClean="0"/>
              <a:t>Errno</a:t>
            </a:r>
            <a:r>
              <a:rPr lang="en-US" sz="1600" dirty="0" smtClean="0"/>
              <a:t>::EACCES) </a:t>
            </a:r>
          </a:p>
          <a:p>
            <a:pPr marL="0" indent="0">
              <a:buNone/>
            </a:pPr>
            <a:endParaRPr lang="en-US" sz="1600" dirty="0"/>
          </a:p>
          <a:p>
            <a:pPr marL="0" indent="0">
              <a:buNone/>
            </a:pPr>
            <a:r>
              <a:rPr lang="en-US" sz="1600" dirty="0" smtClean="0"/>
              <a:t>This error occurs if you have the Random_LHS_Samples.csv file open in excel when you run the script.  The script is unable to write to the file because excel has it open.  An example is shown below</a:t>
            </a:r>
            <a:endParaRPr lang="en-US" sz="1600"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2600325"/>
            <a:ext cx="8288337"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8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Shooting</a:t>
            </a:r>
            <a:endParaRPr lang="en-US" dirty="0"/>
          </a:p>
        </p:txBody>
      </p:sp>
      <p:sp>
        <p:nvSpPr>
          <p:cNvPr id="3" name="Content Placeholder 2"/>
          <p:cNvSpPr>
            <a:spLocks noGrp="1"/>
          </p:cNvSpPr>
          <p:nvPr>
            <p:ph idx="1"/>
          </p:nvPr>
        </p:nvSpPr>
        <p:spPr>
          <a:xfrm>
            <a:off x="457200" y="1066800"/>
            <a:ext cx="8229600" cy="5181600"/>
          </a:xfrm>
        </p:spPr>
        <p:txBody>
          <a:bodyPr/>
          <a:lstStyle/>
          <a:p>
            <a:pPr marL="0" indent="0">
              <a:buNone/>
            </a:pPr>
            <a:r>
              <a:rPr lang="en-US" sz="1600" dirty="0" smtClean="0"/>
              <a:t>3. ‘require’: cannot load such file </a:t>
            </a:r>
            <a:r>
              <a:rPr lang="en-US" sz="1600" dirty="0" err="1" smtClean="0"/>
              <a:t>openstudio</a:t>
            </a:r>
            <a:r>
              <a:rPr lang="en-US" sz="1600" dirty="0" smtClean="0"/>
              <a:t> (</a:t>
            </a:r>
            <a:r>
              <a:rPr lang="en-US" sz="1600" dirty="0" err="1" smtClean="0"/>
              <a:t>LoadError</a:t>
            </a:r>
            <a:r>
              <a:rPr lang="en-US" sz="1600" dirty="0" smtClean="0"/>
              <a:t>) </a:t>
            </a:r>
          </a:p>
          <a:p>
            <a:pPr marL="0" indent="0">
              <a:buNone/>
            </a:pPr>
            <a:endParaRPr lang="en-US" sz="1600" dirty="0"/>
          </a:p>
          <a:p>
            <a:pPr marL="0" indent="0">
              <a:buNone/>
            </a:pPr>
            <a:r>
              <a:rPr lang="en-US" sz="1600" dirty="0" smtClean="0"/>
              <a:t>This error occurs if you have not created an </a:t>
            </a:r>
            <a:r>
              <a:rPr lang="en-US" sz="1600" dirty="0" err="1" smtClean="0"/>
              <a:t>openstudio.rb</a:t>
            </a:r>
            <a:r>
              <a:rPr lang="en-US" sz="1600" dirty="0" smtClean="0"/>
              <a:t> in the lib/ruby/</a:t>
            </a:r>
            <a:r>
              <a:rPr lang="en-US" sz="1600" dirty="0" err="1" smtClean="0"/>
              <a:t>site_ruby</a:t>
            </a:r>
            <a:r>
              <a:rPr lang="en-US" sz="1600" dirty="0" smtClean="0"/>
              <a:t> directory of your ruby install.  Correct this by copying the </a:t>
            </a:r>
            <a:r>
              <a:rPr lang="en-US" sz="1600" dirty="0" err="1" smtClean="0"/>
              <a:t>openstudio.rb</a:t>
            </a:r>
            <a:r>
              <a:rPr lang="en-US" sz="1600" dirty="0" smtClean="0"/>
              <a:t> file from the </a:t>
            </a:r>
            <a:r>
              <a:rPr lang="en-US" sz="1600" dirty="0" err="1" smtClean="0"/>
              <a:t>OpenStudio</a:t>
            </a:r>
            <a:r>
              <a:rPr lang="en-US" sz="1600" dirty="0" smtClean="0"/>
              <a:t> ruby installation in the </a:t>
            </a:r>
            <a:r>
              <a:rPr lang="en-US" sz="1600" dirty="0" err="1" smtClean="0"/>
              <a:t>OpenStudio</a:t>
            </a:r>
            <a:r>
              <a:rPr lang="en-US" sz="1600" dirty="0" smtClean="0"/>
              <a:t> install directory</a:t>
            </a:r>
          </a:p>
          <a:p>
            <a:pPr marL="0" indent="0">
              <a:buNone/>
            </a:pPr>
            <a:r>
              <a:rPr lang="en-US" sz="1600" dirty="0" smtClean="0"/>
              <a:t>ruby-install/ruby/lib/ruby/</a:t>
            </a:r>
            <a:r>
              <a:rPr lang="en-US" sz="1600" dirty="0" err="1" smtClean="0"/>
              <a:t>site_ruby</a:t>
            </a:r>
            <a:r>
              <a:rPr lang="en-US" sz="1600" dirty="0" smtClean="0"/>
              <a:t>/</a:t>
            </a:r>
            <a:r>
              <a:rPr lang="en-US" sz="1600" dirty="0" err="1" smtClean="0"/>
              <a:t>openstudio.rb</a:t>
            </a:r>
            <a:endParaRPr lang="en-US" sz="1600"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16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3194050"/>
            <a:ext cx="833596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78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Content Placeholder 5"/>
          <p:cNvSpPr>
            <a:spLocks noGrp="1"/>
          </p:cNvSpPr>
          <p:nvPr>
            <p:ph idx="1"/>
          </p:nvPr>
        </p:nvSpPr>
        <p:spPr>
          <a:xfrm>
            <a:off x="457200" y="1066801"/>
            <a:ext cx="7772400" cy="1295399"/>
          </a:xfrm>
        </p:spPr>
        <p:txBody>
          <a:bodyPr/>
          <a:lstStyle/>
          <a:p>
            <a:pPr algn="just"/>
            <a:r>
              <a:rPr lang="en-US" sz="2400" dirty="0"/>
              <a:t>This tutorial will lead you through the </a:t>
            </a:r>
            <a:r>
              <a:rPr lang="en-US" sz="2400" dirty="0" smtClean="0"/>
              <a:t>procedures </a:t>
            </a:r>
            <a:r>
              <a:rPr lang="en-US" sz="2400" dirty="0"/>
              <a:t>of </a:t>
            </a:r>
            <a:r>
              <a:rPr lang="en-US" sz="2400" dirty="0" smtClean="0"/>
              <a:t>installing BCUS </a:t>
            </a:r>
            <a:r>
              <a:rPr lang="en-US" sz="2400" dirty="0"/>
              <a:t>- </a:t>
            </a:r>
            <a:r>
              <a:rPr lang="en-US" sz="2400" dirty="0">
                <a:solidFill>
                  <a:srgbClr val="FF0000"/>
                </a:solidFill>
              </a:rPr>
              <a:t>B</a:t>
            </a:r>
            <a:r>
              <a:rPr lang="en-US" sz="2400" dirty="0"/>
              <a:t>ayesian </a:t>
            </a:r>
            <a:r>
              <a:rPr lang="en-US" sz="2400" dirty="0">
                <a:solidFill>
                  <a:srgbClr val="FF0000"/>
                </a:solidFill>
              </a:rPr>
              <a:t>C</a:t>
            </a:r>
            <a:r>
              <a:rPr lang="en-US" sz="2400" dirty="0"/>
              <a:t>alibration, </a:t>
            </a:r>
            <a:r>
              <a:rPr lang="en-US" sz="2400" dirty="0">
                <a:solidFill>
                  <a:srgbClr val="FF0000"/>
                </a:solidFill>
              </a:rPr>
              <a:t>U</a:t>
            </a:r>
            <a:r>
              <a:rPr lang="en-US" sz="2400" dirty="0"/>
              <a:t>ncertainty Analysis and </a:t>
            </a:r>
            <a:r>
              <a:rPr lang="en-US" sz="2400" dirty="0">
                <a:solidFill>
                  <a:srgbClr val="FF0000"/>
                </a:solidFill>
              </a:rPr>
              <a:t>S</a:t>
            </a:r>
            <a:r>
              <a:rPr lang="en-US" sz="2400" dirty="0"/>
              <a:t>ensitivity Analysis on </a:t>
            </a:r>
            <a:r>
              <a:rPr lang="en-US" sz="2400" dirty="0" err="1" smtClean="0"/>
              <a:t>OpenStudio</a:t>
            </a:r>
            <a:r>
              <a:rPr lang="en-US" sz="2400" dirty="0" smtClean="0"/>
              <a:t> models</a:t>
            </a:r>
            <a:r>
              <a:rPr lang="en-US" sz="2400" dirty="0"/>
              <a:t>.  </a:t>
            </a:r>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2</a:t>
            </a:fld>
            <a:endParaRPr lang="en-US"/>
          </a:p>
        </p:txBody>
      </p:sp>
    </p:spTree>
    <p:extLst>
      <p:ext uri="{BB962C8B-B14F-4D97-AF65-F5344CB8AC3E}">
        <p14:creationId xmlns:p14="http://schemas.microsoft.com/office/powerpoint/2010/main" val="2195817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 Started </a:t>
            </a:r>
            <a:endParaRPr lang="en-US"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3</a:t>
            </a:fld>
            <a:endParaRPr lang="en-US"/>
          </a:p>
        </p:txBody>
      </p:sp>
      <p:sp>
        <p:nvSpPr>
          <p:cNvPr id="8" name="Rounded Rectangle 7"/>
          <p:cNvSpPr/>
          <p:nvPr/>
        </p:nvSpPr>
        <p:spPr bwMode="auto">
          <a:xfrm>
            <a:off x="381000"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Calibri" pitchFamily="34" charset="0"/>
              </a:rPr>
              <a:t>PREREQUISITE</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C00000"/>
                </a:solidFill>
                <a:latin typeface="Calibri" pitchFamily="34" charset="0"/>
              </a:rPr>
              <a:t>INSTALLATIONS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C00000"/>
              </a:solidFill>
              <a:effectLst/>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Calibri" pitchFamily="34" charset="0"/>
              </a:rPr>
              <a:t>Executing BCUS typically requires the following tools</a:t>
            </a:r>
            <a:r>
              <a:rPr lang="en-US" sz="1600" dirty="0">
                <a:solidFill>
                  <a:schemeClr val="tx1"/>
                </a:solidFill>
                <a:latin typeface="Calibri" pitchFamily="34" charset="0"/>
              </a:rPr>
              <a:t> </a:t>
            </a:r>
            <a:r>
              <a:rPr lang="en-US" sz="1600" dirty="0" smtClean="0">
                <a:solidFill>
                  <a:schemeClr val="tx1"/>
                </a:solidFill>
                <a:latin typeface="Calibri" pitchFamily="34" charset="0"/>
              </a:rPr>
              <a:t>and packages: </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smtClean="0">
                <a:solidFill>
                  <a:schemeClr val="tx1"/>
                </a:solidFill>
                <a:latin typeface="Calibri" pitchFamily="34" charset="0"/>
              </a:rPr>
              <a:t>OpenStudio</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err="1" smtClean="0">
                <a:ln>
                  <a:noFill/>
                </a:ln>
                <a:solidFill>
                  <a:schemeClr val="tx1"/>
                </a:solidFill>
                <a:effectLst/>
                <a:latin typeface="Calibri" pitchFamily="34" charset="0"/>
              </a:rPr>
              <a:t>EnergyPlus</a:t>
            </a:r>
            <a:endParaRPr kumimoji="0" lang="en-US" sz="1600" b="0" i="0" u="none" strike="noStrike" cap="none" normalizeH="0" baseline="0" dirty="0" smtClean="0">
              <a:ln>
                <a:noFill/>
              </a:ln>
              <a:solidFill>
                <a:schemeClr val="tx1"/>
              </a:solidFill>
              <a:effectLst/>
              <a:latin typeface="Calibri" pitchFamily="34" charset="0"/>
            </a:endParaRP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smtClean="0">
                <a:solidFill>
                  <a:schemeClr val="tx1"/>
                </a:solidFill>
                <a:latin typeface="Calibri" pitchFamily="34" charset="0"/>
              </a:rPr>
              <a:t>Microsoft Office(Some functions will be eliminated if using </a:t>
            </a:r>
            <a:r>
              <a:rPr lang="en-US" sz="1600" dirty="0" err="1" smtClean="0">
                <a:solidFill>
                  <a:schemeClr val="tx1"/>
                </a:solidFill>
                <a:latin typeface="Calibri" pitchFamily="34" charset="0"/>
              </a:rPr>
              <a:t>Libre</a:t>
            </a:r>
            <a:r>
              <a:rPr lang="en-US" sz="1600" dirty="0" smtClean="0">
                <a:solidFill>
                  <a:schemeClr val="tx1"/>
                </a:solidFill>
                <a:latin typeface="Calibri" pitchFamily="34" charset="0"/>
              </a:rPr>
              <a:t> Office in Ubuntu, i.e. drop down list)</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kumimoji="0" lang="en-US" sz="1600" b="0" i="0" u="none" strike="noStrike" cap="none" normalizeH="0" baseline="0" dirty="0" smtClean="0">
                <a:ln>
                  <a:noFill/>
                </a:ln>
                <a:solidFill>
                  <a:schemeClr val="tx1"/>
                </a:solidFill>
                <a:effectLst/>
                <a:latin typeface="Calibri" pitchFamily="34" charset="0"/>
              </a:rPr>
              <a:t>R</a:t>
            </a:r>
          </a:p>
          <a:p>
            <a:pPr marL="285750" marR="0" indent="-285750" defTabSz="914400" rtl="0" eaLnBrk="1" fontAlgn="base" latinLnBrk="0" hangingPunct="1">
              <a:lnSpc>
                <a:spcPct val="100000"/>
              </a:lnSpc>
              <a:spcBef>
                <a:spcPct val="0"/>
              </a:spcBef>
              <a:spcAft>
                <a:spcPct val="0"/>
              </a:spcAft>
              <a:buClrTx/>
              <a:buSzTx/>
              <a:buFont typeface="Arial" charset="0"/>
              <a:buChar char="•"/>
              <a:tabLst/>
            </a:pPr>
            <a:r>
              <a:rPr lang="en-US" sz="1600" dirty="0" smtClean="0">
                <a:solidFill>
                  <a:schemeClr val="tx1"/>
                </a:solidFill>
                <a:latin typeface="Calibri" pitchFamily="34" charset="0"/>
              </a:rPr>
              <a:t>R packages </a:t>
            </a:r>
            <a:endParaRPr kumimoji="0" lang="en-US" sz="1600" b="0" i="0" u="none" strike="noStrike" cap="none" normalizeH="0" baseline="0" dirty="0" smtClean="0">
              <a:ln>
                <a:noFill/>
              </a:ln>
              <a:solidFill>
                <a:schemeClr val="tx1"/>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C00000"/>
              </a:solidFill>
              <a:effectLst/>
              <a:latin typeface="Calibri" pitchFamily="34" charset="0"/>
            </a:endParaRPr>
          </a:p>
        </p:txBody>
      </p:sp>
      <p:sp>
        <p:nvSpPr>
          <p:cNvPr id="11" name="Rounded Rectangle 10"/>
          <p:cNvSpPr/>
          <p:nvPr/>
        </p:nvSpPr>
        <p:spPr bwMode="auto">
          <a:xfrm>
            <a:off x="2537086"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Calibri" pitchFamily="34" charset="0"/>
              </a:rPr>
              <a:t>SET</a:t>
            </a:r>
            <a:r>
              <a:rPr kumimoji="0" lang="en-US" sz="1800" b="0" i="0" u="none" strike="noStrike" cap="none" normalizeH="0" dirty="0" smtClean="0">
                <a:ln>
                  <a:noFill/>
                </a:ln>
                <a:solidFill>
                  <a:srgbClr val="C00000"/>
                </a:solidFill>
                <a:effectLst/>
                <a:latin typeface="Calibri" pitchFamily="34" charset="0"/>
              </a:rPr>
              <a:t> ENVIRONMENT</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smtClean="0"/>
              <a:t>Once the prerequisite tools are installed</a:t>
            </a:r>
            <a:r>
              <a:rPr lang="en-US" sz="1600" dirty="0"/>
              <a:t>, set up </a:t>
            </a:r>
            <a:r>
              <a:rPr lang="en-US" sz="1600" dirty="0" smtClean="0"/>
              <a:t>the platform </a:t>
            </a:r>
            <a:r>
              <a:rPr lang="en-US" sz="1600" dirty="0"/>
              <a:t>variables to access executables, </a:t>
            </a:r>
            <a:r>
              <a:rPr lang="en-US" sz="1600" dirty="0" smtClean="0"/>
              <a:t>examples </a:t>
            </a:r>
            <a:r>
              <a:rPr lang="en-US" sz="1600" dirty="0"/>
              <a:t>and tests.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dirty="0" smtClean="0">
              <a:ln>
                <a:noFill/>
              </a:ln>
              <a:solidFill>
                <a:srgbClr val="C0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baseline="0" dirty="0" smtClean="0">
              <a:solidFill>
                <a:srgbClr val="C00000"/>
              </a:solidFill>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C00000"/>
              </a:solidFill>
              <a:effectLst/>
              <a:latin typeface="Calibri" pitchFamily="34" charset="0"/>
            </a:endParaRPr>
          </a:p>
        </p:txBody>
      </p:sp>
      <p:sp>
        <p:nvSpPr>
          <p:cNvPr id="12" name="Rounded Rectangle 11"/>
          <p:cNvSpPr/>
          <p:nvPr/>
        </p:nvSpPr>
        <p:spPr bwMode="auto">
          <a:xfrm>
            <a:off x="4693172"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Calibri" pitchFamily="34" charset="0"/>
              </a:rPr>
              <a:t>TEST INSTALLATION</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smtClean="0"/>
              <a:t>To make </a:t>
            </a:r>
            <a:r>
              <a:rPr lang="en-US" sz="1600" dirty="0"/>
              <a:t>sure </a:t>
            </a:r>
            <a:r>
              <a:rPr lang="en-US" sz="1600" dirty="0" smtClean="0"/>
              <a:t>BCUS runs correctly:</a:t>
            </a:r>
          </a:p>
          <a:p>
            <a:pPr marL="285750" indent="-285750">
              <a:buFont typeface="Arial" charset="0"/>
              <a:buChar char="•"/>
            </a:pPr>
            <a:r>
              <a:rPr lang="en-US" sz="1600" dirty="0"/>
              <a:t>T</a:t>
            </a:r>
            <a:r>
              <a:rPr lang="en-US" sz="1600" dirty="0" smtClean="0"/>
              <a:t>est the Ruby-</a:t>
            </a:r>
            <a:r>
              <a:rPr lang="en-US" sz="1600" dirty="0" err="1" smtClean="0"/>
              <a:t>OpenStudio</a:t>
            </a:r>
            <a:r>
              <a:rPr lang="en-US" sz="1600" dirty="0" smtClean="0"/>
              <a:t> environment</a:t>
            </a:r>
          </a:p>
          <a:p>
            <a:pPr marL="285750" indent="-285750">
              <a:buFont typeface="Arial" charset="0"/>
              <a:buChar char="•"/>
            </a:pPr>
            <a:r>
              <a:rPr lang="en-US" sz="1600" dirty="0" smtClean="0">
                <a:solidFill>
                  <a:schemeClr val="tx1"/>
                </a:solidFill>
                <a:latin typeface="Calibri" pitchFamily="34" charset="0"/>
              </a:rPr>
              <a:t>Test installation by running a simple example</a:t>
            </a:r>
            <a:endParaRPr kumimoji="0" lang="en-US" sz="1600" b="0" i="0" u="none" strike="noStrike" cap="none" normalizeH="0" baseline="0" dirty="0" smtClean="0">
              <a:ln>
                <a:noFill/>
              </a:ln>
              <a:solidFill>
                <a:schemeClr val="tx1"/>
              </a:solidFill>
              <a:effectLst/>
              <a:latin typeface="Calibri" pitchFamily="34" charset="0"/>
            </a:endParaRPr>
          </a:p>
        </p:txBody>
      </p:sp>
      <p:sp>
        <p:nvSpPr>
          <p:cNvPr id="13" name="Rounded Rectangle 12"/>
          <p:cNvSpPr/>
          <p:nvPr/>
        </p:nvSpPr>
        <p:spPr bwMode="auto">
          <a:xfrm>
            <a:off x="6858000" y="1524000"/>
            <a:ext cx="1981200" cy="4572000"/>
          </a:xfrm>
          <a:prstGeom prst="roundRect">
            <a:avLst>
              <a:gd name="adj" fmla="val 5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Calibri" pitchFamily="34" charset="0"/>
              </a:rPr>
              <a:t>SIMPLE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Calibri" pitchFamily="34" charset="0"/>
              </a:rPr>
              <a:t>EXAMPLES</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C00000"/>
              </a:solidFill>
              <a:latin typeface="Calibri" pitchFamily="34" charset="0"/>
            </a:endParaRPr>
          </a:p>
          <a:p>
            <a:r>
              <a:rPr lang="en-US" sz="1600" dirty="0"/>
              <a:t>Step by step following the tutorial </a:t>
            </a:r>
            <a:r>
              <a:rPr lang="en-US" sz="1600" dirty="0" smtClean="0"/>
              <a:t>which demonstrate </a:t>
            </a:r>
            <a:r>
              <a:rPr lang="en-US" sz="1600" dirty="0"/>
              <a:t>the </a:t>
            </a:r>
            <a:r>
              <a:rPr lang="en-US" sz="1600" dirty="0" smtClean="0"/>
              <a:t>basic procedure </a:t>
            </a:r>
            <a:r>
              <a:rPr lang="en-US" sz="1600" dirty="0"/>
              <a:t>of </a:t>
            </a:r>
            <a:r>
              <a:rPr lang="en-US" sz="1600" dirty="0" smtClean="0"/>
              <a:t>running BCUS.</a:t>
            </a:r>
            <a:endParaRPr kumimoji="0" lang="en-US" sz="1600" b="0" i="0" u="none" strike="noStrike" cap="none" normalizeH="0" baseline="0" dirty="0" smtClean="0">
              <a:ln>
                <a:noFill/>
              </a:ln>
              <a:solidFill>
                <a:srgbClr val="C00000"/>
              </a:solidFill>
              <a:effectLst/>
              <a:latin typeface="Calibri" pitchFamily="34" charset="0"/>
            </a:endParaRPr>
          </a:p>
        </p:txBody>
      </p:sp>
    </p:spTree>
    <p:extLst>
      <p:ext uri="{BB962C8B-B14F-4D97-AF65-F5344CB8AC3E}">
        <p14:creationId xmlns:p14="http://schemas.microsoft.com/office/powerpoint/2010/main" val="710231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Prerequisite Installations</a:t>
            </a:r>
            <a:endParaRPr lang="en-US" dirty="0"/>
          </a:p>
        </p:txBody>
      </p:sp>
      <p:sp>
        <p:nvSpPr>
          <p:cNvPr id="6" name="Content Placeholder 5"/>
          <p:cNvSpPr>
            <a:spLocks noGrp="1"/>
          </p:cNvSpPr>
          <p:nvPr>
            <p:ph idx="1"/>
          </p:nvPr>
        </p:nvSpPr>
        <p:spPr>
          <a:xfrm>
            <a:off x="457200" y="1066801"/>
            <a:ext cx="8229600" cy="4038599"/>
          </a:xfrm>
        </p:spPr>
        <p:txBody>
          <a:bodyPr/>
          <a:lstStyle/>
          <a:p>
            <a:pPr marL="0" indent="0">
              <a:buNone/>
            </a:pPr>
            <a:r>
              <a:rPr lang="en-US" sz="2000" dirty="0"/>
              <a:t>To install and start </a:t>
            </a:r>
            <a:r>
              <a:rPr lang="en-US" sz="2000" dirty="0" smtClean="0"/>
              <a:t>using </a:t>
            </a:r>
            <a:r>
              <a:rPr lang="en-US" sz="2000" dirty="0"/>
              <a:t>the package, make sure you did: </a:t>
            </a:r>
          </a:p>
          <a:p>
            <a:r>
              <a:rPr lang="en-US" sz="2000" dirty="0"/>
              <a:t>Download and install </a:t>
            </a:r>
            <a:r>
              <a:rPr lang="en-US" sz="2000" dirty="0" smtClean="0"/>
              <a:t>the latest version of </a:t>
            </a:r>
            <a:r>
              <a:rPr lang="en-US" sz="2000" dirty="0" err="1" smtClean="0">
                <a:solidFill>
                  <a:srgbClr val="C00000"/>
                </a:solidFill>
              </a:rPr>
              <a:t>OpenStudio</a:t>
            </a:r>
            <a:r>
              <a:rPr lang="en-US" sz="2000" dirty="0" smtClean="0"/>
              <a:t>. The download address is: </a:t>
            </a:r>
            <a:r>
              <a:rPr lang="en-US" sz="2000" dirty="0">
                <a:hlinkClick r:id="rId3"/>
              </a:rPr>
              <a:t>https://www.openstudio.net/downloads</a:t>
            </a:r>
            <a:endParaRPr lang="en-US" sz="2000" dirty="0"/>
          </a:p>
          <a:p>
            <a:r>
              <a:rPr lang="en-US" sz="2000" dirty="0"/>
              <a:t>Download and install the latest version of </a:t>
            </a:r>
            <a:r>
              <a:rPr lang="en-US" sz="2000" dirty="0" err="1" smtClean="0">
                <a:solidFill>
                  <a:srgbClr val="C00000"/>
                </a:solidFill>
              </a:rPr>
              <a:t>EnergyPlus</a:t>
            </a:r>
            <a:r>
              <a:rPr lang="en-US" sz="2000" dirty="0" smtClean="0">
                <a:solidFill>
                  <a:srgbClr val="C00000"/>
                </a:solidFill>
              </a:rPr>
              <a:t> </a:t>
            </a:r>
            <a:r>
              <a:rPr lang="en-US" sz="2000" dirty="0"/>
              <a:t>. The download address is:  </a:t>
            </a:r>
            <a:r>
              <a:rPr lang="en-US" sz="2000" dirty="0" smtClean="0">
                <a:hlinkClick r:id="rId4"/>
              </a:rPr>
              <a:t>https</a:t>
            </a:r>
            <a:r>
              <a:rPr lang="en-US" sz="2000" dirty="0">
                <a:hlinkClick r:id="rId4"/>
              </a:rPr>
              <a:t>://energyplus.net/downloads</a:t>
            </a:r>
            <a:endParaRPr lang="en-US" sz="2000" dirty="0" smtClean="0"/>
          </a:p>
          <a:p>
            <a:r>
              <a:rPr lang="en-US" sz="2000" dirty="0" smtClean="0"/>
              <a:t>Download and install </a:t>
            </a:r>
            <a:r>
              <a:rPr lang="en-US" sz="2000" dirty="0" smtClean="0">
                <a:solidFill>
                  <a:srgbClr val="C00000"/>
                </a:solidFill>
              </a:rPr>
              <a:t>Ruby 2.0.0</a:t>
            </a:r>
            <a:r>
              <a:rPr lang="en-US" sz="2000" dirty="0">
                <a:solidFill>
                  <a:srgbClr val="000000"/>
                </a:solidFill>
              </a:rPr>
              <a:t> </a:t>
            </a:r>
            <a:r>
              <a:rPr lang="en-US" sz="2000" dirty="0" smtClean="0">
                <a:solidFill>
                  <a:srgbClr val="000000"/>
                </a:solidFill>
              </a:rPr>
              <a:t>(See detailed instructions in the following slides). </a:t>
            </a:r>
            <a:r>
              <a:rPr lang="en-US" sz="2000" dirty="0"/>
              <a:t>The download address is: </a:t>
            </a:r>
            <a:endParaRPr lang="en-US" sz="2000" dirty="0" smtClean="0"/>
          </a:p>
          <a:p>
            <a:pPr marL="0" indent="0">
              <a:buNone/>
            </a:pPr>
            <a:r>
              <a:rPr lang="en-US" sz="2000" dirty="0">
                <a:solidFill>
                  <a:srgbClr val="000000"/>
                </a:solidFill>
              </a:rPr>
              <a:t> </a:t>
            </a:r>
            <a:r>
              <a:rPr lang="en-US" sz="2000" dirty="0" smtClean="0">
                <a:solidFill>
                  <a:srgbClr val="000000"/>
                </a:solidFill>
              </a:rPr>
              <a:t>   </a:t>
            </a:r>
            <a:r>
              <a:rPr lang="en-US" sz="2000" dirty="0" smtClean="0">
                <a:solidFill>
                  <a:srgbClr val="000000"/>
                </a:solidFill>
                <a:hlinkClick r:id="rId5"/>
              </a:rPr>
              <a:t>https</a:t>
            </a:r>
            <a:r>
              <a:rPr lang="en-US" sz="2000" dirty="0">
                <a:solidFill>
                  <a:srgbClr val="000000"/>
                </a:solidFill>
                <a:hlinkClick r:id="rId5"/>
              </a:rPr>
              <a:t>://www.ruby-lang.org/en/downloads/</a:t>
            </a:r>
            <a:endParaRPr lang="en-US" sz="2000" dirty="0">
              <a:solidFill>
                <a:srgbClr val="C00000"/>
              </a:solidFill>
            </a:endParaRPr>
          </a:p>
          <a:p>
            <a:r>
              <a:rPr lang="en-US" sz="2000" dirty="0" smtClean="0"/>
              <a:t>Download </a:t>
            </a:r>
            <a:r>
              <a:rPr lang="en-US" sz="2000" dirty="0"/>
              <a:t>and install </a:t>
            </a:r>
            <a:r>
              <a:rPr lang="en-US" sz="2000" dirty="0">
                <a:solidFill>
                  <a:srgbClr val="C00000"/>
                </a:solidFill>
              </a:rPr>
              <a:t>Microsoft Office Excel 2010 </a:t>
            </a:r>
            <a:r>
              <a:rPr lang="en-US" sz="2000" dirty="0"/>
              <a:t>or later version.  </a:t>
            </a:r>
          </a:p>
          <a:p>
            <a:r>
              <a:rPr lang="en-US" sz="2000" dirty="0"/>
              <a:t>Download and install most recent version of </a:t>
            </a:r>
            <a:r>
              <a:rPr lang="en-US" sz="2000" dirty="0">
                <a:solidFill>
                  <a:srgbClr val="C00000"/>
                </a:solidFill>
              </a:rPr>
              <a:t>R</a:t>
            </a:r>
            <a:r>
              <a:rPr lang="en-US" sz="2000" dirty="0"/>
              <a:t> and </a:t>
            </a:r>
            <a:r>
              <a:rPr lang="en-US" sz="2000" dirty="0">
                <a:solidFill>
                  <a:srgbClr val="C00000"/>
                </a:solidFill>
              </a:rPr>
              <a:t>R </a:t>
            </a:r>
            <a:r>
              <a:rPr lang="en-US" sz="2000" dirty="0" smtClean="0">
                <a:solidFill>
                  <a:srgbClr val="C00000"/>
                </a:solidFill>
              </a:rPr>
              <a:t>packages </a:t>
            </a:r>
            <a:r>
              <a:rPr lang="en-US" sz="2000" dirty="0" smtClean="0"/>
              <a:t>(</a:t>
            </a:r>
            <a:r>
              <a:rPr lang="en-US" sz="2000" dirty="0">
                <a:solidFill>
                  <a:srgbClr val="C00000"/>
                </a:solidFill>
              </a:rPr>
              <a:t>ggplot2, triangle, </a:t>
            </a:r>
            <a:r>
              <a:rPr lang="en-US" sz="2000" dirty="0" err="1">
                <a:solidFill>
                  <a:srgbClr val="C00000"/>
                </a:solidFill>
              </a:rPr>
              <a:t>gridExtra</a:t>
            </a:r>
            <a:r>
              <a:rPr lang="en-US" sz="2000" dirty="0">
                <a:solidFill>
                  <a:srgbClr val="C00000"/>
                </a:solidFill>
              </a:rPr>
              <a:t>, lhs, </a:t>
            </a:r>
            <a:r>
              <a:rPr lang="en-US" sz="2000" dirty="0" smtClean="0">
                <a:solidFill>
                  <a:srgbClr val="C00000"/>
                </a:solidFill>
              </a:rPr>
              <a:t>sensitivity, car</a:t>
            </a:r>
            <a:r>
              <a:rPr lang="en-US" sz="2000" dirty="0" smtClean="0"/>
              <a:t>)</a:t>
            </a:r>
            <a:r>
              <a:rPr lang="en-US" sz="2000" dirty="0">
                <a:solidFill>
                  <a:srgbClr val="000000"/>
                </a:solidFill>
              </a:rPr>
              <a:t> (See detailed instructions in the following slides) </a:t>
            </a:r>
            <a:r>
              <a:rPr lang="en-US" sz="2000" dirty="0"/>
              <a:t>The download address </a:t>
            </a:r>
            <a:r>
              <a:rPr lang="en-US" sz="2000" dirty="0" smtClean="0"/>
              <a:t>of R is</a:t>
            </a:r>
            <a:r>
              <a:rPr lang="en-US" sz="2000" dirty="0"/>
              <a:t>: </a:t>
            </a:r>
            <a:endParaRPr lang="en-US" sz="2000" dirty="0" smtClean="0"/>
          </a:p>
          <a:p>
            <a:pPr marL="0" indent="0">
              <a:buNone/>
            </a:pPr>
            <a:r>
              <a:rPr lang="en-US" sz="2000" dirty="0" smtClean="0">
                <a:solidFill>
                  <a:srgbClr val="000000"/>
                </a:solidFill>
              </a:rPr>
              <a:t>    </a:t>
            </a:r>
            <a:r>
              <a:rPr lang="en-US" sz="2000" dirty="0" smtClean="0">
                <a:solidFill>
                  <a:srgbClr val="000000"/>
                </a:solidFill>
                <a:hlinkClick r:id="rId6"/>
              </a:rPr>
              <a:t>https</a:t>
            </a:r>
            <a:r>
              <a:rPr lang="en-US" sz="2000" dirty="0">
                <a:solidFill>
                  <a:srgbClr val="000000"/>
                </a:solidFill>
                <a:hlinkClick r:id="rId6"/>
              </a:rPr>
              <a:t>://cran.r-project.org/bin/windows/base/</a:t>
            </a:r>
            <a:endParaRPr lang="en-US" sz="2000" dirty="0">
              <a:solidFill>
                <a:srgbClr val="C00000"/>
              </a:solidFill>
            </a:endParaRPr>
          </a:p>
          <a:p>
            <a:endParaRPr lang="en-US" sz="2000" dirty="0"/>
          </a:p>
        </p:txBody>
      </p:sp>
      <p:sp>
        <p:nvSpPr>
          <p:cNvPr id="4" name="Slide Number Placeholder 3"/>
          <p:cNvSpPr>
            <a:spLocks noGrp="1"/>
          </p:cNvSpPr>
          <p:nvPr>
            <p:ph type="sldNum" sz="quarter" idx="13"/>
          </p:nvPr>
        </p:nvSpPr>
        <p:spPr/>
        <p:txBody>
          <a:bodyPr/>
          <a:lstStyle/>
          <a:p>
            <a:pPr>
              <a:defRPr/>
            </a:pPr>
            <a:fld id="{A08705C7-9807-4DD8-A995-349BAF9AC334}" type="slidenum">
              <a:rPr lang="en-US" smtClean="0"/>
              <a:pPr>
                <a:defRPr/>
              </a:pPr>
              <a:t>4</a:t>
            </a:fld>
            <a:endParaRPr lang="en-US"/>
          </a:p>
        </p:txBody>
      </p:sp>
    </p:spTree>
    <p:extLst>
      <p:ext uri="{BB962C8B-B14F-4D97-AF65-F5344CB8AC3E}">
        <p14:creationId xmlns:p14="http://schemas.microsoft.com/office/powerpoint/2010/main" val="2910252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the Environment</a:t>
            </a:r>
            <a:endParaRPr lang="en-US" dirty="0"/>
          </a:p>
        </p:txBody>
      </p:sp>
      <p:sp>
        <p:nvSpPr>
          <p:cNvPr id="3" name="Content Placeholder 2"/>
          <p:cNvSpPr>
            <a:spLocks noGrp="1"/>
          </p:cNvSpPr>
          <p:nvPr>
            <p:ph idx="1"/>
          </p:nvPr>
        </p:nvSpPr>
        <p:spPr>
          <a:xfrm>
            <a:off x="457200" y="1066801"/>
            <a:ext cx="8229600" cy="4495800"/>
          </a:xfrm>
        </p:spPr>
        <p:txBody>
          <a:bodyPr/>
          <a:lstStyle/>
          <a:p>
            <a:pPr marL="0" indent="0">
              <a:buNone/>
            </a:pPr>
            <a:r>
              <a:rPr lang="en-US" dirty="0" smtClean="0"/>
              <a:t>Set up Ruby-OpenStudio Environment on Windows</a:t>
            </a:r>
            <a:r>
              <a:rPr lang="en-US" sz="1600" dirty="0" smtClean="0"/>
              <a:t> </a:t>
            </a:r>
          </a:p>
          <a:p>
            <a:r>
              <a:rPr lang="en-US" sz="1600" b="1" dirty="0" smtClean="0">
                <a:solidFill>
                  <a:srgbClr val="000000"/>
                </a:solidFill>
              </a:rPr>
              <a:t>Download and install Ruby. </a:t>
            </a:r>
          </a:p>
          <a:p>
            <a:pPr marL="222250" lvl="1" indent="0">
              <a:buNone/>
            </a:pPr>
            <a:r>
              <a:rPr lang="en-US" sz="1400" dirty="0" smtClean="0">
                <a:solidFill>
                  <a:srgbClr val="000000"/>
                </a:solidFill>
              </a:rPr>
              <a:t>Download the </a:t>
            </a:r>
            <a:r>
              <a:rPr lang="en-US" sz="1400" dirty="0" smtClean="0">
                <a:solidFill>
                  <a:srgbClr val="C00000"/>
                </a:solidFill>
              </a:rPr>
              <a:t>Ruby </a:t>
            </a:r>
            <a:r>
              <a:rPr lang="en-US" sz="1400" dirty="0" smtClean="0">
                <a:solidFill>
                  <a:srgbClr val="C00000"/>
                </a:solidFill>
              </a:rPr>
              <a:t>2.0.0 </a:t>
            </a:r>
            <a:r>
              <a:rPr lang="en-US" sz="1400" dirty="0" smtClean="0">
                <a:solidFill>
                  <a:srgbClr val="000000"/>
                </a:solidFill>
              </a:rPr>
              <a:t>installer. If you have the Windows (x64) version of </a:t>
            </a:r>
            <a:r>
              <a:rPr lang="en-US" sz="1400" dirty="0" err="1" smtClean="0">
                <a:solidFill>
                  <a:srgbClr val="000000"/>
                </a:solidFill>
              </a:rPr>
              <a:t>OpenStudio</a:t>
            </a:r>
            <a:r>
              <a:rPr lang="en-US" sz="1400" dirty="0" smtClean="0">
                <a:solidFill>
                  <a:srgbClr val="000000"/>
                </a:solidFill>
              </a:rPr>
              <a:t> installed   (Help&gt;About&gt;Compiler shows Visual Studio 12 2013 Win64), you'll need the x64 Ruby installer. If you have the Windows (x32) version of </a:t>
            </a:r>
            <a:r>
              <a:rPr lang="en-US" sz="1400" dirty="0" err="1" smtClean="0">
                <a:solidFill>
                  <a:srgbClr val="000000"/>
                </a:solidFill>
              </a:rPr>
              <a:t>OpenStudio</a:t>
            </a:r>
            <a:r>
              <a:rPr lang="en-US" sz="1400" dirty="0" smtClean="0">
                <a:solidFill>
                  <a:srgbClr val="000000"/>
                </a:solidFill>
              </a:rPr>
              <a:t> installed, you'll need the non-x64 Ruby installer.</a:t>
            </a:r>
          </a:p>
          <a:p>
            <a:pPr marL="0" indent="0">
              <a:buNone/>
            </a:pPr>
            <a:endParaRPr lang="en-US" sz="1600" dirty="0" smtClean="0">
              <a:solidFill>
                <a:srgbClr val="000000"/>
              </a:solidFill>
            </a:endParaRPr>
          </a:p>
          <a:p>
            <a:r>
              <a:rPr lang="en-US" sz="1600" b="1" dirty="0" smtClean="0"/>
              <a:t>Add </a:t>
            </a:r>
            <a:r>
              <a:rPr lang="en-US" sz="1600" b="1" dirty="0">
                <a:solidFill>
                  <a:srgbClr val="C00000"/>
                </a:solidFill>
              </a:rPr>
              <a:t>C:\</a:t>
            </a:r>
            <a:r>
              <a:rPr lang="en-US" sz="1600" b="1" dirty="0" smtClean="0">
                <a:solidFill>
                  <a:srgbClr val="C00000"/>
                </a:solidFill>
              </a:rPr>
              <a:t>Ruby200\bin</a:t>
            </a:r>
            <a:r>
              <a:rPr lang="en-US" sz="1600" b="1" dirty="0"/>
              <a:t> </a:t>
            </a:r>
            <a:r>
              <a:rPr lang="en-US" sz="1600" b="1" dirty="0" smtClean="0"/>
              <a:t> (or wherever you installed Ruby) to the PATH environment variable.</a:t>
            </a:r>
          </a:p>
          <a:p>
            <a:pPr marL="222250" lvl="1" indent="0">
              <a:buNone/>
            </a:pPr>
            <a:r>
              <a:rPr lang="en-US" sz="1400" dirty="0" smtClean="0"/>
              <a:t>From </a:t>
            </a:r>
            <a:r>
              <a:rPr lang="en-US" sz="1400" dirty="0"/>
              <a:t>the desktop, right-click </a:t>
            </a:r>
            <a:r>
              <a:rPr lang="en-US" sz="1400" b="1" dirty="0"/>
              <a:t>My Computer</a:t>
            </a:r>
            <a:r>
              <a:rPr lang="en-US" sz="1400" dirty="0"/>
              <a:t> and click </a:t>
            </a:r>
            <a:r>
              <a:rPr lang="en-US" sz="1400" b="1" dirty="0"/>
              <a:t>Properties</a:t>
            </a:r>
            <a:r>
              <a:rPr lang="en-US" sz="1400" dirty="0"/>
              <a:t>.</a:t>
            </a:r>
          </a:p>
          <a:p>
            <a:pPr marL="222250" lvl="1" indent="0">
              <a:buNone/>
            </a:pPr>
            <a:r>
              <a:rPr lang="en-US" sz="1400" dirty="0" smtClean="0"/>
              <a:t>In </a:t>
            </a:r>
            <a:r>
              <a:rPr lang="en-US" sz="1400" dirty="0"/>
              <a:t>the System Properties window, click on the </a:t>
            </a:r>
            <a:r>
              <a:rPr lang="en-US" sz="1400" b="1" dirty="0"/>
              <a:t>Advanced</a:t>
            </a:r>
            <a:r>
              <a:rPr lang="en-US" sz="1400" dirty="0"/>
              <a:t> tab</a:t>
            </a:r>
            <a:r>
              <a:rPr lang="en-US" sz="1400" dirty="0" smtClean="0"/>
              <a:t>. </a:t>
            </a:r>
            <a:endParaRPr lang="en-US" sz="1400" dirty="0"/>
          </a:p>
          <a:p>
            <a:pPr marL="222250" lvl="1" indent="0">
              <a:buNone/>
            </a:pPr>
            <a:r>
              <a:rPr lang="en-US" sz="1400" dirty="0" smtClean="0"/>
              <a:t>In </a:t>
            </a:r>
            <a:r>
              <a:rPr lang="en-US" sz="1400" dirty="0"/>
              <a:t>the Advanced section, click the </a:t>
            </a:r>
            <a:r>
              <a:rPr lang="en-US" sz="1400" b="1" dirty="0"/>
              <a:t>Environment Variables</a:t>
            </a:r>
            <a:r>
              <a:rPr lang="en-US" sz="1400" dirty="0"/>
              <a:t> </a:t>
            </a:r>
            <a:r>
              <a:rPr lang="en-US" sz="1400" dirty="0" smtClean="0"/>
              <a:t>button.</a:t>
            </a:r>
            <a:endParaRPr lang="en-US" sz="1400" dirty="0"/>
          </a:p>
          <a:p>
            <a:pPr marL="222250" lvl="1" indent="0">
              <a:buNone/>
            </a:pPr>
            <a:r>
              <a:rPr lang="en-US" sz="1400" dirty="0" smtClean="0"/>
              <a:t>Finally</a:t>
            </a:r>
            <a:r>
              <a:rPr lang="en-US" sz="1400" dirty="0"/>
              <a:t>, in the Environment Variables window (as shown below), highlight the </a:t>
            </a:r>
            <a:r>
              <a:rPr lang="en-US" sz="1400" b="1" dirty="0"/>
              <a:t>Path</a:t>
            </a:r>
            <a:r>
              <a:rPr lang="en-US" sz="1400" dirty="0"/>
              <a:t> variable in </a:t>
            </a:r>
            <a:r>
              <a:rPr lang="en-US" sz="1400" dirty="0" smtClean="0"/>
              <a:t> the </a:t>
            </a:r>
            <a:r>
              <a:rPr lang="en-US" sz="1400" dirty="0"/>
              <a:t>Systems Variable section and click the </a:t>
            </a:r>
            <a:r>
              <a:rPr lang="en-US" sz="1400" b="1" dirty="0"/>
              <a:t>Edit</a:t>
            </a:r>
            <a:r>
              <a:rPr lang="en-US" sz="1400" dirty="0"/>
              <a:t> button. Add </a:t>
            </a:r>
            <a:r>
              <a:rPr lang="en-US" sz="1400" dirty="0">
                <a:solidFill>
                  <a:srgbClr val="C00000"/>
                </a:solidFill>
              </a:rPr>
              <a:t>C:\</a:t>
            </a:r>
            <a:r>
              <a:rPr lang="en-US" sz="1400" dirty="0" smtClean="0">
                <a:solidFill>
                  <a:srgbClr val="C00000"/>
                </a:solidFill>
              </a:rPr>
              <a:t>Ruby200\bin</a:t>
            </a:r>
            <a:r>
              <a:rPr lang="en-US" sz="1400" dirty="0" smtClean="0"/>
              <a:t> </a:t>
            </a:r>
            <a:r>
              <a:rPr lang="en-US" sz="1400" dirty="0"/>
              <a:t>path lines with the paths you wish the computer to access. Each different directory is separated with a </a:t>
            </a:r>
            <a:r>
              <a:rPr lang="en-US" sz="1400" dirty="0" smtClean="0"/>
              <a:t>semicolon.</a:t>
            </a:r>
          </a:p>
          <a:p>
            <a:pPr marL="222250" lvl="1" indent="0">
              <a:buNone/>
            </a:pPr>
            <a:r>
              <a:rPr lang="en-US" sz="1400" dirty="0" smtClean="0"/>
              <a:t>For example:</a:t>
            </a:r>
            <a:r>
              <a:rPr lang="en-US" sz="1200" dirty="0"/>
              <a:t/>
            </a:r>
            <a:br>
              <a:rPr lang="en-US" sz="1200" dirty="0"/>
            </a:br>
            <a:r>
              <a:rPr lang="en-US" sz="1200" dirty="0" smtClean="0"/>
              <a:t>     </a:t>
            </a:r>
            <a:r>
              <a:rPr lang="en-US" sz="1200" dirty="0" smtClean="0">
                <a:solidFill>
                  <a:srgbClr val="C00000"/>
                </a:solidFill>
              </a:rPr>
              <a:t>C</a:t>
            </a:r>
            <a:r>
              <a:rPr lang="en-US" sz="1200" dirty="0">
                <a:solidFill>
                  <a:srgbClr val="C00000"/>
                </a:solidFill>
              </a:rPr>
              <a:t>:\Program </a:t>
            </a:r>
            <a:r>
              <a:rPr lang="en-US" sz="1200" dirty="0" err="1">
                <a:solidFill>
                  <a:srgbClr val="C00000"/>
                </a:solidFill>
              </a:rPr>
              <a:t>Files;C</a:t>
            </a:r>
            <a:r>
              <a:rPr lang="en-US" sz="1200" dirty="0">
                <a:solidFill>
                  <a:srgbClr val="C00000"/>
                </a:solidFill>
              </a:rPr>
              <a:t>:\</a:t>
            </a:r>
            <a:r>
              <a:rPr lang="en-US" sz="1200" dirty="0" err="1">
                <a:solidFill>
                  <a:srgbClr val="C00000"/>
                </a:solidFill>
              </a:rPr>
              <a:t>Winnt;C</a:t>
            </a:r>
            <a:r>
              <a:rPr lang="en-US" sz="1200" dirty="0">
                <a:solidFill>
                  <a:srgbClr val="C00000"/>
                </a:solidFill>
              </a:rPr>
              <a:t>:\</a:t>
            </a:r>
            <a:r>
              <a:rPr lang="en-US" sz="1200" dirty="0" err="1">
                <a:solidFill>
                  <a:srgbClr val="C00000"/>
                </a:solidFill>
              </a:rPr>
              <a:t>Winnt</a:t>
            </a:r>
            <a:r>
              <a:rPr lang="en-US" sz="1200" dirty="0">
                <a:solidFill>
                  <a:srgbClr val="C00000"/>
                </a:solidFill>
              </a:rPr>
              <a:t>\System32; </a:t>
            </a:r>
            <a:r>
              <a:rPr lang="en-US" sz="1200" b="1" u="sng" dirty="0">
                <a:solidFill>
                  <a:srgbClr val="C00000"/>
                </a:solidFill>
              </a:rPr>
              <a:t>C:\</a:t>
            </a:r>
            <a:r>
              <a:rPr lang="en-US" sz="1200" b="1" u="sng" dirty="0" smtClean="0">
                <a:solidFill>
                  <a:srgbClr val="C00000"/>
                </a:solidFill>
              </a:rPr>
              <a:t>Ruby200\bin</a:t>
            </a:r>
            <a:r>
              <a:rPr lang="en-US" sz="1200" b="1" u="sng" dirty="0" smtClean="0"/>
              <a:t> </a:t>
            </a:r>
            <a:endParaRPr lang="en-US" sz="1200" b="1" u="sng" dirty="0">
              <a:solidFill>
                <a:srgbClr val="C00000"/>
              </a:solidFill>
            </a:endParaRPr>
          </a:p>
          <a:p>
            <a:pPr algn="ctr"/>
            <a:endParaRPr lang="en-US" sz="1600" dirty="0"/>
          </a:p>
          <a:p>
            <a:endParaRPr lang="en-US" sz="1600" dirty="0" smtClean="0"/>
          </a:p>
          <a:p>
            <a:endParaRPr lang="en-US" sz="1600" dirty="0" smtClean="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5</a:t>
            </a:fld>
            <a:endParaRPr lang="en-US"/>
          </a:p>
        </p:txBody>
      </p:sp>
    </p:spTree>
    <p:extLst>
      <p:ext uri="{BB962C8B-B14F-4D97-AF65-F5344CB8AC3E}">
        <p14:creationId xmlns:p14="http://schemas.microsoft.com/office/powerpoint/2010/main" val="393114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a:t>up the </a:t>
            </a:r>
            <a:r>
              <a:rPr lang="en-US" dirty="0" smtClean="0"/>
              <a:t>Environment</a:t>
            </a:r>
            <a:endParaRPr lang="en-US" dirty="0"/>
          </a:p>
        </p:txBody>
      </p:sp>
      <p:sp>
        <p:nvSpPr>
          <p:cNvPr id="3" name="Content Placeholder 2"/>
          <p:cNvSpPr>
            <a:spLocks noGrp="1"/>
          </p:cNvSpPr>
          <p:nvPr>
            <p:ph idx="1"/>
          </p:nvPr>
        </p:nvSpPr>
        <p:spPr/>
        <p:txBody>
          <a:bodyPr/>
          <a:lstStyle/>
          <a:p>
            <a:pPr marL="0" indent="0">
              <a:buNone/>
            </a:pPr>
            <a:r>
              <a:rPr lang="en-US" dirty="0" smtClean="0"/>
              <a:t>Set up </a:t>
            </a:r>
            <a:r>
              <a:rPr lang="en-US" dirty="0"/>
              <a:t>Ruby-OpenStudio </a:t>
            </a:r>
            <a:r>
              <a:rPr lang="en-US" dirty="0" smtClean="0"/>
              <a:t>Environment on Windows – Cont.</a:t>
            </a:r>
            <a:endParaRPr lang="en-US" sz="1600" dirty="0" smtClean="0"/>
          </a:p>
          <a:p>
            <a:r>
              <a:rPr lang="en-US" sz="1600" b="1" dirty="0"/>
              <a:t>Create a text file with the following </a:t>
            </a:r>
            <a:r>
              <a:rPr lang="en-US" sz="1600" b="1" dirty="0" smtClean="0"/>
              <a:t>content:</a:t>
            </a:r>
          </a:p>
          <a:p>
            <a:pPr marL="0" indent="0">
              <a:buNone/>
            </a:pPr>
            <a:r>
              <a:rPr lang="en-US" sz="1600" dirty="0" smtClean="0">
                <a:solidFill>
                  <a:srgbClr val="C00000"/>
                </a:solidFill>
              </a:rPr>
              <a:t>               </a:t>
            </a:r>
            <a:r>
              <a:rPr lang="en-US" sz="1600" dirty="0">
                <a:solidFill>
                  <a:srgbClr val="C00000"/>
                </a:solidFill>
              </a:rPr>
              <a:t>require 'C:\Program Files\</a:t>
            </a:r>
            <a:r>
              <a:rPr lang="en-US" sz="1600" dirty="0" err="1">
                <a:solidFill>
                  <a:srgbClr val="C00000"/>
                </a:solidFill>
              </a:rPr>
              <a:t>OpenStudio</a:t>
            </a:r>
            <a:r>
              <a:rPr lang="en-US" sz="1600" dirty="0">
                <a:solidFill>
                  <a:srgbClr val="C00000"/>
                </a:solidFill>
              </a:rPr>
              <a:t> </a:t>
            </a:r>
            <a:r>
              <a:rPr lang="en-US" sz="1600" dirty="0" smtClean="0">
                <a:solidFill>
                  <a:srgbClr val="C00000"/>
                </a:solidFill>
              </a:rPr>
              <a:t>1.11.0\Ruby\</a:t>
            </a:r>
            <a:r>
              <a:rPr lang="en-US" sz="1600" dirty="0" err="1" smtClean="0">
                <a:solidFill>
                  <a:srgbClr val="C00000"/>
                </a:solidFill>
              </a:rPr>
              <a:t>openstudio.rb</a:t>
            </a:r>
            <a:r>
              <a:rPr lang="en-US" sz="1600" dirty="0" smtClean="0">
                <a:solidFill>
                  <a:srgbClr val="C00000"/>
                </a:solidFill>
              </a:rPr>
              <a:t>'</a:t>
            </a:r>
            <a:endParaRPr lang="en-US" sz="1600" dirty="0">
              <a:solidFill>
                <a:srgbClr val="C00000"/>
              </a:solidFill>
            </a:endParaRPr>
          </a:p>
          <a:p>
            <a:r>
              <a:rPr lang="en-US" sz="1600" b="1" dirty="0" smtClean="0"/>
              <a:t>Save </a:t>
            </a:r>
            <a:r>
              <a:rPr lang="en-US" sz="1600" b="1" dirty="0"/>
              <a:t>the file as</a:t>
            </a:r>
            <a:r>
              <a:rPr lang="en-US" sz="1600" dirty="0"/>
              <a:t> </a:t>
            </a:r>
            <a:r>
              <a:rPr lang="en-US" sz="1600" dirty="0" err="1">
                <a:solidFill>
                  <a:srgbClr val="C00000"/>
                </a:solidFill>
              </a:rPr>
              <a:t>openstudio.rb</a:t>
            </a:r>
            <a:r>
              <a:rPr lang="en-US" sz="1600" dirty="0"/>
              <a:t> </a:t>
            </a:r>
            <a:r>
              <a:rPr lang="en-US" sz="1600" dirty="0" smtClean="0"/>
              <a:t> </a:t>
            </a:r>
            <a:r>
              <a:rPr lang="en-US" sz="1600" b="1" dirty="0" smtClean="0"/>
              <a:t>at the following directory:</a:t>
            </a:r>
            <a:endParaRPr lang="en-US" sz="1600" dirty="0" smtClean="0"/>
          </a:p>
          <a:p>
            <a:pPr marL="0" indent="0">
              <a:buNone/>
            </a:pPr>
            <a:r>
              <a:rPr lang="en-US" sz="1600" dirty="0"/>
              <a:t> </a:t>
            </a:r>
            <a:r>
              <a:rPr lang="en-US" sz="1600" dirty="0" smtClean="0"/>
              <a:t>             </a:t>
            </a:r>
            <a:r>
              <a:rPr lang="en-US" sz="1600" dirty="0"/>
              <a:t> </a:t>
            </a:r>
            <a:r>
              <a:rPr lang="en-US" sz="1600" dirty="0">
                <a:solidFill>
                  <a:srgbClr val="C00000"/>
                </a:solidFill>
              </a:rPr>
              <a:t>C:\</a:t>
            </a:r>
            <a:r>
              <a:rPr lang="en-US" sz="1600" dirty="0" smtClean="0">
                <a:solidFill>
                  <a:srgbClr val="C00000"/>
                </a:solidFill>
              </a:rPr>
              <a:t>Ruby200\lib\ruby\site_ruby</a:t>
            </a:r>
            <a:r>
              <a:rPr lang="en-US" sz="1600" dirty="0">
                <a:solidFill>
                  <a:srgbClr val="C00000"/>
                </a:solidFill>
              </a:rPr>
              <a:t> (next to the </a:t>
            </a:r>
            <a:r>
              <a:rPr lang="en-US" sz="1600" dirty="0" smtClean="0">
                <a:solidFill>
                  <a:srgbClr val="C00000"/>
                </a:solidFill>
              </a:rPr>
              <a:t>2.3.0</a:t>
            </a:r>
            <a:r>
              <a:rPr lang="en-US" sz="1600" dirty="0">
                <a:solidFill>
                  <a:srgbClr val="C00000"/>
                </a:solidFill>
              </a:rPr>
              <a:t> folder).</a:t>
            </a:r>
          </a:p>
          <a:p>
            <a:r>
              <a:rPr lang="en-US" sz="1600" b="1" dirty="0" smtClean="0"/>
              <a:t>Install </a:t>
            </a:r>
            <a:r>
              <a:rPr lang="en-US" sz="1600" b="1" dirty="0" err="1" smtClean="0"/>
              <a:t>RubyXL</a:t>
            </a:r>
            <a:endParaRPr lang="en-US" sz="1600" b="1" dirty="0" smtClean="0"/>
          </a:p>
          <a:p>
            <a:pPr marL="0" indent="0">
              <a:buNone/>
            </a:pPr>
            <a:r>
              <a:rPr lang="en-US" sz="1600" dirty="0"/>
              <a:t> </a:t>
            </a:r>
            <a:r>
              <a:rPr lang="en-US" sz="1600" dirty="0" smtClean="0"/>
              <a:t>    Open </a:t>
            </a:r>
            <a:r>
              <a:rPr lang="en-US" sz="1600" dirty="0" err="1" smtClean="0">
                <a:solidFill>
                  <a:srgbClr val="C00000"/>
                </a:solidFill>
              </a:rPr>
              <a:t>cmd</a:t>
            </a:r>
            <a:r>
              <a:rPr lang="en-US" sz="1600" dirty="0" smtClean="0"/>
              <a:t> – </a:t>
            </a:r>
            <a:r>
              <a:rPr lang="en-US" sz="1600" dirty="0">
                <a:solidFill>
                  <a:srgbClr val="000000"/>
                </a:solidFill>
              </a:rPr>
              <a:t>Click </a:t>
            </a:r>
            <a:r>
              <a:rPr lang="en-US" sz="1600" b="1" dirty="0">
                <a:solidFill>
                  <a:srgbClr val="000000"/>
                </a:solidFill>
              </a:rPr>
              <a:t>Start</a:t>
            </a:r>
            <a:r>
              <a:rPr lang="en-US" sz="1600" dirty="0">
                <a:solidFill>
                  <a:srgbClr val="000000"/>
                </a:solidFill>
              </a:rPr>
              <a:t>, in the search box type </a:t>
            </a:r>
            <a:r>
              <a:rPr lang="en-US" sz="1600" dirty="0" err="1">
                <a:solidFill>
                  <a:srgbClr val="C00000"/>
                </a:solidFill>
              </a:rPr>
              <a:t>cmd</a:t>
            </a:r>
            <a:r>
              <a:rPr lang="en-US" sz="1600" dirty="0">
                <a:solidFill>
                  <a:srgbClr val="C00000"/>
                </a:solidFill>
              </a:rPr>
              <a:t> </a:t>
            </a:r>
            <a:r>
              <a:rPr lang="en-US" sz="1600" dirty="0">
                <a:solidFill>
                  <a:srgbClr val="000000"/>
                </a:solidFill>
              </a:rPr>
              <a:t>and press </a:t>
            </a:r>
            <a:r>
              <a:rPr lang="en-US" sz="1600" b="1" dirty="0">
                <a:solidFill>
                  <a:srgbClr val="000000"/>
                </a:solidFill>
              </a:rPr>
              <a:t>Enter</a:t>
            </a:r>
          </a:p>
          <a:p>
            <a:pPr marL="0" indent="0">
              <a:buNone/>
            </a:pPr>
            <a:r>
              <a:rPr lang="en-US" sz="1600" dirty="0"/>
              <a:t> </a:t>
            </a:r>
            <a:r>
              <a:rPr lang="en-US" sz="1600" dirty="0" smtClean="0"/>
              <a:t>    Type: </a:t>
            </a:r>
          </a:p>
          <a:p>
            <a:pPr marL="0" indent="0">
              <a:buNone/>
            </a:pPr>
            <a:r>
              <a:rPr lang="en-US" sz="1600" dirty="0"/>
              <a:t> </a:t>
            </a:r>
            <a:r>
              <a:rPr lang="en-US" sz="1600" dirty="0" smtClean="0"/>
              <a:t>               </a:t>
            </a:r>
            <a:r>
              <a:rPr lang="en-US" sz="1600" dirty="0" smtClean="0">
                <a:solidFill>
                  <a:srgbClr val="C00000"/>
                </a:solidFill>
              </a:rPr>
              <a:t>gem install </a:t>
            </a:r>
            <a:r>
              <a:rPr lang="en-US" sz="1600" dirty="0" err="1" smtClean="0">
                <a:solidFill>
                  <a:srgbClr val="C00000"/>
                </a:solidFill>
              </a:rPr>
              <a:t>rubyXL</a:t>
            </a:r>
            <a:r>
              <a:rPr lang="en-US" sz="1600" dirty="0" smtClean="0">
                <a:solidFill>
                  <a:srgbClr val="C00000"/>
                </a:solidFill>
              </a:rPr>
              <a:t>     </a:t>
            </a:r>
            <a:r>
              <a:rPr lang="en-US" sz="1600" i="1" dirty="0" smtClean="0">
                <a:solidFill>
                  <a:schemeClr val="tx2"/>
                </a:solidFill>
              </a:rPr>
              <a:t>(note that capitalization is important!)</a:t>
            </a:r>
          </a:p>
          <a:p>
            <a:pPr marL="0" indent="0">
              <a:buNone/>
            </a:pPr>
            <a:r>
              <a:rPr lang="en-US" sz="1600" dirty="0"/>
              <a:t> </a:t>
            </a:r>
            <a:r>
              <a:rPr lang="en-US" sz="1600" dirty="0" smtClean="0"/>
              <a:t> </a:t>
            </a:r>
            <a:endParaRPr lang="en-US" sz="1600" dirty="0"/>
          </a:p>
          <a:p>
            <a:r>
              <a:rPr lang="en-US" sz="1600" b="1" dirty="0" smtClean="0"/>
              <a:t>Note</a:t>
            </a:r>
            <a:r>
              <a:rPr lang="en-US" sz="1600" dirty="0" smtClean="0"/>
              <a:t>: </a:t>
            </a:r>
            <a:r>
              <a:rPr lang="en-US" sz="1600" dirty="0"/>
              <a:t>Here we assume </a:t>
            </a:r>
            <a:r>
              <a:rPr lang="en-US" sz="1600" dirty="0" smtClean="0"/>
              <a:t>OpenStudio and Ruby are </a:t>
            </a:r>
            <a:r>
              <a:rPr lang="en-US" sz="1600" dirty="0"/>
              <a:t>installed in the default directory under </a:t>
            </a:r>
            <a:r>
              <a:rPr lang="en-US" sz="1600" dirty="0" smtClean="0"/>
              <a:t> the</a:t>
            </a:r>
          </a:p>
          <a:p>
            <a:pPr marL="0" indent="0">
              <a:buNone/>
            </a:pPr>
            <a:r>
              <a:rPr lang="en-US" sz="1600" b="1" dirty="0">
                <a:solidFill>
                  <a:srgbClr val="C00000"/>
                </a:solidFill>
              </a:rPr>
              <a:t> </a:t>
            </a:r>
            <a:r>
              <a:rPr lang="en-US" sz="1600" b="1" dirty="0" smtClean="0">
                <a:solidFill>
                  <a:srgbClr val="C00000"/>
                </a:solidFill>
              </a:rPr>
              <a:t>               C</a:t>
            </a:r>
            <a:r>
              <a:rPr lang="en-US" sz="1600" b="1" dirty="0">
                <a:solidFill>
                  <a:srgbClr val="C00000"/>
                </a:solidFill>
              </a:rPr>
              <a:t>: </a:t>
            </a:r>
            <a:r>
              <a:rPr lang="en-US" sz="1600" b="1" dirty="0" smtClean="0">
                <a:solidFill>
                  <a:srgbClr val="C00000"/>
                </a:solidFill>
              </a:rPr>
              <a:t>\ drive</a:t>
            </a:r>
            <a:r>
              <a:rPr lang="en-US" sz="1600" dirty="0"/>
              <a:t>. Change if you </a:t>
            </a:r>
            <a:r>
              <a:rPr lang="en-US" sz="1600" dirty="0" smtClean="0"/>
              <a:t>have them installed in </a:t>
            </a:r>
            <a:r>
              <a:rPr lang="en-US" sz="1600" dirty="0"/>
              <a:t>other </a:t>
            </a:r>
            <a:r>
              <a:rPr lang="en-US" sz="1600" dirty="0" smtClean="0"/>
              <a:t>drives.</a:t>
            </a:r>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6</a:t>
            </a:fld>
            <a:endParaRPr lang="en-US"/>
          </a:p>
        </p:txBody>
      </p:sp>
      <p:cxnSp>
        <p:nvCxnSpPr>
          <p:cNvPr id="23" name="Straight Connector 22"/>
          <p:cNvCxnSpPr/>
          <p:nvPr/>
        </p:nvCxnSpPr>
        <p:spPr bwMode="auto">
          <a:xfrm flipV="1">
            <a:off x="4642899" y="2109415"/>
            <a:ext cx="0" cy="190500"/>
          </a:xfrm>
          <a:prstGeom prst="line">
            <a:avLst/>
          </a:prstGeom>
          <a:noFill/>
          <a:ln w="28575" cap="flat" cmpd="sng" algn="ctr">
            <a:solidFill>
              <a:schemeClr val="accent4">
                <a:lumMod val="75000"/>
              </a:schemeClr>
            </a:solidFill>
            <a:prstDash val="solid"/>
            <a:round/>
            <a:headEnd type="none" w="med" len="med"/>
            <a:tailEnd type="none" w="med" len="med"/>
          </a:ln>
          <a:effectLst/>
        </p:spPr>
      </p:cxnSp>
      <p:grpSp>
        <p:nvGrpSpPr>
          <p:cNvPr id="30" name="Group 29"/>
          <p:cNvGrpSpPr/>
          <p:nvPr/>
        </p:nvGrpSpPr>
        <p:grpSpPr>
          <a:xfrm>
            <a:off x="4343400" y="2109415"/>
            <a:ext cx="3048000" cy="419100"/>
            <a:chOff x="4800600" y="2109415"/>
            <a:chExt cx="3048000" cy="419100"/>
          </a:xfrm>
        </p:grpSpPr>
        <p:sp>
          <p:nvSpPr>
            <p:cNvPr id="5" name="Rectangle 4"/>
            <p:cNvSpPr/>
            <p:nvPr/>
          </p:nvSpPr>
          <p:spPr bwMode="auto">
            <a:xfrm>
              <a:off x="4800600" y="2299915"/>
              <a:ext cx="609600" cy="228600"/>
            </a:xfrm>
            <a:prstGeom prst="rect">
              <a:avLst/>
            </a:prstGeom>
            <a:noFill/>
            <a:ln w="28575">
              <a:solidFill>
                <a:schemeClr val="accent4">
                  <a:lumMod val="75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28" name="Straight Arrow Connector 27"/>
            <p:cNvCxnSpPr/>
            <p:nvPr/>
          </p:nvCxnSpPr>
          <p:spPr bwMode="auto">
            <a:xfrm>
              <a:off x="5100099" y="2109415"/>
              <a:ext cx="2748501" cy="0"/>
            </a:xfrm>
            <a:prstGeom prst="straightConnector1">
              <a:avLst/>
            </a:prstGeom>
            <a:noFill/>
            <a:ln w="28575" cap="flat" cmpd="sng" algn="ctr">
              <a:solidFill>
                <a:schemeClr val="accent4">
                  <a:lumMod val="75000"/>
                </a:schemeClr>
              </a:solidFill>
              <a:prstDash val="solid"/>
              <a:round/>
              <a:headEnd type="none" w="med" len="med"/>
              <a:tailEnd type="arrow"/>
            </a:ln>
            <a:effectLst/>
          </p:spPr>
        </p:cxnSp>
      </p:grpSp>
      <p:sp>
        <p:nvSpPr>
          <p:cNvPr id="29" name="Rectangle 28"/>
          <p:cNvSpPr/>
          <p:nvPr/>
        </p:nvSpPr>
        <p:spPr bwMode="auto">
          <a:xfrm>
            <a:off x="7391400" y="1828800"/>
            <a:ext cx="1219200" cy="838200"/>
          </a:xfrm>
          <a:prstGeom prst="rect">
            <a:avLst/>
          </a:prstGeom>
          <a:noFill/>
          <a:ln w="2857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rPr>
              <a:t>Need to be consistent</a:t>
            </a:r>
            <a:r>
              <a:rPr kumimoji="0" lang="en-US" sz="1000" b="0" i="0" u="none" strike="noStrike" cap="none" normalizeH="0" dirty="0" smtClean="0">
                <a:ln>
                  <a:noFill/>
                </a:ln>
                <a:solidFill>
                  <a:schemeClr val="tx1"/>
                </a:solidFill>
                <a:effectLst/>
                <a:latin typeface="Calibri" pitchFamily="34" charset="0"/>
              </a:rPr>
              <a:t> with the current </a:t>
            </a:r>
            <a:r>
              <a:rPr kumimoji="0" lang="en-US" sz="1000" b="0" i="0" u="none" strike="noStrike" cap="none" normalizeH="0" dirty="0" err="1" smtClean="0">
                <a:ln>
                  <a:noFill/>
                </a:ln>
                <a:solidFill>
                  <a:schemeClr val="tx1"/>
                </a:solidFill>
                <a:effectLst/>
                <a:latin typeface="Calibri" pitchFamily="34" charset="0"/>
              </a:rPr>
              <a:t>OpenStudio</a:t>
            </a:r>
            <a:r>
              <a:rPr kumimoji="0" lang="en-US" sz="1000" b="0" i="0" u="none" strike="noStrike" cap="none" normalizeH="0" dirty="0" smtClean="0">
                <a:ln>
                  <a:noFill/>
                </a:ln>
                <a:solidFill>
                  <a:schemeClr val="tx1"/>
                </a:solidFill>
                <a:effectLst/>
                <a:latin typeface="Calibri" pitchFamily="34" charset="0"/>
              </a:rPr>
              <a:t> version installed on your computer</a:t>
            </a:r>
            <a:endParaRPr kumimoji="0" lang="en-US" sz="1000" b="0"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03834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p:txBody>
          <a:bodyPr/>
          <a:lstStyle/>
          <a:p>
            <a:pPr marL="0" indent="0">
              <a:buNone/>
            </a:pPr>
            <a:r>
              <a:rPr lang="en-US" sz="2400" dirty="0"/>
              <a:t>Set up Ruby-OpenStudio Environment </a:t>
            </a:r>
            <a:r>
              <a:rPr lang="en-US" sz="2400" dirty="0" smtClean="0"/>
              <a:t>on </a:t>
            </a:r>
            <a:r>
              <a:rPr lang="en-US" sz="2400" dirty="0"/>
              <a:t>Mac OS </a:t>
            </a:r>
            <a:r>
              <a:rPr lang="en-US" sz="2400" dirty="0" smtClean="0"/>
              <a:t>X /Linux </a:t>
            </a:r>
            <a:r>
              <a:rPr lang="en-US" dirty="0"/>
              <a:t> </a:t>
            </a:r>
          </a:p>
          <a:p>
            <a:r>
              <a:rPr lang="en-US" sz="1600" b="1" dirty="0"/>
              <a:t>Install Ruby Version Manager(RVM) </a:t>
            </a:r>
            <a:r>
              <a:rPr lang="en-US" sz="1600" dirty="0"/>
              <a:t>  </a:t>
            </a:r>
            <a:endParaRPr lang="en-US" sz="1600" dirty="0" smtClean="0"/>
          </a:p>
          <a:p>
            <a:pPr marL="222250" lvl="1" indent="0">
              <a:buNone/>
            </a:pPr>
            <a:r>
              <a:rPr lang="en-US" sz="1600" dirty="0" smtClean="0">
                <a:hlinkClick r:id="rId2"/>
              </a:rPr>
              <a:t>https</a:t>
            </a:r>
            <a:r>
              <a:rPr lang="en-US" sz="1600" dirty="0">
                <a:hlinkClick r:id="rId2"/>
              </a:rPr>
              <a:t>://rvm.io/rvm/install </a:t>
            </a:r>
            <a:endParaRPr lang="en-US" sz="1600" dirty="0" smtClean="0"/>
          </a:p>
          <a:p>
            <a:pPr marL="222250" lvl="1" indent="0">
              <a:buNone/>
            </a:pPr>
            <a:r>
              <a:rPr lang="en-US" sz="1600" dirty="0" smtClean="0"/>
              <a:t>- </a:t>
            </a:r>
            <a:r>
              <a:rPr lang="en-US" sz="1600" dirty="0"/>
              <a:t>RVM is a command-line tool which allows you to easily install, manage, and work with multiple ruby environments from interpreters to sets of gems.  </a:t>
            </a:r>
          </a:p>
          <a:p>
            <a:pPr marL="0" indent="0">
              <a:buNone/>
            </a:pPr>
            <a:r>
              <a:rPr lang="en-US" sz="1600" dirty="0" smtClean="0"/>
              <a:t>                    # </a:t>
            </a:r>
            <a:r>
              <a:rPr lang="en-US" sz="1600" dirty="0"/>
              <a:t>Pre-Install   </a:t>
            </a:r>
          </a:p>
          <a:p>
            <a:pPr marL="0" indent="0">
              <a:buNone/>
            </a:pPr>
            <a:r>
              <a:rPr lang="en-US" sz="1600" dirty="0" smtClean="0">
                <a:solidFill>
                  <a:srgbClr val="C00000"/>
                </a:solidFill>
              </a:rPr>
              <a:t>                    </a:t>
            </a:r>
            <a:r>
              <a:rPr lang="en-US" sz="1600" dirty="0" err="1" smtClean="0">
                <a:solidFill>
                  <a:srgbClr val="C00000"/>
                </a:solidFill>
              </a:rPr>
              <a:t>gpg</a:t>
            </a:r>
            <a:r>
              <a:rPr lang="en-US" sz="1600" dirty="0" smtClean="0">
                <a:solidFill>
                  <a:srgbClr val="C00000"/>
                </a:solidFill>
              </a:rPr>
              <a:t> </a:t>
            </a:r>
            <a:r>
              <a:rPr lang="en-US" sz="1600" dirty="0">
                <a:solidFill>
                  <a:srgbClr val="C00000"/>
                </a:solidFill>
              </a:rPr>
              <a:t>--</a:t>
            </a:r>
            <a:r>
              <a:rPr lang="en-US" sz="1600" dirty="0" err="1">
                <a:solidFill>
                  <a:srgbClr val="C00000"/>
                </a:solidFill>
              </a:rPr>
              <a:t>keyserver</a:t>
            </a:r>
            <a:r>
              <a:rPr lang="en-US" sz="1600" dirty="0">
                <a:solidFill>
                  <a:srgbClr val="C00000"/>
                </a:solidFill>
              </a:rPr>
              <a:t> hkp://keys.gnupg.net --</a:t>
            </a:r>
            <a:r>
              <a:rPr lang="en-US" sz="1600" dirty="0" err="1">
                <a:solidFill>
                  <a:srgbClr val="C00000"/>
                </a:solidFill>
              </a:rPr>
              <a:t>recv</a:t>
            </a:r>
            <a:r>
              <a:rPr lang="en-US" sz="1600" dirty="0">
                <a:solidFill>
                  <a:srgbClr val="C00000"/>
                </a:solidFill>
              </a:rPr>
              <a:t>-keys </a:t>
            </a:r>
            <a:r>
              <a:rPr lang="en-US" sz="1600" dirty="0" smtClean="0">
                <a:solidFill>
                  <a:srgbClr val="C00000"/>
                </a:solidFill>
              </a:rPr>
              <a:t>     </a:t>
            </a:r>
          </a:p>
          <a:p>
            <a:pPr marL="0" indent="0">
              <a:buNone/>
            </a:pPr>
            <a:r>
              <a:rPr lang="en-US" sz="1600" dirty="0">
                <a:solidFill>
                  <a:srgbClr val="C00000"/>
                </a:solidFill>
              </a:rPr>
              <a:t> </a:t>
            </a:r>
            <a:r>
              <a:rPr lang="en-US" sz="1600" dirty="0" smtClean="0">
                <a:solidFill>
                  <a:srgbClr val="C00000"/>
                </a:solidFill>
              </a:rPr>
              <a:t>                   409B6B1796C275462A1703113804BB82D39DC0E3</a:t>
            </a:r>
            <a:r>
              <a:rPr lang="en-US" sz="1600" dirty="0">
                <a:solidFill>
                  <a:srgbClr val="C00000"/>
                </a:solidFill>
              </a:rPr>
              <a:t> </a:t>
            </a:r>
            <a:r>
              <a:rPr lang="en-US" sz="1600" dirty="0"/>
              <a:t> </a:t>
            </a:r>
          </a:p>
          <a:p>
            <a:pPr marL="0" indent="0">
              <a:buNone/>
            </a:pPr>
            <a:r>
              <a:rPr lang="en-US" sz="1600" dirty="0" smtClean="0"/>
              <a:t>                    # </a:t>
            </a:r>
            <a:r>
              <a:rPr lang="en-US" sz="1600" dirty="0"/>
              <a:t>Install Stable Version with Ruby   </a:t>
            </a:r>
          </a:p>
          <a:p>
            <a:pPr marL="0" indent="0">
              <a:buNone/>
            </a:pPr>
            <a:r>
              <a:rPr lang="en-US" sz="1600" dirty="0" smtClean="0">
                <a:solidFill>
                  <a:srgbClr val="C00000"/>
                </a:solidFill>
              </a:rPr>
              <a:t>                    \</a:t>
            </a:r>
            <a:r>
              <a:rPr lang="en-US" sz="1600" dirty="0">
                <a:solidFill>
                  <a:srgbClr val="C00000"/>
                </a:solidFill>
              </a:rPr>
              <a:t>curl -</a:t>
            </a:r>
            <a:r>
              <a:rPr lang="en-US" sz="1600" dirty="0" err="1">
                <a:solidFill>
                  <a:srgbClr val="C00000"/>
                </a:solidFill>
              </a:rPr>
              <a:t>sSL</a:t>
            </a:r>
            <a:r>
              <a:rPr lang="en-US" sz="1600" dirty="0">
                <a:solidFill>
                  <a:srgbClr val="C00000"/>
                </a:solidFill>
              </a:rPr>
              <a:t> </a:t>
            </a:r>
            <a:r>
              <a:rPr lang="en-US" sz="1600" dirty="0">
                <a:solidFill>
                  <a:srgbClr val="C00000"/>
                </a:solidFill>
                <a:hlinkClick r:id="rId3"/>
              </a:rPr>
              <a:t>https://get.rvm.io</a:t>
            </a:r>
            <a:r>
              <a:rPr lang="en-US" sz="1600" dirty="0">
                <a:solidFill>
                  <a:srgbClr val="C00000"/>
                </a:solidFill>
              </a:rPr>
              <a:t> | bash -s stable --ruby  </a:t>
            </a:r>
          </a:p>
          <a:p>
            <a:pPr marL="0" indent="0">
              <a:buNone/>
            </a:pPr>
            <a:r>
              <a:rPr lang="en-US" sz="1600" dirty="0" smtClean="0"/>
              <a:t>                    # </a:t>
            </a:r>
            <a:r>
              <a:rPr lang="en-US" sz="1600" dirty="0"/>
              <a:t>Add </a:t>
            </a:r>
            <a:r>
              <a:rPr lang="en-US" sz="1600" dirty="0" err="1"/>
              <a:t>rvm</a:t>
            </a:r>
            <a:r>
              <a:rPr lang="en-US" sz="1600" dirty="0"/>
              <a:t> to command line function  </a:t>
            </a:r>
          </a:p>
          <a:p>
            <a:pPr marL="0" indent="0">
              <a:buNone/>
            </a:pPr>
            <a:r>
              <a:rPr lang="en-US" sz="1600" dirty="0" smtClean="0">
                <a:solidFill>
                  <a:srgbClr val="C00000"/>
                </a:solidFill>
              </a:rPr>
              <a:t>                    source </a:t>
            </a:r>
            <a:r>
              <a:rPr lang="en-US" sz="1600" dirty="0">
                <a:solidFill>
                  <a:srgbClr val="C00000"/>
                </a:solidFill>
              </a:rPr>
              <a:t>~/.</a:t>
            </a:r>
            <a:r>
              <a:rPr lang="en-US" sz="1600" dirty="0" err="1">
                <a:solidFill>
                  <a:srgbClr val="C00000"/>
                </a:solidFill>
              </a:rPr>
              <a:t>rvm</a:t>
            </a:r>
            <a:r>
              <a:rPr lang="en-US" sz="1600" dirty="0">
                <a:solidFill>
                  <a:srgbClr val="C00000"/>
                </a:solidFill>
              </a:rPr>
              <a:t>/scripts/</a:t>
            </a:r>
            <a:r>
              <a:rPr lang="en-US" sz="1600" dirty="0" err="1">
                <a:solidFill>
                  <a:srgbClr val="C00000"/>
                </a:solidFill>
              </a:rPr>
              <a:t>rvm</a:t>
            </a:r>
            <a:r>
              <a:rPr lang="en-US" sz="1600" dirty="0">
                <a:solidFill>
                  <a:srgbClr val="C00000"/>
                </a:solidFill>
              </a:rPr>
              <a:t>  </a:t>
            </a:r>
            <a:endParaRPr lang="en-US" sz="1600" dirty="0" smtClean="0">
              <a:solidFill>
                <a:srgbClr val="C00000"/>
              </a:solidFill>
            </a:endParaRPr>
          </a:p>
          <a:p>
            <a:pPr marL="0" indent="0">
              <a:buNone/>
            </a:pPr>
            <a:r>
              <a:rPr lang="en-US" sz="1600" dirty="0" smtClean="0">
                <a:solidFill>
                  <a:srgbClr val="C00000"/>
                </a:solidFill>
              </a:rPr>
              <a:t>                    </a:t>
            </a:r>
            <a:r>
              <a:rPr lang="en-US" sz="1600" dirty="0" err="1" smtClean="0">
                <a:solidFill>
                  <a:srgbClr val="C00000"/>
                </a:solidFill>
              </a:rPr>
              <a:t>rvm</a:t>
            </a:r>
            <a:r>
              <a:rPr lang="en-US" sz="1600" dirty="0" smtClean="0">
                <a:solidFill>
                  <a:srgbClr val="C00000"/>
                </a:solidFill>
              </a:rPr>
              <a:t> </a:t>
            </a:r>
            <a:r>
              <a:rPr lang="en-US" sz="1600" dirty="0">
                <a:solidFill>
                  <a:srgbClr val="C00000"/>
                </a:solidFill>
              </a:rPr>
              <a:t>| head -n 1  </a:t>
            </a:r>
            <a:endParaRPr lang="en-US" sz="1600" dirty="0" smtClean="0">
              <a:solidFill>
                <a:srgbClr val="C00000"/>
              </a:solidFill>
            </a:endParaRPr>
          </a:p>
          <a:p>
            <a:pPr marL="0" indent="0">
              <a:buNone/>
            </a:pPr>
            <a:r>
              <a:rPr lang="en-US" sz="1600" dirty="0" smtClean="0"/>
              <a:t>                    # The console should return:</a:t>
            </a:r>
            <a:r>
              <a:rPr lang="en-US" sz="1600" dirty="0"/>
              <a:t>  </a:t>
            </a:r>
            <a:endParaRPr lang="en-US" sz="1600" dirty="0" smtClean="0"/>
          </a:p>
          <a:p>
            <a:pPr marL="0" indent="0">
              <a:buNone/>
            </a:pPr>
            <a:r>
              <a:rPr lang="en-US" sz="1600" dirty="0">
                <a:solidFill>
                  <a:srgbClr val="C00000"/>
                </a:solidFill>
              </a:rPr>
              <a:t> </a:t>
            </a:r>
            <a:r>
              <a:rPr lang="en-US" sz="1600" dirty="0" smtClean="0">
                <a:solidFill>
                  <a:srgbClr val="C00000"/>
                </a:solidFill>
              </a:rPr>
              <a:t>                   </a:t>
            </a:r>
            <a:r>
              <a:rPr lang="en-US" sz="1600" dirty="0" err="1" smtClean="0">
                <a:solidFill>
                  <a:srgbClr val="C00000"/>
                </a:solidFill>
              </a:rPr>
              <a:t>rvm</a:t>
            </a:r>
            <a:r>
              <a:rPr lang="en-US" sz="1600" dirty="0" smtClean="0">
                <a:solidFill>
                  <a:srgbClr val="C00000"/>
                </a:solidFill>
              </a:rPr>
              <a:t> </a:t>
            </a:r>
            <a:r>
              <a:rPr lang="en-US" sz="1600" dirty="0">
                <a:solidFill>
                  <a:srgbClr val="C00000"/>
                </a:solidFill>
              </a:rPr>
              <a:t>is a function </a:t>
            </a:r>
            <a:endParaRPr lang="en-US" sz="1600" dirty="0" smtClean="0">
              <a:solidFill>
                <a:srgbClr val="C00000"/>
              </a:solidFill>
            </a:endParaRPr>
          </a:p>
          <a:p>
            <a:pPr marL="0" indent="0">
              <a:buNone/>
            </a:pPr>
            <a:endParaRPr lang="en-US" sz="1600" dirty="0"/>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7</a:t>
            </a:fld>
            <a:endParaRPr lang="en-US" dirty="0"/>
          </a:p>
        </p:txBody>
      </p:sp>
    </p:spTree>
    <p:extLst>
      <p:ext uri="{BB962C8B-B14F-4D97-AF65-F5344CB8AC3E}">
        <p14:creationId xmlns:p14="http://schemas.microsoft.com/office/powerpoint/2010/main" val="2246290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r>
              <a:rPr lang="en-US" dirty="0"/>
              <a:t>the Environment</a:t>
            </a:r>
          </a:p>
        </p:txBody>
      </p:sp>
      <p:sp>
        <p:nvSpPr>
          <p:cNvPr id="3" name="Content Placeholder 2"/>
          <p:cNvSpPr>
            <a:spLocks noGrp="1"/>
          </p:cNvSpPr>
          <p:nvPr>
            <p:ph idx="1"/>
          </p:nvPr>
        </p:nvSpPr>
        <p:spPr>
          <a:xfrm>
            <a:off x="457200" y="1066800"/>
            <a:ext cx="8229600" cy="5638800"/>
          </a:xfrm>
        </p:spPr>
        <p:txBody>
          <a:bodyPr/>
          <a:lstStyle/>
          <a:p>
            <a:pPr marL="0" indent="0">
              <a:buNone/>
            </a:pPr>
            <a:r>
              <a:rPr lang="en-US" sz="2400" dirty="0"/>
              <a:t>Set up Ruby-OpenStudio Environment </a:t>
            </a:r>
            <a:r>
              <a:rPr lang="en-US" sz="2400" dirty="0" smtClean="0"/>
              <a:t>on </a:t>
            </a:r>
            <a:r>
              <a:rPr lang="en-US" sz="2400" dirty="0"/>
              <a:t>Mac OS </a:t>
            </a:r>
            <a:r>
              <a:rPr lang="en-US" sz="2400" dirty="0" smtClean="0"/>
              <a:t>X/Linux</a:t>
            </a:r>
            <a:r>
              <a:rPr lang="en-US" sz="2400" dirty="0"/>
              <a:t> </a:t>
            </a:r>
            <a:r>
              <a:rPr lang="en-US" sz="2400" dirty="0" smtClean="0"/>
              <a:t>- Cont.</a:t>
            </a:r>
            <a:endParaRPr lang="en-US" sz="2400" dirty="0"/>
          </a:p>
          <a:p>
            <a:r>
              <a:rPr lang="en-US" sz="1600" b="1" dirty="0"/>
              <a:t>Install Ruby 2.0.0 with shared library  </a:t>
            </a:r>
            <a:endParaRPr lang="en-US" sz="1600" b="1" dirty="0" smtClean="0"/>
          </a:p>
          <a:p>
            <a:pPr marL="0" indent="0">
              <a:buNone/>
            </a:pPr>
            <a:r>
              <a:rPr lang="en-US" sz="1600" b="1" dirty="0" smtClean="0">
                <a:solidFill>
                  <a:srgbClr val="C00000"/>
                </a:solidFill>
              </a:rPr>
              <a:t>                    </a:t>
            </a:r>
            <a:r>
              <a:rPr lang="en-US" sz="1600" dirty="0" err="1">
                <a:solidFill>
                  <a:srgbClr val="C00000"/>
                </a:solidFill>
              </a:rPr>
              <a:t>rvm</a:t>
            </a:r>
            <a:r>
              <a:rPr lang="en-US" sz="1600" dirty="0">
                <a:solidFill>
                  <a:srgbClr val="C00000"/>
                </a:solidFill>
              </a:rPr>
              <a:t>   install 2.0.0 -C --enable-shared</a:t>
            </a:r>
          </a:p>
          <a:p>
            <a:r>
              <a:rPr lang="en-US" sz="1600" b="1" dirty="0" smtClean="0"/>
              <a:t>Set Ruby version 2.0.0 as your default Ruby</a:t>
            </a:r>
          </a:p>
          <a:p>
            <a:pPr marL="0" indent="0">
              <a:buNone/>
            </a:pPr>
            <a:r>
              <a:rPr lang="en-US" sz="1600" dirty="0" smtClean="0">
                <a:solidFill>
                  <a:srgbClr val="C00000"/>
                </a:solidFill>
              </a:rPr>
              <a:t>                    </a:t>
            </a:r>
            <a:r>
              <a:rPr lang="en-US" sz="1600" dirty="0" err="1" smtClean="0">
                <a:solidFill>
                  <a:srgbClr val="C00000"/>
                </a:solidFill>
              </a:rPr>
              <a:t>rvm</a:t>
            </a:r>
            <a:r>
              <a:rPr lang="en-US" sz="1600" dirty="0" smtClean="0">
                <a:solidFill>
                  <a:srgbClr val="C00000"/>
                </a:solidFill>
              </a:rPr>
              <a:t> </a:t>
            </a:r>
            <a:r>
              <a:rPr lang="en-US" sz="1600" dirty="0">
                <a:solidFill>
                  <a:srgbClr val="C00000"/>
                </a:solidFill>
              </a:rPr>
              <a:t>use 2.0.0 --default  </a:t>
            </a:r>
            <a:r>
              <a:rPr lang="en-US" sz="1600" dirty="0"/>
              <a:t> </a:t>
            </a:r>
          </a:p>
          <a:p>
            <a:r>
              <a:rPr lang="en-US" sz="1600" b="1" dirty="0"/>
              <a:t>Create </a:t>
            </a:r>
            <a:r>
              <a:rPr lang="en-US" sz="1600" dirty="0" err="1">
                <a:solidFill>
                  <a:srgbClr val="C00000"/>
                </a:solidFill>
              </a:rPr>
              <a:t>openstudio.rb</a:t>
            </a:r>
            <a:r>
              <a:rPr lang="en-US" sz="1600" b="1" dirty="0"/>
              <a:t> file and save to directed location </a:t>
            </a:r>
          </a:p>
          <a:p>
            <a:pPr marL="222250" lvl="1" indent="0">
              <a:buNone/>
            </a:pPr>
            <a:r>
              <a:rPr lang="en-US" sz="1600" dirty="0"/>
              <a:t>For </a:t>
            </a:r>
            <a:r>
              <a:rPr lang="en-US" sz="1600" dirty="0" smtClean="0"/>
              <a:t>OSX:</a:t>
            </a:r>
            <a:r>
              <a:rPr lang="en-US" sz="1600" dirty="0"/>
              <a:t> </a:t>
            </a:r>
            <a:endParaRPr lang="en-US" sz="1600" dirty="0" smtClean="0"/>
          </a:p>
          <a:p>
            <a:pPr marL="222250" lvl="1" indent="0">
              <a:buNone/>
            </a:pPr>
            <a:r>
              <a:rPr lang="en-US" sz="1600" dirty="0"/>
              <a:t> </a:t>
            </a:r>
            <a:r>
              <a:rPr lang="en-US" sz="1600" dirty="0" smtClean="0"/>
              <a:t>               Create </a:t>
            </a:r>
            <a:r>
              <a:rPr lang="en-US" sz="1600" dirty="0"/>
              <a:t>the </a:t>
            </a:r>
            <a:r>
              <a:rPr lang="en-US" sz="1600" dirty="0" err="1">
                <a:solidFill>
                  <a:srgbClr val="C00000"/>
                </a:solidFill>
              </a:rPr>
              <a:t>openstudio.rb</a:t>
            </a:r>
            <a:r>
              <a:rPr lang="en-US" sz="1600" dirty="0"/>
              <a:t> file with the content:</a:t>
            </a:r>
            <a:r>
              <a:rPr lang="en-US" sz="1200" dirty="0"/>
              <a:t> </a:t>
            </a:r>
          </a:p>
          <a:p>
            <a:pPr marL="0" indent="0">
              <a:buNone/>
            </a:pPr>
            <a:r>
              <a:rPr lang="en-US" sz="1600" dirty="0" smtClean="0">
                <a:solidFill>
                  <a:srgbClr val="C00000"/>
                </a:solidFill>
              </a:rPr>
              <a:t>                     require </a:t>
            </a:r>
            <a:r>
              <a:rPr lang="en-US" sz="1600" dirty="0">
                <a:solidFill>
                  <a:srgbClr val="C00000"/>
                </a:solidFill>
              </a:rPr>
              <a:t>'/Applications/OpenStudio 1.7.5/Ruby/</a:t>
            </a:r>
            <a:r>
              <a:rPr lang="en-US" sz="1600" dirty="0" err="1">
                <a:solidFill>
                  <a:srgbClr val="C00000"/>
                </a:solidFill>
              </a:rPr>
              <a:t>openstudio.rb</a:t>
            </a:r>
            <a:r>
              <a:rPr lang="en-US" sz="1600" dirty="0">
                <a:solidFill>
                  <a:srgbClr val="C00000"/>
                </a:solidFill>
              </a:rPr>
              <a:t>' </a:t>
            </a:r>
          </a:p>
          <a:p>
            <a:pPr marL="222250" lvl="1" indent="0">
              <a:buNone/>
            </a:pPr>
            <a:r>
              <a:rPr lang="en-US" sz="1600" dirty="0" smtClean="0"/>
              <a:t>                Save </a:t>
            </a:r>
            <a:r>
              <a:rPr lang="en-US" sz="1600" dirty="0"/>
              <a:t>it to:</a:t>
            </a:r>
            <a:r>
              <a:rPr lang="en-US" sz="1200" dirty="0"/>
              <a:t> </a:t>
            </a:r>
          </a:p>
          <a:p>
            <a:pPr marL="0" indent="0">
              <a:buNone/>
            </a:pPr>
            <a:r>
              <a:rPr lang="en-US" sz="1600" dirty="0" smtClean="0">
                <a:solidFill>
                  <a:srgbClr val="C00000"/>
                </a:solidFill>
              </a:rPr>
              <a:t>                     /Users/</a:t>
            </a:r>
            <a:r>
              <a:rPr lang="en-US" sz="1600" dirty="0" err="1" smtClean="0">
                <a:solidFill>
                  <a:srgbClr val="C00000"/>
                </a:solidFill>
              </a:rPr>
              <a:t>user_name</a:t>
            </a:r>
            <a:r>
              <a:rPr lang="en-US" sz="1600" dirty="0">
                <a:solidFill>
                  <a:srgbClr val="C00000"/>
                </a:solidFill>
              </a:rPr>
              <a:t>/.</a:t>
            </a:r>
            <a:r>
              <a:rPr lang="en-US" sz="1600" dirty="0" err="1">
                <a:solidFill>
                  <a:srgbClr val="C00000"/>
                </a:solidFill>
              </a:rPr>
              <a:t>rvm</a:t>
            </a:r>
            <a:r>
              <a:rPr lang="en-US" sz="1600" dirty="0">
                <a:solidFill>
                  <a:srgbClr val="C00000"/>
                </a:solidFill>
              </a:rPr>
              <a:t>/rubies/ruby-2.0.0-p643/lib/ruby/</a:t>
            </a:r>
            <a:r>
              <a:rPr lang="en-US" sz="1600" dirty="0" err="1">
                <a:solidFill>
                  <a:srgbClr val="C00000"/>
                </a:solidFill>
              </a:rPr>
              <a:t>site_ruby</a:t>
            </a:r>
            <a:r>
              <a:rPr lang="en-US" sz="1600" dirty="0">
                <a:solidFill>
                  <a:srgbClr val="C00000"/>
                </a:solidFill>
              </a:rPr>
              <a:t>/  </a:t>
            </a:r>
          </a:p>
          <a:p>
            <a:pPr marL="222250" lvl="1" indent="0">
              <a:buNone/>
            </a:pPr>
            <a:r>
              <a:rPr lang="en-US" sz="1600" dirty="0"/>
              <a:t>For Linux: </a:t>
            </a:r>
            <a:endParaRPr lang="en-US" sz="1600" dirty="0" smtClean="0"/>
          </a:p>
          <a:p>
            <a:pPr marL="222250" lvl="1" indent="0">
              <a:buNone/>
            </a:pPr>
            <a:r>
              <a:rPr lang="en-US" sz="1600" dirty="0"/>
              <a:t> </a:t>
            </a:r>
            <a:r>
              <a:rPr lang="en-US" sz="1600" dirty="0" smtClean="0"/>
              <a:t>               Open </a:t>
            </a:r>
            <a:r>
              <a:rPr lang="en-US" sz="1600" dirty="0"/>
              <a:t>a </a:t>
            </a:r>
            <a:r>
              <a:rPr lang="en-US" sz="1600" dirty="0" err="1"/>
              <a:t>gedit</a:t>
            </a:r>
            <a:r>
              <a:rPr lang="en-US" sz="1600" dirty="0"/>
              <a:t> editor and type: </a:t>
            </a:r>
          </a:p>
          <a:p>
            <a:pPr marL="0" indent="0">
              <a:buNone/>
            </a:pPr>
            <a:r>
              <a:rPr lang="en-US" sz="1600" dirty="0" smtClean="0">
                <a:solidFill>
                  <a:srgbClr val="C00000"/>
                </a:solidFill>
              </a:rPr>
              <a:t>                     require </a:t>
            </a:r>
            <a:r>
              <a:rPr lang="en-US" sz="1600" dirty="0">
                <a:solidFill>
                  <a:srgbClr val="C00000"/>
                </a:solidFill>
              </a:rPr>
              <a:t>'/</a:t>
            </a:r>
            <a:r>
              <a:rPr lang="en-US" sz="1600" dirty="0" err="1">
                <a:solidFill>
                  <a:srgbClr val="C00000"/>
                </a:solidFill>
              </a:rPr>
              <a:t>usr</a:t>
            </a:r>
            <a:r>
              <a:rPr lang="en-US" sz="1600" dirty="0">
                <a:solidFill>
                  <a:srgbClr val="C00000"/>
                </a:solidFill>
              </a:rPr>
              <a:t>/local/lib/openstudio-1.8.0/ruby/2.0/</a:t>
            </a:r>
            <a:r>
              <a:rPr lang="en-US" sz="1600" dirty="0" err="1">
                <a:solidFill>
                  <a:srgbClr val="C00000"/>
                </a:solidFill>
              </a:rPr>
              <a:t>openstudio.rb</a:t>
            </a:r>
            <a:r>
              <a:rPr lang="en-US" sz="1600" dirty="0">
                <a:solidFill>
                  <a:srgbClr val="C00000"/>
                </a:solidFill>
              </a:rPr>
              <a:t>' </a:t>
            </a:r>
          </a:p>
          <a:p>
            <a:pPr marL="0" indent="0">
              <a:buNone/>
            </a:pPr>
            <a:r>
              <a:rPr lang="en-US" sz="1600" dirty="0" smtClean="0"/>
              <a:t>                     Save </a:t>
            </a:r>
            <a:r>
              <a:rPr lang="en-US" sz="1600" dirty="0"/>
              <a:t>it to: </a:t>
            </a:r>
          </a:p>
          <a:p>
            <a:pPr marL="0" indent="0">
              <a:buNone/>
            </a:pPr>
            <a:r>
              <a:rPr lang="en-US" sz="1600" dirty="0" smtClean="0">
                <a:solidFill>
                  <a:srgbClr val="C00000"/>
                </a:solidFill>
              </a:rPr>
              <a:t>                    /</a:t>
            </a:r>
            <a:r>
              <a:rPr lang="en-US" sz="1600" dirty="0">
                <a:solidFill>
                  <a:srgbClr val="C00000"/>
                </a:solidFill>
              </a:rPr>
              <a:t>home/user-name/.</a:t>
            </a:r>
            <a:r>
              <a:rPr lang="en-US" sz="1600" dirty="0" err="1">
                <a:solidFill>
                  <a:srgbClr val="C00000"/>
                </a:solidFill>
              </a:rPr>
              <a:t>rvm</a:t>
            </a:r>
            <a:r>
              <a:rPr lang="en-US" sz="1600" dirty="0">
                <a:solidFill>
                  <a:srgbClr val="C00000"/>
                </a:solidFill>
              </a:rPr>
              <a:t>/rubies/ruby-2.0.0-p643/lib/ruby/</a:t>
            </a:r>
            <a:r>
              <a:rPr lang="en-US" sz="1600" dirty="0" err="1">
                <a:solidFill>
                  <a:srgbClr val="C00000"/>
                </a:solidFill>
              </a:rPr>
              <a:t>site_ruby</a:t>
            </a:r>
            <a:r>
              <a:rPr lang="en-US" sz="1600" dirty="0">
                <a:solidFill>
                  <a:srgbClr val="C00000"/>
                </a:solidFill>
              </a:rPr>
              <a:t> </a:t>
            </a:r>
          </a:p>
          <a:p>
            <a:r>
              <a:rPr lang="en-US" sz="1600" b="1" dirty="0"/>
              <a:t>Install Ruby library </a:t>
            </a:r>
            <a:r>
              <a:rPr lang="en-US" sz="1600" dirty="0"/>
              <a:t> </a:t>
            </a:r>
          </a:p>
          <a:p>
            <a:pPr marL="0" indent="0">
              <a:buNone/>
            </a:pPr>
            <a:r>
              <a:rPr lang="en-US" sz="1600" dirty="0" smtClean="0">
                <a:solidFill>
                  <a:srgbClr val="C00000"/>
                </a:solidFill>
              </a:rPr>
              <a:t>     </a:t>
            </a:r>
            <a:r>
              <a:rPr lang="en-US" sz="1600" dirty="0">
                <a:solidFill>
                  <a:srgbClr val="C00000"/>
                </a:solidFill>
              </a:rPr>
              <a:t> </a:t>
            </a:r>
            <a:r>
              <a:rPr lang="en-US" sz="1600" dirty="0" smtClean="0">
                <a:solidFill>
                  <a:srgbClr val="C00000"/>
                </a:solidFill>
              </a:rPr>
              <a:t>               gem </a:t>
            </a:r>
            <a:r>
              <a:rPr lang="en-US" sz="1600" dirty="0">
                <a:solidFill>
                  <a:srgbClr val="C00000"/>
                </a:solidFill>
              </a:rPr>
              <a:t>install </a:t>
            </a:r>
            <a:r>
              <a:rPr lang="en-US" sz="1600" dirty="0" err="1">
                <a:solidFill>
                  <a:srgbClr val="C00000"/>
                </a:solidFill>
              </a:rPr>
              <a:t>rubyXL</a:t>
            </a:r>
            <a:r>
              <a:rPr lang="en-US" sz="1600" dirty="0">
                <a:solidFill>
                  <a:srgbClr val="C00000"/>
                </a:solidFill>
              </a:rPr>
              <a:t> </a:t>
            </a:r>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8</a:t>
            </a:fld>
            <a:endParaRPr lang="en-US"/>
          </a:p>
        </p:txBody>
      </p:sp>
    </p:spTree>
    <p:extLst>
      <p:ext uri="{BB962C8B-B14F-4D97-AF65-F5344CB8AC3E}">
        <p14:creationId xmlns:p14="http://schemas.microsoft.com/office/powerpoint/2010/main" val="224629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Environment</a:t>
            </a:r>
          </a:p>
        </p:txBody>
      </p:sp>
      <p:sp>
        <p:nvSpPr>
          <p:cNvPr id="3" name="Content Placeholder 2"/>
          <p:cNvSpPr>
            <a:spLocks noGrp="1"/>
          </p:cNvSpPr>
          <p:nvPr>
            <p:ph idx="1"/>
          </p:nvPr>
        </p:nvSpPr>
        <p:spPr/>
        <p:txBody>
          <a:bodyPr/>
          <a:lstStyle/>
          <a:p>
            <a:pPr marL="0" indent="0">
              <a:buNone/>
            </a:pPr>
            <a:r>
              <a:rPr lang="en-US" sz="2400" dirty="0"/>
              <a:t>Set up Ruby-OpenStudio Environment </a:t>
            </a:r>
            <a:r>
              <a:rPr lang="en-US" sz="2400" dirty="0" smtClean="0"/>
              <a:t>on </a:t>
            </a:r>
            <a:r>
              <a:rPr lang="en-US" sz="2400" dirty="0" smtClean="0"/>
              <a:t>Windows</a:t>
            </a:r>
            <a:endParaRPr lang="en-US" dirty="0"/>
          </a:p>
          <a:p>
            <a:r>
              <a:rPr lang="en-US" sz="1600" dirty="0" smtClean="0"/>
              <a:t>By clicking the </a:t>
            </a:r>
            <a:r>
              <a:rPr lang="en-US" sz="1600" dirty="0" smtClean="0">
                <a:solidFill>
                  <a:srgbClr val="FF0000"/>
                </a:solidFill>
              </a:rPr>
              <a:t>install_all.bat</a:t>
            </a:r>
            <a:r>
              <a:rPr lang="en-US" sz="1600" dirty="0"/>
              <a:t> </a:t>
            </a:r>
            <a:r>
              <a:rPr lang="en-US" sz="1600" dirty="0" smtClean="0"/>
              <a:t>file, it will help you install all the required R packages and ruby gems as well as set up the paths.</a:t>
            </a:r>
            <a:r>
              <a:rPr lang="en-US" sz="1600" dirty="0"/>
              <a:t>  </a:t>
            </a:r>
            <a:endParaRPr lang="en-US" sz="1600" dirty="0" smtClean="0"/>
          </a:p>
          <a:p>
            <a:pPr marL="0" indent="0">
              <a:buNone/>
            </a:pPr>
            <a:endParaRPr lang="en-US" sz="1600" dirty="0"/>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3"/>
          </p:nvPr>
        </p:nvSpPr>
        <p:spPr/>
        <p:txBody>
          <a:bodyPr/>
          <a:lstStyle/>
          <a:p>
            <a:pPr>
              <a:defRPr/>
            </a:pPr>
            <a:fld id="{8BA6C1E7-5034-4BC9-BC9C-BA01E1C9DAA7}" type="slidenum">
              <a:rPr lang="en-US" smtClean="0"/>
              <a:pPr>
                <a:defRPr/>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343150"/>
            <a:ext cx="63627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5257800"/>
            <a:ext cx="6915150" cy="830997"/>
          </a:xfrm>
          <a:prstGeom prst="rect">
            <a:avLst/>
          </a:prstGeom>
          <a:noFill/>
        </p:spPr>
        <p:txBody>
          <a:bodyPr wrap="square" rtlCol="0">
            <a:spAutoFit/>
          </a:bodyPr>
          <a:lstStyle/>
          <a:p>
            <a:r>
              <a:rPr lang="en-US" sz="1600" dirty="0" smtClean="0">
                <a:solidFill>
                  <a:schemeClr val="bg2">
                    <a:lumMod val="10000"/>
                  </a:schemeClr>
                </a:solidFill>
              </a:rPr>
              <a:t>The following slides explains how to do the installation of the gems and packages step by step. The user could skip to the Test Installation slides directly to test your installation. </a:t>
            </a:r>
            <a:endParaRPr lang="en-US" sz="1600" dirty="0">
              <a:solidFill>
                <a:schemeClr val="bg2">
                  <a:lumMod val="10000"/>
                </a:schemeClr>
              </a:solidFill>
            </a:endParaRPr>
          </a:p>
        </p:txBody>
      </p:sp>
    </p:spTree>
    <p:extLst>
      <p:ext uri="{BB962C8B-B14F-4D97-AF65-F5344CB8AC3E}">
        <p14:creationId xmlns:p14="http://schemas.microsoft.com/office/powerpoint/2010/main" val="12886799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rief Introduction to Argonne and Argonne’s Decision and Information Sciences Division&amp;quot;&quot;/&gt;&lt;property id=&quot;20307&quot; value=&quot;258&quot;/&gt;&lt;/object&gt;&lt;object type=&quot;3&quot; unique_id=&quot;14656&quot;&gt;&lt;property id=&quot;20148&quot; value=&quot;5&quot;/&gt;&lt;property id=&quot;20300&quot; value=&quot;Slide 3 - &amp;quot;Argonne’s Core Capabilities Support Key National Objectives&amp;quot;&quot;/&gt;&lt;property id=&quot;20307&quot; value=&quot;384&quot;/&gt;&lt;/object&gt;&lt;object type=&quot;3&quot; unique_id=&quot;35590&quot;&gt;&lt;property id=&quot;20148&quot; value=&quot;5&quot;/&gt;&lt;property id=&quot;20300&quot; value=&quot;Slide 15 - &amp;quot;We have Developed a Broad Range of Energy, Power, and Environmental Modeling Solutions that are Used Worldwide&amp;quot;&quot;/&gt;&lt;property id=&quot;20307&quot; value=&quot;386&quot;/&gt;&lt;/object&gt;&lt;object type=&quot;3&quot; unique_id=&quot;35595&quot;&gt;&lt;property id=&quot;20148&quot; value=&quot;5&quot;/&gt;&lt;property id=&quot;20300&quot; value=&quot;Slide 16 - &amp;quot;Our Models Are Implemented at Different Geographical Scales&amp;quot;&quot;/&gt;&lt;property id=&quot;20307&quot; value=&quot;390&quot;/&gt;&lt;/object&gt;&lt;object type=&quot;3&quot; unique_id=&quot;35597&quot;&gt;&lt;property id=&quot;20148&quot; value=&quot;5&quot;/&gt;&lt;property id=&quot;20300&quot; value=&quot;Slide 18 - &amp;quot;Argonne/DIS is Actively Engaged in Renewable Energy Analysis: Example Wind Power Forecasting, Operations, Siting, &quot;/&gt;&lt;property id=&quot;20307&quot; value=&quot;393&quot;/&gt;&lt;/object&gt;&lt;object type=&quot;3&quot; unique_id=&quot;35599&quot;&gt;&lt;property id=&quot;20148&quot; value=&quot;5&quot;/&gt;&lt;property id=&quot;20300&quot; value=&quot;Slide 19 - &amp;quot;Argonne/DIS is Actively Engaged in Renewable Energy Analysis:  Example Solar Power Integration&amp;quot;&quot;/&gt;&lt;property id=&quot;20307&quot; value=&quot;395&quot;/&gt;&lt;/object&gt;&lt;object type=&quot;3&quot; unique_id=&quot;35602&quot;&gt;&lt;property id=&quot;20148&quot; value=&quot;5&quot;/&gt;&lt;property id=&quot;20300&quot; value=&quot;Slide 20 - &amp;quot;Argonne/DIS is Analyzing Energy Storage and Grid Integration Issues of Electric Vehicles&amp;quot;&quot;/&gt;&lt;property id=&quot;20307&quot; value=&quot;398&quot;/&gt;&lt;/object&gt;&lt;object type=&quot;3&quot; unique_id=&quot;35605&quot;&gt;&lt;property id=&quot;20148&quot; value=&quot;5&quot;/&gt;&lt;property id=&quot;20300&quot; value=&quot;Slide 30 - &amp;quot;Argonne/DIS Model Training and Transfer has Made a Worldwide Impact&amp;quot;&quot;/&gt;&lt;property id=&quot;20307&quot; value=&quot;401&quot;/&gt;&lt;/object&gt;&lt;object type=&quot;3&quot; unique_id=&quot;35606&quot;&gt;&lt;property id=&quot;20148&quot; value=&quot;5&quot;/&gt;&lt;property id=&quot;20300&quot; value=&quot;Slide 31 - &amp;quot;Conclusion&amp;quot;&quot;/&gt;&lt;property id=&quot;20307&quot; value=&quot;402&quot;/&gt;&lt;/object&gt;&lt;object type=&quot;3&quot; unique_id=&quot;35946&quot;&gt;&lt;property id=&quot;20148&quot; value=&quot;5&quot;/&gt;&lt;property id=&quot;20300&quot; value=&quot;Slide 5 - &amp;quot;Argonne Organizational Structure (1/3)&amp;quot;&quot;/&gt;&lt;property id=&quot;20307&quot; value=&quot;405&quot;/&gt;&lt;/object&gt;&lt;object type=&quot;3&quot; unique_id=&quot;35947&quot;&gt;&lt;property id=&quot;20148&quot; value=&quot;5&quot;/&gt;&lt;property id=&quot;20300&quot; value=&quot;Slide 6 - &amp;quot;Argonne Organizational Structure (2/3)&amp;quot;&quot;/&gt;&lt;property id=&quot;20307&quot; value=&quot;406&quot;/&gt;&lt;/object&gt;&lt;object type=&quot;3&quot; unique_id=&quot;35948&quot;&gt;&lt;property id=&quot;20148&quot; value=&quot;5&quot;/&gt;&lt;property id=&quot;20300&quot; value=&quot;Slide 7 - &amp;quot;Argonne Organizational Structure (3/3)&amp;quot;&quot;/&gt;&lt;property id=&quot;20307&quot; value=&quot;407&quot;/&gt;&lt;/object&gt;&lt;object type=&quot;3&quot; unique_id=&quot;36066&quot;&gt;&lt;property id=&quot;20148&quot; value=&quot;5&quot;/&gt;&lt;property id=&quot;20300&quot; value=&quot;Slide 17 - &amp;quot;Argonne/DIS is Actively Engaged in Smart-Grid Analysis&amp;quot;&quot;/&gt;&lt;property id=&quot;20307&quot; value=&quot;409&quot;/&gt;&lt;/object&gt;&lt;object type=&quot;3&quot; unique_id=&quot;36273&quot;&gt;&lt;property id=&quot;20148&quot; value=&quot;5&quot;/&gt;&lt;property id=&quot;20300&quot; value=&quot;Slide 8 - &amp;quot;DIS Has Developed Three Strategic Business Lines&amp;quot;&quot;/&gt;&lt;property id=&quot;20307&quot; value=&quot;410&quot;/&gt;&lt;/object&gt;&lt;object type=&quot;3&quot; unique_id=&quot;36274&quot;&gt;&lt;property id=&quot;20148&quot; value=&quot;5&quot;/&gt;&lt;property id=&quot;20300&quot; value=&quot;Slide 14 - &amp;quot;Energy Analysis Programs Focus on&amp;quot;&quot;/&gt;&lt;property id=&quot;20307&quot; value=&quot;411&quot;/&gt;&lt;/object&gt;&lt;object type=&quot;3&quot; unique_id=&quot;36275&quot;&gt;&lt;property id=&quot;20148&quot; value=&quot;5&quot;/&gt;&lt;property id=&quot;20300&quot; value=&quot;Slide 9 - &amp;quot;Social Dynamics Programs Focus on&amp;quot;&quot;/&gt;&lt;property id=&quot;20307&quot; value=&quot;412&quot;/&gt;&lt;/object&gt;&lt;object type=&quot;3&quot; unique_id=&quot;36276&quot;&gt;&lt;property id=&quot;20148&quot; value=&quot;5&quot;/&gt;&lt;property id=&quot;20300&quot; value=&quot;Slide 10 - &amp;quot;Research in Social Dynamics Applies to Energy Analysis Studies&amp;quot;&quot;/&gt;&lt;property id=&quot;20307&quot; value=&quot;413&quot;/&gt;&lt;/object&gt;&lt;object type=&quot;3&quot; unique_id=&quot;36277&quot;&gt;&lt;property id=&quot;20148&quot; value=&quot;5&quot;/&gt;&lt;property id=&quot;20300&quot; value=&quot;Slide 11 - &amp;quot;Research in Social Dynamics Applies to National &amp;#x0D;&amp;#x0A;&amp;amp; Homeland Security Studies&amp;quot;&quot;/&gt;&lt;property id=&quot;20307&quot; value=&quot;414&quot;/&gt;&lt;/object&gt;&lt;object type=&quot;3&quot; unique_id=&quot;36302&quot;&gt;&lt;property id=&quot;20148&quot; value=&quot;5&quot;/&gt;&lt;property id=&quot;20300&quot; value=&quot;Slide 2 - &amp;quot;Argonne is America's First National Laboratory and one of the World's Premier Research Centers&amp;quot;&quot;/&gt;&lt;property id=&quot;20307&quot; value=&quot;421&quot;/&gt;&lt;/object&gt;&lt;object type=&quot;3&quot; unique_id=&quot;36303&quot;&gt;&lt;property id=&quot;20148&quot; value=&quot;5&quot;/&gt;&lt;property id=&quot;20300&quot; value=&quot;Slide 12 - &amp;quot;DIS Has Developed Command and Control Systems for Incident Management&amp;quot;&quot;/&gt;&lt;property id=&quot;20307&quot; value=&quot;418&quot;/&gt;&lt;/object&gt;&lt;object type=&quot;3&quot; unique_id=&quot;36304&quot;&gt;&lt;property id=&quot;20148&quot; value=&quot;5&quot;/&gt;&lt;property id=&quot;20300&quot; value=&quot;Slide 13 - &amp;quot;Procter &amp;amp; Gamble (P&amp;amp;G) Funded an Innovative Computational Model of Consumer Markets&amp;quot;&quot;/&gt;&lt;property id=&quot;20307&quot; value=&quot;419&quot;/&gt;&lt;/object&gt;&lt;object type=&quot;3&quot; unique_id=&quot;36305&quot;&gt;&lt;property id=&quot;20148&quot; value=&quot;5&quot;/&gt;&lt;property id=&quot;20300&quot; value=&quot;Slide 25 - &amp;quot;Argonne Current Buildings Sensors and Controls Portfolio&amp;quot;&quot;/&gt;&lt;property id=&quot;20307&quot; value=&quot;420&quot;/&gt;&lt;/object&gt;&lt;object type=&quot;3&quot; unique_id=&quot;36306&quot;&gt;&lt;property id=&quot;20148&quot; value=&quot;5&quot;/&gt;&lt;property id=&quot;20300&quot; value=&quot;Slide 26 - &amp;quot;Commercial Building Agent Model (CoBAM)&amp;quot;&quot;/&gt;&lt;property id=&quot;20307&quot; value=&quot;415&quot;/&gt;&lt;/object&gt;&lt;object type=&quot;3&quot; unique_id=&quot;36307&quot;&gt;&lt;property id=&quot;20148&quot; value=&quot;5&quot;/&gt;&lt;property id=&quot;20300&quot; value=&quot;Slide 27 - &amp;quot;CoBAM Prototype Decision Framework&amp;quot;&quot;/&gt;&lt;property id=&quot;20307&quot; value=&quot;416&quot;/&gt;&lt;/object&gt;&lt;object type=&quot;3&quot; unique_id=&quot;36308&quot;&gt;&lt;property id=&quot;20148&quot; value=&quot;5&quot;/&gt;&lt;property id=&quot;20300&quot; value=&quot;Slide 28 - &amp;quot;Physical Modeling Takes a Simplified (yet Fast) Approach&amp;quot;&quot;/&gt;&lt;property id=&quot;20307&quot; value=&quot;417&quot;/&gt;&lt;/object&gt;&lt;object type=&quot;3&quot; unique_id=&quot;36885&quot;&gt;&lt;property id=&quot;20148&quot; value=&quot;5&quot;/&gt;&lt;property id=&quot;20300&quot; value=&quot;Slide 4&quot;/&gt;&lt;property id=&quot;20307&quot; value=&quot;423&quot;/&gt;&lt;/object&gt;&lt;object type=&quot;3&quot; unique_id=&quot;36886&quot;&gt;&lt;property id=&quot;20148&quot; value=&quot;5&quot;/&gt;&lt;property id=&quot;20300&quot; value=&quot;Slide 21 - &amp;quot;Argonne Supports DOE’s Building Technologies Program in 3 Major Areas&amp;quot;&quot;/&gt;&lt;property id=&quot;20307&quot; value=&quot;424&quot;/&gt;&lt;/object&gt;&lt;object type=&quot;3&quot; unique_id=&quot;36887&quot;&gt;&lt;property id=&quot;20148&quot; value=&quot;5&quot;/&gt;&lt;property id=&quot;20300&quot; value=&quot;Slide 22 - &amp;quot;Argonne’s Current Commercial Buildings Portfolio&amp;quot;&quot;/&gt;&lt;property id=&quot;20307&quot; value=&quot;425&quot;/&gt;&lt;/object&gt;&lt;object type=&quot;3&quot; unique_id=&quot;36888&quot;&gt;&lt;property id=&quot;20148&quot; value=&quot;5&quot;/&gt;&lt;property id=&quot;20300&quot; value=&quot;Slide 23 - &amp;quot;Argonne’s BT Related Expertise&amp;quot;&quot;/&gt;&lt;property id=&quot;20307&quot; value=&quot;426&quot;/&gt;&lt;/object&gt;&lt;object type=&quot;3&quot; unique_id=&quot;36889&quot;&gt;&lt;property id=&quot;20148&quot; value=&quot;5&quot;/&gt;&lt;property id=&quot;20300&quot; value=&quot;Slide 24 - &amp;quot;Midwest Engagement and Path to Deployment &amp;quot;&quot;/&gt;&lt;property id=&quot;20307&quot; value=&quot;427&quot;/&gt;&lt;/object&gt;&lt;object type=&quot;3&quot; unique_id=&quot;36890&quot;&gt;&lt;property id=&quot;20148&quot; value=&quot;5&quot;/&gt;&lt;property id=&quot;20300&quot; value=&quot;Slide 29 - &amp;quot;CoBAM Prototype Results over Time&amp;quot;&quot;/&gt;&lt;property id=&quot;20307&quot; value=&quot;428&quot;/&gt;&lt;/object&gt;&lt;/object&gt;&lt;/object&gt;&lt;/database&gt;"/>
</p:tagLst>
</file>

<file path=ppt/theme/theme1.xml><?xml version="1.0" encoding="utf-8"?>
<a:theme xmlns:a="http://schemas.openxmlformats.org/drawingml/2006/main" name="BERI">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noFill/>
        <a:ln w="9525" cap="flat" cmpd="sng" algn="ctr">
          <a:solidFill>
            <a:schemeClr val="bg2">
              <a:lumMod val="10000"/>
            </a:schemeClr>
          </a:solidFill>
          <a:prstDash val="solid"/>
          <a:round/>
          <a:headEnd type="none" w="med" len="med"/>
          <a:tailEnd type="arrow"/>
        </a:ln>
        <a:effectLst/>
      </a:spPr>
      <a:body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RI">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noFill/>
        <a:ln w="9525" cap="flat" cmpd="sng" algn="ctr">
          <a:solidFill>
            <a:schemeClr val="bg2">
              <a:lumMod val="10000"/>
            </a:schemeClr>
          </a:solidFill>
          <a:prstDash val="solid"/>
          <a:round/>
          <a:headEnd type="none" w="med" len="med"/>
          <a:tailEnd type="arrow"/>
        </a:ln>
        <a:effectLst/>
      </a:spPr>
      <a:body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ustom 11">
      <a:dk1>
        <a:srgbClr val="616161"/>
      </a:dk1>
      <a:lt1>
        <a:sysClr val="window" lastClr="C7EDCC"/>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49460</TotalTime>
  <Words>941</Words>
  <Application>Microsoft Office PowerPoint</Application>
  <PresentationFormat>On-screen Show (4:3)</PresentationFormat>
  <Paragraphs>236</Paragraphs>
  <Slides>16</Slides>
  <Notes>9</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BERI</vt:lpstr>
      <vt:lpstr>1_BERI</vt:lpstr>
      <vt:lpstr>BCUS101 - Installation Tutorial </vt:lpstr>
      <vt:lpstr>Overview</vt:lpstr>
      <vt:lpstr>Get Started </vt:lpstr>
      <vt:lpstr>Prerequisite Installations</vt:lpstr>
      <vt:lpstr>Set up the Environment</vt:lpstr>
      <vt:lpstr>Set up the Environment</vt:lpstr>
      <vt:lpstr>Set up the Environment</vt:lpstr>
      <vt:lpstr>Set up the Environment</vt:lpstr>
      <vt:lpstr>Set up the Environment</vt:lpstr>
      <vt:lpstr>Set up the Environment</vt:lpstr>
      <vt:lpstr>Set up the Environment</vt:lpstr>
      <vt:lpstr>Test Installations</vt:lpstr>
      <vt:lpstr>Test Installations</vt:lpstr>
      <vt:lpstr>Trouble Shooting</vt:lpstr>
      <vt:lpstr>Trouble Shooting</vt:lpstr>
      <vt:lpstr>Trouble Shooting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National Lab Building Technologies Group Overview</dc:title>
  <dc:creator>Ralph T. Muehleisen</dc:creator>
  <cp:lastModifiedBy>Zhang, Yuna</cp:lastModifiedBy>
  <cp:revision>1144</cp:revision>
  <cp:lastPrinted>2011-09-29T15:23:05Z</cp:lastPrinted>
  <dcterms:created xsi:type="dcterms:W3CDTF">2011-09-19T17:28:10Z</dcterms:created>
  <dcterms:modified xsi:type="dcterms:W3CDTF">2016-08-19T15:46:13Z</dcterms:modified>
</cp:coreProperties>
</file>