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1" r:id="rId1"/>
    <p:sldMasterId id="2147484074" r:id="rId2"/>
  </p:sldMasterIdLst>
  <p:notesMasterIdLst>
    <p:notesMasterId r:id="rId22"/>
  </p:notesMasterIdLst>
  <p:handoutMasterIdLst>
    <p:handoutMasterId r:id="rId23"/>
  </p:handoutMasterIdLst>
  <p:sldIdLst>
    <p:sldId id="530" r:id="rId3"/>
    <p:sldId id="553" r:id="rId4"/>
    <p:sldId id="483" r:id="rId5"/>
    <p:sldId id="520" r:id="rId6"/>
    <p:sldId id="456" r:id="rId7"/>
    <p:sldId id="497" r:id="rId8"/>
    <p:sldId id="498" r:id="rId9"/>
    <p:sldId id="501" r:id="rId10"/>
    <p:sldId id="545" r:id="rId11"/>
    <p:sldId id="503" r:id="rId12"/>
    <p:sldId id="504" r:id="rId13"/>
    <p:sldId id="500" r:id="rId14"/>
    <p:sldId id="505" r:id="rId15"/>
    <p:sldId id="502" r:id="rId16"/>
    <p:sldId id="508" r:id="rId17"/>
    <p:sldId id="506" r:id="rId18"/>
    <p:sldId id="509" r:id="rId19"/>
    <p:sldId id="518" r:id="rId20"/>
    <p:sldId id="524" r:id="rId21"/>
  </p:sldIdLst>
  <p:sldSz cx="9144000" cy="6858000" type="screen4x3"/>
  <p:notesSz cx="7010400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  <p15:guide id="3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ph T Muehleisen" initials="RTM" lastIdx="19" clrIdx="0"/>
  <p:cmAuthor id="1" name="Graziano, Diane" initials="GD" lastIdx="8" clrIdx="1"/>
  <p:cmAuthor id="2" name="Ralph Muehleisen" initials="RTM" lastIdx="1" clrIdx="2"/>
  <p:cmAuthor id="3" name="Riddle, Matthew E." initials="RME" lastIdx="10" clrIdx="3"/>
  <p:cmAuthor id="4" name="Yuming Sun" initials="" lastIdx="0" clrIdx="4"/>
  <p:cmAuthor id="5" name="Zhang, Yuna" initials="ZY" lastIdx="8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1F497D"/>
    <a:srgbClr val="FFFFCC"/>
    <a:srgbClr val="F8F8F8"/>
    <a:srgbClr val="5AB27C"/>
    <a:srgbClr val="FFFFFF"/>
    <a:srgbClr val="66CCFF"/>
    <a:srgbClr val="CC0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166" autoAdjust="0"/>
  </p:normalViewPr>
  <p:slideViewPr>
    <p:cSldViewPr>
      <p:cViewPr>
        <p:scale>
          <a:sx n="100" d="100"/>
          <a:sy n="100" d="100"/>
        </p:scale>
        <p:origin x="-984" y="-618"/>
      </p:cViewPr>
      <p:guideLst>
        <p:guide orient="horz" pos="864"/>
        <p:guide pos="288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6650"/>
            <a:ext cx="934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 descr="slide header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6800" y="0"/>
            <a:ext cx="9347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062538" y="155575"/>
            <a:ext cx="1946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52B7A0-D673-4C63-A650-8C51CE94F0F3}" type="datetime1">
              <a:rPr lang="en-US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779463" y="8753475"/>
            <a:ext cx="56070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6465888" y="8829675"/>
            <a:ext cx="5429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3F572D4-17CD-4691-8FDE-20F54015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A8E891-1D04-4EC3-A3FE-1F1766E77A4E}" type="datetime1">
              <a:rPr lang="en-US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0F03FB-476C-4B9E-9752-7D553C8A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baseline="0" dirty="0" smtClean="0">
                <a:solidFill>
                  <a:srgbClr val="000000"/>
                </a:solidFill>
              </a:rPr>
              <a:t>   </a:t>
            </a:r>
            <a:r>
              <a:rPr lang="en-US" sz="1200" dirty="0" smtClean="0">
                <a:solidFill>
                  <a:srgbClr val="000000"/>
                </a:solidFill>
              </a:rPr>
              <a:t>To use Ruby from OpenStudio Installation Package: Add path environmental variable: e.g., C:\Program Files\OpenStudio 1.6.0\ruby-install\ruby\bin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</a:rPr>
              <a:t>Install </a:t>
            </a:r>
            <a:r>
              <a:rPr lang="en-US" sz="1200" dirty="0" err="1" smtClean="0">
                <a:solidFill>
                  <a:srgbClr val="000000"/>
                </a:solidFill>
              </a:rPr>
              <a:t>RubyXL</a:t>
            </a:r>
            <a:r>
              <a:rPr lang="en-US" sz="1200" dirty="0" smtClean="0">
                <a:solidFill>
                  <a:srgbClr val="000000"/>
                </a:solidFill>
              </a:rPr>
              <a:t>: run </a:t>
            </a:r>
            <a:r>
              <a:rPr lang="en-US" sz="1200" dirty="0" err="1" smtClean="0">
                <a:solidFill>
                  <a:srgbClr val="000000"/>
                </a:solidFill>
              </a:rPr>
              <a:t>cmd.exe</a:t>
            </a:r>
            <a:r>
              <a:rPr lang="en-US" sz="1200" dirty="0" smtClean="0">
                <a:solidFill>
                  <a:srgbClr val="000000"/>
                </a:solidFill>
              </a:rPr>
              <a:t> as administrator, then gem install </a:t>
            </a:r>
            <a:r>
              <a:rPr lang="en-US" sz="1200" dirty="0" err="1" smtClean="0">
                <a:solidFill>
                  <a:srgbClr val="000000"/>
                </a:solidFill>
              </a:rPr>
              <a:t>rubyXL</a:t>
            </a:r>
            <a:endParaRPr lang="en-US" sz="1200" dirty="0" smtClean="0">
              <a:solidFill>
                <a:srgbClr val="000000"/>
              </a:solidFill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uilding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nergy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ecision and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echnology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b="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esearch 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 smtClean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8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uilding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nergy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ecision and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echnology </a:t>
            </a:r>
            <a:r>
              <a:rPr lang="en-US" sz="1100" b="1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dirty="0" smtClean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esearch Program</a:t>
            </a:r>
          </a:p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8/18/2016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66CCFF"/>
                </a:solidFill>
              </a:ln>
              <a:solidFill>
                <a:srgbClr val="66CC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n>
                <a:solidFill>
                  <a:srgbClr val="66CCFF"/>
                </a:solidFill>
              </a:ln>
              <a:solidFill>
                <a:srgbClr val="66CC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rel.github.io/OpenStudio-user-documentation/tutorials/creating_your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pps1.eere.energy.gov/buildings/energyplus/weatherdata_about.cfm?CFID=3615659&amp;CFTOKEN=f0f33b9e68b96312-FB8777EB-A75B-A941-1F66C3618F962A32&amp;jsessionid=7E1F027B21AF186FBB898833CA3AA226.ee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8839200" cy="552271"/>
          </a:xfrm>
        </p:spPr>
        <p:txBody>
          <a:bodyPr/>
          <a:lstStyle/>
          <a:p>
            <a:r>
              <a:rPr lang="en-US" sz="2800" b="0" dirty="0" smtClean="0">
                <a:solidFill>
                  <a:schemeClr val="accent4">
                    <a:lumMod val="75000"/>
                  </a:schemeClr>
                </a:solidFill>
              </a:rPr>
              <a:t>BCUS101</a:t>
            </a:r>
            <a:r>
              <a:rPr lang="en-US" sz="2800" b="0" dirty="0" smtClean="0"/>
              <a:t> – Sensitivity Analysis Tutorial</a:t>
            </a:r>
            <a:r>
              <a:rPr lang="en-US" sz="2800" b="0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608" y="3810000"/>
            <a:ext cx="671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 Integrated Workflow to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Perform BCUS</a:t>
            </a:r>
            <a:endParaRPr lang="en-US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b="1" u="sng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ayesian </a:t>
            </a:r>
            <a:r>
              <a:rPr lang="en-US" sz="1600" b="1" u="sng" dirty="0">
                <a:solidFill>
                  <a:srgbClr val="C00000"/>
                </a:solidFill>
              </a:rPr>
              <a:t>C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alibration, </a:t>
            </a:r>
            <a:r>
              <a:rPr lang="en-US" sz="1600" b="1" u="sng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ncertainty Analysis and </a:t>
            </a:r>
            <a:r>
              <a:rPr lang="en-US" sz="1600" b="1" u="sng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ensitivity Analysis </a:t>
            </a:r>
            <a:endParaRPr lang="en-US" sz="1600" dirty="0" smtClean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on 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OpenStudio </a:t>
            </a:r>
            <a:r>
              <a:rPr lang="en-US" sz="16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Models</a:t>
            </a:r>
            <a:endParaRPr lang="en-US" sz="1600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endParaRPr lang="en-US" sz="1600" i="1" dirty="0">
              <a:solidFill>
                <a:srgbClr val="000000"/>
              </a:solidFill>
            </a:endParaRPr>
          </a:p>
          <a:p>
            <a:pPr algn="r"/>
            <a:r>
              <a:rPr lang="en-US" sz="1600" i="1" dirty="0" smtClean="0">
                <a:solidFill>
                  <a:srgbClr val="000000"/>
                </a:solidFill>
              </a:rPr>
              <a:t>July. 2016</a:t>
            </a:r>
            <a:endParaRPr lang="en-US" sz="1600" i="1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3295471"/>
            <a:ext cx="7391400" cy="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9" y="2653237"/>
            <a:ext cx="6773941" cy="3571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the parameter UQ-Repository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685801"/>
          </a:xfrm>
        </p:spPr>
        <p:txBody>
          <a:bodyPr/>
          <a:lstStyle/>
          <a:p>
            <a:r>
              <a:rPr lang="en-US" sz="1600" dirty="0" smtClean="0"/>
              <a:t>Turn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 parameters </a:t>
            </a:r>
            <a:r>
              <a:rPr lang="en-US" sz="1600" dirty="0">
                <a:solidFill>
                  <a:srgbClr val="000000"/>
                </a:solidFill>
              </a:rPr>
              <a:t>which you want to investigate </a:t>
            </a:r>
            <a:r>
              <a:rPr lang="en-US" sz="1600" dirty="0" smtClean="0">
                <a:solidFill>
                  <a:srgbClr val="000000"/>
                </a:solidFill>
              </a:rPr>
              <a:t>in the </a:t>
            </a:r>
            <a:r>
              <a:rPr lang="en-US" sz="1600" dirty="0">
                <a:solidFill>
                  <a:srgbClr val="000000"/>
                </a:solidFill>
              </a:rPr>
              <a:t>sensitivity </a:t>
            </a:r>
            <a:r>
              <a:rPr lang="en-US" sz="1600" dirty="0" smtClean="0">
                <a:solidFill>
                  <a:srgbClr val="000000"/>
                </a:solidFill>
              </a:rPr>
              <a:t>analysis </a:t>
            </a:r>
            <a:r>
              <a:rPr lang="en-US" altLang="zh-CN" sz="1600" dirty="0" smtClean="0"/>
              <a:t>in the </a:t>
            </a:r>
            <a:r>
              <a:rPr lang="en-US" altLang="zh-CN" sz="1600" dirty="0" smtClean="0">
                <a:solidFill>
                  <a:srgbClr val="C00000"/>
                </a:solidFill>
              </a:rPr>
              <a:t>Parameter </a:t>
            </a:r>
            <a:r>
              <a:rPr lang="en-US" altLang="zh-CN" sz="1600" dirty="0">
                <a:solidFill>
                  <a:srgbClr val="C00000"/>
                </a:solidFill>
              </a:rPr>
              <a:t>UQ Repository </a:t>
            </a:r>
            <a:r>
              <a:rPr lang="en-US" altLang="zh-CN" sz="1600" dirty="0" smtClean="0">
                <a:solidFill>
                  <a:srgbClr val="C00000"/>
                </a:solidFill>
              </a:rPr>
              <a:t>V1.0.xlsx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file.</a:t>
            </a:r>
            <a:endParaRPr lang="en-US" sz="1600" dirty="0" smtClean="0"/>
          </a:p>
          <a:p>
            <a:r>
              <a:rPr lang="en-US" sz="1600" dirty="0" smtClean="0"/>
              <a:t>Leave the other setting as default unless you have the confidence in the knowledge you have on a specific parameter. </a:t>
            </a:r>
          </a:p>
          <a:p>
            <a:endParaRPr lang="en-US" sz="1600" dirty="0" smtClean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67200" y="3543300"/>
            <a:ext cx="381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 bwMode="auto">
          <a:xfrm rot="5400000" flipH="1" flipV="1">
            <a:off x="3088590" y="5045760"/>
            <a:ext cx="2052420" cy="304800"/>
          </a:xfrm>
          <a:prstGeom prst="bentConnector2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754277" y="3543300"/>
            <a:ext cx="762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248275" y="5198160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17" y="5419179"/>
            <a:ext cx="1542161" cy="1066800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 bwMode="auto">
          <a:xfrm>
            <a:off x="5865161" y="3543300"/>
            <a:ext cx="1979509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028274" y="4807467"/>
            <a:ext cx="0" cy="155540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72378" y="6359723"/>
            <a:ext cx="302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Default probability distribution value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6224369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Turn on/off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sources</a:t>
            </a:r>
          </a:p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of uncertainty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Outputs and Report Frequency Settings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Use </a:t>
            </a:r>
            <a:r>
              <a:rPr lang="en-US" sz="1600" dirty="0" smtClean="0">
                <a:solidFill>
                  <a:srgbClr val="C00000"/>
                </a:solidFill>
              </a:rPr>
              <a:t>Simulation </a:t>
            </a:r>
            <a:r>
              <a:rPr lang="en-US" sz="1600" dirty="0">
                <a:solidFill>
                  <a:srgbClr val="C00000"/>
                </a:solidFill>
              </a:rPr>
              <a:t>Output </a:t>
            </a:r>
            <a:r>
              <a:rPr lang="en-US" sz="1600" dirty="0" smtClean="0">
                <a:solidFill>
                  <a:srgbClr val="C00000"/>
                </a:solidFill>
              </a:rPr>
              <a:t>Settings.xlsx </a:t>
            </a:r>
            <a:r>
              <a:rPr lang="en-US" sz="1600" dirty="0"/>
              <a:t>to setup simulation </a:t>
            </a:r>
            <a:r>
              <a:rPr lang="en-US" sz="1600" dirty="0" smtClean="0"/>
              <a:t>outputs:</a:t>
            </a:r>
            <a:endParaRPr lang="en-US" sz="1600" dirty="0"/>
          </a:p>
          <a:p>
            <a:pPr lvl="2"/>
            <a:r>
              <a:rPr lang="en-US" sz="1600" dirty="0"/>
              <a:t>Navigate to the </a:t>
            </a:r>
            <a:r>
              <a:rPr lang="en-US" sz="1600" dirty="0" err="1" smtClean="0">
                <a:solidFill>
                  <a:srgbClr val="C00000"/>
                </a:solidFill>
              </a:rPr>
              <a:t>TotalEnergy</a:t>
            </a:r>
            <a:r>
              <a:rPr lang="en-US" sz="1600" dirty="0" smtClean="0"/>
              <a:t> </a:t>
            </a:r>
            <a:r>
              <a:rPr lang="en-US" sz="1600" dirty="0"/>
              <a:t>tab to add total energy output variables using </a:t>
            </a:r>
            <a:r>
              <a:rPr lang="en-US" sz="1600" dirty="0" smtClean="0"/>
              <a:t>the dropdown list</a:t>
            </a:r>
            <a:endParaRPr lang="en-US" sz="1600" dirty="0"/>
          </a:p>
          <a:p>
            <a:pPr lvl="2"/>
            <a:r>
              <a:rPr lang="en-US" sz="1600" dirty="0"/>
              <a:t>Navigate to the </a:t>
            </a:r>
            <a:r>
              <a:rPr lang="en-US" sz="1600" dirty="0" smtClean="0">
                <a:solidFill>
                  <a:srgbClr val="C00000"/>
                </a:solidFill>
              </a:rPr>
              <a:t>Meters</a:t>
            </a:r>
            <a:r>
              <a:rPr lang="en-US" sz="1600" dirty="0" smtClean="0"/>
              <a:t> </a:t>
            </a:r>
            <a:r>
              <a:rPr lang="en-US" sz="1600" dirty="0"/>
              <a:t>tab to add </a:t>
            </a:r>
            <a:r>
              <a:rPr lang="en-US" sz="1600" dirty="0" smtClean="0"/>
              <a:t>meters </a:t>
            </a:r>
            <a:r>
              <a:rPr lang="en-US" sz="1600" dirty="0"/>
              <a:t>and </a:t>
            </a:r>
            <a:r>
              <a:rPr lang="en-US" sz="1600" dirty="0" smtClean="0"/>
              <a:t>report frequency </a:t>
            </a:r>
            <a:r>
              <a:rPr lang="en-US" sz="1600" dirty="0"/>
              <a:t>using </a:t>
            </a:r>
            <a:r>
              <a:rPr lang="en-US" sz="1600" dirty="0" smtClean="0"/>
              <a:t>the dropdown list</a:t>
            </a:r>
            <a:endParaRPr lang="en-US" sz="1600" dirty="0"/>
          </a:p>
          <a:p>
            <a:pPr marL="457200" lvl="2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 smtClean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03" y="3035584"/>
            <a:ext cx="2578539" cy="3529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90" y="3035584"/>
            <a:ext cx="4414220" cy="2088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 4: Run Executable Bash Script in the Terminal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r>
              <a:rPr lang="en-US" sz="1600" dirty="0" smtClean="0"/>
              <a:t>Launch the Terminal in your operating system:</a:t>
            </a:r>
          </a:p>
          <a:p>
            <a:pPr marL="0" indent="0">
              <a:buNone/>
            </a:pPr>
            <a:r>
              <a:rPr lang="en-US" sz="1600" dirty="0" smtClean="0"/>
              <a:t>     For </a:t>
            </a:r>
            <a:r>
              <a:rPr lang="en-US" sz="1600" dirty="0">
                <a:solidFill>
                  <a:srgbClr val="C00000"/>
                </a:solidFill>
              </a:rPr>
              <a:t>OSX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Press </a:t>
            </a:r>
            <a:r>
              <a:rPr lang="en-US" sz="1600" b="1" dirty="0">
                <a:solidFill>
                  <a:srgbClr val="000000"/>
                </a:solidFill>
              </a:rPr>
              <a:t>Command + Space </a:t>
            </a:r>
            <a:r>
              <a:rPr lang="en-US" sz="1600" dirty="0">
                <a:solidFill>
                  <a:srgbClr val="000000"/>
                </a:solidFill>
              </a:rPr>
              <a:t>and type </a:t>
            </a:r>
            <a:r>
              <a:rPr lang="en-US" sz="1600" dirty="0">
                <a:solidFill>
                  <a:srgbClr val="C00000"/>
                </a:solidFill>
              </a:rPr>
              <a:t>terminal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Linux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Open the </a:t>
            </a:r>
            <a:r>
              <a:rPr lang="en-US" sz="1600" b="1" dirty="0"/>
              <a:t>Dash</a:t>
            </a:r>
            <a:r>
              <a:rPr lang="en-US" sz="1600" dirty="0"/>
              <a:t> by clicking the </a:t>
            </a:r>
            <a:r>
              <a:rPr lang="en-US" sz="1600" b="1" dirty="0"/>
              <a:t>Ubuntu icon </a:t>
            </a:r>
            <a:r>
              <a:rPr lang="en-US" sz="1600" dirty="0"/>
              <a:t>in the upper-left, type </a:t>
            </a:r>
            <a:r>
              <a:rPr lang="en-US" sz="1600" dirty="0">
                <a:solidFill>
                  <a:srgbClr val="C00000"/>
                </a:solidFill>
              </a:rPr>
              <a:t>terminal</a:t>
            </a:r>
            <a:r>
              <a:rPr lang="en-US" sz="1600" dirty="0"/>
              <a:t>, and  </a:t>
            </a:r>
          </a:p>
          <a:p>
            <a:pPr marL="0" indent="0">
              <a:buNone/>
            </a:pPr>
            <a:r>
              <a:rPr lang="en-US" sz="1600" dirty="0"/>
              <a:t>     select the Terminal application from the results that appear. </a:t>
            </a:r>
          </a:p>
          <a:p>
            <a:pPr marL="0" indent="0">
              <a:buNone/>
            </a:pPr>
            <a:r>
              <a:rPr lang="en-US" sz="1600" dirty="0"/>
              <a:t>     or simply hit the keyboard shortcut </a:t>
            </a:r>
            <a:r>
              <a:rPr lang="en-US" sz="1600" b="1" dirty="0" err="1"/>
              <a:t>Ctrl-Alt+T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Windows</a:t>
            </a:r>
            <a:r>
              <a:rPr lang="en-US" sz="1600" dirty="0">
                <a:solidFill>
                  <a:srgbClr val="000000"/>
                </a:solidFill>
              </a:rPr>
              <a:t> – Click </a:t>
            </a:r>
            <a:r>
              <a:rPr lang="en-US" sz="1600" b="1" dirty="0">
                <a:solidFill>
                  <a:srgbClr val="000000"/>
                </a:solidFill>
              </a:rPr>
              <a:t>Start</a:t>
            </a:r>
            <a:r>
              <a:rPr lang="en-US" sz="1600" dirty="0">
                <a:solidFill>
                  <a:srgbClr val="000000"/>
                </a:solidFill>
              </a:rPr>
              <a:t>, in the search box type </a:t>
            </a:r>
            <a:r>
              <a:rPr lang="en-US" sz="1600" dirty="0" err="1">
                <a:solidFill>
                  <a:srgbClr val="C00000"/>
                </a:solidFill>
              </a:rPr>
              <a:t>cmd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Navigate to your project folder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Click the cursor in your Terminal/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md</a:t>
            </a:r>
            <a:r>
              <a:rPr lang="en-US" sz="1600" dirty="0" smtClean="0">
                <a:solidFill>
                  <a:srgbClr val="000000"/>
                </a:solidFill>
              </a:rPr>
              <a:t> type: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   cd &lt;your project folder directory&gt;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Courier" charset="0"/>
                <a:cs typeface="Courier" charset="0"/>
              </a:rPr>
              <a:t>     For example, </a:t>
            </a:r>
            <a:endParaRPr lang="en-US" sz="1600" dirty="0" smtClean="0">
              <a:solidFill>
                <a:srgbClr val="000000"/>
              </a:solidFill>
              <a:ea typeface="Courier" charset="0"/>
              <a:cs typeface="Courier" charset="0"/>
            </a:endParaRPr>
          </a:p>
          <a:p>
            <a:pPr marL="222250" lvl="1" indent="0">
              <a:buNone/>
            </a:pPr>
            <a:r>
              <a:rPr lang="en-US" sz="14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cd /Users/username/Documents/</a:t>
            </a:r>
            <a:r>
              <a:rPr lang="en-US" sz="1400" dirty="0" err="1" smtClean="0">
                <a:solidFill>
                  <a:srgbClr val="C00000"/>
                </a:solidFill>
                <a:ea typeface="Courier" charset="0"/>
                <a:cs typeface="Courier" charset="0"/>
              </a:rPr>
              <a:t>OpenStudio</a:t>
            </a:r>
            <a:r>
              <a:rPr lang="en-US" sz="14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/BCUS/Example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Run the bash script you just modified by type: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Sensitivity_Analysis.bat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Windows)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ea typeface="Courier" charset="0"/>
                <a:cs typeface="Courier" charset="0"/>
              </a:rPr>
              <a:t>sh</a:t>
            </a: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Run_SA.sh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(Linux/OSX)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 5:Generate Distributions of Uncertain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The first step of the sensitivity analysis program is to generate </a:t>
            </a:r>
            <a:r>
              <a:rPr lang="en-US" sz="1600" dirty="0"/>
              <a:t>a </a:t>
            </a:r>
            <a:r>
              <a:rPr lang="en-US" sz="1600" dirty="0" smtClean="0"/>
              <a:t>distribution </a:t>
            </a:r>
            <a:r>
              <a:rPr lang="en-US" sz="1600" dirty="0"/>
              <a:t>table </a:t>
            </a:r>
            <a:r>
              <a:rPr lang="en-US" sz="1600" dirty="0" smtClean="0"/>
              <a:t>of uncertain parameters, which you can find it at </a:t>
            </a:r>
            <a:r>
              <a:rPr lang="en-US" sz="1600" dirty="0" smtClean="0">
                <a:solidFill>
                  <a:srgbClr val="C00000"/>
                </a:solidFill>
              </a:rPr>
              <a:t>../</a:t>
            </a:r>
            <a:r>
              <a:rPr lang="en-US" sz="1600" dirty="0" err="1" smtClean="0">
                <a:solidFill>
                  <a:srgbClr val="C00000"/>
                </a:solidFill>
              </a:rPr>
              <a:t>SA_Output</a:t>
            </a:r>
            <a:r>
              <a:rPr lang="en-US" sz="1600" dirty="0" smtClean="0">
                <a:solidFill>
                  <a:srgbClr val="C00000"/>
                </a:solidFill>
              </a:rPr>
              <a:t>/UQ_building_name.csv</a:t>
            </a:r>
          </a:p>
          <a:p>
            <a:pPr marL="0" indent="0">
              <a:buNone/>
            </a:pPr>
            <a:r>
              <a:rPr lang="en-US" sz="1600" dirty="0" smtClean="0"/>
              <a:t>Before moving to the next step, open the table, finalize parameters in the table, save and close the file. </a:t>
            </a:r>
            <a:r>
              <a:rPr lang="en-US" sz="1600" dirty="0">
                <a:solidFill>
                  <a:srgbClr val="C00000"/>
                </a:solidFill>
              </a:rPr>
              <a:t>DO NOT remove the first row.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61356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The example building model includes five parameters in the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sensitivity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analysis: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infiltration rate, lighting load, plug load, occupancy load, and design outdoor air flow rate.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07050"/>
            <a:ext cx="8763000" cy="11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1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Design Matrix and Simulation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In the second step, the program will generate a design matrix based on the Morris method (Morris 1991). The design matrix contains the value of parameters generated from distributions specified in the UQ table. </a:t>
            </a:r>
          </a:p>
          <a:p>
            <a:pPr marL="0" indent="0">
              <a:buNone/>
            </a:pPr>
            <a:r>
              <a:rPr lang="en-US" sz="1600" dirty="0" smtClean="0"/>
              <a:t>In the third step, the program runs certain number of </a:t>
            </a:r>
            <a:r>
              <a:rPr lang="en-US" sz="1600" dirty="0" err="1" smtClean="0"/>
              <a:t>OpenStudio</a:t>
            </a:r>
            <a:r>
              <a:rPr lang="en-US" sz="1600" dirty="0" smtClean="0"/>
              <a:t> models which have been generated based on the design matrix.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28600" y="6502067"/>
            <a:ext cx="7543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Morris, M. D. (1991). Factorial sampling plans for preliminary computational experiments. </a:t>
            </a:r>
            <a:r>
              <a:rPr lang="en-US" sz="1050" i="1" dirty="0" err="1">
                <a:solidFill>
                  <a:schemeClr val="bg2">
                    <a:lumMod val="10000"/>
                  </a:schemeClr>
                </a:solidFill>
              </a:rPr>
              <a:t>Technometrics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, </a:t>
            </a:r>
            <a:r>
              <a:rPr lang="en-US" sz="1050" i="1" dirty="0">
                <a:solidFill>
                  <a:schemeClr val="bg2">
                    <a:lumMod val="10000"/>
                  </a:schemeClr>
                </a:solidFill>
              </a:rPr>
              <a:t>33</a:t>
            </a:r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(2), 161-174.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38481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OSM </a:t>
            </a:r>
            <a:r>
              <a:rPr lang="en-US" dirty="0" err="1"/>
              <a:t>RunManager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The program will automatically start the OSM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and run the generated .</a:t>
            </a:r>
            <a:r>
              <a:rPr lang="en-US" sz="1600" dirty="0" err="1" smtClean="0"/>
              <a:t>osm</a:t>
            </a:r>
            <a:r>
              <a:rPr lang="en-US" sz="1600" dirty="0" smtClean="0"/>
              <a:t> files.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28808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Check SA Results in the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9906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After simulations have completed, the terminal will print out parameters with their sensitivity measures on each </a:t>
            </a:r>
            <a:r>
              <a:rPr lang="en-US" sz="1600" dirty="0"/>
              <a:t>line. </a:t>
            </a:r>
            <a:r>
              <a:rPr lang="en-US" sz="1600" dirty="0" smtClean="0"/>
              <a:t>The user can also find the output in the </a:t>
            </a:r>
            <a:r>
              <a:rPr lang="en-US" sz="1600" dirty="0" err="1" smtClean="0">
                <a:solidFill>
                  <a:srgbClr val="C00000"/>
                </a:solidFill>
              </a:rPr>
              <a:t>SA_Output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folder</a:t>
            </a:r>
            <a:r>
              <a:rPr lang="en-US" sz="1600" dirty="0" smtClean="0"/>
              <a:t>. Ranking of  </a:t>
            </a:r>
            <a:r>
              <a:rPr lang="en-US" sz="1600" dirty="0"/>
              <a:t>parameters </a:t>
            </a:r>
            <a:r>
              <a:rPr lang="en-US" sz="1600" dirty="0" smtClean="0"/>
              <a:t>is based </a:t>
            </a:r>
            <a:r>
              <a:rPr lang="en-US" sz="1600" dirty="0"/>
              <a:t>on </a:t>
            </a:r>
            <a:r>
              <a:rPr lang="en-US" sz="1600" dirty="0" err="1" smtClean="0"/>
              <a:t>mu.star</a:t>
            </a:r>
            <a:r>
              <a:rPr lang="en-US" sz="1600" dirty="0" smtClean="0"/>
              <a:t>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4192" y="5077699"/>
            <a:ext cx="21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SA on Total Electricity 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4517" y="5044111"/>
            <a:ext cx="1682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SA on Total Gas Use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57" y="2362200"/>
            <a:ext cx="6135687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6" y="5317668"/>
            <a:ext cx="4490584" cy="104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68" y="5298618"/>
            <a:ext cx="4452326" cy="115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3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Check SA Results in Output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838201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C00000"/>
                </a:solidFill>
              </a:rPr>
              <a:t>Sensitivity_Plots.pdf</a:t>
            </a:r>
            <a:r>
              <a:rPr lang="en-US" sz="1600" dirty="0" smtClean="0"/>
              <a:t> file will be saved to </a:t>
            </a:r>
            <a:r>
              <a:rPr lang="en-US" sz="1600" dirty="0" smtClean="0">
                <a:solidFill>
                  <a:srgbClr val="C00000"/>
                </a:solidFill>
              </a:rPr>
              <a:t>../</a:t>
            </a:r>
            <a:r>
              <a:rPr lang="en-US" sz="1600" dirty="0" err="1" smtClean="0">
                <a:solidFill>
                  <a:srgbClr val="C00000"/>
                </a:solidFill>
              </a:rPr>
              <a:t>SA_Output</a:t>
            </a:r>
            <a:r>
              <a:rPr lang="en-US" sz="1600" dirty="0" smtClean="0"/>
              <a:t>. Raw results from simulations are saved to </a:t>
            </a:r>
            <a:r>
              <a:rPr lang="en-US" sz="1600" dirty="0" smtClean="0">
                <a:solidFill>
                  <a:srgbClr val="C00000"/>
                </a:solidFill>
              </a:rPr>
              <a:t>../</a:t>
            </a:r>
            <a:r>
              <a:rPr lang="en-US" sz="1600" dirty="0" err="1" smtClean="0">
                <a:solidFill>
                  <a:srgbClr val="C00000"/>
                </a:solidFill>
              </a:rPr>
              <a:t>SA_Simulations</a:t>
            </a:r>
            <a:r>
              <a:rPr lang="en-US" sz="1600" dirty="0" smtClean="0"/>
              <a:t>. Open the pdf file and check the plot of the sensitivity analysis.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81229"/>
            <a:ext cx="883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Note: </a:t>
            </a:r>
            <a:endParaRPr lang="en-US" sz="1400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The lower ranked parameters in the sensitivity analysis result are not stable upon repetitive runs of the same input settings, that is, parameters near the origin in a sensitivity plot would fluctuate upon each runs.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+mn-lt"/>
              </a:rPr>
              <a:t>The parameter near the origin in the sensitivity plot does not necessarily imply its sensitivity measures to be 0, due to the scale of the plots. 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23945"/>
            <a:ext cx="3200400" cy="319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20898"/>
            <a:ext cx="3388123" cy="336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9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Output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C00000"/>
                </a:solidFill>
              </a:rPr>
              <a:t>Sensitivity_Plots.pdf</a:t>
            </a:r>
            <a:r>
              <a:rPr lang="en-US" sz="1600" dirty="0" smtClean="0"/>
              <a:t> file will be saved to ../</a:t>
            </a:r>
            <a:r>
              <a:rPr lang="en-US" sz="1600" dirty="0" err="1" smtClean="0"/>
              <a:t>SA_Output</a:t>
            </a:r>
            <a:r>
              <a:rPr lang="en-US" sz="1600" dirty="0" smtClean="0"/>
              <a:t>. Raw results from simulations are saved to </a:t>
            </a:r>
            <a:r>
              <a:rPr lang="en-US" sz="1600" dirty="0" smtClean="0">
                <a:solidFill>
                  <a:srgbClr val="C00000"/>
                </a:solidFill>
              </a:rPr>
              <a:t>../</a:t>
            </a:r>
            <a:r>
              <a:rPr lang="en-US" sz="1600" dirty="0" err="1" smtClean="0">
                <a:solidFill>
                  <a:srgbClr val="C00000"/>
                </a:solidFill>
              </a:rPr>
              <a:t>SA_Simulations</a:t>
            </a:r>
            <a:r>
              <a:rPr lang="en-US" sz="1600" dirty="0" smtClean="0"/>
              <a:t>.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28" y="2198017"/>
            <a:ext cx="10191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7" y="2274217"/>
            <a:ext cx="11906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53" y="4525559"/>
            <a:ext cx="2571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2050" idx="2"/>
          </p:cNvCxnSpPr>
          <p:nvPr/>
        </p:nvCxnSpPr>
        <p:spPr bwMode="auto">
          <a:xfrm flipH="1">
            <a:off x="2521915" y="3436267"/>
            <a:ext cx="1" cy="10988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972171" y="3342877"/>
            <a:ext cx="0" cy="64279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85675"/>
            <a:ext cx="3381375" cy="267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19200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39" r="1513" b="7077"/>
          <a:stretch/>
        </p:blipFill>
        <p:spPr bwMode="auto">
          <a:xfrm>
            <a:off x="704851" y="1476375"/>
            <a:ext cx="63055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4851" y="289560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error message says “in pull: undefined method ‘length’ for </a:t>
            </a:r>
            <a:r>
              <a:rPr lang="en-US" dirty="0" err="1" smtClean="0"/>
              <a:t>nil:NilClass</a:t>
            </a:r>
            <a:r>
              <a:rPr lang="en-US" dirty="0" smtClean="0"/>
              <a:t>” , first check whether uncertain parameters have been turned on correctly in </a:t>
            </a:r>
            <a:r>
              <a:rPr lang="en-US" dirty="0"/>
              <a:t>the </a:t>
            </a:r>
            <a:r>
              <a:rPr lang="en-US" dirty="0" smtClean="0"/>
              <a:t>Parameter </a:t>
            </a:r>
            <a:r>
              <a:rPr lang="en-US" dirty="0"/>
              <a:t>UQ Repository </a:t>
            </a:r>
            <a:r>
              <a:rPr lang="en-US" dirty="0" smtClean="0"/>
              <a:t>V1.0.xlsx file (step 2).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all the uncertain parameters have been turned on correctly, check whether the </a:t>
            </a:r>
            <a:r>
              <a:rPr lang="en-US" dirty="0" err="1" smtClean="0"/>
              <a:t>os</a:t>
            </a:r>
            <a:r>
              <a:rPr lang="en-US" dirty="0" smtClean="0"/>
              <a:t> model has corresponding uncertain </a:t>
            </a:r>
            <a:r>
              <a:rPr lang="en-US" dirty="0" err="1" smtClean="0"/>
              <a:t>paramters</a:t>
            </a:r>
            <a:r>
              <a:rPr lang="en-US" dirty="0"/>
              <a:t> </a:t>
            </a:r>
            <a:r>
              <a:rPr lang="en-US" dirty="0" smtClean="0"/>
              <a:t>in the correct format that is supported by BCUS.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362075"/>
          </a:xfrm>
        </p:spPr>
        <p:txBody>
          <a:bodyPr/>
          <a:lstStyle/>
          <a:p>
            <a:r>
              <a:rPr lang="en-US" dirty="0" smtClean="0"/>
              <a:t>Read me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7772400" cy="38100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number of output variables: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Electricity:Facility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Electricity:Building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Gas:Facility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Heating:Gas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Heating:Electricity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Cooling: Electricity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Electricity:HVAC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subset of variables</a:t>
            </a:r>
          </a:p>
          <a:p>
            <a:r>
              <a:rPr lang="en-US" dirty="0"/>
              <a:t>       Check the </a:t>
            </a: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Parameter </a:t>
            </a:r>
            <a:r>
              <a:rPr lang="en-US" i="1" dirty="0">
                <a:solidFill>
                  <a:srgbClr val="FF0000"/>
                </a:solidFill>
              </a:rPr>
              <a:t>UQ Repository </a:t>
            </a:r>
            <a:r>
              <a:rPr lang="en-US" i="1" dirty="0" smtClean="0">
                <a:solidFill>
                  <a:srgbClr val="FF0000"/>
                </a:solidFill>
              </a:rPr>
              <a:t>V1.0.xlsx</a:t>
            </a:r>
            <a:r>
              <a:rPr lang="en-US" i="1" dirty="0" smtClean="0"/>
              <a:t>” </a:t>
            </a:r>
            <a:r>
              <a:rPr lang="en-US" dirty="0" smtClean="0"/>
              <a:t>for list of 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Sensitivity analysis only do one year of simulation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3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7772400" cy="4038599"/>
          </a:xfrm>
        </p:spPr>
        <p:txBody>
          <a:bodyPr/>
          <a:lstStyle/>
          <a:p>
            <a:pPr algn="just"/>
            <a:r>
              <a:rPr lang="en-US" sz="2000" dirty="0"/>
              <a:t>This tutorial will lead you through the </a:t>
            </a:r>
            <a:r>
              <a:rPr lang="en-US" sz="2000" dirty="0" smtClean="0"/>
              <a:t>procedures </a:t>
            </a:r>
            <a:r>
              <a:rPr lang="en-US" sz="2000" dirty="0"/>
              <a:t>of </a:t>
            </a:r>
            <a:r>
              <a:rPr lang="en-US" sz="2000" dirty="0" smtClean="0"/>
              <a:t>applying BCUS </a:t>
            </a: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ayesian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alibration,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ncertainty Analysis and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ensitivity Analysis on </a:t>
            </a:r>
            <a:r>
              <a:rPr lang="en-US" sz="2000" dirty="0" err="1" smtClean="0"/>
              <a:t>OpenStudio</a:t>
            </a:r>
            <a:r>
              <a:rPr lang="en-US" sz="2000" dirty="0" smtClean="0"/>
              <a:t> models</a:t>
            </a:r>
            <a:r>
              <a:rPr lang="en-US" sz="2000" dirty="0"/>
              <a:t>. 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Before you start, a functioning </a:t>
            </a:r>
            <a:r>
              <a:rPr lang="en-US" sz="2000" dirty="0" err="1"/>
              <a:t>OpenStudio</a:t>
            </a:r>
            <a:r>
              <a:rPr lang="en-US" sz="2000" dirty="0"/>
              <a:t> model and </a:t>
            </a:r>
            <a:r>
              <a:rPr lang="en-US" sz="2000" dirty="0" smtClean="0"/>
              <a:t>an EPW </a:t>
            </a:r>
            <a:r>
              <a:rPr lang="en-US" sz="2000" dirty="0"/>
              <a:t>weather file are desired to illustrate the building and its surrounding environment being </a:t>
            </a:r>
            <a:r>
              <a:rPr lang="en-US" sz="2000" dirty="0" smtClean="0"/>
              <a:t>analyzed. Details </a:t>
            </a:r>
            <a:r>
              <a:rPr lang="en-US" sz="2000" dirty="0"/>
              <a:t>of how to build an OpenStudio building model can </a:t>
            </a:r>
            <a:r>
              <a:rPr lang="en-US" sz="2000" dirty="0" smtClean="0"/>
              <a:t>be found</a:t>
            </a:r>
            <a:r>
              <a:rPr lang="en-US" sz="2000" dirty="0"/>
              <a:t> 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 </a:t>
            </a:r>
            <a:r>
              <a:rPr lang="en-US" sz="2000" dirty="0" smtClean="0"/>
              <a:t>Weather </a:t>
            </a:r>
            <a:r>
              <a:rPr lang="en-US" sz="2000" dirty="0"/>
              <a:t>files can be downloaded 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PREREQUISITE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INSTALLATIONS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Executing BCUS typically requires the following tools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and packages: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OpenStudio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EnergyPlus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Microsoft Office(Some functions will be eliminated if using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Libre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Office in Ubuntu, i.e. drop down list)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R packages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37086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SET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ENVIRONMENT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 smtClean="0"/>
              <a:t>Once the prerequisite tools are installed</a:t>
            </a:r>
            <a:r>
              <a:rPr lang="en-US" sz="1600" dirty="0"/>
              <a:t>, set up </a:t>
            </a:r>
            <a:r>
              <a:rPr lang="en-US" sz="1600" dirty="0" smtClean="0"/>
              <a:t>the platform </a:t>
            </a:r>
            <a:r>
              <a:rPr lang="en-US" sz="1600" dirty="0"/>
              <a:t>variables to access executables, </a:t>
            </a:r>
            <a:r>
              <a:rPr lang="en-US" sz="1600" dirty="0" smtClean="0"/>
              <a:t>examples </a:t>
            </a:r>
            <a:r>
              <a:rPr lang="en-US" sz="1600" dirty="0"/>
              <a:t>and tests.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93172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TEST INSTALLATION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 smtClean="0"/>
              <a:t>To make </a:t>
            </a:r>
            <a:r>
              <a:rPr lang="en-US" sz="1600" dirty="0"/>
              <a:t>sure </a:t>
            </a:r>
            <a:r>
              <a:rPr lang="en-US" sz="1600" dirty="0" smtClean="0"/>
              <a:t>BCUS runs correctly: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est the Ruby-</a:t>
            </a:r>
            <a:r>
              <a:rPr lang="en-US" sz="1600" dirty="0" err="1" smtClean="0"/>
              <a:t>OpenStudio</a:t>
            </a:r>
            <a:r>
              <a:rPr lang="en-US" sz="1600" dirty="0" smtClean="0"/>
              <a:t>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Test installation by running a simple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SIMPLE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EXAMPLES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Step by step following the tutorial </a:t>
            </a:r>
            <a:r>
              <a:rPr lang="en-US" sz="1600" dirty="0" smtClean="0"/>
              <a:t>which demonstrate </a:t>
            </a:r>
            <a:r>
              <a:rPr lang="en-US" sz="1600" dirty="0"/>
              <a:t>the </a:t>
            </a:r>
            <a:r>
              <a:rPr lang="en-US" sz="1600" dirty="0" smtClean="0"/>
              <a:t>basic procedure </a:t>
            </a:r>
            <a:r>
              <a:rPr lang="en-US" sz="1600" dirty="0"/>
              <a:t>of </a:t>
            </a:r>
            <a:r>
              <a:rPr lang="en-US" sz="1600" dirty="0" smtClean="0"/>
              <a:t>running BCUS.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1" y="1066800"/>
            <a:ext cx="8229600" cy="685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Building D</a:t>
            </a:r>
            <a:r>
              <a:rPr lang="en-US" dirty="0" smtClean="0"/>
              <a:t>escription</a:t>
            </a:r>
            <a:r>
              <a:rPr lang="en-US" dirty="0"/>
              <a:t>  </a:t>
            </a:r>
            <a:endParaRPr lang="en-US" sz="1600" dirty="0" smtClean="0"/>
          </a:p>
          <a:p>
            <a:pPr algn="just"/>
            <a:r>
              <a:rPr lang="en-US" sz="1600" dirty="0" smtClean="0"/>
              <a:t>In the </a:t>
            </a:r>
            <a:r>
              <a:rPr lang="en-US" sz="1600" dirty="0" smtClean="0">
                <a:solidFill>
                  <a:srgbClr val="C00000"/>
                </a:solidFill>
              </a:rPr>
              <a:t>Example</a:t>
            </a:r>
            <a:r>
              <a:rPr lang="en-US" sz="1600" dirty="0" smtClean="0"/>
              <a:t> folder, users can find the </a:t>
            </a:r>
            <a:r>
              <a:rPr lang="en-US" sz="1600" dirty="0" err="1" smtClean="0"/>
              <a:t>ExampleBuilding.osm</a:t>
            </a:r>
            <a:r>
              <a:rPr lang="en-US" sz="1600" dirty="0" smtClean="0"/>
              <a:t> model with required input files in order to run BCUS.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The example building is </a:t>
            </a:r>
            <a:r>
              <a:rPr lang="en-US" sz="1600" dirty="0"/>
              <a:t>a </a:t>
            </a:r>
            <a:r>
              <a:rPr lang="en-US" sz="1600" dirty="0" smtClean="0"/>
              <a:t>3-story</a:t>
            </a:r>
            <a:r>
              <a:rPr lang="en-US" sz="1600" dirty="0"/>
              <a:t>, 100,000 </a:t>
            </a:r>
            <a:r>
              <a:rPr lang="en-US" sz="1600" dirty="0" err="1"/>
              <a:t>sqft</a:t>
            </a:r>
            <a:r>
              <a:rPr lang="en-US" sz="1600" dirty="0"/>
              <a:t> </a:t>
            </a:r>
            <a:r>
              <a:rPr lang="en-US" sz="1600" dirty="0" smtClean="0"/>
              <a:t>office building located in PA. It has a </a:t>
            </a:r>
            <a:r>
              <a:rPr lang="en-US" sz="1600" dirty="0"/>
              <a:t>rectangular </a:t>
            </a:r>
            <a:r>
              <a:rPr lang="en-US" sz="1600" dirty="0" smtClean="0"/>
              <a:t>footprint and 50</a:t>
            </a:r>
            <a:r>
              <a:rPr lang="en-US" sz="1600" dirty="0"/>
              <a:t>% </a:t>
            </a:r>
            <a:r>
              <a:rPr lang="en-US" sz="1600" dirty="0" smtClean="0"/>
              <a:t>window-to-wall ratio. The heating, ventilation and air conditioning system in the building is VAV system with </a:t>
            </a:r>
            <a:r>
              <a:rPr lang="en-US" sz="1600" dirty="0"/>
              <a:t>DX cooling </a:t>
            </a:r>
            <a:r>
              <a:rPr lang="en-US" sz="1600" dirty="0" smtClean="0"/>
              <a:t>(COP =2.6). The electric </a:t>
            </a:r>
            <a:r>
              <a:rPr lang="en-US" sz="1600" dirty="0"/>
              <a:t>resistance </a:t>
            </a:r>
            <a:r>
              <a:rPr lang="en-US" sz="1600" dirty="0" smtClean="0"/>
              <a:t>serves the central heating </a:t>
            </a:r>
            <a:r>
              <a:rPr lang="en-US" sz="1600" dirty="0"/>
              <a:t>and </a:t>
            </a:r>
            <a:r>
              <a:rPr lang="en-US" sz="1600" dirty="0" smtClean="0"/>
              <a:t>reheat in the VAV system.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200826" cy="18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031038" cy="114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1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Project </a:t>
            </a:r>
            <a:r>
              <a:rPr lang="en-US" dirty="0"/>
              <a:t>F</a:t>
            </a:r>
            <a:r>
              <a:rPr lang="en-US" dirty="0" smtClean="0"/>
              <a:t>older</a:t>
            </a:r>
            <a:r>
              <a:rPr lang="en-US" dirty="0"/>
              <a:t>  </a:t>
            </a:r>
          </a:p>
          <a:p>
            <a:r>
              <a:rPr lang="en-US" sz="1600" dirty="0"/>
              <a:t>The </a:t>
            </a:r>
            <a:r>
              <a:rPr lang="en-US" sz="1600" dirty="0" smtClean="0"/>
              <a:t>BCUS </a:t>
            </a:r>
            <a:r>
              <a:rPr lang="en-US" sz="1600" dirty="0"/>
              <a:t>Package is distributed in the format of a zip folder </a:t>
            </a:r>
            <a:r>
              <a:rPr lang="en-US" sz="1600" dirty="0" smtClean="0"/>
              <a:t>named “BCUS.zip</a:t>
            </a:r>
            <a:r>
              <a:rPr lang="en-US" sz="1600" dirty="0"/>
              <a:t>", the first step is to extract the </a:t>
            </a:r>
            <a:r>
              <a:rPr lang="en-US" sz="1600" dirty="0" smtClean="0"/>
              <a:t>folder </a:t>
            </a:r>
            <a:r>
              <a:rPr lang="en-US" sz="1600" dirty="0"/>
              <a:t>to a local directory on your </a:t>
            </a:r>
            <a:r>
              <a:rPr lang="en-US" sz="1600" dirty="0" smtClean="0"/>
              <a:t>computer. The </a:t>
            </a:r>
            <a:r>
              <a:rPr lang="en-US" sz="1600" dirty="0"/>
              <a:t>main folder contains </a:t>
            </a:r>
            <a:r>
              <a:rPr lang="en-US" sz="1600" dirty="0" smtClean="0"/>
              <a:t>4 </a:t>
            </a:r>
            <a:r>
              <a:rPr lang="en-US" sz="1600" dirty="0"/>
              <a:t>subfolders </a:t>
            </a:r>
            <a:r>
              <a:rPr lang="en-US" sz="1600" dirty="0" smtClean="0"/>
              <a:t>as shown </a:t>
            </a:r>
            <a:r>
              <a:rPr lang="en-US" sz="1600" dirty="0"/>
              <a:t>below. 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09750" y="2438400"/>
            <a:ext cx="4705350" cy="2731570"/>
            <a:chOff x="1771650" y="2894681"/>
            <a:chExt cx="4705350" cy="27315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59" y="2894681"/>
              <a:ext cx="916951" cy="10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4284759"/>
              <a:ext cx="1085850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4299585"/>
              <a:ext cx="10191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eft Brace 3"/>
            <p:cNvSpPr/>
            <p:nvPr/>
          </p:nvSpPr>
          <p:spPr bwMode="auto">
            <a:xfrm rot="5400000">
              <a:off x="3824287" y="2446657"/>
              <a:ext cx="371475" cy="3257552"/>
            </a:xfrm>
            <a:prstGeom prst="leftBrace">
              <a:avLst>
                <a:gd name="adj1" fmla="val 8333"/>
                <a:gd name="adj2" fmla="val 49620"/>
              </a:avLst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4340376"/>
              <a:ext cx="11620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09110"/>
              <a:ext cx="10668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538394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BCUSCode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: Ruby codes to run the program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Install: Help first time users install the required packages, setup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          the path and check the status of the installation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Example: The example building model and required inputs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Tutorials: Tutorial document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Input Files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Input Files </a:t>
            </a:r>
            <a:endParaRPr lang="en-US" dirty="0"/>
          </a:p>
          <a:p>
            <a:r>
              <a:rPr lang="en-US" sz="1600" dirty="0"/>
              <a:t>C</a:t>
            </a:r>
            <a:r>
              <a:rPr lang="en-US" sz="1600" dirty="0" smtClean="0"/>
              <a:t>reate </a:t>
            </a:r>
            <a:r>
              <a:rPr lang="en-US" sz="1600" dirty="0"/>
              <a:t>a project folder inside the main </a:t>
            </a:r>
            <a:r>
              <a:rPr lang="en-US" sz="1600" dirty="0" smtClean="0"/>
              <a:t>folder</a:t>
            </a:r>
          </a:p>
          <a:p>
            <a:r>
              <a:rPr lang="en-US" sz="1600" dirty="0"/>
              <a:t>Copy the files in: </a:t>
            </a:r>
            <a:r>
              <a:rPr lang="en-US" sz="1600" dirty="0">
                <a:solidFill>
                  <a:srgbClr val="C00000"/>
                </a:solidFill>
              </a:rPr>
              <a:t>…\BCUS\Example </a:t>
            </a:r>
            <a:r>
              <a:rPr lang="en-US" sz="1600" dirty="0"/>
              <a:t>and paste them to the project folder. Now you would see the </a:t>
            </a:r>
            <a:r>
              <a:rPr lang="en-US" sz="1600" dirty="0" err="1"/>
              <a:t>the</a:t>
            </a:r>
            <a:r>
              <a:rPr lang="en-US" sz="1600" dirty="0"/>
              <a:t> following files in your project folder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After pasting the five required input files for </a:t>
            </a:r>
            <a:r>
              <a:rPr lang="en-US" sz="1600" dirty="0" smtClean="0"/>
              <a:t>sensitivity </a:t>
            </a:r>
            <a:r>
              <a:rPr lang="en-US" sz="1600" dirty="0"/>
              <a:t>analysis, replace the </a:t>
            </a:r>
            <a:r>
              <a:rPr lang="en-US" sz="1600" dirty="0" err="1"/>
              <a:t>ExampleBuilding.osm</a:t>
            </a:r>
            <a:r>
              <a:rPr lang="en-US" sz="1600" dirty="0"/>
              <a:t> with your building model; replace the  .</a:t>
            </a:r>
            <a:r>
              <a:rPr lang="en-US" sz="1600" dirty="0" err="1"/>
              <a:t>epw</a:t>
            </a:r>
            <a:r>
              <a:rPr lang="en-US" sz="1600" dirty="0"/>
              <a:t> file with the weather file for your building’s location.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3048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0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3882852"/>
            <a:ext cx="9134474" cy="113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Edit Executable Bash/Batch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Open </a:t>
            </a:r>
            <a:r>
              <a:rPr lang="en-US" sz="1600" dirty="0" smtClean="0">
                <a:solidFill>
                  <a:srgbClr val="C00000"/>
                </a:solidFill>
              </a:rPr>
              <a:t>Sensitivity_Analysis.bat</a:t>
            </a:r>
            <a:r>
              <a:rPr lang="en-US" sz="1600" dirty="0" smtClean="0"/>
              <a:t> file using any available text editor:</a:t>
            </a:r>
          </a:p>
          <a:p>
            <a:r>
              <a:rPr lang="en-US" sz="1600" dirty="0" smtClean="0"/>
              <a:t>Replace current directory with your “BCUS” directory, such that:  </a:t>
            </a:r>
          </a:p>
          <a:p>
            <a:pPr marL="0" indent="0">
              <a:buNone/>
            </a:pPr>
            <a:r>
              <a:rPr lang="en-US" sz="1600" dirty="0" smtClean="0"/>
              <a:t>     export BCUS =</a:t>
            </a:r>
            <a:r>
              <a:rPr lang="en-US" sz="1600" dirty="0" smtClean="0">
                <a:solidFill>
                  <a:srgbClr val="C00000"/>
                </a:solidFill>
              </a:rPr>
              <a:t>“&lt;your main folder directory&gt;” </a:t>
            </a:r>
          </a:p>
          <a:p>
            <a:r>
              <a:rPr lang="en-US" sz="1600" dirty="0" smtClean="0"/>
              <a:t>Replace default file names with the name of your building model and weather file. </a:t>
            </a:r>
          </a:p>
          <a:p>
            <a:r>
              <a:rPr lang="en-US" sz="1600" dirty="0" smtClean="0"/>
              <a:t>You can save the modified bash script with a new name, such as Run_SA.bat or just keep the old </a:t>
            </a:r>
            <a:r>
              <a:rPr lang="en-US" sz="1600" dirty="0" smtClean="0">
                <a:solidFill>
                  <a:srgbClr val="000000"/>
                </a:solidFill>
              </a:rPr>
              <a:t>name.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552576" y="4800599"/>
            <a:ext cx="1143000" cy="217886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4817" y="4800599"/>
            <a:ext cx="3044984" cy="217886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145" y="5276849"/>
            <a:ext cx="155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Replace with the name of your </a:t>
            </a:r>
          </a:p>
          <a:p>
            <a:pPr algn="just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uilding model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4990" y="5384571"/>
            <a:ext cx="224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Replace with the weather file of your building  model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0341" y="4450668"/>
            <a:ext cx="1524000" cy="22860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645" y="3421582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Replace with the directory of your main folder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5" idx="0"/>
            <a:endCxn id="4" idx="2"/>
          </p:cNvCxnSpPr>
          <p:nvPr/>
        </p:nvCxnSpPr>
        <p:spPr bwMode="auto">
          <a:xfrm flipV="1">
            <a:off x="2124076" y="5018485"/>
            <a:ext cx="0" cy="258364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8" idx="0"/>
            <a:endCxn id="7" idx="2"/>
          </p:cNvCxnSpPr>
          <p:nvPr/>
        </p:nvCxnSpPr>
        <p:spPr bwMode="auto">
          <a:xfrm flipV="1">
            <a:off x="4486588" y="5018485"/>
            <a:ext cx="10721" cy="36608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2057400" y="4215036"/>
            <a:ext cx="6829424" cy="11430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6" name="Straight Arrow Connector 15"/>
          <p:cNvCxnSpPr>
            <a:stCxn id="12" idx="2"/>
            <a:endCxn id="9" idx="0"/>
          </p:cNvCxnSpPr>
          <p:nvPr/>
        </p:nvCxnSpPr>
        <p:spPr bwMode="auto">
          <a:xfrm flipH="1">
            <a:off x="2222341" y="3729359"/>
            <a:ext cx="1" cy="721309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6400800" y="3882851"/>
            <a:ext cx="1" cy="32097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648200" y="3421582"/>
            <a:ext cx="393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List of inputs. Add ‘--help' for detail explanations</a:t>
            </a:r>
          </a:p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Will use default values if left blank in the input  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64" name="Slide Number Placeholder 616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827851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osmName</a:t>
            </a:r>
            <a:r>
              <a:rPr lang="en-US" sz="1400" dirty="0" smtClean="0">
                <a:solidFill>
                  <a:srgbClr val="000000"/>
                </a:solidFill>
              </a:rPr>
              <a:t>: The name of the </a:t>
            </a:r>
            <a:r>
              <a:rPr lang="en-US" sz="1400" dirty="0" err="1" smtClean="0">
                <a:solidFill>
                  <a:srgbClr val="000000"/>
                </a:solidFill>
              </a:rPr>
              <a:t>OpenStudio</a:t>
            </a:r>
            <a:r>
              <a:rPr lang="en-US" sz="1400" dirty="0" smtClean="0">
                <a:solidFill>
                  <a:srgbClr val="000000"/>
                </a:solidFill>
              </a:rPr>
              <a:t> model (.</a:t>
            </a:r>
            <a:r>
              <a:rPr lang="en-US" sz="1400" dirty="0" err="1" smtClean="0">
                <a:solidFill>
                  <a:srgbClr val="000000"/>
                </a:solidFill>
              </a:rPr>
              <a:t>osm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epwName</a:t>
            </a:r>
            <a:r>
              <a:rPr lang="en-US" sz="1400" dirty="0" smtClean="0">
                <a:solidFill>
                  <a:srgbClr val="000000"/>
                </a:solidFill>
              </a:rPr>
              <a:t>: The name of the weather file(.</a:t>
            </a:r>
            <a:r>
              <a:rPr lang="en-US" sz="1400" dirty="0" err="1" smtClean="0">
                <a:solidFill>
                  <a:srgbClr val="000000"/>
                </a:solidFill>
              </a:rPr>
              <a:t>epw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--interactive: If true, there will be dialogue between the user and the program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noCleanup</a:t>
            </a:r>
            <a:r>
              <a:rPr lang="en-US" sz="1400" dirty="0" smtClean="0">
                <a:solidFill>
                  <a:srgbClr val="000000"/>
                </a:solidFill>
              </a:rPr>
              <a:t>: If true, intermediate files will be kept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numLHS</a:t>
            </a:r>
            <a:r>
              <a:rPr lang="en-US" sz="1400" dirty="0" smtClean="0">
                <a:solidFill>
                  <a:srgbClr val="000000"/>
                </a:solidFill>
              </a:rPr>
              <a:t>: The number of Latin Hypercube Sampling runs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uqRepo</a:t>
            </a:r>
            <a:r>
              <a:rPr lang="en-US" sz="1400" dirty="0" smtClean="0">
                <a:solidFill>
                  <a:srgbClr val="000000"/>
                </a:solidFill>
              </a:rPr>
              <a:t>: The name of the UQ parameter repository in the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</a:rPr>
              <a:t>: The name of the simulation output setting file (.csv)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morrisR</a:t>
            </a:r>
            <a:r>
              <a:rPr lang="en-US" sz="1400" dirty="0" smtClean="0">
                <a:solidFill>
                  <a:srgbClr val="000000"/>
                </a:solidFill>
              </a:rPr>
              <a:t>: The number of paths for the Morris method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 smtClean="0">
                <a:solidFill>
                  <a:srgbClr val="000000"/>
                </a:solidFill>
              </a:rPr>
              <a:t>morrisL</a:t>
            </a:r>
            <a:r>
              <a:rPr lang="en-US" sz="1400" dirty="0" smtClean="0">
                <a:solidFill>
                  <a:srgbClr val="000000"/>
                </a:solidFill>
              </a:rPr>
              <a:t>: The number of levels for the Morris method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smtClean="0">
                <a:solidFill>
                  <a:srgbClr val="000000"/>
                </a:solidFill>
              </a:rPr>
              <a:t>seed: Need to be an integer. If same, the sequence of the samples will be the same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--verbose: If true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smtClean="0">
                <a:solidFill>
                  <a:srgbClr val="000000"/>
                </a:solidFill>
              </a:rPr>
              <a:t>run </a:t>
            </a:r>
            <a:r>
              <a:rPr lang="en-US" sz="1400" dirty="0">
                <a:solidFill>
                  <a:srgbClr val="000000"/>
                </a:solidFill>
              </a:rPr>
              <a:t>in verbose mode with more output info </a:t>
            </a:r>
            <a:r>
              <a:rPr lang="en-US" sz="1400" dirty="0" smtClean="0">
                <a:solidFill>
                  <a:srgbClr val="000000"/>
                </a:solidFill>
              </a:rPr>
              <a:t>printed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--help: Display help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ief Introduction to Argonne and Argonne’s Decision and Information Sciences Division&amp;quot;&quot;/&gt;&lt;property id=&quot;20307&quot; value=&quot;258&quot;/&gt;&lt;/object&gt;&lt;object type=&quot;3&quot; unique_id=&quot;14656&quot;&gt;&lt;property id=&quot;20148&quot; value=&quot;5&quot;/&gt;&lt;property id=&quot;20300&quot; value=&quot;Slide 3 - &amp;quot;Argonne’s Core Capabilities Support Key National Objectives&amp;quot;&quot;/&gt;&lt;property id=&quot;20307&quot; value=&quot;384&quot;/&gt;&lt;/object&gt;&lt;object type=&quot;3&quot; unique_id=&quot;35590&quot;&gt;&lt;property id=&quot;20148&quot; value=&quot;5&quot;/&gt;&lt;property id=&quot;20300&quot; value=&quot;Slide 15 - &amp;quot;We have Developed a Broad Range of Energy, Power, and Environmental Modeling Solutions that are Used Worldwide&amp;quot;&quot;/&gt;&lt;property id=&quot;20307&quot; value=&quot;386&quot;/&gt;&lt;/object&gt;&lt;object type=&quot;3&quot; unique_id=&quot;35595&quot;&gt;&lt;property id=&quot;20148&quot; value=&quot;5&quot;/&gt;&lt;property id=&quot;20300&quot; value=&quot;Slide 16 - &amp;quot;Our Models Are Implemented at Different Geographical Scales&amp;quot;&quot;/&gt;&lt;property id=&quot;20307&quot; value=&quot;390&quot;/&gt;&lt;/object&gt;&lt;object type=&quot;3&quot; unique_id=&quot;35597&quot;&gt;&lt;property id=&quot;20148&quot; value=&quot;5&quot;/&gt;&lt;property id=&quot;20300&quot; value=&quot;Slide 18 - &amp;quot;Argonne/DIS is Actively Engaged in Renewable Energy Analysis: Example Wind Power Forecasting, Operations, Siting, &quot;/&gt;&lt;property id=&quot;20307&quot; value=&quot;393&quot;/&gt;&lt;/object&gt;&lt;object type=&quot;3&quot; unique_id=&quot;35599&quot;&gt;&lt;property id=&quot;20148&quot; value=&quot;5&quot;/&gt;&lt;property id=&quot;20300&quot; value=&quot;Slide 19 - &amp;quot;Argonne/DIS is Actively Engaged in Renewable Energy Analysis:  Example Solar Power Integration&amp;quot;&quot;/&gt;&lt;property id=&quot;20307&quot; value=&quot;395&quot;/&gt;&lt;/object&gt;&lt;object type=&quot;3&quot; unique_id=&quot;35602&quot;&gt;&lt;property id=&quot;20148&quot; value=&quot;5&quot;/&gt;&lt;property id=&quot;20300&quot; value=&quot;Slide 20 - &amp;quot;Argonne/DIS is Analyzing Energy Storage and Grid Integration Issues of Electric Vehicles&amp;quot;&quot;/&gt;&lt;property id=&quot;20307&quot; value=&quot;398&quot;/&gt;&lt;/object&gt;&lt;object type=&quot;3&quot; unique_id=&quot;35605&quot;&gt;&lt;property id=&quot;20148&quot; value=&quot;5&quot;/&gt;&lt;property id=&quot;20300&quot; value=&quot;Slide 30 - &amp;quot;Argonne/DIS Model Training and Transfer has Made a Worldwide Impact&amp;quot;&quot;/&gt;&lt;property id=&quot;20307&quot; value=&quot;401&quot;/&gt;&lt;/object&gt;&lt;object type=&quot;3&quot; unique_id=&quot;35606&quot;&gt;&lt;property id=&quot;20148&quot; value=&quot;5&quot;/&gt;&lt;property id=&quot;20300&quot; value=&quot;Slide 31 - &amp;quot;Conclusion&amp;quot;&quot;/&gt;&lt;property id=&quot;20307&quot; value=&quot;402&quot;/&gt;&lt;/object&gt;&lt;object type=&quot;3&quot; unique_id=&quot;35946&quot;&gt;&lt;property id=&quot;20148&quot; value=&quot;5&quot;/&gt;&lt;property id=&quot;20300&quot; value=&quot;Slide 5 - &amp;quot;Argonne Organizational Structure (1/3)&amp;quot;&quot;/&gt;&lt;property id=&quot;20307&quot; value=&quot;405&quot;/&gt;&lt;/object&gt;&lt;object type=&quot;3&quot; unique_id=&quot;35947&quot;&gt;&lt;property id=&quot;20148&quot; value=&quot;5&quot;/&gt;&lt;property id=&quot;20300&quot; value=&quot;Slide 6 - &amp;quot;Argonne Organizational Structure (2/3)&amp;quot;&quot;/&gt;&lt;property id=&quot;20307&quot; value=&quot;406&quot;/&gt;&lt;/object&gt;&lt;object type=&quot;3&quot; unique_id=&quot;35948&quot;&gt;&lt;property id=&quot;20148&quot; value=&quot;5&quot;/&gt;&lt;property id=&quot;20300&quot; value=&quot;Slide 7 - &amp;quot;Argonne Organizational Structure (3/3)&amp;quot;&quot;/&gt;&lt;property id=&quot;20307&quot; value=&quot;407&quot;/&gt;&lt;/object&gt;&lt;object type=&quot;3&quot; unique_id=&quot;36066&quot;&gt;&lt;property id=&quot;20148&quot; value=&quot;5&quot;/&gt;&lt;property id=&quot;20300&quot; value=&quot;Slide 17 - &amp;quot;Argonne/DIS is Actively Engaged in Smart-Grid Analysis&amp;quot;&quot;/&gt;&lt;property id=&quot;20307&quot; value=&quot;409&quot;/&gt;&lt;/object&gt;&lt;object type=&quot;3&quot; unique_id=&quot;36273&quot;&gt;&lt;property id=&quot;20148&quot; value=&quot;5&quot;/&gt;&lt;property id=&quot;20300&quot; value=&quot;Slide 8 - &amp;quot;DIS Has Developed Three Strategic Business Lines&amp;quot;&quot;/&gt;&lt;property id=&quot;20307&quot; value=&quot;410&quot;/&gt;&lt;/object&gt;&lt;object type=&quot;3&quot; unique_id=&quot;36274&quot;&gt;&lt;property id=&quot;20148&quot; value=&quot;5&quot;/&gt;&lt;property id=&quot;20300&quot; value=&quot;Slide 14 - &amp;quot;Energy Analysis Programs Focus on&amp;quot;&quot;/&gt;&lt;property id=&quot;20307&quot; value=&quot;411&quot;/&gt;&lt;/object&gt;&lt;object type=&quot;3&quot; unique_id=&quot;36275&quot;&gt;&lt;property id=&quot;20148&quot; value=&quot;5&quot;/&gt;&lt;property id=&quot;20300&quot; value=&quot;Slide 9 - &amp;quot;Social Dynamics Programs Focus on&amp;quot;&quot;/&gt;&lt;property id=&quot;20307&quot; value=&quot;412&quot;/&gt;&lt;/object&gt;&lt;object type=&quot;3&quot; unique_id=&quot;36276&quot;&gt;&lt;property id=&quot;20148&quot; value=&quot;5&quot;/&gt;&lt;property id=&quot;20300&quot; value=&quot;Slide 10 - &amp;quot;Research in Social Dynamics Applies to Energy Analysis Studies&amp;quot;&quot;/&gt;&lt;property id=&quot;20307&quot; value=&quot;413&quot;/&gt;&lt;/object&gt;&lt;object type=&quot;3&quot; unique_id=&quot;36277&quot;&gt;&lt;property id=&quot;20148&quot; value=&quot;5&quot;/&gt;&lt;property id=&quot;20300&quot; value=&quot;Slide 11 - &amp;quot;Research in Social Dynamics Applies to National &amp;#x0D;&amp;#x0A;&amp;amp; Homeland Security Studies&amp;quot;&quot;/&gt;&lt;property id=&quot;20307&quot; value=&quot;414&quot;/&gt;&lt;/object&gt;&lt;object type=&quot;3&quot; unique_id=&quot;36302&quot;&gt;&lt;property id=&quot;20148&quot; value=&quot;5&quot;/&gt;&lt;property id=&quot;20300&quot; value=&quot;Slide 2 - &amp;quot;Argonne is America's First National Laboratory and one of the World's Premier Research Centers&amp;quot;&quot;/&gt;&lt;property id=&quot;20307&quot; value=&quot;421&quot;/&gt;&lt;/object&gt;&lt;object type=&quot;3&quot; unique_id=&quot;36303&quot;&gt;&lt;property id=&quot;20148&quot; value=&quot;5&quot;/&gt;&lt;property id=&quot;20300&quot; value=&quot;Slide 12 - &amp;quot;DIS Has Developed Command and Control Systems for Incident Management&amp;quot;&quot;/&gt;&lt;property id=&quot;20307&quot; value=&quot;418&quot;/&gt;&lt;/object&gt;&lt;object type=&quot;3&quot; unique_id=&quot;36304&quot;&gt;&lt;property id=&quot;20148&quot; value=&quot;5&quot;/&gt;&lt;property id=&quot;20300&quot; value=&quot;Slide 13 - &amp;quot;Procter &amp;amp; Gamble (P&amp;amp;G) Funded an Innovative Computational Model of Consumer Markets&amp;quot;&quot;/&gt;&lt;property id=&quot;20307&quot; value=&quot;419&quot;/&gt;&lt;/object&gt;&lt;object type=&quot;3&quot; unique_id=&quot;36305&quot;&gt;&lt;property id=&quot;20148&quot; value=&quot;5&quot;/&gt;&lt;property id=&quot;20300&quot; value=&quot;Slide 25 - &amp;quot;Argonne Current Buildings Sensors and Controls Portfolio&amp;quot;&quot;/&gt;&lt;property id=&quot;20307&quot; value=&quot;420&quot;/&gt;&lt;/object&gt;&lt;object type=&quot;3&quot; unique_id=&quot;36306&quot;&gt;&lt;property id=&quot;20148&quot; value=&quot;5&quot;/&gt;&lt;property id=&quot;20300&quot; value=&quot;Slide 26 - &amp;quot;Commercial Building Agent Model (CoBAM)&amp;quot;&quot;/&gt;&lt;property id=&quot;20307&quot; value=&quot;415&quot;/&gt;&lt;/object&gt;&lt;object type=&quot;3&quot; unique_id=&quot;36307&quot;&gt;&lt;property id=&quot;20148&quot; value=&quot;5&quot;/&gt;&lt;property id=&quot;20300&quot; value=&quot;Slide 27 - &amp;quot;CoBAM Prototype Decision Framework&amp;quot;&quot;/&gt;&lt;property id=&quot;20307&quot; value=&quot;416&quot;/&gt;&lt;/object&gt;&lt;object type=&quot;3&quot; unique_id=&quot;36308&quot;&gt;&lt;property id=&quot;20148&quot; value=&quot;5&quot;/&gt;&lt;property id=&quot;20300&quot; value=&quot;Slide 28 - &amp;quot;Physical Modeling Takes a Simplified (yet Fast) Approach&amp;quot;&quot;/&gt;&lt;property id=&quot;20307&quot; value=&quot;417&quot;/&gt;&lt;/object&gt;&lt;object type=&quot;3&quot; unique_id=&quot;36885&quot;&gt;&lt;property id=&quot;20148&quot; value=&quot;5&quot;/&gt;&lt;property id=&quot;20300&quot; value=&quot;Slide 4&quot;/&gt;&lt;property id=&quot;20307&quot; value=&quot;423&quot;/&gt;&lt;/object&gt;&lt;object type=&quot;3&quot; unique_id=&quot;36886&quot;&gt;&lt;property id=&quot;20148&quot; value=&quot;5&quot;/&gt;&lt;property id=&quot;20300&quot; value=&quot;Slide 21 - &amp;quot;Argonne Supports DOE’s Building Technologies Program in 3 Major Areas&amp;quot;&quot;/&gt;&lt;property id=&quot;20307&quot; value=&quot;424&quot;/&gt;&lt;/object&gt;&lt;object type=&quot;3&quot; unique_id=&quot;36887&quot;&gt;&lt;property id=&quot;20148&quot; value=&quot;5&quot;/&gt;&lt;property id=&quot;20300&quot; value=&quot;Slide 22 - &amp;quot;Argonne’s Current Commercial Buildings Portfolio&amp;quot;&quot;/&gt;&lt;property id=&quot;20307&quot; value=&quot;425&quot;/&gt;&lt;/object&gt;&lt;object type=&quot;3&quot; unique_id=&quot;36888&quot;&gt;&lt;property id=&quot;20148&quot; value=&quot;5&quot;/&gt;&lt;property id=&quot;20300&quot; value=&quot;Slide 23 - &amp;quot;Argonne’s BT Related Expertise&amp;quot;&quot;/&gt;&lt;property id=&quot;20307&quot; value=&quot;426&quot;/&gt;&lt;/object&gt;&lt;object type=&quot;3&quot; unique_id=&quot;36889&quot;&gt;&lt;property id=&quot;20148&quot; value=&quot;5&quot;/&gt;&lt;property id=&quot;20300&quot; value=&quot;Slide 24 - &amp;quot;Midwest Engagement and Path to Deployment &amp;quot;&quot;/&gt;&lt;property id=&quot;20307&quot; value=&quot;427&quot;/&gt;&lt;/object&gt;&lt;object type=&quot;3&quot; unique_id=&quot;36890&quot;&gt;&lt;property id=&quot;20148&quot; value=&quot;5&quot;/&gt;&lt;property id=&quot;20300&quot; value=&quot;Slide 29 - &amp;quot;CoBAM Prototype Results over Time&amp;quot;&quot;/&gt;&lt;property id=&quot;20307&quot; value=&quot;428&quot;/&gt;&lt;/object&gt;&lt;/object&gt;&lt;/object&gt;&lt;/database&gt;"/>
</p:tagLst>
</file>

<file path=ppt/theme/theme1.xml><?xml version="1.0" encoding="utf-8"?>
<a:theme xmlns:a="http://schemas.openxmlformats.org/drawingml/2006/main" name="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C7EDCC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48464</TotalTime>
  <Words>1266</Words>
  <Application>Microsoft Office PowerPoint</Application>
  <PresentationFormat>On-screen Show (4:3)</PresentationFormat>
  <Paragraphs>201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BERI</vt:lpstr>
      <vt:lpstr>1_BERI</vt:lpstr>
      <vt:lpstr>BCUS101 – Sensitivity Analysis Tutorial </vt:lpstr>
      <vt:lpstr>Read me  </vt:lpstr>
      <vt:lpstr>Overview</vt:lpstr>
      <vt:lpstr>Get Started </vt:lpstr>
      <vt:lpstr>Example File</vt:lpstr>
      <vt:lpstr>Examples</vt:lpstr>
      <vt:lpstr>Examples: Input Files Format</vt:lpstr>
      <vt:lpstr>Step 1: Edit Executable Bash/Batch Script</vt:lpstr>
      <vt:lpstr>About the Bash Script</vt:lpstr>
      <vt:lpstr>Step 2: Check the parameter UQ-Repository </vt:lpstr>
      <vt:lpstr>Step 3: Outputs and Report Frequency Settings </vt:lpstr>
      <vt:lpstr>Step 4: Run Executable Bash Script in the Terminal </vt:lpstr>
      <vt:lpstr>Step 5:Generate Distributions of Uncertain Parameters</vt:lpstr>
      <vt:lpstr>Design Matrix and Simulation Runs</vt:lpstr>
      <vt:lpstr>OSM RunManager</vt:lpstr>
      <vt:lpstr>Check SA Results in the Terminal</vt:lpstr>
      <vt:lpstr>Check SA Results in Output Folders</vt:lpstr>
      <vt:lpstr>Output Files</vt:lpstr>
      <vt:lpstr>Trouble Shooting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National Lab Building Technologies Group Overview</dc:title>
  <dc:creator>Ralph T. Muehleisen</dc:creator>
  <cp:lastModifiedBy>Zhang, Yuna</cp:lastModifiedBy>
  <cp:revision>1146</cp:revision>
  <cp:lastPrinted>2011-09-29T15:23:05Z</cp:lastPrinted>
  <dcterms:created xsi:type="dcterms:W3CDTF">2011-09-19T17:28:10Z</dcterms:created>
  <dcterms:modified xsi:type="dcterms:W3CDTF">2016-08-18T19:01:05Z</dcterms:modified>
</cp:coreProperties>
</file>