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19"/>
  </p:notesMasterIdLst>
  <p:handoutMasterIdLst>
    <p:handoutMasterId r:id="rId20"/>
  </p:handoutMasterIdLst>
  <p:sldIdLst>
    <p:sldId id="530" r:id="rId3"/>
    <p:sldId id="550" r:id="rId4"/>
    <p:sldId id="483" r:id="rId5"/>
    <p:sldId id="520" r:id="rId6"/>
    <p:sldId id="456" r:id="rId7"/>
    <p:sldId id="497" r:id="rId8"/>
    <p:sldId id="498" r:id="rId9"/>
    <p:sldId id="507" r:id="rId10"/>
    <p:sldId id="546" r:id="rId11"/>
    <p:sldId id="542" r:id="rId12"/>
    <p:sldId id="543" r:id="rId13"/>
    <p:sldId id="544" r:id="rId14"/>
    <p:sldId id="513" r:id="rId15"/>
    <p:sldId id="516" r:id="rId16"/>
    <p:sldId id="517" r:id="rId17"/>
    <p:sldId id="551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>
        <p:scale>
          <a:sx n="100" d="100"/>
          <a:sy n="100" d="100"/>
        </p:scale>
        <p:origin x="-984" y="-726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0-09T14:28:01.398" idx="7">
    <p:pos x="5238" y="1338"/>
    <p:text/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baseline="0" dirty="0" smtClean="0">
                <a:solidFill>
                  <a:srgbClr val="00000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To use Ruby from OpenStudio Installation Package: Add path environmental variable: e.g., C:\Program Files\OpenStudio 1.6.0\ruby-install\ruby\bin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</a:rPr>
              <a:t>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r>
              <a:rPr lang="en-US" sz="1200" dirty="0" smtClean="0">
                <a:solidFill>
                  <a:srgbClr val="000000"/>
                </a:solidFill>
              </a:rPr>
              <a:t>: run </a:t>
            </a:r>
            <a:r>
              <a:rPr lang="en-US" sz="1200" dirty="0" err="1" smtClean="0">
                <a:solidFill>
                  <a:srgbClr val="000000"/>
                </a:solidFill>
              </a:rPr>
              <a:t>cmd.exe</a:t>
            </a:r>
            <a:r>
              <a:rPr lang="en-US" sz="1200" dirty="0" smtClean="0">
                <a:solidFill>
                  <a:srgbClr val="000000"/>
                </a:solidFill>
              </a:rPr>
              <a:t> as administrator, then gem 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endParaRPr lang="en-US" sz="1200" dirty="0" smtClean="0">
              <a:solidFill>
                <a:srgbClr val="000000"/>
              </a:solidFill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ps1.eere.energy.gov/buildings/energyplus/weatherdata_about.cfm?CFID=3615659&amp;CFTOKEN=f0f33b9e68b96312-FB8777EB-A75B-A941-1F66C3618F962A32&amp;jsessionid=7E1F027B21AF186FBB898833CA3AA226.ee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8839200" cy="552271"/>
          </a:xfrm>
        </p:spPr>
        <p:txBody>
          <a:bodyPr/>
          <a:lstStyle/>
          <a:p>
            <a:r>
              <a:rPr lang="en-US" sz="2800" b="0" dirty="0" smtClean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 smtClean="0"/>
              <a:t> – Uncertainty Analysis Tutorial</a:t>
            </a:r>
            <a:r>
              <a:rPr lang="en-US" sz="2800" b="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  <a:endParaRPr lang="en-US" sz="1600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on 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OpenStudio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Models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 smtClean="0">
                <a:solidFill>
                  <a:srgbClr val="000000"/>
                </a:solidFill>
              </a:rPr>
              <a:t>July. 2016</a:t>
            </a:r>
            <a:endParaRPr lang="en-US" sz="1600" i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dirty="0"/>
              <a:t>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7" y="1219200"/>
            <a:ext cx="8229600" cy="533401"/>
          </a:xfrm>
        </p:spPr>
        <p:txBody>
          <a:bodyPr/>
          <a:lstStyle/>
          <a:p>
            <a:r>
              <a:rPr lang="en-US" sz="1600" dirty="0" smtClean="0"/>
              <a:t>Turn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 the </a:t>
            </a:r>
            <a:r>
              <a:rPr lang="en-US" altLang="zh-CN" sz="1600" dirty="0"/>
              <a:t>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</a:t>
            </a:r>
            <a:r>
              <a:rPr lang="en-US" sz="1600" dirty="0" smtClean="0">
                <a:solidFill>
                  <a:srgbClr val="000000"/>
                </a:solidFill>
              </a:rPr>
              <a:t>in the uncertainty analysis </a:t>
            </a:r>
            <a:r>
              <a:rPr lang="en-US" altLang="zh-CN" sz="1600" dirty="0" smtClean="0"/>
              <a:t>in the </a:t>
            </a:r>
            <a:r>
              <a:rPr lang="en-US" altLang="zh-CN" sz="1600" dirty="0" smtClean="0">
                <a:solidFill>
                  <a:srgbClr val="C00000"/>
                </a:solidFill>
              </a:rPr>
              <a:t>Parameter </a:t>
            </a:r>
            <a:r>
              <a:rPr lang="en-US" altLang="zh-CN" sz="1600" dirty="0">
                <a:solidFill>
                  <a:srgbClr val="C00000"/>
                </a:solidFill>
              </a:rPr>
              <a:t>UQ Repository </a:t>
            </a:r>
            <a:r>
              <a:rPr lang="en-US" altLang="zh-CN" sz="1600" dirty="0" smtClean="0">
                <a:solidFill>
                  <a:srgbClr val="C00000"/>
                </a:solidFill>
              </a:rPr>
              <a:t>V1.0.xlsx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file.</a:t>
            </a:r>
            <a:endParaRPr lang="en-US" sz="1600" dirty="0" smtClean="0"/>
          </a:p>
          <a:p>
            <a:r>
              <a:rPr lang="en-US" sz="1600" dirty="0" smtClean="0"/>
              <a:t>Leave the other setting as default unless you have the confidence in the knowledge you have on a specific parameter. </a:t>
            </a:r>
          </a:p>
          <a:p>
            <a:endParaRPr lang="en-US" sz="1600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Default probability distribution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Turn on/off sources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 of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r>
              <a:rPr lang="en-US" dirty="0"/>
              <a:t>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Use </a:t>
            </a:r>
            <a:r>
              <a:rPr lang="en-US" sz="1600" dirty="0" smtClean="0">
                <a:solidFill>
                  <a:srgbClr val="C00000"/>
                </a:solidFill>
              </a:rPr>
              <a:t>Simulation </a:t>
            </a:r>
            <a:r>
              <a:rPr lang="en-US" sz="1600" dirty="0">
                <a:solidFill>
                  <a:srgbClr val="C00000"/>
                </a:solidFill>
              </a:rPr>
              <a:t>Output </a:t>
            </a:r>
            <a:r>
              <a:rPr lang="en-US" sz="1600" dirty="0" smtClean="0">
                <a:solidFill>
                  <a:srgbClr val="C00000"/>
                </a:solidFill>
              </a:rPr>
              <a:t>Settings.xlsx </a:t>
            </a:r>
            <a:r>
              <a:rPr lang="en-US" sz="1600" dirty="0"/>
              <a:t>to setup simulation </a:t>
            </a:r>
            <a:r>
              <a:rPr lang="en-US" sz="1600" dirty="0" smtClean="0"/>
              <a:t>outputs:</a:t>
            </a:r>
            <a:endParaRPr lang="en-US" sz="1600" dirty="0"/>
          </a:p>
          <a:p>
            <a:pPr lvl="2"/>
            <a:r>
              <a:rPr lang="en-US" sz="1600" dirty="0"/>
              <a:t>Navigate to the </a:t>
            </a:r>
            <a:r>
              <a:rPr lang="en-US" sz="1600" dirty="0" err="1" smtClean="0">
                <a:solidFill>
                  <a:srgbClr val="C00000"/>
                </a:solidFill>
              </a:rPr>
              <a:t>TotalEnergy</a:t>
            </a:r>
            <a:r>
              <a:rPr lang="en-US" sz="1600" dirty="0" smtClean="0"/>
              <a:t> </a:t>
            </a:r>
            <a:r>
              <a:rPr lang="en-US" sz="1600" dirty="0"/>
              <a:t>tab to add total energy output variables using </a:t>
            </a:r>
            <a:r>
              <a:rPr lang="en-US" sz="1600" dirty="0" smtClean="0"/>
              <a:t>the dropdown list</a:t>
            </a:r>
            <a:endParaRPr lang="en-US" sz="1600" dirty="0"/>
          </a:p>
          <a:p>
            <a:pPr lvl="2"/>
            <a:r>
              <a:rPr lang="en-US" sz="1600" dirty="0"/>
              <a:t>Navigate to the </a:t>
            </a:r>
            <a:r>
              <a:rPr lang="en-US" sz="1600" dirty="0" smtClean="0">
                <a:solidFill>
                  <a:srgbClr val="C00000"/>
                </a:solidFill>
              </a:rPr>
              <a:t>Meters</a:t>
            </a:r>
            <a:r>
              <a:rPr lang="en-US" sz="1600" dirty="0" smtClean="0"/>
              <a:t> </a:t>
            </a:r>
            <a:r>
              <a:rPr lang="en-US" sz="1600" dirty="0"/>
              <a:t>tab to add </a:t>
            </a:r>
            <a:r>
              <a:rPr lang="en-US" sz="1600" dirty="0" smtClean="0"/>
              <a:t>meters </a:t>
            </a:r>
            <a:r>
              <a:rPr lang="en-US" sz="1600" dirty="0"/>
              <a:t>and </a:t>
            </a:r>
            <a:r>
              <a:rPr lang="en-US" sz="1600" dirty="0" smtClean="0"/>
              <a:t>report frequency </a:t>
            </a:r>
            <a:r>
              <a:rPr lang="en-US" sz="1600" dirty="0"/>
              <a:t>using </a:t>
            </a:r>
            <a:r>
              <a:rPr lang="en-US" sz="1600" dirty="0" smtClean="0"/>
              <a:t>the dropdown list</a:t>
            </a:r>
            <a:endParaRPr lang="en-US" sz="1600" dirty="0"/>
          </a:p>
          <a:p>
            <a:pPr marL="4572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 smtClean="0"/>
              <a:t>Step 4</a:t>
            </a:r>
            <a:r>
              <a:rPr lang="en-US" sz="2400" dirty="0"/>
              <a:t>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 smtClean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 smtClean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md</a:t>
            </a:r>
            <a:r>
              <a:rPr lang="en-US" sz="1600" dirty="0" smtClean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  <a:endParaRPr lang="en-US" sz="1600" dirty="0" smtClean="0">
              <a:solidFill>
                <a:srgbClr val="000000"/>
              </a:solidFill>
              <a:ea typeface="Courier" charset="0"/>
              <a:cs typeface="Courier" charset="0"/>
            </a:endParaRPr>
          </a:p>
          <a:p>
            <a:pPr marL="222250" lvl="1" indent="0">
              <a:buNone/>
            </a:pP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Uncertainty_Analysis.bat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Run_UA.sh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first step of the uncertainty analysis is to generate </a:t>
            </a:r>
            <a:r>
              <a:rPr lang="en-US" sz="1600" dirty="0"/>
              <a:t>a </a:t>
            </a:r>
            <a:r>
              <a:rPr lang="en-US" sz="1600" dirty="0" smtClean="0"/>
              <a:t>distribution </a:t>
            </a:r>
            <a:r>
              <a:rPr lang="en-US" sz="1600" dirty="0"/>
              <a:t>table of uncertain parameters, which you can find it at 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UA_Output</a:t>
            </a:r>
            <a:r>
              <a:rPr lang="en-US" sz="1600" dirty="0" smtClean="0">
                <a:solidFill>
                  <a:srgbClr val="C00000"/>
                </a:solidFill>
              </a:rPr>
              <a:t>/UQ_building_name.csv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Before moving to the next step, open the table and finalize the parameters being analyzed, save and close the file. </a:t>
            </a:r>
          </a:p>
          <a:p>
            <a:pPr marL="0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he example building model includes five parameters in the uncertainty analysis: </a:t>
            </a:r>
          </a:p>
          <a:p>
            <a:pPr marL="0" indent="0">
              <a:buNone/>
            </a:pPr>
            <a:r>
              <a:rPr lang="en-US" sz="1600" dirty="0" smtClean="0"/>
              <a:t>infiltration rate, lighting load, plug load, occupancy load, and design outdoor air flow rate.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603425"/>
            <a:ext cx="8763000" cy="11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OSM </a:t>
            </a:r>
            <a:r>
              <a:rPr lang="en-US" dirty="0" err="1"/>
              <a:t>RunManager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program will automatically start the OSM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and </a:t>
            </a:r>
            <a:r>
              <a:rPr lang="en-US" sz="1600" dirty="0"/>
              <a:t>run generated .</a:t>
            </a:r>
            <a:r>
              <a:rPr lang="en-US" sz="1600" dirty="0" err="1"/>
              <a:t>osm</a:t>
            </a:r>
            <a:r>
              <a:rPr lang="en-US" sz="1600" dirty="0"/>
              <a:t> files. </a:t>
            </a:r>
          </a:p>
          <a:p>
            <a:pPr marL="0" indent="0">
              <a:buNone/>
            </a:pPr>
            <a:r>
              <a:rPr lang="en-US" sz="1600" dirty="0" smtClean="0"/>
              <a:t>This process may take from minutes to hours depending on the total number of the simulation run and the complexity of the model.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4" y="2738437"/>
            <a:ext cx="6335713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kern="0" dirty="0" smtClean="0"/>
              <a:t>If the run has completed successfully, output files of the uncertainty </a:t>
            </a:r>
            <a:r>
              <a:rPr lang="en-US" sz="1600" kern="0" dirty="0"/>
              <a:t>a</a:t>
            </a:r>
            <a:r>
              <a:rPr lang="en-US" sz="1600" kern="0" dirty="0" smtClean="0"/>
              <a:t>nalysis are generated in .</a:t>
            </a:r>
            <a:r>
              <a:rPr lang="en-US" sz="1600" kern="0" dirty="0" smtClean="0">
                <a:solidFill>
                  <a:srgbClr val="C00000"/>
                </a:solidFill>
              </a:rPr>
              <a:t>../</a:t>
            </a:r>
            <a:r>
              <a:rPr lang="en-US" sz="1600" kern="0" dirty="0" err="1" smtClean="0">
                <a:solidFill>
                  <a:srgbClr val="C00000"/>
                </a:solidFill>
              </a:rPr>
              <a:t>UA_Output</a:t>
            </a:r>
            <a:r>
              <a:rPr lang="en-US" sz="1600" kern="0" dirty="0" smtClean="0">
                <a:solidFill>
                  <a:srgbClr val="C00000"/>
                </a:solidFill>
              </a:rPr>
              <a:t> </a:t>
            </a:r>
            <a:r>
              <a:rPr lang="en-US" sz="1600" kern="0" dirty="0" smtClean="0"/>
              <a:t>and</a:t>
            </a:r>
            <a:r>
              <a:rPr lang="en-US" sz="1600" kern="0" dirty="0" smtClean="0">
                <a:solidFill>
                  <a:srgbClr val="C00000"/>
                </a:solidFill>
              </a:rPr>
              <a:t> .../</a:t>
            </a:r>
            <a:r>
              <a:rPr lang="en-US" sz="1600" kern="0" dirty="0" err="1" smtClean="0">
                <a:solidFill>
                  <a:srgbClr val="C00000"/>
                </a:solidFill>
              </a:rPr>
              <a:t>UA_Simulations</a:t>
            </a:r>
            <a:r>
              <a:rPr lang="en-US" sz="1600" kern="0" dirty="0" smtClean="0">
                <a:solidFill>
                  <a:srgbClr val="C00000"/>
                </a:solidFill>
              </a:rPr>
              <a:t> </a:t>
            </a:r>
            <a:r>
              <a:rPr lang="en-US" sz="1600" kern="0" dirty="0" smtClean="0"/>
              <a:t>folder.</a:t>
            </a:r>
          </a:p>
          <a:p>
            <a:pPr marL="0" indent="0">
              <a:buNone/>
            </a:pPr>
            <a:r>
              <a:rPr lang="en-US" sz="1600" kern="0" dirty="0" smtClean="0"/>
              <a:t>The </a:t>
            </a:r>
            <a:r>
              <a:rPr lang="en-US" sz="1600" kern="0" dirty="0" err="1">
                <a:solidFill>
                  <a:srgbClr val="C00000"/>
                </a:solidFill>
              </a:rPr>
              <a:t>UA_Output</a:t>
            </a:r>
            <a:r>
              <a:rPr lang="en-US" sz="1600" kern="0" dirty="0" smtClean="0"/>
              <a:t> folder contains the output of the uncertainty analysis. The </a:t>
            </a:r>
            <a:r>
              <a:rPr lang="en-US" sz="1600" kern="0" dirty="0" err="1">
                <a:solidFill>
                  <a:srgbClr val="C00000"/>
                </a:solidFill>
              </a:rPr>
              <a:t>UA_Simulations</a:t>
            </a:r>
            <a:r>
              <a:rPr lang="en-US" sz="1600" kern="0" dirty="0" smtClean="0"/>
              <a:t> folder contains the sample </a:t>
            </a:r>
            <a:r>
              <a:rPr lang="en-US" sz="1600" kern="0" dirty="0" err="1" smtClean="0"/>
              <a:t>os</a:t>
            </a:r>
            <a:r>
              <a:rPr lang="en-US" sz="1600" kern="0" dirty="0" smtClean="0"/>
              <a:t> models generated by the program.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 smtClean="0"/>
          </a:p>
          <a:p>
            <a:pPr marL="0" indent="0">
              <a:buFont typeface="Arial" pitchFamily="34" charset="0"/>
              <a:buNone/>
            </a:pPr>
            <a:endParaRPr lang="en-US" sz="1600" kern="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4543425"/>
            <a:ext cx="5907087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27908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59929"/>
            <a:ext cx="1047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81" y="2259929"/>
            <a:ext cx="1095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 flipH="1">
            <a:off x="1759915" y="3384416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642768" y="3384415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6" t="55955" r="310" b="306"/>
          <a:stretch/>
        </p:blipFill>
        <p:spPr bwMode="auto">
          <a:xfrm>
            <a:off x="609600" y="1371600"/>
            <a:ext cx="6686550" cy="136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33528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error message says “in </a:t>
            </a:r>
            <a:r>
              <a:rPr lang="en-US" dirty="0" err="1" smtClean="0"/>
              <a:t>randomLHS</a:t>
            </a:r>
            <a:r>
              <a:rPr lang="en-US" dirty="0" smtClean="0"/>
              <a:t>: k must be a positive integer” , first check whether uncertain parameters have been turned on correctly in </a:t>
            </a:r>
            <a:r>
              <a:rPr lang="en-US" dirty="0"/>
              <a:t>the </a:t>
            </a:r>
            <a:r>
              <a:rPr lang="en-US" dirty="0" smtClean="0"/>
              <a:t>Parameter </a:t>
            </a:r>
            <a:r>
              <a:rPr lang="en-US" dirty="0"/>
              <a:t>UQ Repository </a:t>
            </a:r>
            <a:r>
              <a:rPr lang="en-US" dirty="0" smtClean="0"/>
              <a:t>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all the uncertain parameters have been turned on correctly, check whether the </a:t>
            </a:r>
            <a:r>
              <a:rPr lang="en-US" dirty="0" err="1" smtClean="0"/>
              <a:t>os</a:t>
            </a:r>
            <a:r>
              <a:rPr lang="en-US" dirty="0" smtClean="0"/>
              <a:t> model has corresponding uncertain </a:t>
            </a:r>
            <a:r>
              <a:rPr lang="en-US" dirty="0" err="1" smtClean="0"/>
              <a:t>paramters</a:t>
            </a:r>
            <a:r>
              <a:rPr lang="en-US" dirty="0"/>
              <a:t> </a:t>
            </a:r>
            <a:r>
              <a:rPr lang="en-US" dirty="0" smtClean="0"/>
              <a:t>in the correct format that is supported by BCUS.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 smtClean="0"/>
              <a:t>Read me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7772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Electricity:Facility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Electricity:Building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Gas:Facility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Heating:Gas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Heating:Electricity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Electricity:HVAC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Parameter </a:t>
            </a:r>
            <a:r>
              <a:rPr lang="en-US" i="1" dirty="0">
                <a:solidFill>
                  <a:srgbClr val="FF0000"/>
                </a:solidFill>
              </a:rPr>
              <a:t>UQ Repository </a:t>
            </a:r>
            <a:r>
              <a:rPr lang="en-US" i="1" dirty="0" smtClean="0">
                <a:solidFill>
                  <a:srgbClr val="FF0000"/>
                </a:solidFill>
              </a:rPr>
              <a:t>V1.0.xlsx</a:t>
            </a:r>
            <a:r>
              <a:rPr lang="en-US" i="1" dirty="0" smtClean="0"/>
              <a:t>” </a:t>
            </a:r>
            <a:r>
              <a:rPr lang="en-US" dirty="0" smtClean="0"/>
              <a:t>for list of uncertain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Uncertainty analysis </a:t>
            </a:r>
            <a:r>
              <a:rPr lang="en-US" dirty="0" smtClean="0"/>
              <a:t>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</a:t>
            </a:r>
            <a:r>
              <a:rPr lang="en-US" sz="2000" dirty="0" smtClean="0"/>
              <a:t>procedures </a:t>
            </a:r>
            <a:r>
              <a:rPr lang="en-US" sz="2000" dirty="0"/>
              <a:t>of </a:t>
            </a:r>
            <a:r>
              <a:rPr lang="en-US" sz="2000" dirty="0" smtClean="0"/>
              <a:t>applying BCUS 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 smtClean="0"/>
              <a:t>OpenStudio</a:t>
            </a:r>
            <a:r>
              <a:rPr lang="en-US" sz="2000" dirty="0" smtClean="0"/>
              <a:t> models</a:t>
            </a:r>
            <a:r>
              <a:rPr lang="en-US" sz="2000" dirty="0"/>
              <a:t>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</a:t>
            </a:r>
            <a:r>
              <a:rPr lang="en-US" sz="2000" dirty="0" smtClean="0"/>
              <a:t>an EPW </a:t>
            </a:r>
            <a:r>
              <a:rPr lang="en-US" sz="2000" dirty="0"/>
              <a:t>weather file are desired to illustrate the building and its surrounding environment being </a:t>
            </a:r>
            <a:r>
              <a:rPr lang="en-US" sz="2000" dirty="0" smtClean="0"/>
              <a:t>analyzed. Details </a:t>
            </a:r>
            <a:r>
              <a:rPr lang="en-US" sz="2000" dirty="0"/>
              <a:t>of how to build an OpenStudio building model can </a:t>
            </a:r>
            <a:r>
              <a:rPr lang="en-US" sz="2000" dirty="0" smtClean="0"/>
              <a:t>be found</a:t>
            </a:r>
            <a:r>
              <a:rPr lang="en-US" sz="2000" dirty="0"/>
              <a:t>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</a:t>
            </a:r>
            <a:r>
              <a:rPr lang="en-US" sz="2000" dirty="0" smtClean="0"/>
              <a:t>Weather </a:t>
            </a:r>
            <a:r>
              <a:rPr lang="en-US" sz="2000" dirty="0"/>
              <a:t>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Once the prerequisite tools are installed</a:t>
            </a:r>
            <a:r>
              <a:rPr lang="en-US" sz="1600" dirty="0"/>
              <a:t>, set up </a:t>
            </a:r>
            <a:r>
              <a:rPr lang="en-US" sz="1600" dirty="0" smtClean="0"/>
              <a:t>the platform </a:t>
            </a:r>
            <a:r>
              <a:rPr lang="en-US" sz="1600" dirty="0"/>
              <a:t>variables to access executables, </a:t>
            </a:r>
            <a:r>
              <a:rPr lang="en-US" sz="1600" dirty="0" smtClean="0"/>
              <a:t>examples </a:t>
            </a:r>
            <a:r>
              <a:rPr lang="en-US" sz="1600" dirty="0"/>
              <a:t>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To make </a:t>
            </a:r>
            <a:r>
              <a:rPr lang="en-US" sz="1600" dirty="0"/>
              <a:t>sure </a:t>
            </a:r>
            <a:r>
              <a:rPr lang="en-US" sz="1600" dirty="0" smtClean="0"/>
              <a:t>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est the Ruby-</a:t>
            </a:r>
            <a:r>
              <a:rPr lang="en-US" sz="1600" dirty="0" err="1" smtClean="0"/>
              <a:t>OpenStudio</a:t>
            </a:r>
            <a:r>
              <a:rPr lang="en-US" sz="1600" dirty="0" smtClean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</a:t>
            </a:r>
            <a:r>
              <a:rPr lang="en-US" sz="1600" dirty="0" smtClean="0"/>
              <a:t>which demonstrate </a:t>
            </a:r>
            <a:r>
              <a:rPr lang="en-US" sz="1600" dirty="0"/>
              <a:t>the </a:t>
            </a:r>
            <a:r>
              <a:rPr lang="en-US" sz="1600" dirty="0" smtClean="0"/>
              <a:t>basic procedure </a:t>
            </a:r>
            <a:r>
              <a:rPr lang="en-US" sz="1600" dirty="0"/>
              <a:t>of </a:t>
            </a:r>
            <a:r>
              <a:rPr lang="en-US" sz="1600" dirty="0" smtClean="0"/>
              <a:t>running BCUS.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</a:t>
            </a:r>
            <a:r>
              <a:rPr lang="en-US" dirty="0" smtClean="0"/>
              <a:t>escription</a:t>
            </a:r>
            <a:r>
              <a:rPr lang="en-US" dirty="0"/>
              <a:t>  </a:t>
            </a:r>
            <a:endParaRPr lang="en-US" sz="1600" dirty="0" smtClean="0"/>
          </a:p>
          <a:p>
            <a:pPr algn="just"/>
            <a:r>
              <a:rPr lang="en-US" sz="1600" dirty="0" smtClean="0"/>
              <a:t>In the </a:t>
            </a:r>
            <a:r>
              <a:rPr lang="en-US" sz="1600" dirty="0" smtClean="0">
                <a:solidFill>
                  <a:srgbClr val="C00000"/>
                </a:solidFill>
              </a:rPr>
              <a:t>Example</a:t>
            </a:r>
            <a:r>
              <a:rPr lang="en-US" sz="1600" dirty="0" smtClean="0"/>
              <a:t> folder, users can find the </a:t>
            </a:r>
            <a:r>
              <a:rPr lang="en-US" sz="1600" dirty="0" err="1" smtClean="0"/>
              <a:t>ExampleBuilding.osm</a:t>
            </a:r>
            <a:r>
              <a:rPr lang="en-US" sz="1600" dirty="0" smtClean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The example building is </a:t>
            </a:r>
            <a:r>
              <a:rPr lang="en-US" sz="1600" dirty="0"/>
              <a:t>a </a:t>
            </a:r>
            <a:r>
              <a:rPr lang="en-US" sz="1600" dirty="0" smtClean="0"/>
              <a:t>3-story</a:t>
            </a:r>
            <a:r>
              <a:rPr lang="en-US" sz="1600" dirty="0"/>
              <a:t>, 100,000 </a:t>
            </a:r>
            <a:r>
              <a:rPr lang="en-US" sz="1600" dirty="0" err="1"/>
              <a:t>sqft</a:t>
            </a:r>
            <a:r>
              <a:rPr lang="en-US" sz="1600" dirty="0"/>
              <a:t> </a:t>
            </a:r>
            <a:r>
              <a:rPr lang="en-US" sz="1600" dirty="0" smtClean="0"/>
              <a:t>office building located in PA. It has a </a:t>
            </a:r>
            <a:r>
              <a:rPr lang="en-US" sz="1600" dirty="0"/>
              <a:t>rectangular </a:t>
            </a:r>
            <a:r>
              <a:rPr lang="en-US" sz="1600" dirty="0" smtClean="0"/>
              <a:t>footprint and 50</a:t>
            </a:r>
            <a:r>
              <a:rPr lang="en-US" sz="1600" dirty="0"/>
              <a:t>% </a:t>
            </a:r>
            <a:r>
              <a:rPr lang="en-US" sz="1600" dirty="0" smtClean="0"/>
              <a:t>window-to-wall ratio. The heating, ventilation and air conditioning system in the building is VAV system with </a:t>
            </a:r>
            <a:r>
              <a:rPr lang="en-US" sz="1600" dirty="0"/>
              <a:t>DX cooling </a:t>
            </a:r>
            <a:r>
              <a:rPr lang="en-US" sz="1600" dirty="0" smtClean="0"/>
              <a:t>(COP =2.6). The electric </a:t>
            </a:r>
            <a:r>
              <a:rPr lang="en-US" sz="1600" dirty="0"/>
              <a:t>resistance </a:t>
            </a:r>
            <a:r>
              <a:rPr lang="en-US" sz="1600" dirty="0" smtClean="0"/>
              <a:t>serves the central heating </a:t>
            </a:r>
            <a:r>
              <a:rPr lang="en-US" sz="1600" dirty="0"/>
              <a:t>and </a:t>
            </a:r>
            <a:r>
              <a:rPr lang="en-US" sz="1600" dirty="0" smtClean="0"/>
              <a:t>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31038" cy="114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1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Project </a:t>
            </a:r>
            <a:r>
              <a:rPr lang="en-US" dirty="0"/>
              <a:t>F</a:t>
            </a:r>
            <a:r>
              <a:rPr lang="en-US" dirty="0" smtClean="0"/>
              <a:t>older</a:t>
            </a:r>
            <a:r>
              <a:rPr lang="en-US" dirty="0"/>
              <a:t>  </a:t>
            </a:r>
          </a:p>
          <a:p>
            <a:r>
              <a:rPr lang="en-US" sz="1600" dirty="0"/>
              <a:t>The </a:t>
            </a:r>
            <a:r>
              <a:rPr lang="en-US" sz="1600" dirty="0" smtClean="0"/>
              <a:t>BCUS </a:t>
            </a:r>
            <a:r>
              <a:rPr lang="en-US" sz="1600" dirty="0"/>
              <a:t>Package is distributed in the format of a zip folder </a:t>
            </a:r>
            <a:r>
              <a:rPr lang="en-US" sz="1600" dirty="0" smtClean="0"/>
              <a:t>named “BCUS.zip</a:t>
            </a:r>
            <a:r>
              <a:rPr lang="en-US" sz="1600" dirty="0"/>
              <a:t>", the first step is to extract the </a:t>
            </a:r>
            <a:r>
              <a:rPr lang="en-US" sz="1600" dirty="0" smtClean="0"/>
              <a:t>folder </a:t>
            </a:r>
            <a:r>
              <a:rPr lang="en-US" sz="1600" dirty="0"/>
              <a:t>to a local directory on your </a:t>
            </a:r>
            <a:r>
              <a:rPr lang="en-US" sz="1600" dirty="0" smtClean="0"/>
              <a:t>computer. The </a:t>
            </a:r>
            <a:r>
              <a:rPr lang="en-US" sz="1600" dirty="0"/>
              <a:t>main folder contains </a:t>
            </a:r>
            <a:r>
              <a:rPr lang="en-US" sz="1600" dirty="0" smtClean="0"/>
              <a:t>4 </a:t>
            </a:r>
            <a:r>
              <a:rPr lang="en-US" sz="1600" dirty="0"/>
              <a:t>subfolders </a:t>
            </a:r>
            <a:r>
              <a:rPr lang="en-US" sz="1600" dirty="0" smtClean="0"/>
              <a:t>as shown </a:t>
            </a:r>
            <a:r>
              <a:rPr lang="en-US" sz="1600" dirty="0"/>
              <a:t>below.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         the path and check the status of the installation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Input Files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 Files </a:t>
            </a:r>
            <a:endParaRPr lang="en-US" dirty="0"/>
          </a:p>
          <a:p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project folder inside the main </a:t>
            </a:r>
            <a:r>
              <a:rPr lang="en-US" sz="1600" dirty="0" smtClean="0"/>
              <a:t>folder</a:t>
            </a:r>
          </a:p>
          <a:p>
            <a:r>
              <a:rPr lang="en-US" sz="1600" dirty="0"/>
              <a:t>Copy the </a:t>
            </a:r>
            <a:r>
              <a:rPr lang="en-US" sz="1600" dirty="0" smtClean="0"/>
              <a:t>following files from </a:t>
            </a:r>
            <a:r>
              <a:rPr lang="en-US" sz="1600" dirty="0">
                <a:solidFill>
                  <a:srgbClr val="C00000"/>
                </a:solidFill>
              </a:rPr>
              <a:t>”</a:t>
            </a:r>
            <a:r>
              <a:rPr lang="en-US" sz="1600" dirty="0" smtClean="0">
                <a:solidFill>
                  <a:srgbClr val="C00000"/>
                </a:solidFill>
              </a:rPr>
              <a:t>…\BCUS\Example” </a:t>
            </a:r>
            <a:r>
              <a:rPr lang="en-US" sz="1600" dirty="0"/>
              <a:t>and paste them to the project folder. Now you would see the </a:t>
            </a:r>
            <a:r>
              <a:rPr lang="en-US" sz="1600" dirty="0" err="1"/>
              <a:t>the</a:t>
            </a:r>
            <a:r>
              <a:rPr lang="en-US" sz="1600" dirty="0"/>
              <a:t> following files in your project folder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After pasting the five required input files for uncertainty analysis, replace </a:t>
            </a:r>
            <a:r>
              <a:rPr lang="en-US" sz="1600" dirty="0" smtClean="0"/>
              <a:t>the </a:t>
            </a:r>
            <a:r>
              <a:rPr lang="en-US" sz="1600" dirty="0" err="1" smtClean="0"/>
              <a:t>ExampleBuilding.osm</a:t>
            </a:r>
            <a:r>
              <a:rPr lang="en-US" sz="1600" dirty="0" smtClean="0"/>
              <a:t> with your building model; replace the  .</a:t>
            </a:r>
            <a:r>
              <a:rPr lang="en-US" sz="1600" dirty="0" err="1" smtClean="0"/>
              <a:t>epw</a:t>
            </a:r>
            <a:r>
              <a:rPr lang="en-US" sz="1600" dirty="0" smtClean="0"/>
              <a:t> file with the weather file for your building’s </a:t>
            </a:r>
            <a:r>
              <a:rPr lang="en-US" sz="1600" dirty="0" smtClean="0"/>
              <a:t>location.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33650"/>
            <a:ext cx="30289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3838797"/>
            <a:ext cx="8869363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r>
              <a:rPr lang="en-US" dirty="0"/>
              <a:t>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79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Open </a:t>
            </a:r>
            <a:r>
              <a:rPr lang="en-US" sz="1600" dirty="0" smtClean="0">
                <a:solidFill>
                  <a:srgbClr val="C00000"/>
                </a:solidFill>
              </a:rPr>
              <a:t>Uncertainty_Analysis.bat</a:t>
            </a:r>
            <a:r>
              <a:rPr lang="en-US" sz="1600" dirty="0" smtClean="0"/>
              <a:t> file using any available text editing software:</a:t>
            </a:r>
          </a:p>
          <a:p>
            <a:r>
              <a:rPr lang="en-US" sz="1600" dirty="0" smtClean="0"/>
              <a:t>Replace current directory with your “BCUS” directory, such that:  </a:t>
            </a:r>
          </a:p>
          <a:p>
            <a:pPr marL="0" indent="0">
              <a:buNone/>
            </a:pPr>
            <a:r>
              <a:rPr lang="en-US" sz="1600" dirty="0" smtClean="0"/>
              <a:t>     export BCOS =</a:t>
            </a:r>
            <a:r>
              <a:rPr lang="en-US" sz="1600" dirty="0" smtClean="0">
                <a:solidFill>
                  <a:srgbClr val="C00000"/>
                </a:solidFill>
              </a:rPr>
              <a:t>“&lt;your main folder directory&gt;” </a:t>
            </a:r>
          </a:p>
          <a:p>
            <a:r>
              <a:rPr lang="en-US" sz="1600" dirty="0" smtClean="0"/>
              <a:t>Replace current file names with your building model name and weather file name. 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can save the modified bash script with a new name, such as </a:t>
            </a:r>
            <a:r>
              <a:rPr lang="en-US" sz="1600" dirty="0" smtClean="0"/>
              <a:t>Run_UA.bat </a:t>
            </a:r>
            <a:r>
              <a:rPr lang="en-US" sz="1600" dirty="0"/>
              <a:t>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1752600" y="4844764"/>
            <a:ext cx="1222217" cy="20955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27240" y="4847034"/>
            <a:ext cx="3378359" cy="209551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6778" y="5267323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94822" y="5384571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52576" y="4453160"/>
            <a:ext cx="1524000" cy="22860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879" y="342158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directory of your main folder</a:t>
            </a:r>
          </a:p>
        </p:txBody>
      </p:sp>
      <p:cxnSp>
        <p:nvCxnSpPr>
          <p:cNvPr id="24" name="Straight Arrow Connector 23"/>
          <p:cNvCxnSpPr>
            <a:stCxn id="19" idx="0"/>
            <a:endCxn id="15" idx="2"/>
          </p:cNvCxnSpPr>
          <p:nvPr/>
        </p:nvCxnSpPr>
        <p:spPr bwMode="auto">
          <a:xfrm flipV="1">
            <a:off x="2363709" y="5054314"/>
            <a:ext cx="0" cy="21300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21" idx="0"/>
            <a:endCxn id="17" idx="2"/>
          </p:cNvCxnSpPr>
          <p:nvPr/>
        </p:nvCxnSpPr>
        <p:spPr bwMode="auto">
          <a:xfrm flipV="1">
            <a:off x="5016420" y="5056585"/>
            <a:ext cx="0" cy="32798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222342" y="4203829"/>
            <a:ext cx="6540658" cy="11430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2" idx="0"/>
          </p:cNvCxnSpPr>
          <p:nvPr/>
        </p:nvCxnSpPr>
        <p:spPr bwMode="auto">
          <a:xfrm>
            <a:off x="2314576" y="3729359"/>
            <a:ext cx="0" cy="7238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00800" y="3882851"/>
            <a:ext cx="1" cy="32097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48200" y="3421582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  <p:sp>
        <p:nvSpPr>
          <p:cNvPr id="12301" name="Slide Number Placeholder 1230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osmName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</a:t>
            </a:r>
            <a:r>
              <a:rPr lang="en-US" sz="1400" dirty="0" err="1" smtClean="0">
                <a:solidFill>
                  <a:srgbClr val="000000"/>
                </a:solidFill>
              </a:rPr>
              <a:t>OpenStudio</a:t>
            </a:r>
            <a:r>
              <a:rPr lang="en-US" sz="1400" dirty="0" smtClean="0">
                <a:solidFill>
                  <a:srgbClr val="000000"/>
                </a:solidFill>
              </a:rPr>
              <a:t> model (.</a:t>
            </a:r>
            <a:r>
              <a:rPr lang="en-US" sz="1400" dirty="0" err="1" smtClean="0">
                <a:solidFill>
                  <a:srgbClr val="000000"/>
                </a:solidFill>
              </a:rPr>
              <a:t>osm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epwName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 smtClean="0">
                <a:solidFill>
                  <a:srgbClr val="000000"/>
                </a:solidFill>
              </a:rPr>
              <a:t>epw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noCleanup</a:t>
            </a:r>
            <a:r>
              <a:rPr lang="en-US" sz="1400" dirty="0" smtClean="0">
                <a:solidFill>
                  <a:srgbClr val="000000"/>
                </a:solidFill>
              </a:rPr>
              <a:t>: If true, intermediate files will be kept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uqRepo</a:t>
            </a:r>
            <a:r>
              <a:rPr lang="en-US" sz="1400" dirty="0" smtClean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</a:rPr>
              <a:t>: The name of the simulation output setting file (.csv)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numLHS</a:t>
            </a:r>
            <a:r>
              <a:rPr lang="en-US" sz="1400" dirty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</a:rPr>
              <a:t>number of sample points of Monte Carlo simulation with Latin Hypercube </a:t>
            </a:r>
            <a:r>
              <a:rPr lang="en-US" sz="1400" dirty="0" smtClean="0">
                <a:solidFill>
                  <a:srgbClr val="000000"/>
                </a:solidFill>
              </a:rPr>
              <a:t>Design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--verbose: If true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run </a:t>
            </a:r>
            <a:r>
              <a:rPr lang="en-US" sz="1400" dirty="0">
                <a:solidFill>
                  <a:srgbClr val="000000"/>
                </a:solidFill>
              </a:rPr>
              <a:t>in verbose mode with more output info </a:t>
            </a:r>
            <a:r>
              <a:rPr lang="en-US" sz="1400" dirty="0" smtClean="0">
                <a:solidFill>
                  <a:srgbClr val="000000"/>
                </a:solidFill>
              </a:rPr>
              <a:t>printed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C7EDCC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48510</TotalTime>
  <Words>1043</Words>
  <Application>Microsoft Office PowerPoint</Application>
  <PresentationFormat>On-screen Show (4:3)</PresentationFormat>
  <Paragraphs>173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BERI</vt:lpstr>
      <vt:lpstr>1_BERI</vt:lpstr>
      <vt:lpstr>BCUS101 – Uncertainty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  </vt:lpstr>
      <vt:lpstr>OSM RunManager</vt:lpstr>
      <vt:lpstr>Output Files</vt:lpstr>
      <vt:lpstr>Trouble shooting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Zhang, Yuna</cp:lastModifiedBy>
  <cp:revision>1146</cp:revision>
  <cp:lastPrinted>2011-09-29T15:23:05Z</cp:lastPrinted>
  <dcterms:created xsi:type="dcterms:W3CDTF">2011-09-19T17:28:10Z</dcterms:created>
  <dcterms:modified xsi:type="dcterms:W3CDTF">2016-08-18T18:58:59Z</dcterms:modified>
</cp:coreProperties>
</file>