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21"/>
  </p:notesMasterIdLst>
  <p:handoutMasterIdLst>
    <p:handoutMasterId r:id="rId22"/>
  </p:handoutMasterIdLst>
  <p:sldIdLst>
    <p:sldId id="530" r:id="rId3"/>
    <p:sldId id="551" r:id="rId4"/>
    <p:sldId id="552" r:id="rId5"/>
    <p:sldId id="553" r:id="rId6"/>
    <p:sldId id="555" r:id="rId7"/>
    <p:sldId id="556" r:id="rId8"/>
    <p:sldId id="498" r:id="rId9"/>
    <p:sldId id="526" r:id="rId10"/>
    <p:sldId id="554" r:id="rId11"/>
    <p:sldId id="466" r:id="rId12"/>
    <p:sldId id="536" r:id="rId13"/>
    <p:sldId id="528" r:id="rId14"/>
    <p:sldId id="557" r:id="rId15"/>
    <p:sldId id="535" r:id="rId16"/>
    <p:sldId id="547" r:id="rId17"/>
    <p:sldId id="534" r:id="rId18"/>
    <p:sldId id="548" r:id="rId19"/>
    <p:sldId id="549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3" d="100"/>
          <a:sy n="113" d="100"/>
        </p:scale>
        <p:origin x="1656" y="82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not sure which parameter</a:t>
            </a:r>
            <a:r>
              <a:rPr lang="en-US" baseline="0" dirty="0"/>
              <a:t> you want to calibrate, skip to slides </a:t>
            </a:r>
            <a:r>
              <a:rPr lang="en-US" baseline="0" dirty="0" err="1"/>
              <a:t>blahblah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Bayesian Calibration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Step 2  Calibration Parameters Selection (Not a mandatory step)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62" y="1633800"/>
            <a:ext cx="8229600" cy="1752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26405" y="4348480"/>
            <a:ext cx="168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Gas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343400"/>
            <a:ext cx="212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SA on Total Electricity Use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54099"/>
            <a:ext cx="82296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We first run a sensitivity analysis to select top ranking parameters which have significant impact to the simulation output. In this example, we will take the results directly from previous sensitivity analysis.</a:t>
            </a:r>
          </a:p>
          <a:p>
            <a:r>
              <a:rPr lang="en-US" sz="1600" kern="0" dirty="0"/>
              <a:t>Navigate to </a:t>
            </a:r>
            <a:r>
              <a:rPr lang="en-US" sz="1600" kern="0" dirty="0">
                <a:solidFill>
                  <a:srgbClr val="C00000"/>
                </a:solidFill>
              </a:rPr>
              <a:t>…/Example/</a:t>
            </a:r>
            <a:r>
              <a:rPr lang="en-US" sz="1600" kern="0" dirty="0" err="1">
                <a:solidFill>
                  <a:srgbClr val="C00000"/>
                </a:solidFill>
              </a:rPr>
              <a:t>SA_Output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folder and open: </a:t>
            </a:r>
          </a:p>
          <a:p>
            <a:pPr marL="0" indent="0">
              <a:buNone/>
            </a:pPr>
            <a:r>
              <a:rPr lang="en-US" sz="1600" kern="0" dirty="0">
                <a:solidFill>
                  <a:srgbClr val="C00000"/>
                </a:solidFill>
              </a:rPr>
              <a:t>     </a:t>
            </a:r>
            <a:r>
              <a:rPr lang="en-US" sz="1600" kern="0" dirty="0" err="1">
                <a:solidFill>
                  <a:srgbClr val="C00000"/>
                </a:solidFill>
              </a:rPr>
              <a:t>SA_wrt_Electricity.Total.End.Uses..GJ..csv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kern="0" dirty="0"/>
              <a:t>     </a:t>
            </a:r>
            <a:r>
              <a:rPr lang="en-US" sz="1600" kern="0" dirty="0">
                <a:solidFill>
                  <a:srgbClr val="C00000"/>
                </a:solidFill>
              </a:rPr>
              <a:t>SA_wrt_Natural.Gas.Total.End.Uses..</a:t>
            </a:r>
            <a:r>
              <a:rPr lang="en-US" sz="1600" kern="0" dirty="0" err="1">
                <a:solidFill>
                  <a:srgbClr val="C00000"/>
                </a:solidFill>
              </a:rPr>
              <a:t>GJ.csv</a:t>
            </a:r>
            <a:endParaRPr lang="en-US" sz="1600" kern="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kern="0" dirty="0"/>
          </a:p>
          <a:p>
            <a:r>
              <a:rPr lang="en-US" sz="1600" kern="0" dirty="0"/>
              <a:t>Select parameters with high rankings according to </a:t>
            </a:r>
            <a:r>
              <a:rPr lang="en-US" sz="1600" kern="0" dirty="0" err="1"/>
              <a:t>mu.star</a:t>
            </a:r>
            <a:r>
              <a:rPr lang="en-US" sz="1600" kern="0" dirty="0"/>
              <a:t>. </a:t>
            </a:r>
          </a:p>
          <a:p>
            <a:pPr marL="0" indent="0">
              <a:buNone/>
            </a:pPr>
            <a:r>
              <a:rPr lang="en-US" sz="1600" kern="0" dirty="0"/>
              <a:t>     In this example, we select the infiltration, </a:t>
            </a:r>
            <a:r>
              <a:rPr lang="en-US" sz="1600" dirty="0"/>
              <a:t>lights, and plug load respectively. </a:t>
            </a:r>
            <a:endParaRPr lang="en-US" sz="1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24709-70EF-4E49-BAB6-F18EF7B7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24400"/>
            <a:ext cx="4389120" cy="807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870F8-EA08-4A3C-BA09-B9D04FD8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62" y="4724400"/>
            <a:ext cx="4389120" cy="8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400" dirty="0"/>
              <a:t>Step 3: Create Utility/Measurement file (Monthly)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8" y="1143000"/>
            <a:ext cx="8534399" cy="92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kern="0" dirty="0"/>
              <a:t>Create the </a:t>
            </a:r>
            <a:r>
              <a:rPr lang="en-US" sz="1400" kern="0" dirty="0">
                <a:solidFill>
                  <a:srgbClr val="C00000"/>
                </a:solidFill>
              </a:rPr>
              <a:t>Utility.csv</a:t>
            </a:r>
            <a:r>
              <a:rPr lang="en-US" sz="1400" kern="0" dirty="0"/>
              <a:t> file in your project folder and save the monthly measurement of electricity and gas in the .csv file.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The unit of the measurement data is required to be converted to [J].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57F130-7208-41AB-8B33-69DF635B44EE}"/>
              </a:ext>
            </a:extLst>
          </p:cNvPr>
          <p:cNvGraphicFramePr>
            <a:graphicFrameLocks noGrp="1"/>
          </p:cNvGraphicFramePr>
          <p:nvPr/>
        </p:nvGraphicFramePr>
        <p:xfrm>
          <a:off x="2933700" y="2407761"/>
          <a:ext cx="3276600" cy="237744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37036164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88261957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42625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 Consumption [ J 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[ J 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9990447380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59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9218470444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14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10259898888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0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8904568226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75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9202115902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17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8238895970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928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7680854044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87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7993387438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73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7689287082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7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8401852539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30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8936406624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54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6.04E+11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9341400532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7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21CA9B-D857-43B0-BC51-814D0B8C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01895"/>
            <a:ext cx="8656479" cy="66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Edit Executable Bash/Batch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19200"/>
            <a:ext cx="8229600" cy="12208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Bayesian_Calibration.bat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Run_Calibration.bat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F90E9-E0DD-496D-8F1E-7E310B6704B8}"/>
              </a:ext>
            </a:extLst>
          </p:cNvPr>
          <p:cNvSpPr/>
          <p:nvPr/>
        </p:nvSpPr>
        <p:spPr bwMode="auto">
          <a:xfrm>
            <a:off x="1186614" y="4122642"/>
            <a:ext cx="946985" cy="19393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74A078-500F-4D08-9185-1D186DA8710C}"/>
              </a:ext>
            </a:extLst>
          </p:cNvPr>
          <p:cNvSpPr/>
          <p:nvPr/>
        </p:nvSpPr>
        <p:spPr bwMode="auto">
          <a:xfrm>
            <a:off x="2286000" y="4117142"/>
            <a:ext cx="2362200" cy="178453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C45AE-47C4-431C-ADBF-7013943B04F8}"/>
              </a:ext>
            </a:extLst>
          </p:cNvPr>
          <p:cNvSpPr txBox="1"/>
          <p:nvPr/>
        </p:nvSpPr>
        <p:spPr>
          <a:xfrm>
            <a:off x="883175" y="4724155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6DEA1-E647-40C2-A6DA-27F6939C21EB}"/>
              </a:ext>
            </a:extLst>
          </p:cNvPr>
          <p:cNvSpPr txBox="1"/>
          <p:nvPr/>
        </p:nvSpPr>
        <p:spPr>
          <a:xfrm>
            <a:off x="2345502" y="4725848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AC9AB3-3049-4679-8E87-C5707D05C6F1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 bwMode="auto">
          <a:xfrm flipV="1">
            <a:off x="1660106" y="4316574"/>
            <a:ext cx="1" cy="40758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41FAB-48C9-44A9-B090-21BDA1AD4ECC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 bwMode="auto">
          <a:xfrm flipV="1">
            <a:off x="3467100" y="4295595"/>
            <a:ext cx="0" cy="43025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637ED-BF39-46BF-AC00-3B3CFAAF53D9}"/>
              </a:ext>
            </a:extLst>
          </p:cNvPr>
          <p:cNvSpPr/>
          <p:nvPr/>
        </p:nvSpPr>
        <p:spPr bwMode="auto">
          <a:xfrm>
            <a:off x="1447800" y="3889568"/>
            <a:ext cx="7546977" cy="17845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B5FF6-D9A0-4FB0-AFE7-00E34886D0C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 bwMode="auto">
          <a:xfrm>
            <a:off x="5221289" y="3274557"/>
            <a:ext cx="0" cy="61501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D34B4D-89F0-40BA-8545-6BB064308BA4}"/>
              </a:ext>
            </a:extLst>
          </p:cNvPr>
          <p:cNvSpPr txBox="1"/>
          <p:nvPr/>
        </p:nvSpPr>
        <p:spPr>
          <a:xfrm>
            <a:off x="3273608" y="2751337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</p:spTree>
    <p:extLst>
      <p:ext uri="{BB962C8B-B14F-4D97-AF65-F5344CB8AC3E}">
        <p14:creationId xmlns:p14="http://schemas.microsoft.com/office/powerpoint/2010/main" val="10304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29600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priorsFile</a:t>
            </a:r>
            <a:r>
              <a:rPr lang="en-US" sz="1400" dirty="0">
                <a:solidFill>
                  <a:srgbClr val="000000"/>
                </a:solidFill>
              </a:rPr>
              <a:t>: Prior uncertainty distribution table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utilityData</a:t>
            </a:r>
            <a:r>
              <a:rPr lang="en-US" sz="1400" dirty="0">
                <a:solidFill>
                  <a:srgbClr val="000000"/>
                </a:solidFill>
              </a:rPr>
              <a:t>: Utility data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simFile</a:t>
            </a:r>
            <a:r>
              <a:rPr lang="en-US" sz="1400" dirty="0">
                <a:solidFill>
                  <a:srgbClr val="000000"/>
                </a:solidFill>
              </a:rPr>
              <a:t>: Filename of computer simulation outputs (.txt)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fieldFile:Filename</a:t>
            </a:r>
            <a:r>
              <a:rPr lang="en-US" sz="1400" dirty="0">
                <a:solidFill>
                  <a:srgbClr val="000000"/>
                </a:solidFill>
              </a:rPr>
              <a:t> of utility data measured from the field meter for comparison (.txt)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postsFile</a:t>
            </a:r>
            <a:r>
              <a:rPr lang="en-US" sz="1400" dirty="0">
                <a:solidFill>
                  <a:srgbClr val="000000"/>
                </a:solidFill>
              </a:rPr>
              <a:t>: The filename of posterior distributions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pvalsFile</a:t>
            </a:r>
            <a:r>
              <a:rPr lang="en-US" sz="1400" dirty="0">
                <a:solidFill>
                  <a:srgbClr val="000000"/>
                </a:solidFill>
              </a:rPr>
              <a:t>: The filename of </a:t>
            </a:r>
            <a:r>
              <a:rPr lang="en-US" sz="1400" dirty="0" err="1">
                <a:solidFill>
                  <a:srgbClr val="000000"/>
                </a:solidFill>
              </a:rPr>
              <a:t>pvals</a:t>
            </a:r>
            <a:r>
              <a:rPr lang="en-US" sz="1400" dirty="0">
                <a:solidFill>
                  <a:srgbClr val="000000"/>
                </a:solidFill>
              </a:rPr>
              <a:t> (.csv)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numLHD</a:t>
            </a:r>
            <a:r>
              <a:rPr lang="en-US" sz="1400" dirty="0">
                <a:solidFill>
                  <a:srgbClr val="000000"/>
                </a:solidFill>
              </a:rPr>
              <a:t>: The number of sample points of Monte Carlo simulation with Latin Hypercube Design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numMCMC</a:t>
            </a:r>
            <a:r>
              <a:rPr lang="en-US" sz="1400" dirty="0">
                <a:solidFill>
                  <a:srgbClr val="000000"/>
                </a:solidFill>
              </a:rPr>
              <a:t>: The number of MCMC steps. The number should be large enough to derive a good approximation of posterior distribution.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numBurnin</a:t>
            </a:r>
            <a:r>
              <a:rPr lang="en-US" sz="1400" dirty="0">
                <a:solidFill>
                  <a:srgbClr val="000000"/>
                </a:solidFill>
              </a:rPr>
              <a:t>: The number of burning samples to dump in initial steps of MCMC. Suggested value: 10% </a:t>
            </a:r>
            <a:r>
              <a:rPr lang="en-US" sz="1400" dirty="0" err="1">
                <a:solidFill>
                  <a:srgbClr val="000000"/>
                </a:solidFill>
              </a:rPr>
              <a:t>NumMCMC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 – Cont.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229600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numOutputVars</a:t>
            </a:r>
            <a:r>
              <a:rPr lang="en-US" sz="1400" dirty="0">
                <a:solidFill>
                  <a:srgbClr val="000000"/>
                </a:solidFill>
              </a:rPr>
              <a:t>: The number of output variables used for calibration. 1 for either electricity or natural gas; 2 for both electricity and natural gas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numWVars</a:t>
            </a:r>
            <a:r>
              <a:rPr lang="en-US" sz="1400" dirty="0">
                <a:solidFill>
                  <a:srgbClr val="000000"/>
                </a:solidFill>
              </a:rPr>
              <a:t>: The number of weather variables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noSim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models will be generated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noPlots</a:t>
            </a:r>
            <a:r>
              <a:rPr lang="en-US" sz="1400" dirty="0">
                <a:solidFill>
                  <a:srgbClr val="000000"/>
                </a:solidFill>
              </a:rPr>
              <a:t>: If true, plots of posterior distributions will not be generated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noRunCal</a:t>
            </a:r>
            <a:r>
              <a:rPr lang="en-US" sz="1400" dirty="0">
                <a:solidFill>
                  <a:srgbClr val="000000"/>
                </a:solidFill>
              </a:rPr>
              <a:t>: If true, no calibrated model will be generated and simulated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7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3: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Bayesian_Calibration.bat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Run_BC.sh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Files </a:t>
            </a:r>
          </a:p>
          <a:p>
            <a:pPr marL="0" indent="0">
              <a:buNone/>
            </a:pPr>
            <a:r>
              <a:rPr lang="en-US" sz="1600" dirty="0"/>
              <a:t>The Output files for Bayesian Calibration are generated in the .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BC_Result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folder.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9487" y="2865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Plots of prior and posterior distributions of calibration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373718" y="3735135"/>
            <a:ext cx="0" cy="39288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42787" y="580286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Example plots of posterior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994E2-BDA2-4EC8-A0D6-876FBE07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9" y="4254172"/>
            <a:ext cx="1895250" cy="155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19EE4-2E9D-4813-BC74-E6FDB987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32" y="2665874"/>
            <a:ext cx="879972" cy="1035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94E0-AC7F-4659-BD98-09940C3B2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747" y="252782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peak of the distribution shifts to the right</a:t>
            </a:r>
          </a:p>
          <a:p>
            <a:r>
              <a:rPr lang="en-US" dirty="0"/>
              <a:t>The full range reduces </a:t>
            </a:r>
          </a:p>
          <a:p>
            <a:r>
              <a:rPr lang="en-US" dirty="0"/>
              <a:t>The most likely region also reduces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A9243-A305-44FE-84B2-9BFF696C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0883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Interpretation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didn’t reduce much, The peak didn’t shift</a:t>
            </a:r>
          </a:p>
          <a:p>
            <a:r>
              <a:rPr lang="en-US" dirty="0"/>
              <a:t>The mean shifted, the </a:t>
            </a:r>
            <a:r>
              <a:rPr lang="en-US" dirty="0" err="1"/>
              <a:t>sd</a:t>
            </a:r>
            <a:r>
              <a:rPr lang="en-US" dirty="0"/>
              <a:t> didn’t change much, the most probably shift to the left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FE411-A50A-4055-895B-8791AB59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67000"/>
            <a:ext cx="3200400" cy="32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4648200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Thermostat setpoint temperature cannot be calibrated due to the variation of setpoint within a daily schedule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Bayesian Calibration only calibrate one year of simulation with monthly utility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files in: </a:t>
            </a:r>
            <a:r>
              <a:rPr lang="en-US" sz="1600" dirty="0">
                <a:solidFill>
                  <a:srgbClr val="C00000"/>
                </a:solidFill>
              </a:rPr>
              <a:t>…\BCUS\Example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seven required input files for Bayesian calibration,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location, replace the Prior.csv and Utility.csv with your building’s information if applicable.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E3EB1-C319-4E0A-B073-BEF4E019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0235"/>
            <a:ext cx="3367087" cy="15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Step 1: Create Prior Uncertainty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10602" y="6489700"/>
            <a:ext cx="384175" cy="365125"/>
          </a:xfrm>
        </p:spPr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9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Open …Example/</a:t>
            </a:r>
            <a:r>
              <a:rPr lang="en-US" sz="1400" kern="0" dirty="0" err="1"/>
              <a:t>SA_Output</a:t>
            </a:r>
            <a:r>
              <a:rPr lang="en-US" sz="1400" kern="0" dirty="0"/>
              <a:t>/UQ_Building_name.csv </a:t>
            </a:r>
          </a:p>
          <a:p>
            <a:r>
              <a:rPr lang="en-US" sz="1400" kern="0" dirty="0"/>
              <a:t>Change the distribution to Triangle/Normal Absolute.</a:t>
            </a:r>
          </a:p>
          <a:p>
            <a:r>
              <a:rPr lang="en-US" sz="1400" kern="0" dirty="0"/>
              <a:t>Assign </a:t>
            </a:r>
            <a:r>
              <a:rPr lang="en-US" sz="1400" dirty="0"/>
              <a:t>prior distribution parameters for each selected sensitivity parameter. </a:t>
            </a:r>
          </a:p>
          <a:p>
            <a:r>
              <a:rPr lang="en-US" sz="1400" dirty="0"/>
              <a:t>Make sure the required prior distribution information is correct</a:t>
            </a:r>
          </a:p>
          <a:p>
            <a:r>
              <a:rPr lang="en-US" sz="1400" dirty="0"/>
              <a:t>Save the file as </a:t>
            </a:r>
            <a:r>
              <a:rPr lang="en-US" sz="1400" dirty="0">
                <a:solidFill>
                  <a:srgbClr val="C00000"/>
                </a:solidFill>
              </a:rPr>
              <a:t>Prior.csv </a:t>
            </a:r>
            <a:r>
              <a:rPr lang="en-US" sz="1400" dirty="0">
                <a:solidFill>
                  <a:srgbClr val="000000"/>
                </a:solidFill>
              </a:rPr>
              <a:t>in your project folder (do not change the name), here we save it to: …/BCUS/Example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sp>
        <p:nvSpPr>
          <p:cNvPr id="14" name="TextBox 13"/>
          <p:cNvSpPr txBox="1"/>
          <p:nvPr/>
        </p:nvSpPr>
        <p:spPr>
          <a:xfrm>
            <a:off x="3908455" y="5200012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 the distribution accordingly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3585129"/>
            <a:ext cx="990600" cy="7582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cxnSpLocks/>
            <a:stCxn id="14" idx="0"/>
            <a:endCxn id="16" idx="2"/>
          </p:cNvCxnSpPr>
          <p:nvPr/>
        </p:nvCxnSpPr>
        <p:spPr bwMode="auto">
          <a:xfrm flipV="1">
            <a:off x="5448300" y="4343400"/>
            <a:ext cx="0" cy="8566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019800" y="3581400"/>
            <a:ext cx="2514597" cy="762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7329" y="5803901"/>
            <a:ext cx="299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</a:p>
        </p:txBody>
      </p:sp>
      <p:cxnSp>
        <p:nvCxnSpPr>
          <p:cNvPr id="23" name="Straight Arrow Connector 22"/>
          <p:cNvCxnSpPr>
            <a:cxnSpLocks/>
            <a:stCxn id="20" idx="0"/>
            <a:endCxn id="19" idx="2"/>
          </p:cNvCxnSpPr>
          <p:nvPr/>
        </p:nvCxnSpPr>
        <p:spPr bwMode="auto">
          <a:xfrm flipV="1">
            <a:off x="7277099" y="4343400"/>
            <a:ext cx="0" cy="14605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4C2F34-C816-461A-8AAE-7026608BC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70830"/>
              </p:ext>
            </p:extLst>
          </p:nvPr>
        </p:nvGraphicFramePr>
        <p:xfrm>
          <a:off x="152401" y="3429000"/>
          <a:ext cx="8229599" cy="82525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2395814301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2211409832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620407261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808461706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3236954860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576084481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4263258815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3703647857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66194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15492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801969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34275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3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Step 1: Create Prior Uncertainty File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1054099"/>
            <a:ext cx="8534399" cy="176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In case that the sensitivity analysis is not a prerequisite, the user need to make sure the input format in Prior.csv obey the form in the image below.</a:t>
            </a:r>
          </a:p>
          <a:p>
            <a:r>
              <a:rPr lang="en-US" sz="1400" kern="0" dirty="0"/>
              <a:t>Assign </a:t>
            </a:r>
            <a:r>
              <a:rPr lang="en-US" sz="1400" dirty="0"/>
              <a:t>prior distribution parameters for each selected sensitivity parameter. </a:t>
            </a:r>
          </a:p>
          <a:p>
            <a:r>
              <a:rPr lang="en-US" sz="1400" dirty="0"/>
              <a:t>Make sure the required prior distribution information is correct</a:t>
            </a:r>
          </a:p>
          <a:p>
            <a:r>
              <a:rPr lang="en-US" sz="1400" dirty="0"/>
              <a:t>Save the file as </a:t>
            </a:r>
            <a:r>
              <a:rPr lang="en-US" sz="1400" dirty="0">
                <a:solidFill>
                  <a:srgbClr val="C00000"/>
                </a:solidFill>
              </a:rPr>
              <a:t>Prior.csv </a:t>
            </a:r>
            <a:r>
              <a:rPr lang="en-US" sz="1400" dirty="0">
                <a:solidFill>
                  <a:srgbClr val="000000"/>
                </a:solidFill>
              </a:rPr>
              <a:t>in your project folder (do not change the name), here we save it to:  …/BCUS/Example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kern="0" dirty="0"/>
          </a:p>
          <a:p>
            <a:pPr marL="0" indent="0">
              <a:buFont typeface="Arial" pitchFamily="34" charset="0"/>
              <a:buNone/>
            </a:pPr>
            <a:endParaRPr lang="en-US" sz="1400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AF15-2CDE-4C32-8192-959864FAC57B}"/>
              </a:ext>
            </a:extLst>
          </p:cNvPr>
          <p:cNvSpPr txBox="1"/>
          <p:nvPr/>
        </p:nvSpPr>
        <p:spPr>
          <a:xfrm>
            <a:off x="3908455" y="5200012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 the distribution accordingly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46D9B-7ADC-4E03-9C6B-8E364D438AB7}"/>
              </a:ext>
            </a:extLst>
          </p:cNvPr>
          <p:cNvSpPr/>
          <p:nvPr/>
        </p:nvSpPr>
        <p:spPr bwMode="auto">
          <a:xfrm>
            <a:off x="4953000" y="3585129"/>
            <a:ext cx="990600" cy="7582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417CDB-5AA4-430B-AF52-BCFCD47142F2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 bwMode="auto">
          <a:xfrm flipV="1">
            <a:off x="5448300" y="4343400"/>
            <a:ext cx="0" cy="8566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3C37C-F7A8-4537-AF2A-D1772A4881EC}"/>
              </a:ext>
            </a:extLst>
          </p:cNvPr>
          <p:cNvSpPr/>
          <p:nvPr/>
        </p:nvSpPr>
        <p:spPr bwMode="auto">
          <a:xfrm>
            <a:off x="6019800" y="3581400"/>
            <a:ext cx="2514597" cy="75827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F66B05-66DC-4C2F-8646-6251A88F02F4}"/>
              </a:ext>
            </a:extLst>
          </p:cNvPr>
          <p:cNvSpPr/>
          <p:nvPr/>
        </p:nvSpPr>
        <p:spPr>
          <a:xfrm>
            <a:off x="5777329" y="5803901"/>
            <a:ext cx="299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</a:rPr>
              <a:t>Assign </a:t>
            </a:r>
            <a:r>
              <a:rPr lang="en-US" sz="1400" dirty="0">
                <a:solidFill>
                  <a:srgbClr val="000000"/>
                </a:solidFill>
              </a:rPr>
              <a:t>prior distribution parameters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DA434C-BB75-47BD-B207-15FC40C69E0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 bwMode="auto">
          <a:xfrm flipV="1">
            <a:off x="7277099" y="4339671"/>
            <a:ext cx="0" cy="146423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136104-DF31-4739-B28B-C373E9E4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75810"/>
              </p:ext>
            </p:extLst>
          </p:nvPr>
        </p:nvGraphicFramePr>
        <p:xfrm>
          <a:off x="152400" y="3429000"/>
          <a:ext cx="8229599" cy="825250"/>
        </p:xfrm>
        <a:graphic>
          <a:graphicData uri="http://schemas.openxmlformats.org/drawingml/2006/table">
            <a:tbl>
              <a:tblPr/>
              <a:tblGrid>
                <a:gridCol w="2533066">
                  <a:extLst>
                    <a:ext uri="{9D8B030D-6E8A-4147-A177-3AD203B41FA5}">
                      <a16:colId xmlns:a16="http://schemas.microsoft.com/office/drawing/2014/main" val="350429878"/>
                    </a:ext>
                  </a:extLst>
                </a:gridCol>
                <a:gridCol w="1111798">
                  <a:extLst>
                    <a:ext uri="{9D8B030D-6E8A-4147-A177-3AD203B41FA5}">
                      <a16:colId xmlns:a16="http://schemas.microsoft.com/office/drawing/2014/main" val="1188958284"/>
                    </a:ext>
                  </a:extLst>
                </a:gridCol>
                <a:gridCol w="1180569">
                  <a:extLst>
                    <a:ext uri="{9D8B030D-6E8A-4147-A177-3AD203B41FA5}">
                      <a16:colId xmlns:a16="http://schemas.microsoft.com/office/drawing/2014/main" val="1881257177"/>
                    </a:ext>
                  </a:extLst>
                </a:gridCol>
                <a:gridCol w="939871">
                  <a:extLst>
                    <a:ext uri="{9D8B030D-6E8A-4147-A177-3AD203B41FA5}">
                      <a16:colId xmlns:a16="http://schemas.microsoft.com/office/drawing/2014/main" val="2807696784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3248268891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484004907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574391563"/>
                    </a:ext>
                  </a:extLst>
                </a:gridCol>
                <a:gridCol w="550168">
                  <a:extLst>
                    <a:ext uri="{9D8B030D-6E8A-4147-A177-3AD203B41FA5}">
                      <a16:colId xmlns:a16="http://schemas.microsoft.com/office/drawing/2014/main" val="1997580849"/>
                    </a:ext>
                  </a:extLst>
                </a:gridCol>
              </a:tblGrid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1811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168431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7.587168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237279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4.036466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62133"/>
                  </a:ext>
                </a:extLst>
              </a:tr>
              <a:tr h="165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Absolute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9.290304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877" marR="6877" marT="6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14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21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60411</TotalTime>
  <Words>1637</Words>
  <Application>Microsoft Office PowerPoint</Application>
  <PresentationFormat>On-screen Show (4:3)</PresentationFormat>
  <Paragraphs>334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BERI</vt:lpstr>
      <vt:lpstr>1_BERI</vt:lpstr>
      <vt:lpstr>BCUS101 – Bayesian Calibration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Create Prior Uncertainty File</vt:lpstr>
      <vt:lpstr>Step 1: Create Prior Uncertainty File (Cont.)</vt:lpstr>
      <vt:lpstr>Step 2  Calibration Parameters Selection (Not a mandatory step) </vt:lpstr>
      <vt:lpstr>Step 3: Create Utility/Measurement file (Monthly)</vt:lpstr>
      <vt:lpstr>Step 3: Edit Executable Bash/Batch Script </vt:lpstr>
      <vt:lpstr>About the Bash Script</vt:lpstr>
      <vt:lpstr>About the Bash Script – Cont.</vt:lpstr>
      <vt:lpstr>Step 3: Run Executable Bash Script in the Terminal </vt:lpstr>
      <vt:lpstr>Output Files </vt:lpstr>
      <vt:lpstr>Interpretation of the results</vt:lpstr>
      <vt:lpstr>Interpretation of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1161</cp:revision>
  <cp:lastPrinted>2011-09-29T15:23:05Z</cp:lastPrinted>
  <dcterms:created xsi:type="dcterms:W3CDTF">2011-09-19T17:28:10Z</dcterms:created>
  <dcterms:modified xsi:type="dcterms:W3CDTF">2019-09-10T19:49:42Z</dcterms:modified>
</cp:coreProperties>
</file>