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1" r:id="rId1"/>
    <p:sldMasterId id="2147484074" r:id="rId2"/>
  </p:sldMasterIdLst>
  <p:notesMasterIdLst>
    <p:notesMasterId r:id="rId21"/>
  </p:notesMasterIdLst>
  <p:handoutMasterIdLst>
    <p:handoutMasterId r:id="rId22"/>
  </p:handoutMasterIdLst>
  <p:sldIdLst>
    <p:sldId id="530" r:id="rId3"/>
    <p:sldId id="551" r:id="rId4"/>
    <p:sldId id="552" r:id="rId5"/>
    <p:sldId id="553" r:id="rId6"/>
    <p:sldId id="554" r:id="rId7"/>
    <p:sldId id="555" r:id="rId8"/>
    <p:sldId id="556" r:id="rId9"/>
    <p:sldId id="507" r:id="rId10"/>
    <p:sldId id="546" r:id="rId11"/>
    <p:sldId id="542" r:id="rId12"/>
    <p:sldId id="543" r:id="rId13"/>
    <p:sldId id="544" r:id="rId14"/>
    <p:sldId id="513" r:id="rId15"/>
    <p:sldId id="502" r:id="rId16"/>
    <p:sldId id="506" r:id="rId17"/>
    <p:sldId id="509" r:id="rId18"/>
    <p:sldId id="518" r:id="rId19"/>
    <p:sldId id="524" r:id="rId20"/>
  </p:sldIdLst>
  <p:sldSz cx="9144000" cy="6858000" type="screen4x3"/>
  <p:notesSz cx="7010400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  <p15:guide id="3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ph T Muehleisen" initials="RTM" lastIdx="19" clrIdx="0"/>
  <p:cmAuthor id="1" name="Graziano, Diane" initials="GD" lastIdx="8" clrIdx="1"/>
  <p:cmAuthor id="2" name="Ralph Muehleisen" initials="RTM" lastIdx="1" clrIdx="2"/>
  <p:cmAuthor id="3" name="Riddle, Matthew E." initials="RME" lastIdx="10" clrIdx="3"/>
  <p:cmAuthor id="4" name="Yuming Sun" initials="" lastIdx="0" clrIdx="4"/>
  <p:cmAuthor id="5" name="Zhang, Yuna" initials="ZY" lastIdx="8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1F497D"/>
    <a:srgbClr val="FFFFCC"/>
    <a:srgbClr val="F8F8F8"/>
    <a:srgbClr val="5AB27C"/>
    <a:srgbClr val="FFFFFF"/>
    <a:srgbClr val="66CCFF"/>
    <a:srgbClr val="CC0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166" autoAdjust="0"/>
  </p:normalViewPr>
  <p:slideViewPr>
    <p:cSldViewPr>
      <p:cViewPr varScale="1">
        <p:scale>
          <a:sx n="113" d="100"/>
          <a:sy n="113" d="100"/>
        </p:scale>
        <p:origin x="1656" y="82"/>
      </p:cViewPr>
      <p:guideLst>
        <p:guide orient="horz" pos="864"/>
        <p:guide pos="288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6650"/>
            <a:ext cx="934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 descr="slide header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6800" y="0"/>
            <a:ext cx="93472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062538" y="155575"/>
            <a:ext cx="1946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52B7A0-D673-4C63-A650-8C51CE94F0F3}" type="datetime1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779463" y="8753475"/>
            <a:ext cx="56070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6465888" y="8829675"/>
            <a:ext cx="5429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3F572D4-17CD-4691-8FDE-20F54015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A8E891-1D04-4EC3-A3FE-1F1766E77A4E}" type="datetime1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0F03FB-476C-4B9E-9752-7D553C8AE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-</a:t>
            </a:r>
            <a:r>
              <a:rPr lang="en-US" sz="1200" baseline="0" dirty="0">
                <a:solidFill>
                  <a:srgbClr val="00000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To use Ruby from OpenStudio Installation Package: Add path environmental variable: e.g., C:\Program Files\openstudio-2.7.0\ruby-install\ruby\bin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Install Ruby gems: run cmd.exe as administrator, then install required gems like e.g. “gem install </a:t>
            </a:r>
            <a:r>
              <a:rPr lang="en-US" sz="1200" dirty="0" err="1">
                <a:solidFill>
                  <a:srgbClr val="000000"/>
                </a:solidFill>
              </a:rPr>
              <a:t>rinruby</a:t>
            </a:r>
            <a:r>
              <a:rPr lang="en-US" sz="1200" dirty="0">
                <a:solidFill>
                  <a:srgbClr val="000000"/>
                </a:solidFill>
              </a:rPr>
              <a:t>”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esearch 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8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esearch Program</a:t>
            </a:r>
          </a:p>
          <a:p>
            <a:pPr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5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rgbClr val="66CCFF"/>
                </a:solidFill>
              </a:ln>
              <a:solidFill>
                <a:srgbClr val="66CC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66CCFF"/>
                </a:solidFill>
              </a:ln>
              <a:solidFill>
                <a:srgbClr val="66CC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rel.github.io/OpenStudio-user-documentation/tutorials/creating_your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ergyplus.net/weath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8839200" cy="552271"/>
          </a:xfrm>
        </p:spPr>
        <p:txBody>
          <a:bodyPr/>
          <a:lstStyle/>
          <a:p>
            <a:r>
              <a:rPr lang="en-US" sz="2800" b="0" dirty="0">
                <a:solidFill>
                  <a:schemeClr val="accent4">
                    <a:lumMod val="75000"/>
                  </a:schemeClr>
                </a:solidFill>
              </a:rPr>
              <a:t>BCUS101</a:t>
            </a:r>
            <a:r>
              <a:rPr lang="en-US" sz="2800" b="0" dirty="0"/>
              <a:t> – Sensitivity Analysis Tutorial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608" y="3810000"/>
            <a:ext cx="671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 Integrated Workflow to Perform BCUS</a:t>
            </a:r>
            <a:endParaRPr lang="en-US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b="1" u="sng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ayesian </a:t>
            </a:r>
            <a:r>
              <a:rPr lang="en-US" sz="1600" b="1" u="sng" dirty="0">
                <a:solidFill>
                  <a:srgbClr val="C00000"/>
                </a:solidFill>
              </a:rPr>
              <a:t>C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alibration, </a:t>
            </a:r>
            <a:r>
              <a:rPr lang="en-US" sz="1600" b="1" u="sng" dirty="0">
                <a:solidFill>
                  <a:srgbClr val="C00000"/>
                </a:solidFill>
              </a:rPr>
              <a:t>U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ncertainty Analysis and </a:t>
            </a:r>
            <a:r>
              <a:rPr lang="en-US" sz="1600" b="1" u="sng" dirty="0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ensitivity Analysis </a:t>
            </a:r>
          </a:p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on OpenStudio Models</a:t>
            </a:r>
          </a:p>
          <a:p>
            <a:pPr algn="r"/>
            <a:endParaRPr lang="en-US" sz="1600" i="1" dirty="0">
              <a:solidFill>
                <a:srgbClr val="000000"/>
              </a:solidFill>
            </a:endParaRPr>
          </a:p>
          <a:p>
            <a:pPr algn="r"/>
            <a:r>
              <a:rPr lang="en-US" sz="1600" i="1" dirty="0">
                <a:solidFill>
                  <a:srgbClr val="000000"/>
                </a:solidFill>
              </a:rPr>
              <a:t>September 2019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3295471"/>
            <a:ext cx="7391400" cy="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9" y="2653237"/>
            <a:ext cx="6773941" cy="3571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the parameter UQ-Repository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17" y="1219200"/>
            <a:ext cx="8229600" cy="533401"/>
          </a:xfrm>
        </p:spPr>
        <p:txBody>
          <a:bodyPr/>
          <a:lstStyle/>
          <a:p>
            <a:r>
              <a:rPr lang="en-US" sz="1600" dirty="0"/>
              <a:t>Turn</a:t>
            </a:r>
            <a:r>
              <a:rPr lang="zh-CN" altLang="en-US" sz="1600" dirty="0"/>
              <a:t> </a:t>
            </a:r>
            <a:r>
              <a:rPr lang="en-US" altLang="zh-CN" sz="1600" dirty="0"/>
              <a:t>on the parameters </a:t>
            </a:r>
            <a:r>
              <a:rPr lang="en-US" sz="1600" dirty="0">
                <a:solidFill>
                  <a:srgbClr val="000000"/>
                </a:solidFill>
              </a:rPr>
              <a:t>which you want to investigate in the uncertainty analysis </a:t>
            </a:r>
            <a:r>
              <a:rPr lang="en-US" altLang="zh-CN" sz="1600" dirty="0"/>
              <a:t>in the </a:t>
            </a:r>
            <a:r>
              <a:rPr lang="en-US" altLang="zh-CN" sz="1600" dirty="0">
                <a:solidFill>
                  <a:srgbClr val="C00000"/>
                </a:solidFill>
              </a:rPr>
              <a:t>Parameter_UQ_Repository_V1.0.xlsx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file.</a:t>
            </a:r>
            <a:endParaRPr lang="en-US" sz="1600" dirty="0"/>
          </a:p>
          <a:p>
            <a:r>
              <a:rPr lang="en-US" sz="1600" dirty="0"/>
              <a:t>Leave the other setting as default unless you have the confidence in the knowledge you have on a specific parameter. </a:t>
            </a:r>
          </a:p>
          <a:p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67200" y="3543300"/>
            <a:ext cx="381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6" name="Elbow Connector 5"/>
          <p:cNvCxnSpPr>
            <a:endCxn id="5" idx="1"/>
          </p:cNvCxnSpPr>
          <p:nvPr/>
        </p:nvCxnSpPr>
        <p:spPr bwMode="auto">
          <a:xfrm rot="5400000" flipH="1" flipV="1">
            <a:off x="3088590" y="5045760"/>
            <a:ext cx="2052420" cy="304800"/>
          </a:xfrm>
          <a:prstGeom prst="bentConnector2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754277" y="3543300"/>
            <a:ext cx="762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248275" y="5198160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17" y="5419179"/>
            <a:ext cx="1542161" cy="1066800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 bwMode="auto">
          <a:xfrm>
            <a:off x="5865161" y="3543300"/>
            <a:ext cx="1979509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028274" y="4807467"/>
            <a:ext cx="0" cy="155540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72378" y="6359723"/>
            <a:ext cx="302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Default probability distribution 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6224369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Turn on/off sources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 of uncertainty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Outputs and Report Frequency Settings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5" y="12192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Use </a:t>
            </a:r>
            <a:r>
              <a:rPr lang="en-US" sz="1600" dirty="0">
                <a:solidFill>
                  <a:srgbClr val="C00000"/>
                </a:solidFill>
              </a:rPr>
              <a:t>Simulation_Output_Settings.xlsx </a:t>
            </a:r>
            <a:r>
              <a:rPr lang="en-US" sz="1600" dirty="0"/>
              <a:t>to setup simulation outputs:</a:t>
            </a:r>
          </a:p>
          <a:p>
            <a:pPr lvl="2"/>
            <a:r>
              <a:rPr lang="en-US" sz="1600" dirty="0"/>
              <a:t>Navigate to the </a:t>
            </a:r>
            <a:r>
              <a:rPr lang="en-US" sz="1600" dirty="0" err="1">
                <a:solidFill>
                  <a:srgbClr val="C00000"/>
                </a:solidFill>
              </a:rPr>
              <a:t>TotalEnergy</a:t>
            </a:r>
            <a:r>
              <a:rPr lang="en-US" sz="1600" dirty="0"/>
              <a:t> tab to add total energy output variables using the dropdown list</a:t>
            </a:r>
          </a:p>
          <a:p>
            <a:pPr lvl="2"/>
            <a:r>
              <a:rPr lang="en-US" sz="1600" dirty="0"/>
              <a:t>Navigate to the </a:t>
            </a:r>
            <a:r>
              <a:rPr lang="en-US" sz="1600" dirty="0">
                <a:solidFill>
                  <a:srgbClr val="C00000"/>
                </a:solidFill>
              </a:rPr>
              <a:t>Meters</a:t>
            </a:r>
            <a:r>
              <a:rPr lang="en-US" sz="1600" dirty="0"/>
              <a:t> tab to add meters and report frequency using the dropdown list</a:t>
            </a:r>
          </a:p>
          <a:p>
            <a:pPr marL="4572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.</a:t>
            </a:r>
          </a:p>
          <a:p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03" y="3035584"/>
            <a:ext cx="2578539" cy="35294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90" y="3035584"/>
            <a:ext cx="4414220" cy="20883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686800" cy="563563"/>
          </a:xfrm>
        </p:spPr>
        <p:txBody>
          <a:bodyPr/>
          <a:lstStyle/>
          <a:p>
            <a:r>
              <a:rPr lang="en-US" sz="2400" dirty="0"/>
              <a:t>Step 4: Run Executable Bash Script in the Terminal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r>
              <a:rPr lang="en-US" sz="1600" dirty="0"/>
              <a:t>Launch the Terminal in your operating system:</a:t>
            </a:r>
          </a:p>
          <a:p>
            <a:pPr marL="0" indent="0">
              <a:buNone/>
            </a:pPr>
            <a:r>
              <a:rPr lang="en-US" sz="1600" dirty="0"/>
              <a:t>     For </a:t>
            </a:r>
            <a:r>
              <a:rPr lang="en-US" sz="1600" dirty="0">
                <a:solidFill>
                  <a:srgbClr val="C00000"/>
                </a:solidFill>
              </a:rPr>
              <a:t>OSX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Press </a:t>
            </a:r>
            <a:r>
              <a:rPr lang="en-US" sz="1600" b="1" dirty="0">
                <a:solidFill>
                  <a:srgbClr val="000000"/>
                </a:solidFill>
              </a:rPr>
              <a:t>Command + Space </a:t>
            </a:r>
            <a:r>
              <a:rPr lang="en-US" sz="1600" dirty="0">
                <a:solidFill>
                  <a:srgbClr val="000000"/>
                </a:solidFill>
              </a:rPr>
              <a:t>and type </a:t>
            </a:r>
            <a:r>
              <a:rPr lang="en-US" sz="1600" dirty="0">
                <a:solidFill>
                  <a:srgbClr val="C00000"/>
                </a:solidFill>
              </a:rPr>
              <a:t>terminal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Linux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Open the </a:t>
            </a:r>
            <a:r>
              <a:rPr lang="en-US" sz="1600" b="1" dirty="0"/>
              <a:t>Dash</a:t>
            </a:r>
            <a:r>
              <a:rPr lang="en-US" sz="1600" dirty="0"/>
              <a:t> by clicking the </a:t>
            </a:r>
            <a:r>
              <a:rPr lang="en-US" sz="1600" b="1" dirty="0"/>
              <a:t>Ubuntu icon </a:t>
            </a:r>
            <a:r>
              <a:rPr lang="en-US" sz="1600" dirty="0"/>
              <a:t>in the upper-left, type </a:t>
            </a:r>
            <a:r>
              <a:rPr lang="en-US" sz="1600" dirty="0">
                <a:solidFill>
                  <a:srgbClr val="C00000"/>
                </a:solidFill>
              </a:rPr>
              <a:t>terminal</a:t>
            </a:r>
            <a:r>
              <a:rPr lang="en-US" sz="1600" dirty="0"/>
              <a:t>, and  </a:t>
            </a:r>
          </a:p>
          <a:p>
            <a:pPr marL="0" indent="0">
              <a:buNone/>
            </a:pPr>
            <a:r>
              <a:rPr lang="en-US" sz="1600" dirty="0"/>
              <a:t>     select the Terminal application from the results that appear. </a:t>
            </a:r>
          </a:p>
          <a:p>
            <a:pPr marL="0" indent="0">
              <a:buNone/>
            </a:pPr>
            <a:r>
              <a:rPr lang="en-US" sz="1600" dirty="0"/>
              <a:t>     or simply hit the keyboard shortcut </a:t>
            </a:r>
            <a:r>
              <a:rPr lang="en-US" sz="1600" b="1" dirty="0" err="1"/>
              <a:t>Ctrl-Alt+T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Windows</a:t>
            </a:r>
            <a:r>
              <a:rPr lang="en-US" sz="1600" dirty="0">
                <a:solidFill>
                  <a:srgbClr val="000000"/>
                </a:solidFill>
              </a:rPr>
              <a:t> – Click </a:t>
            </a:r>
            <a:r>
              <a:rPr lang="en-US" sz="1600" b="1" dirty="0">
                <a:solidFill>
                  <a:srgbClr val="000000"/>
                </a:solidFill>
              </a:rPr>
              <a:t>Start</a:t>
            </a:r>
            <a:r>
              <a:rPr lang="en-US" sz="1600" dirty="0">
                <a:solidFill>
                  <a:srgbClr val="000000"/>
                </a:solidFill>
              </a:rPr>
              <a:t>, in the search box type </a:t>
            </a:r>
            <a:r>
              <a:rPr lang="en-US" sz="1600" dirty="0" err="1">
                <a:solidFill>
                  <a:srgbClr val="C00000"/>
                </a:solidFill>
              </a:rPr>
              <a:t>cmd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</a:p>
          <a:p>
            <a:r>
              <a:rPr lang="en-US" sz="1600" dirty="0">
                <a:solidFill>
                  <a:srgbClr val="000000"/>
                </a:solidFill>
              </a:rPr>
              <a:t>Navigate to your project folder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Click the cursor in your Terminal/</a:t>
            </a:r>
            <a:r>
              <a:rPr lang="en-US" sz="1600" dirty="0" err="1">
                <a:solidFill>
                  <a:srgbClr val="000000"/>
                </a:solidFill>
              </a:rPr>
              <a:t>cmd</a:t>
            </a:r>
            <a:r>
              <a:rPr lang="en-US" sz="1600" dirty="0">
                <a:solidFill>
                  <a:srgbClr val="000000"/>
                </a:solidFill>
              </a:rPr>
              <a:t> type: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cd &lt;your project folder directory&gt;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a typeface="Courier" charset="0"/>
                <a:cs typeface="Courier" charset="0"/>
              </a:rPr>
              <a:t>     For example, </a:t>
            </a:r>
          </a:p>
          <a:p>
            <a:pPr marL="222250" lvl="1" indent="0">
              <a:buNone/>
            </a:pP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cd /Users/username/Documents/</a:t>
            </a:r>
            <a:r>
              <a:rPr lang="en-US" sz="14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OpenStudio</a:t>
            </a: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/BCUS/Example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Run the bash script you just modified by type: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Sensitivity_Analysis.bat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(Windows)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    </a:t>
            </a:r>
            <a:r>
              <a:rPr lang="en-US" sz="16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sh</a:t>
            </a: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Run_SA.sh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(Linux/OSX)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endParaRPr lang="en-US" sz="1600" dirty="0">
              <a:solidFill>
                <a:schemeClr val="bg2">
                  <a:lumMod val="10000"/>
                </a:schemeClr>
              </a:solidFill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Step 5:Generate Distributions of Uncertain Parameters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025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first step of the sensitivity analysis is to generate a distribution table of uncertain parameters, which you can find it at 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SA_Output</a:t>
            </a:r>
            <a:r>
              <a:rPr lang="en-US" sz="1600" dirty="0">
                <a:solidFill>
                  <a:srgbClr val="C00000"/>
                </a:solidFill>
              </a:rPr>
              <a:t>/UQ_building_name.csv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example building model includes five parameters in the sensitivity analysis: </a:t>
            </a:r>
          </a:p>
          <a:p>
            <a:pPr marL="0" indent="0">
              <a:buNone/>
            </a:pPr>
            <a:r>
              <a:rPr lang="en-US" sz="1600" dirty="0"/>
              <a:t>infiltration rate, lighting load, plug load, occupancy load, and design outdoor air flow rate.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A76D35-71D2-4434-B624-967C792F8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58186"/>
              </p:ext>
            </p:extLst>
          </p:nvPr>
        </p:nvGraphicFramePr>
        <p:xfrm>
          <a:off x="381002" y="3634163"/>
          <a:ext cx="8229598" cy="897775"/>
        </p:xfrm>
        <a:graphic>
          <a:graphicData uri="http://schemas.openxmlformats.org/drawingml/2006/table">
            <a:tbl>
              <a:tblPr/>
              <a:tblGrid>
                <a:gridCol w="2032462">
                  <a:extLst>
                    <a:ext uri="{9D8B030D-6E8A-4147-A177-3AD203B41FA5}">
                      <a16:colId xmlns:a16="http://schemas.microsoft.com/office/drawing/2014/main" val="589979763"/>
                    </a:ext>
                  </a:extLst>
                </a:gridCol>
                <a:gridCol w="1209502">
                  <a:extLst>
                    <a:ext uri="{9D8B030D-6E8A-4147-A177-3AD203B41FA5}">
                      <a16:colId xmlns:a16="http://schemas.microsoft.com/office/drawing/2014/main" val="704971353"/>
                    </a:ext>
                  </a:extLst>
                </a:gridCol>
                <a:gridCol w="1284316">
                  <a:extLst>
                    <a:ext uri="{9D8B030D-6E8A-4147-A177-3AD203B41FA5}">
                      <a16:colId xmlns:a16="http://schemas.microsoft.com/office/drawing/2014/main" val="2029312889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1698700376"/>
                    </a:ext>
                  </a:extLst>
                </a:gridCol>
                <a:gridCol w="885305">
                  <a:extLst>
                    <a:ext uri="{9D8B030D-6E8A-4147-A177-3AD203B41FA5}">
                      <a16:colId xmlns:a16="http://schemas.microsoft.com/office/drawing/2014/main" val="1112760599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720349455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846955000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27816765"/>
                    </a:ext>
                  </a:extLst>
                </a:gridCol>
              </a:tblGrid>
              <a:tr h="17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Type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in the model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Base Value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or Mode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5367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FlowPerExteriorArea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Absolute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0.00095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0.000319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0.002894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51878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15.17433543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393121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8.072932813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92165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18.58060872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98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3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Design Matrix and Simulation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 the second step, the program will generate a design matrix based on the Morris method (Morris 1991). The design matrix contains the value of parameters generated from distributions specified in the UQ table. </a:t>
            </a:r>
          </a:p>
          <a:p>
            <a:pPr marL="0" indent="0">
              <a:buNone/>
            </a:pPr>
            <a:r>
              <a:rPr lang="en-US" sz="1600" dirty="0"/>
              <a:t>In the third step, the program runs certain number of </a:t>
            </a:r>
            <a:r>
              <a:rPr lang="en-US" sz="1600" dirty="0" err="1"/>
              <a:t>OpenStudio</a:t>
            </a:r>
            <a:r>
              <a:rPr lang="en-US" sz="1600" dirty="0"/>
              <a:t> models which have been generated based on the design matrix.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28600" y="6502067"/>
            <a:ext cx="7543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Morris, M. D. (1991). Factorial sampling plans for preliminary computational experiments. </a:t>
            </a:r>
            <a:r>
              <a:rPr lang="en-US" sz="1050" i="1" dirty="0" err="1">
                <a:solidFill>
                  <a:schemeClr val="bg2">
                    <a:lumMod val="10000"/>
                  </a:schemeClr>
                </a:solidFill>
              </a:rPr>
              <a:t>Technometrics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, </a:t>
            </a:r>
            <a:r>
              <a:rPr lang="en-US" sz="1050" i="1" dirty="0">
                <a:solidFill>
                  <a:schemeClr val="bg2">
                    <a:lumMod val="10000"/>
                  </a:schemeClr>
                </a:solidFill>
              </a:rPr>
              <a:t>33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(2), 161-174.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64F85-97BB-4A77-B896-6AD58BB6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1435"/>
            <a:ext cx="4972130" cy="29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Check SA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9906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After simulations have completed, the user can find the output in the </a:t>
            </a:r>
            <a:r>
              <a:rPr lang="en-US" sz="1600" dirty="0" err="1">
                <a:solidFill>
                  <a:srgbClr val="C00000"/>
                </a:solidFill>
              </a:rPr>
              <a:t>SA_Output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folder</a:t>
            </a:r>
            <a:r>
              <a:rPr lang="en-US" sz="1600" dirty="0"/>
              <a:t>. Ranking of parameters is based on </a:t>
            </a:r>
            <a:r>
              <a:rPr lang="en-US" sz="1600" dirty="0" err="1"/>
              <a:t>mu.star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32592" y="1919902"/>
            <a:ext cx="212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SA on Total Electricity 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4608" y="3940918"/>
            <a:ext cx="1682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SA on Total Gas Use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CCD12C-1F5A-4470-A862-882DCE100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84470"/>
              </p:ext>
            </p:extLst>
          </p:nvPr>
        </p:nvGraphicFramePr>
        <p:xfrm>
          <a:off x="1758949" y="4503889"/>
          <a:ext cx="5626100" cy="914400"/>
        </p:xfrm>
        <a:graphic>
          <a:graphicData uri="http://schemas.openxmlformats.org/drawingml/2006/table">
            <a:tbl>
              <a:tblPr/>
              <a:tblGrid>
                <a:gridCol w="3797300">
                  <a:extLst>
                    <a:ext uri="{9D8B030D-6E8A-4147-A177-3AD203B41FA5}">
                      <a16:colId xmlns:a16="http://schemas.microsoft.com/office/drawing/2014/main" val="1786374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52579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08755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45486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mu.star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519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Infiltration: FlowPerExteriorArea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0.060978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0.104533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0.169671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98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-0.03484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0.052267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0.076378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58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0.148824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9828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0.021778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0.108889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0.155524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41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B24213-A15E-41B7-A20B-4C13DDE80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20194"/>
              </p:ext>
            </p:extLst>
          </p:nvPr>
        </p:nvGraphicFramePr>
        <p:xfrm>
          <a:off x="1758949" y="2474717"/>
          <a:ext cx="5626100" cy="914400"/>
        </p:xfrm>
        <a:graphic>
          <a:graphicData uri="http://schemas.openxmlformats.org/drawingml/2006/table">
            <a:tbl>
              <a:tblPr/>
              <a:tblGrid>
                <a:gridCol w="3797300">
                  <a:extLst>
                    <a:ext uri="{9D8B030D-6E8A-4147-A177-3AD203B41FA5}">
                      <a16:colId xmlns:a16="http://schemas.microsoft.com/office/drawing/2014/main" val="41231311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55860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23933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530133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mu.star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050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Infiltration: FlowPerExteriorArea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-338.422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1263.969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1788.232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296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728.0355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1367.579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1796.105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176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-585.173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1733.672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4204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People_SpaceFloorAreaPerPerson: Office_Space_Type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-265.946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1675.456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2013.343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8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37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Check SA Results in Output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838201"/>
          </a:xfrm>
        </p:spPr>
        <p:txBody>
          <a:bodyPr/>
          <a:lstStyle/>
          <a:p>
            <a:r>
              <a:rPr lang="en-US" sz="1600" dirty="0"/>
              <a:t>A </a:t>
            </a:r>
            <a:r>
              <a:rPr lang="en-US" sz="1600" dirty="0">
                <a:solidFill>
                  <a:srgbClr val="C00000"/>
                </a:solidFill>
              </a:rPr>
              <a:t>Sensitivity_Plots.pdf</a:t>
            </a:r>
            <a:r>
              <a:rPr lang="en-US" sz="1600" dirty="0"/>
              <a:t> file will be saved to 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SA_Output</a:t>
            </a:r>
            <a:r>
              <a:rPr lang="en-US" sz="1600" dirty="0"/>
              <a:t>. Raw results from simulations are saved to 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SA_Simulations</a:t>
            </a:r>
            <a:r>
              <a:rPr lang="en-US" sz="1600" dirty="0"/>
              <a:t>. Open the pdf file and check the plot of the sensitivity analysis.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381229"/>
            <a:ext cx="883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Note: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The lower ranked parameters in the sensitivity analysis result are not stable upon repetitive runs of the same input settings, that is, parameters near the origin in a sensitivity plot would fluctuate upon each runs.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The parameter near the origin in the sensitivity plot does not necessarily imply its sensitivity measures to be 0, due to the scale of the plots.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2076C-F21A-4B19-ADBA-C1817582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918"/>
            <a:ext cx="3443258" cy="3383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757A05-D9F7-4BD6-B568-C99E88CAA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15918"/>
            <a:ext cx="345427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4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Output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 </a:t>
            </a:r>
            <a:r>
              <a:rPr lang="en-US" sz="1600" dirty="0">
                <a:solidFill>
                  <a:srgbClr val="C00000"/>
                </a:solidFill>
              </a:rPr>
              <a:t>Sensitivity_Plots.pdf</a:t>
            </a:r>
            <a:r>
              <a:rPr lang="en-US" sz="1600" dirty="0"/>
              <a:t> file will be saved to ../</a:t>
            </a:r>
            <a:r>
              <a:rPr lang="en-US" sz="1600" dirty="0" err="1"/>
              <a:t>SA_Output</a:t>
            </a:r>
            <a:r>
              <a:rPr lang="en-US" sz="1600" dirty="0"/>
              <a:t>. Raw results from simulations are saved to 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SA_Simulations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28" y="2198017"/>
            <a:ext cx="10191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7" y="2274217"/>
            <a:ext cx="11906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2050" idx="2"/>
          </p:cNvCxnSpPr>
          <p:nvPr/>
        </p:nvCxnSpPr>
        <p:spPr bwMode="auto">
          <a:xfrm flipH="1">
            <a:off x="2521915" y="3436267"/>
            <a:ext cx="1" cy="10988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972171" y="3342877"/>
            <a:ext cx="0" cy="64279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ECBE2-2B69-4254-9E4B-BE6C15DB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31" y="4674517"/>
            <a:ext cx="2619367" cy="139257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48E8FDC-402C-43BF-881A-20E4551899DF}"/>
              </a:ext>
            </a:extLst>
          </p:cNvPr>
          <p:cNvGrpSpPr/>
          <p:nvPr/>
        </p:nvGrpSpPr>
        <p:grpSpPr>
          <a:xfrm>
            <a:off x="4191000" y="4356947"/>
            <a:ext cx="3886200" cy="1768523"/>
            <a:chOff x="4284938" y="4083774"/>
            <a:chExt cx="4474591" cy="20362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191DDF-29B0-4E55-B9EB-7D782685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4938" y="4083774"/>
              <a:ext cx="809694" cy="20097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92B5D9-E4D2-4B71-A450-59999281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2313" y="4110285"/>
              <a:ext cx="803910" cy="20097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5927BB-9976-4F5B-AB0E-3C29E574A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6223" y="4110284"/>
              <a:ext cx="947884" cy="19832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CE159D-1DE9-44E5-B793-6981CD853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92497" y="4110284"/>
              <a:ext cx="994005" cy="200977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341A8DD-C01E-4518-866B-28259B244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78714" y="4110284"/>
              <a:ext cx="980815" cy="1983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Trouble 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851" y="289560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error message says “in pull: undefined method ‘length’ for </a:t>
            </a:r>
            <a:r>
              <a:rPr lang="en-US" dirty="0" err="1"/>
              <a:t>nil:NilClass</a:t>
            </a:r>
            <a:r>
              <a:rPr lang="en-US" dirty="0"/>
              <a:t>” , first check whether uncertain parameters have been turned on correctly in the Parameter_UQ_Repository_V1.0.xlsx file (step 2).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the uncertain parameters have been turned on correctly, check whether the </a:t>
            </a:r>
            <a:r>
              <a:rPr lang="en-US" dirty="0" err="1"/>
              <a:t>os</a:t>
            </a:r>
            <a:r>
              <a:rPr lang="en-US" dirty="0"/>
              <a:t> model has corresponding uncertain parameters in the correct format that is supported by BCUS.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0D6696-DD83-409D-8CA2-B0DAF90F16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39" r="1513" b="7077"/>
          <a:stretch/>
        </p:blipFill>
        <p:spPr bwMode="auto">
          <a:xfrm>
            <a:off x="1419582" y="1376330"/>
            <a:ext cx="6304835" cy="60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04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362075"/>
          </a:xfrm>
        </p:spPr>
        <p:txBody>
          <a:bodyPr/>
          <a:lstStyle/>
          <a:p>
            <a:r>
              <a:rPr lang="en-US" dirty="0"/>
              <a:t>Read 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153400" cy="38100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number of output variables: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Electricity:Building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Gas:Facility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Heating:Gas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Heating:Electricity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Cooling: Electricity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Electricity:HVAC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subset of uncertain parameters </a:t>
            </a:r>
          </a:p>
          <a:p>
            <a:r>
              <a:rPr lang="en-US" dirty="0"/>
              <a:t>       Check the </a:t>
            </a:r>
            <a:r>
              <a:rPr lang="en-US" i="1" dirty="0"/>
              <a:t>“</a:t>
            </a:r>
            <a:r>
              <a:rPr lang="en-US" i="1" dirty="0">
                <a:solidFill>
                  <a:srgbClr val="FF0000"/>
                </a:solidFill>
              </a:rPr>
              <a:t>Parameter_UQ_Repository_V1.0.xlsx</a:t>
            </a:r>
            <a:r>
              <a:rPr lang="en-US" i="1" dirty="0"/>
              <a:t>” </a:t>
            </a:r>
            <a:r>
              <a:rPr lang="en-US" dirty="0"/>
              <a:t>for list of uncertain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 analysis only do one year of simulation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8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1"/>
            <a:ext cx="7772400" cy="4038599"/>
          </a:xfrm>
        </p:spPr>
        <p:txBody>
          <a:bodyPr/>
          <a:lstStyle/>
          <a:p>
            <a:pPr algn="just"/>
            <a:r>
              <a:rPr lang="en-US" sz="2000" dirty="0"/>
              <a:t>This tutorial will lead you through the procedures of applying BCUS -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ayesian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alibration, </a:t>
            </a:r>
            <a:r>
              <a:rPr lang="en-US" sz="2000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ncertainty Analysis and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ensitivity Analysis on </a:t>
            </a:r>
            <a:r>
              <a:rPr lang="en-US" sz="2000" dirty="0" err="1"/>
              <a:t>OpenStudio</a:t>
            </a:r>
            <a:r>
              <a:rPr lang="en-US" sz="2000" dirty="0"/>
              <a:t> models. 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Before you start, a functioning </a:t>
            </a:r>
            <a:r>
              <a:rPr lang="en-US" sz="2000" dirty="0" err="1"/>
              <a:t>OpenStudio</a:t>
            </a:r>
            <a:r>
              <a:rPr lang="en-US" sz="2000" dirty="0"/>
              <a:t> model and an EPW weather file are desired to illustrate the building and its surrounding environment being analyzed. Details of how to build an OpenStudio building model can be found 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 Weather files can be downloaded 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PREREQUISITE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INSTALLATIONS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Executing BCUS typically requires the following tools and packages: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OpenStudio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EnergyPlus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Microsoft Office(Some functions will be eliminated if using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Libre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 Office in Ubuntu, i.e. drop down list)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R packages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37086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SET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 ENVIRONMENT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Once the prerequisite tools are installed, set up the platform variables to access executables, examples and tests.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93172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TEST INSTALLATION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To make sure BCUS runs correctly: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Test the Ruby-</a:t>
            </a:r>
            <a:r>
              <a:rPr lang="en-US" sz="1600" dirty="0" err="1"/>
              <a:t>OpenStudio</a:t>
            </a:r>
            <a:r>
              <a:rPr lang="en-US" sz="1600" dirty="0"/>
              <a:t>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Test installation by running a simple example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SIMPLE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EXAMPLES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Step by step following the tutorial which demonstrate the basic procedure of running BCUS.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71" y="1066800"/>
            <a:ext cx="8229600" cy="685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Building Description  </a:t>
            </a:r>
            <a:endParaRPr lang="en-US" sz="1600" dirty="0"/>
          </a:p>
          <a:p>
            <a:pPr algn="just"/>
            <a:r>
              <a:rPr lang="en-US" sz="1600" dirty="0"/>
              <a:t>In the </a:t>
            </a:r>
            <a:r>
              <a:rPr lang="en-US" sz="1600" dirty="0">
                <a:solidFill>
                  <a:srgbClr val="C00000"/>
                </a:solidFill>
              </a:rPr>
              <a:t>Example</a:t>
            </a:r>
            <a:r>
              <a:rPr lang="en-US" sz="1600" dirty="0"/>
              <a:t> folder, users can find the </a:t>
            </a:r>
            <a:r>
              <a:rPr lang="en-US" sz="1600" dirty="0" err="1"/>
              <a:t>ExampleBuilding.osm</a:t>
            </a:r>
            <a:r>
              <a:rPr lang="en-US" sz="1600" dirty="0"/>
              <a:t> model with required input files in order to run BCUS.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The example building is a 3-story, 100,000 </a:t>
            </a:r>
            <a:r>
              <a:rPr lang="en-US" sz="1600" dirty="0" err="1"/>
              <a:t>sqft</a:t>
            </a:r>
            <a:r>
              <a:rPr lang="en-US" sz="1600" dirty="0"/>
              <a:t> office building located in PA. It has a rectangular footprint and 50% window-to-wall ratio. The heating, ventilation and air conditioning system in the building is VAV system with DX cooling (COP =2.6). The electric resistance serves the central heating and reheat in the VAV system.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200826" cy="18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3B1A2-99AE-49C6-BC6A-1923D66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46" y="2133600"/>
            <a:ext cx="6250708" cy="12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Project Folder  </a:t>
            </a:r>
          </a:p>
          <a:p>
            <a:r>
              <a:rPr lang="en-US" sz="1600" dirty="0"/>
              <a:t>The BCUS Package is distributed in the format of a zip folder named “BCUS.zip", the first step is to extract the folder to a local directory on your computer. The main folder contains 4 subfolders as shown below.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09750" y="2438400"/>
            <a:ext cx="4705350" cy="2731570"/>
            <a:chOff x="1771650" y="2894681"/>
            <a:chExt cx="4705350" cy="273157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59" y="2894681"/>
              <a:ext cx="916951" cy="10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4284759"/>
              <a:ext cx="1085850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4299585"/>
              <a:ext cx="1019175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eft Brace 3"/>
            <p:cNvSpPr/>
            <p:nvPr/>
          </p:nvSpPr>
          <p:spPr bwMode="auto">
            <a:xfrm rot="5400000">
              <a:off x="3824287" y="2446657"/>
              <a:ext cx="371475" cy="3257552"/>
            </a:xfrm>
            <a:prstGeom prst="leftBrace">
              <a:avLst>
                <a:gd name="adj1" fmla="val 8333"/>
                <a:gd name="adj2" fmla="val 49620"/>
              </a:avLst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4340376"/>
              <a:ext cx="116205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309110"/>
              <a:ext cx="10668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905000" y="538394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BCUSCode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: Ruby codes to run the program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Install: Help first time users install the required packages, setup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       the path and check the status of the installation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Example: The example building model and required inputs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Tutorials: Tutorial document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Input Files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Files </a:t>
            </a:r>
          </a:p>
          <a:p>
            <a:r>
              <a:rPr lang="en-US" sz="1600" dirty="0"/>
              <a:t>Create a project folder inside the main folder</a:t>
            </a:r>
          </a:p>
          <a:p>
            <a:r>
              <a:rPr lang="en-US" sz="1600" dirty="0"/>
              <a:t>Copy the following files from </a:t>
            </a:r>
            <a:r>
              <a:rPr lang="en-US" sz="1600" dirty="0">
                <a:solidFill>
                  <a:srgbClr val="C00000"/>
                </a:solidFill>
              </a:rPr>
              <a:t>”…\BCUS\Example” </a:t>
            </a:r>
            <a:r>
              <a:rPr lang="en-US" sz="1600" dirty="0"/>
              <a:t>and paste them to the project folder. Now you would see the following files in your project folder.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After pasting the five required input files for uncertainty analysis, replace the </a:t>
            </a:r>
            <a:r>
              <a:rPr lang="en-US" sz="1600" dirty="0" err="1"/>
              <a:t>ExampleBuilding.osm</a:t>
            </a:r>
            <a:r>
              <a:rPr lang="en-US" sz="1600" dirty="0"/>
              <a:t> with your building model; replace the .</a:t>
            </a:r>
            <a:r>
              <a:rPr lang="en-US" sz="1600" dirty="0" err="1"/>
              <a:t>epw</a:t>
            </a:r>
            <a:r>
              <a:rPr lang="en-US" sz="1600" dirty="0"/>
              <a:t> file with the weather file for your building’s location.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27039-6F63-4568-BD07-4ED94A48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66582"/>
            <a:ext cx="3657600" cy="12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D042BA-D98B-4F5D-998A-BEDC17D4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9" y="3588518"/>
            <a:ext cx="8689940" cy="691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Edit Executable Bash/Batch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79" y="1219200"/>
            <a:ext cx="8229600" cy="19249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Open </a:t>
            </a:r>
            <a:r>
              <a:rPr lang="en-US" sz="1600" dirty="0">
                <a:solidFill>
                  <a:srgbClr val="C00000"/>
                </a:solidFill>
              </a:rPr>
              <a:t>Sensitivity_Analysis.bat</a:t>
            </a:r>
            <a:r>
              <a:rPr lang="en-US" sz="1600" dirty="0"/>
              <a:t> file using any available text editing software:</a:t>
            </a:r>
          </a:p>
          <a:p>
            <a:r>
              <a:rPr lang="en-US" sz="1600" dirty="0"/>
              <a:t>Replace current file names with your building model name and weather file name. </a:t>
            </a:r>
          </a:p>
          <a:p>
            <a:r>
              <a:rPr lang="en-US" sz="1600" dirty="0"/>
              <a:t>You can save the modified bash script with a new name, such as Run_SA.bat or just keep the old </a:t>
            </a:r>
            <a:r>
              <a:rPr lang="en-US" sz="1600" dirty="0">
                <a:solidFill>
                  <a:srgbClr val="000000"/>
                </a:solidFill>
              </a:rPr>
              <a:t>name.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415214" y="4122642"/>
            <a:ext cx="946985" cy="19393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90801" y="4135714"/>
            <a:ext cx="2667000" cy="180859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1775" y="4724155"/>
            <a:ext cx="1553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name of your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building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02703" y="4724155"/>
            <a:ext cx="224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weather file of your building  model</a:t>
            </a:r>
          </a:p>
        </p:txBody>
      </p:sp>
      <p:cxnSp>
        <p:nvCxnSpPr>
          <p:cNvPr id="24" name="Straight Arrow Connector 23"/>
          <p:cNvCxnSpPr>
            <a:cxnSpLocks/>
            <a:stCxn id="19" idx="0"/>
            <a:endCxn id="15" idx="2"/>
          </p:cNvCxnSpPr>
          <p:nvPr/>
        </p:nvCxnSpPr>
        <p:spPr bwMode="auto">
          <a:xfrm flipV="1">
            <a:off x="1888706" y="4316574"/>
            <a:ext cx="1" cy="40758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cxnSpLocks/>
            <a:stCxn id="21" idx="0"/>
            <a:endCxn id="17" idx="2"/>
          </p:cNvCxnSpPr>
          <p:nvPr/>
        </p:nvCxnSpPr>
        <p:spPr bwMode="auto">
          <a:xfrm flipV="1">
            <a:off x="3924301" y="4316573"/>
            <a:ext cx="0" cy="40758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1676400" y="3889568"/>
            <a:ext cx="6980079" cy="18086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28" name="Straight Arrow Connector 27"/>
          <p:cNvCxnSpPr>
            <a:cxnSpLocks/>
            <a:stCxn id="29" idx="2"/>
            <a:endCxn id="26" idx="0"/>
          </p:cNvCxnSpPr>
          <p:nvPr/>
        </p:nvCxnSpPr>
        <p:spPr bwMode="auto">
          <a:xfrm>
            <a:off x="5166440" y="3269482"/>
            <a:ext cx="0" cy="62008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218759" y="2746262"/>
            <a:ext cx="389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List of inputs. Add --help for detail explanations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Will use default values if left blank in the input  </a:t>
            </a:r>
          </a:p>
        </p:txBody>
      </p:sp>
      <p:sp>
        <p:nvSpPr>
          <p:cNvPr id="12301" name="Slide Number Placeholder 1230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229600" cy="425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: The name of the </a:t>
            </a:r>
            <a:r>
              <a:rPr lang="en-US" sz="1400" dirty="0" err="1">
                <a:solidFill>
                  <a:srgbClr val="000000"/>
                </a:solidFill>
              </a:rPr>
              <a:t>OpenStudio</a:t>
            </a:r>
            <a:r>
              <a:rPr lang="en-US" sz="1400" dirty="0">
                <a:solidFill>
                  <a:srgbClr val="000000"/>
                </a:solidFill>
              </a:rPr>
              <a:t> model (.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: The name of the weather file(.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uqRepo</a:t>
            </a:r>
            <a:r>
              <a:rPr lang="en-US" sz="1400" dirty="0">
                <a:solidFill>
                  <a:srgbClr val="000000"/>
                </a:solidFill>
              </a:rPr>
              <a:t>: The name of the UQ parameter repository in the directory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outFile</a:t>
            </a:r>
            <a:r>
              <a:rPr lang="en-US" sz="1400" dirty="0">
                <a:solidFill>
                  <a:srgbClr val="000000"/>
                </a:solidFill>
              </a:rPr>
              <a:t>: The name of the simulation output setting file (.csv)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morrisR</a:t>
            </a:r>
            <a:r>
              <a:rPr lang="en-US" sz="1400" dirty="0">
                <a:solidFill>
                  <a:srgbClr val="000000"/>
                </a:solidFill>
              </a:rPr>
              <a:t>: The number of repetitions for the Morris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morrisL</a:t>
            </a:r>
            <a:r>
              <a:rPr lang="en-US" sz="1400" dirty="0">
                <a:solidFill>
                  <a:srgbClr val="000000"/>
                </a:solidFill>
              </a:rPr>
              <a:t>: The number of levels for the Morris method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--seed: Need to be an integer. If same, the sequence of the samples will be the same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numProcesses</a:t>
            </a:r>
            <a:r>
              <a:rPr lang="en-US" sz="1400" dirty="0">
                <a:solidFill>
                  <a:srgbClr val="000000"/>
                </a:solidFill>
              </a:rPr>
              <a:t>: The number of parallel processes for running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noEP</a:t>
            </a:r>
            <a:r>
              <a:rPr lang="en-US" sz="1400" dirty="0">
                <a:solidFill>
                  <a:srgbClr val="000000"/>
                </a:solidFill>
              </a:rPr>
              <a:t>: If true, no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 will be performed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noCleanup</a:t>
            </a:r>
            <a:r>
              <a:rPr lang="en-US" sz="1400" dirty="0">
                <a:solidFill>
                  <a:srgbClr val="000000"/>
                </a:solidFill>
              </a:rPr>
              <a:t>: If true, intermediate files will be kept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--interactive: If true, there will be dialogue between the user and the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--verbose: If true, run in verbose mode with more output info printed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--help: Display help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3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rief Introduction to Argonne and Argonne’s Decision and Information Sciences Division&amp;quot;&quot;/&gt;&lt;property id=&quot;20307&quot; value=&quot;258&quot;/&gt;&lt;/object&gt;&lt;object type=&quot;3&quot; unique_id=&quot;14656&quot;&gt;&lt;property id=&quot;20148&quot; value=&quot;5&quot;/&gt;&lt;property id=&quot;20300&quot; value=&quot;Slide 3 - &amp;quot;Argonne’s Core Capabilities Support Key National Objectives&amp;quot;&quot;/&gt;&lt;property id=&quot;20307&quot; value=&quot;384&quot;/&gt;&lt;/object&gt;&lt;object type=&quot;3&quot; unique_id=&quot;35590&quot;&gt;&lt;property id=&quot;20148&quot; value=&quot;5&quot;/&gt;&lt;property id=&quot;20300&quot; value=&quot;Slide 15 - &amp;quot;We have Developed a Broad Range of Energy, Power, and Environmental Modeling Solutions that are Used Worldwide&amp;quot;&quot;/&gt;&lt;property id=&quot;20307&quot; value=&quot;386&quot;/&gt;&lt;/object&gt;&lt;object type=&quot;3&quot; unique_id=&quot;35595&quot;&gt;&lt;property id=&quot;20148&quot; value=&quot;5&quot;/&gt;&lt;property id=&quot;20300&quot; value=&quot;Slide 16 - &amp;quot;Our Models Are Implemented at Different Geographical Scales&amp;quot;&quot;/&gt;&lt;property id=&quot;20307&quot; value=&quot;390&quot;/&gt;&lt;/object&gt;&lt;object type=&quot;3&quot; unique_id=&quot;35597&quot;&gt;&lt;property id=&quot;20148&quot; value=&quot;5&quot;/&gt;&lt;property id=&quot;20300&quot; value=&quot;Slide 18 - &amp;quot;Argonne/DIS is Actively Engaged in Renewable Energy Analysis: Example Wind Power Forecasting, Operations, Siting, &quot;/&gt;&lt;property id=&quot;20307&quot; value=&quot;393&quot;/&gt;&lt;/object&gt;&lt;object type=&quot;3&quot; unique_id=&quot;35599&quot;&gt;&lt;property id=&quot;20148&quot; value=&quot;5&quot;/&gt;&lt;property id=&quot;20300&quot; value=&quot;Slide 19 - &amp;quot;Argonne/DIS is Actively Engaged in Renewable Energy Analysis:  Example Solar Power Integration&amp;quot;&quot;/&gt;&lt;property id=&quot;20307&quot; value=&quot;395&quot;/&gt;&lt;/object&gt;&lt;object type=&quot;3&quot; unique_id=&quot;35602&quot;&gt;&lt;property id=&quot;20148&quot; value=&quot;5&quot;/&gt;&lt;property id=&quot;20300&quot; value=&quot;Slide 20 - &amp;quot;Argonne/DIS is Analyzing Energy Storage and Grid Integration Issues of Electric Vehicles&amp;quot;&quot;/&gt;&lt;property id=&quot;20307&quot; value=&quot;398&quot;/&gt;&lt;/object&gt;&lt;object type=&quot;3&quot; unique_id=&quot;35605&quot;&gt;&lt;property id=&quot;20148&quot; value=&quot;5&quot;/&gt;&lt;property id=&quot;20300&quot; value=&quot;Slide 30 - &amp;quot;Argonne/DIS Model Training and Transfer has Made a Worldwide Impact&amp;quot;&quot;/&gt;&lt;property id=&quot;20307&quot; value=&quot;401&quot;/&gt;&lt;/object&gt;&lt;object type=&quot;3&quot; unique_id=&quot;35606&quot;&gt;&lt;property id=&quot;20148&quot; value=&quot;5&quot;/&gt;&lt;property id=&quot;20300&quot; value=&quot;Slide 31 - &amp;quot;Conclusion&amp;quot;&quot;/&gt;&lt;property id=&quot;20307&quot; value=&quot;402&quot;/&gt;&lt;/object&gt;&lt;object type=&quot;3&quot; unique_id=&quot;35946&quot;&gt;&lt;property id=&quot;20148&quot; value=&quot;5&quot;/&gt;&lt;property id=&quot;20300&quot; value=&quot;Slide 5 - &amp;quot;Argonne Organizational Structure (1/3)&amp;quot;&quot;/&gt;&lt;property id=&quot;20307&quot; value=&quot;405&quot;/&gt;&lt;/object&gt;&lt;object type=&quot;3&quot; unique_id=&quot;35947&quot;&gt;&lt;property id=&quot;20148&quot; value=&quot;5&quot;/&gt;&lt;property id=&quot;20300&quot; value=&quot;Slide 6 - &amp;quot;Argonne Organizational Structure (2/3)&amp;quot;&quot;/&gt;&lt;property id=&quot;20307&quot; value=&quot;406&quot;/&gt;&lt;/object&gt;&lt;object type=&quot;3&quot; unique_id=&quot;35948&quot;&gt;&lt;property id=&quot;20148&quot; value=&quot;5&quot;/&gt;&lt;property id=&quot;20300&quot; value=&quot;Slide 7 - &amp;quot;Argonne Organizational Structure (3/3)&amp;quot;&quot;/&gt;&lt;property id=&quot;20307&quot; value=&quot;407&quot;/&gt;&lt;/object&gt;&lt;object type=&quot;3&quot; unique_id=&quot;36066&quot;&gt;&lt;property id=&quot;20148&quot; value=&quot;5&quot;/&gt;&lt;property id=&quot;20300&quot; value=&quot;Slide 17 - &amp;quot;Argonne/DIS is Actively Engaged in Smart-Grid Analysis&amp;quot;&quot;/&gt;&lt;property id=&quot;20307&quot; value=&quot;409&quot;/&gt;&lt;/object&gt;&lt;object type=&quot;3&quot; unique_id=&quot;36273&quot;&gt;&lt;property id=&quot;20148&quot; value=&quot;5&quot;/&gt;&lt;property id=&quot;20300&quot; value=&quot;Slide 8 - &amp;quot;DIS Has Developed Three Strategic Business Lines&amp;quot;&quot;/&gt;&lt;property id=&quot;20307&quot; value=&quot;410&quot;/&gt;&lt;/object&gt;&lt;object type=&quot;3&quot; unique_id=&quot;36274&quot;&gt;&lt;property id=&quot;20148&quot; value=&quot;5&quot;/&gt;&lt;property id=&quot;20300&quot; value=&quot;Slide 14 - &amp;quot;Energy Analysis Programs Focus on&amp;quot;&quot;/&gt;&lt;property id=&quot;20307&quot; value=&quot;411&quot;/&gt;&lt;/object&gt;&lt;object type=&quot;3&quot; unique_id=&quot;36275&quot;&gt;&lt;property id=&quot;20148&quot; value=&quot;5&quot;/&gt;&lt;property id=&quot;20300&quot; value=&quot;Slide 9 - &amp;quot;Social Dynamics Programs Focus on&amp;quot;&quot;/&gt;&lt;property id=&quot;20307&quot; value=&quot;412&quot;/&gt;&lt;/object&gt;&lt;object type=&quot;3&quot; unique_id=&quot;36276&quot;&gt;&lt;property id=&quot;20148&quot; value=&quot;5&quot;/&gt;&lt;property id=&quot;20300&quot; value=&quot;Slide 10 - &amp;quot;Research in Social Dynamics Applies to Energy Analysis Studies&amp;quot;&quot;/&gt;&lt;property id=&quot;20307&quot; value=&quot;413&quot;/&gt;&lt;/object&gt;&lt;object type=&quot;3&quot; unique_id=&quot;36277&quot;&gt;&lt;property id=&quot;20148&quot; value=&quot;5&quot;/&gt;&lt;property id=&quot;20300&quot; value=&quot;Slide 11 - &amp;quot;Research in Social Dynamics Applies to National &amp;#x0D;&amp;#x0A;&amp;amp; Homeland Security Studies&amp;quot;&quot;/&gt;&lt;property id=&quot;20307&quot; value=&quot;414&quot;/&gt;&lt;/object&gt;&lt;object type=&quot;3&quot; unique_id=&quot;36302&quot;&gt;&lt;property id=&quot;20148&quot; value=&quot;5&quot;/&gt;&lt;property id=&quot;20300&quot; value=&quot;Slide 2 - &amp;quot;Argonne is America's First National Laboratory and one of the World's Premier Research Centers&amp;quot;&quot;/&gt;&lt;property id=&quot;20307&quot; value=&quot;421&quot;/&gt;&lt;/object&gt;&lt;object type=&quot;3&quot; unique_id=&quot;36303&quot;&gt;&lt;property id=&quot;20148&quot; value=&quot;5&quot;/&gt;&lt;property id=&quot;20300&quot; value=&quot;Slide 12 - &amp;quot;DIS Has Developed Command and Control Systems for Incident Management&amp;quot;&quot;/&gt;&lt;property id=&quot;20307&quot; value=&quot;418&quot;/&gt;&lt;/object&gt;&lt;object type=&quot;3&quot; unique_id=&quot;36304&quot;&gt;&lt;property id=&quot;20148&quot; value=&quot;5&quot;/&gt;&lt;property id=&quot;20300&quot; value=&quot;Slide 13 - &amp;quot;Procter &amp;amp; Gamble (P&amp;amp;G) Funded an Innovative Computational Model of Consumer Markets&amp;quot;&quot;/&gt;&lt;property id=&quot;20307&quot; value=&quot;419&quot;/&gt;&lt;/object&gt;&lt;object type=&quot;3&quot; unique_id=&quot;36305&quot;&gt;&lt;property id=&quot;20148&quot; value=&quot;5&quot;/&gt;&lt;property id=&quot;20300&quot; value=&quot;Slide 25 - &amp;quot;Argonne Current Buildings Sensors and Controls Portfolio&amp;quot;&quot;/&gt;&lt;property id=&quot;20307&quot; value=&quot;420&quot;/&gt;&lt;/object&gt;&lt;object type=&quot;3&quot; unique_id=&quot;36306&quot;&gt;&lt;property id=&quot;20148&quot; value=&quot;5&quot;/&gt;&lt;property id=&quot;20300&quot; value=&quot;Slide 26 - &amp;quot;Commercial Building Agent Model (CoBAM)&amp;quot;&quot;/&gt;&lt;property id=&quot;20307&quot; value=&quot;415&quot;/&gt;&lt;/object&gt;&lt;object type=&quot;3&quot; unique_id=&quot;36307&quot;&gt;&lt;property id=&quot;20148&quot; value=&quot;5&quot;/&gt;&lt;property id=&quot;20300&quot; value=&quot;Slide 27 - &amp;quot;CoBAM Prototype Decision Framework&amp;quot;&quot;/&gt;&lt;property id=&quot;20307&quot; value=&quot;416&quot;/&gt;&lt;/object&gt;&lt;object type=&quot;3&quot; unique_id=&quot;36308&quot;&gt;&lt;property id=&quot;20148&quot; value=&quot;5&quot;/&gt;&lt;property id=&quot;20300&quot; value=&quot;Slide 28 - &amp;quot;Physical Modeling Takes a Simplified (yet Fast) Approach&amp;quot;&quot;/&gt;&lt;property id=&quot;20307&quot; value=&quot;417&quot;/&gt;&lt;/object&gt;&lt;object type=&quot;3&quot; unique_id=&quot;36885&quot;&gt;&lt;property id=&quot;20148&quot; value=&quot;5&quot;/&gt;&lt;property id=&quot;20300&quot; value=&quot;Slide 4&quot;/&gt;&lt;property id=&quot;20307&quot; value=&quot;423&quot;/&gt;&lt;/object&gt;&lt;object type=&quot;3&quot; unique_id=&quot;36886&quot;&gt;&lt;property id=&quot;20148&quot; value=&quot;5&quot;/&gt;&lt;property id=&quot;20300&quot; value=&quot;Slide 21 - &amp;quot;Argonne Supports DOE’s Building Technologies Program in 3 Major Areas&amp;quot;&quot;/&gt;&lt;property id=&quot;20307&quot; value=&quot;424&quot;/&gt;&lt;/object&gt;&lt;object type=&quot;3&quot; unique_id=&quot;36887&quot;&gt;&lt;property id=&quot;20148&quot; value=&quot;5&quot;/&gt;&lt;property id=&quot;20300&quot; value=&quot;Slide 22 - &amp;quot;Argonne’s Current Commercial Buildings Portfolio&amp;quot;&quot;/&gt;&lt;property id=&quot;20307&quot; value=&quot;425&quot;/&gt;&lt;/object&gt;&lt;object type=&quot;3&quot; unique_id=&quot;36888&quot;&gt;&lt;property id=&quot;20148&quot; value=&quot;5&quot;/&gt;&lt;property id=&quot;20300&quot; value=&quot;Slide 23 - &amp;quot;Argonne’s BT Related Expertise&amp;quot;&quot;/&gt;&lt;property id=&quot;20307&quot; value=&quot;426&quot;/&gt;&lt;/object&gt;&lt;object type=&quot;3&quot; unique_id=&quot;36889&quot;&gt;&lt;property id=&quot;20148&quot; value=&quot;5&quot;/&gt;&lt;property id=&quot;20300&quot; value=&quot;Slide 24 - &amp;quot;Midwest Engagement and Path to Deployment &amp;quot;&quot;/&gt;&lt;property id=&quot;20307&quot; value=&quot;427&quot;/&gt;&lt;/object&gt;&lt;object type=&quot;3&quot; unique_id=&quot;36890&quot;&gt;&lt;property id=&quot;20148&quot; value=&quot;5&quot;/&gt;&lt;property id=&quot;20300&quot; value=&quot;Slide 29 - &amp;quot;CoBAM Prototype Results over Time&amp;quot;&quot;/&gt;&lt;property id=&quot;20307&quot; value=&quot;428&quot;/&gt;&lt;/object&gt;&lt;/object&gt;&lt;/object&gt;&lt;/database&gt;"/>
</p:tagLst>
</file>

<file path=ppt/theme/theme1.xml><?xml version="1.0" encoding="utf-8"?>
<a:theme xmlns:a="http://schemas.openxmlformats.org/drawingml/2006/main" name="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48587</TotalTime>
  <Words>1456</Words>
  <Application>Microsoft Office PowerPoint</Application>
  <PresentationFormat>On-screen Show (4:3)</PresentationFormat>
  <Paragraphs>270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Courier</vt:lpstr>
      <vt:lpstr>Arial</vt:lpstr>
      <vt:lpstr>Calibri</vt:lpstr>
      <vt:lpstr>Trebuchet MS</vt:lpstr>
      <vt:lpstr>Wingdings</vt:lpstr>
      <vt:lpstr>BERI</vt:lpstr>
      <vt:lpstr>1_BERI</vt:lpstr>
      <vt:lpstr>BCUS101 – Sensitivity Analysis Tutorial </vt:lpstr>
      <vt:lpstr>Read me  </vt:lpstr>
      <vt:lpstr>Overview</vt:lpstr>
      <vt:lpstr>Get Started </vt:lpstr>
      <vt:lpstr>Example File</vt:lpstr>
      <vt:lpstr>Examples</vt:lpstr>
      <vt:lpstr>Examples: Input Files Format</vt:lpstr>
      <vt:lpstr>Step 1: Edit Executable Bash/Batch Script</vt:lpstr>
      <vt:lpstr>About the Bash Script</vt:lpstr>
      <vt:lpstr>Step 2: Check the parameter UQ-Repository </vt:lpstr>
      <vt:lpstr>Step 3: Outputs and Report Frequency Settings </vt:lpstr>
      <vt:lpstr>Step 4: Run Executable Bash Script in the Terminal </vt:lpstr>
      <vt:lpstr>Step 5:Generate Distributions of Uncertain Parameters  </vt:lpstr>
      <vt:lpstr>Design Matrix and Simulation Runs</vt:lpstr>
      <vt:lpstr>Check SA Results</vt:lpstr>
      <vt:lpstr>Check SA Results in Output Folders</vt:lpstr>
      <vt:lpstr>Output Files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National Lab Building Technologies Group Overview</dc:title>
  <dc:creator>Ralph T. Muehleisen</dc:creator>
  <cp:lastModifiedBy>Li, Qi</cp:lastModifiedBy>
  <cp:revision>1159</cp:revision>
  <cp:lastPrinted>2011-09-29T15:23:05Z</cp:lastPrinted>
  <dcterms:created xsi:type="dcterms:W3CDTF">2011-09-19T17:28:10Z</dcterms:created>
  <dcterms:modified xsi:type="dcterms:W3CDTF">2019-09-10T19:49:00Z</dcterms:modified>
</cp:coreProperties>
</file>