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1" r:id="rId1"/>
    <p:sldMasterId id="2147484074" r:id="rId2"/>
  </p:sldMasterIdLst>
  <p:notesMasterIdLst>
    <p:notesMasterId r:id="rId18"/>
  </p:notesMasterIdLst>
  <p:handoutMasterIdLst>
    <p:handoutMasterId r:id="rId19"/>
  </p:handoutMasterIdLst>
  <p:sldIdLst>
    <p:sldId id="530" r:id="rId3"/>
    <p:sldId id="550" r:id="rId4"/>
    <p:sldId id="483" r:id="rId5"/>
    <p:sldId id="520" r:id="rId6"/>
    <p:sldId id="456" r:id="rId7"/>
    <p:sldId id="497" r:id="rId8"/>
    <p:sldId id="498" r:id="rId9"/>
    <p:sldId id="507" r:id="rId10"/>
    <p:sldId id="546" r:id="rId11"/>
    <p:sldId id="542" r:id="rId12"/>
    <p:sldId id="543" r:id="rId13"/>
    <p:sldId id="544" r:id="rId14"/>
    <p:sldId id="513" r:id="rId15"/>
    <p:sldId id="517" r:id="rId16"/>
    <p:sldId id="551" r:id="rId17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  <p15:guide id="3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ph T Muehleisen" initials="RTM" lastIdx="19" clrIdx="0"/>
  <p:cmAuthor id="1" name="Graziano, Diane" initials="GD" lastIdx="8" clrIdx="1"/>
  <p:cmAuthor id="2" name="Ralph Muehleisen" initials="RTM" lastIdx="1" clrIdx="2"/>
  <p:cmAuthor id="3" name="Riddle, Matthew E." initials="RME" lastIdx="10" clrIdx="3"/>
  <p:cmAuthor id="4" name="Yuming Sun" initials="" lastIdx="0" clrIdx="4"/>
  <p:cmAuthor id="5" name="Zhang, Yuna" initials="ZY" lastIdx="7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1F497D"/>
    <a:srgbClr val="FFFFCC"/>
    <a:srgbClr val="F8F8F8"/>
    <a:srgbClr val="5AB27C"/>
    <a:srgbClr val="FFFFFF"/>
    <a:srgbClr val="66CCFF"/>
    <a:srgbClr val="CC0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166" autoAdjust="0"/>
  </p:normalViewPr>
  <p:slideViewPr>
    <p:cSldViewPr>
      <p:cViewPr varScale="1">
        <p:scale>
          <a:sx n="113" d="100"/>
          <a:sy n="113" d="100"/>
        </p:scale>
        <p:origin x="1656" y="82"/>
      </p:cViewPr>
      <p:guideLst>
        <p:guide orient="horz" pos="864"/>
        <p:guide pos="288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slide footer_blue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6650"/>
            <a:ext cx="934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 descr="slide header_6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6800" y="0"/>
            <a:ext cx="9347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062538" y="155575"/>
            <a:ext cx="19462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52B7A0-D673-4C63-A650-8C51CE94F0F3}" type="datetime1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779463" y="8753475"/>
            <a:ext cx="56070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6465888" y="8829675"/>
            <a:ext cx="5429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3F572D4-17CD-4691-8FDE-20F540150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A8E891-1D04-4EC3-A3FE-1F1766E77A4E}" type="datetime1">
              <a:rPr lang="en-US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0F03FB-476C-4B9E-9752-7D553C8A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-</a:t>
            </a:r>
            <a:r>
              <a:rPr lang="en-US" sz="1200" baseline="0" dirty="0">
                <a:solidFill>
                  <a:srgbClr val="00000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To use Ruby from OpenStudio Installation Package: Add path environmental variable: e.g., C:\Program Files\openstudio-2.7.0\ruby-install\ruby\bin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Install Ruby gems: run cmd.exe as administrator, then install required gems like e.g. “gem install </a:t>
            </a:r>
            <a:r>
              <a:rPr lang="en-US" sz="1200" dirty="0" err="1">
                <a:solidFill>
                  <a:srgbClr val="000000"/>
                </a:solidFill>
              </a:rPr>
              <a:t>rinruby</a:t>
            </a:r>
            <a:r>
              <a:rPr lang="en-US" sz="1200" dirty="0">
                <a:solidFill>
                  <a:srgbClr val="000000"/>
                </a:solidFill>
              </a:rPr>
              <a:t>”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F03FB-476C-4B9E-9752-7D553C8AE9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b="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esearch 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8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1" y="6400800"/>
            <a:ext cx="1506449" cy="3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9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0" y="6350913"/>
            <a:ext cx="6278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uilding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nergy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ecision and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echnology </a:t>
            </a: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lang="en-US" sz="1100" dirty="0">
                <a:solidFill>
                  <a:srgbClr val="D2D2D2">
                    <a:lumMod val="10000"/>
                  </a:srgbClr>
                </a:solidFill>
                <a:latin typeface="Arial"/>
                <a:cs typeface="Arial"/>
              </a:rPr>
              <a:t>esearch Program</a:t>
            </a:r>
          </a:p>
          <a:p>
            <a:pPr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Better Decisions + Better Technology = Better Buildings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5063"/>
            <a:ext cx="13144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47801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0EF18-FD9E-4421-AB32-74DA74858523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022-6EEC-4B63-B0F2-F1C9B378B0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F436-6C4C-40B0-9AC8-CEA182949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8F24-2FFB-4A99-A959-16F526AB059D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2E3EF-F66D-415D-A52C-4D003305D0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6B21-76FD-4D61-9AF0-62950D2AB686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21AC6-E9F4-4832-849C-6904B1315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E91-2895-4E93-B7F9-AC5F6E765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C75B-2BE1-4B15-8E82-FCB1064CA2E7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FFDBC-217D-47FA-AE05-349F0EA9F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479551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B9D83-DFEB-4BB0-8A97-2A29D2B8EB0F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C49DF-7996-4506-AD82-57373A6F1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5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7A81-97BE-497A-AAE2-C0CE25C9AFAA}" type="datetime1">
              <a:rPr lang="en-US" smtClean="0"/>
              <a:pPr>
                <a:defRPr/>
              </a:pPr>
              <a:t>9/10/2019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06290" y="6579793"/>
            <a:ext cx="3962400" cy="2020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1E7F-7F2A-4A11-A327-1DE7B8343A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rgbClr val="66CCFF"/>
                </a:solidFill>
              </a:ln>
              <a:solidFill>
                <a:srgbClr val="66CC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2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61616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50EE01-0104-45BC-BFC8-996DE1719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914400"/>
            <a:ext cx="9144000" cy="45719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66CCFF"/>
                </a:solidFill>
              </a:ln>
              <a:solidFill>
                <a:srgbClr val="66CC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2349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8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Calibri" pitchFamily="34" charset="0"/>
        <a:buChar char="‒"/>
        <a:defRPr sz="2400">
          <a:solidFill>
            <a:schemeClr val="bg2">
              <a:lumMod val="10000"/>
            </a:schemeClr>
          </a:solidFill>
          <a:latin typeface="+mn-lt"/>
        </a:defRPr>
      </a:lvl2pPr>
      <a:lvl3pPr marL="692150" indent="-2349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3pPr>
      <a:lvl4pPr marL="914400" indent="-2222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tabLst/>
        <a:defRPr sz="2000">
          <a:solidFill>
            <a:schemeClr val="bg2">
              <a:lumMod val="10000"/>
            </a:schemeClr>
          </a:solidFill>
          <a:latin typeface="+mn-lt"/>
        </a:defRPr>
      </a:lvl4pPr>
      <a:lvl5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pitchFamily="34" charset="0"/>
        <a:buChar char="•"/>
        <a:defRPr sz="20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rel.github.io/OpenStudio-user-documentation/tutorials/creating_your_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ergyplus.net/weath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2743200"/>
            <a:ext cx="8839200" cy="552271"/>
          </a:xfrm>
        </p:spPr>
        <p:txBody>
          <a:bodyPr/>
          <a:lstStyle/>
          <a:p>
            <a:r>
              <a:rPr lang="en-US" sz="2800" b="0" dirty="0">
                <a:solidFill>
                  <a:schemeClr val="accent4">
                    <a:lumMod val="75000"/>
                  </a:schemeClr>
                </a:solidFill>
              </a:rPr>
              <a:t>BCUS101</a:t>
            </a:r>
            <a:r>
              <a:rPr lang="en-US" sz="2800" b="0" dirty="0"/>
              <a:t> – Uncertainty Analysis Tutorial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608" y="3810000"/>
            <a:ext cx="6718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 Integrated Workflow to Perform BCUS</a:t>
            </a:r>
            <a:endParaRPr lang="en-US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600" b="1" u="sng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ayesian </a:t>
            </a:r>
            <a:r>
              <a:rPr lang="en-US" sz="1600" b="1" u="sng" dirty="0">
                <a:solidFill>
                  <a:srgbClr val="C00000"/>
                </a:solidFill>
              </a:rPr>
              <a:t>C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alibration, </a:t>
            </a:r>
            <a:r>
              <a:rPr lang="en-US" sz="1600" b="1" u="sng" dirty="0">
                <a:solidFill>
                  <a:srgbClr val="C00000"/>
                </a:solidFill>
              </a:rPr>
              <a:t>U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ncertainty Analysis and </a:t>
            </a:r>
            <a:r>
              <a:rPr lang="en-US" sz="1600" b="1" u="sng" dirty="0">
                <a:solidFill>
                  <a:srgbClr val="C00000"/>
                </a:solidFill>
              </a:rPr>
              <a:t>S</a:t>
            </a: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ensitivity Analysis </a:t>
            </a:r>
          </a:p>
          <a:p>
            <a:pPr algn="r"/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on OpenStudio Models</a:t>
            </a:r>
          </a:p>
          <a:p>
            <a:pPr algn="r"/>
            <a:endParaRPr lang="en-US" sz="1600" i="1" dirty="0">
              <a:solidFill>
                <a:srgbClr val="000000"/>
              </a:solidFill>
            </a:endParaRPr>
          </a:p>
          <a:p>
            <a:pPr algn="r"/>
            <a:r>
              <a:rPr lang="en-US" sz="1600" i="1" dirty="0">
                <a:solidFill>
                  <a:srgbClr val="000000"/>
                </a:solidFill>
              </a:rPr>
              <a:t>September 2019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3295471"/>
            <a:ext cx="7391400" cy="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9" y="2653237"/>
            <a:ext cx="6773941" cy="3571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Check the parameter UQ-Repository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17" y="1219200"/>
            <a:ext cx="8229600" cy="533401"/>
          </a:xfrm>
        </p:spPr>
        <p:txBody>
          <a:bodyPr/>
          <a:lstStyle/>
          <a:p>
            <a:r>
              <a:rPr lang="en-US" sz="1600" dirty="0"/>
              <a:t>Turn</a:t>
            </a:r>
            <a:r>
              <a:rPr lang="zh-CN" altLang="en-US" sz="1600" dirty="0"/>
              <a:t> </a:t>
            </a:r>
            <a:r>
              <a:rPr lang="en-US" altLang="zh-CN" sz="1600" dirty="0"/>
              <a:t>on the parameters </a:t>
            </a:r>
            <a:r>
              <a:rPr lang="en-US" sz="1600" dirty="0">
                <a:solidFill>
                  <a:srgbClr val="000000"/>
                </a:solidFill>
              </a:rPr>
              <a:t>which you want to investigate in the uncertainty analysis </a:t>
            </a:r>
            <a:r>
              <a:rPr lang="en-US" altLang="zh-CN" sz="1600" dirty="0"/>
              <a:t>in the </a:t>
            </a:r>
            <a:r>
              <a:rPr lang="en-US" altLang="zh-CN" sz="1600" dirty="0">
                <a:solidFill>
                  <a:srgbClr val="C00000"/>
                </a:solidFill>
              </a:rPr>
              <a:t>Parameter_UQ_Repository_V1.0.xlsx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file.</a:t>
            </a:r>
            <a:endParaRPr lang="en-US" sz="1600" dirty="0"/>
          </a:p>
          <a:p>
            <a:r>
              <a:rPr lang="en-US" sz="1600" dirty="0"/>
              <a:t>Leave the other setting as default unless you have the confidence in the knowledge you have on a specific parameter. </a:t>
            </a:r>
          </a:p>
          <a:p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67200" y="3543300"/>
            <a:ext cx="381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 bwMode="auto">
          <a:xfrm rot="5400000" flipH="1" flipV="1">
            <a:off x="3088590" y="5045760"/>
            <a:ext cx="2052420" cy="304800"/>
          </a:xfrm>
          <a:prstGeom prst="bentConnector2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754277" y="3543300"/>
            <a:ext cx="762000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248275" y="5198160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17" y="5419179"/>
            <a:ext cx="1542161" cy="1066800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 bwMode="auto">
          <a:xfrm>
            <a:off x="5865161" y="3543300"/>
            <a:ext cx="1979509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028274" y="4807467"/>
            <a:ext cx="0" cy="155540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72378" y="6359723"/>
            <a:ext cx="302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Default probability distribution 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6224369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Turn on/off sources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 of uncertainty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Outputs and Report Frequency Settings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5" y="12192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 </a:t>
            </a:r>
            <a:r>
              <a:rPr lang="en-US" sz="1600" dirty="0">
                <a:solidFill>
                  <a:srgbClr val="C00000"/>
                </a:solidFill>
              </a:rPr>
              <a:t>Simulation_Output_Settings.xlsx </a:t>
            </a:r>
            <a:r>
              <a:rPr lang="en-US" sz="1600" dirty="0"/>
              <a:t>to setup simulation outputs:</a:t>
            </a:r>
          </a:p>
          <a:p>
            <a:pPr lvl="2"/>
            <a:r>
              <a:rPr lang="en-US" sz="1600" dirty="0"/>
              <a:t>Navigate to the </a:t>
            </a:r>
            <a:r>
              <a:rPr lang="en-US" sz="1600" dirty="0" err="1">
                <a:solidFill>
                  <a:srgbClr val="C00000"/>
                </a:solidFill>
              </a:rPr>
              <a:t>TotalEnergy</a:t>
            </a:r>
            <a:r>
              <a:rPr lang="en-US" sz="1600" dirty="0"/>
              <a:t> tab to add total energy output variables using the dropdown list</a:t>
            </a:r>
          </a:p>
          <a:p>
            <a:pPr lvl="2"/>
            <a:r>
              <a:rPr lang="en-US" sz="1600" dirty="0"/>
              <a:t>Navigate to the </a:t>
            </a:r>
            <a:r>
              <a:rPr lang="en-US" sz="1600" dirty="0">
                <a:solidFill>
                  <a:srgbClr val="C00000"/>
                </a:solidFill>
              </a:rPr>
              <a:t>Meters</a:t>
            </a:r>
            <a:r>
              <a:rPr lang="en-US" sz="1600" dirty="0"/>
              <a:t> tab to add meters and report frequency using the dropdown list</a:t>
            </a:r>
          </a:p>
          <a:p>
            <a:pPr marL="4572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.</a:t>
            </a:r>
          </a:p>
          <a:p>
            <a:endParaRPr lang="en-US" sz="1600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03" y="3035584"/>
            <a:ext cx="2578539" cy="3529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90" y="3035584"/>
            <a:ext cx="4414220" cy="20883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686800" cy="563563"/>
          </a:xfrm>
        </p:spPr>
        <p:txBody>
          <a:bodyPr/>
          <a:lstStyle/>
          <a:p>
            <a:r>
              <a:rPr lang="en-US" sz="2400" dirty="0"/>
              <a:t>Step 4: Run Executable Bash Script in the Terminal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533401"/>
          </a:xfrm>
        </p:spPr>
        <p:txBody>
          <a:bodyPr/>
          <a:lstStyle/>
          <a:p>
            <a:r>
              <a:rPr lang="en-US" sz="1600" dirty="0"/>
              <a:t>Launch the Terminal in your operating system:</a:t>
            </a:r>
          </a:p>
          <a:p>
            <a:pPr marL="0" indent="0">
              <a:buNone/>
            </a:pPr>
            <a:r>
              <a:rPr lang="en-US" sz="1600" dirty="0"/>
              <a:t>     For </a:t>
            </a:r>
            <a:r>
              <a:rPr lang="en-US" sz="1600" dirty="0">
                <a:solidFill>
                  <a:srgbClr val="C00000"/>
                </a:solidFill>
              </a:rPr>
              <a:t>OSX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Press </a:t>
            </a:r>
            <a:r>
              <a:rPr lang="en-US" sz="1600" b="1" dirty="0">
                <a:solidFill>
                  <a:srgbClr val="000000"/>
                </a:solidFill>
              </a:rPr>
              <a:t>Command + Space </a:t>
            </a:r>
            <a:r>
              <a:rPr lang="en-US" sz="1600" dirty="0">
                <a:solidFill>
                  <a:srgbClr val="000000"/>
                </a:solidFill>
              </a:rPr>
              <a:t>and type </a:t>
            </a:r>
            <a:r>
              <a:rPr lang="en-US" sz="1600" dirty="0">
                <a:solidFill>
                  <a:srgbClr val="C00000"/>
                </a:solidFill>
              </a:rPr>
              <a:t>terminal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  <a:r>
              <a:rPr lang="en-US" sz="16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Linux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/>
              <a:t>Open the </a:t>
            </a:r>
            <a:r>
              <a:rPr lang="en-US" sz="1600" b="1" dirty="0"/>
              <a:t>Dash</a:t>
            </a:r>
            <a:r>
              <a:rPr lang="en-US" sz="1600" dirty="0"/>
              <a:t> by clicking the </a:t>
            </a:r>
            <a:r>
              <a:rPr lang="en-US" sz="1600" b="1" dirty="0"/>
              <a:t>Ubuntu icon </a:t>
            </a:r>
            <a:r>
              <a:rPr lang="en-US" sz="1600" dirty="0"/>
              <a:t>in the upper-left, type </a:t>
            </a:r>
            <a:r>
              <a:rPr lang="en-US" sz="1600" dirty="0">
                <a:solidFill>
                  <a:srgbClr val="C00000"/>
                </a:solidFill>
              </a:rPr>
              <a:t>terminal</a:t>
            </a:r>
            <a:r>
              <a:rPr lang="en-US" sz="1600" dirty="0"/>
              <a:t>, and  </a:t>
            </a:r>
          </a:p>
          <a:p>
            <a:pPr marL="0" indent="0">
              <a:buNone/>
            </a:pPr>
            <a:r>
              <a:rPr lang="en-US" sz="1600" dirty="0"/>
              <a:t>     select the Terminal application from the results that appear. </a:t>
            </a:r>
          </a:p>
          <a:p>
            <a:pPr marL="0" indent="0">
              <a:buNone/>
            </a:pPr>
            <a:r>
              <a:rPr lang="en-US" sz="1600" dirty="0"/>
              <a:t>     or simply hit the keyboard shortcut </a:t>
            </a:r>
            <a:r>
              <a:rPr lang="en-US" sz="1600" b="1" dirty="0" err="1"/>
              <a:t>Ctrl-Alt+T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For </a:t>
            </a:r>
            <a:r>
              <a:rPr lang="en-US" sz="1600" dirty="0">
                <a:solidFill>
                  <a:srgbClr val="C00000"/>
                </a:solidFill>
              </a:rPr>
              <a:t>Windows</a:t>
            </a:r>
            <a:r>
              <a:rPr lang="en-US" sz="1600" dirty="0">
                <a:solidFill>
                  <a:srgbClr val="000000"/>
                </a:solidFill>
              </a:rPr>
              <a:t> – Click </a:t>
            </a:r>
            <a:r>
              <a:rPr lang="en-US" sz="1600" b="1" dirty="0">
                <a:solidFill>
                  <a:srgbClr val="000000"/>
                </a:solidFill>
              </a:rPr>
              <a:t>Start</a:t>
            </a:r>
            <a:r>
              <a:rPr lang="en-US" sz="1600" dirty="0">
                <a:solidFill>
                  <a:srgbClr val="000000"/>
                </a:solidFill>
              </a:rPr>
              <a:t>, in the search box type </a:t>
            </a:r>
            <a:r>
              <a:rPr lang="en-US" sz="1600" dirty="0" err="1">
                <a:solidFill>
                  <a:srgbClr val="C00000"/>
                </a:solidFill>
              </a:rPr>
              <a:t>cmd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and press </a:t>
            </a:r>
            <a:r>
              <a:rPr lang="en-US" sz="1600" b="1" dirty="0">
                <a:solidFill>
                  <a:srgbClr val="000000"/>
                </a:solidFill>
              </a:rPr>
              <a:t>Enter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Navigate to your project folder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Click the cursor in your Terminal/</a:t>
            </a:r>
            <a:r>
              <a:rPr lang="en-US" sz="1600" dirty="0" err="1">
                <a:solidFill>
                  <a:srgbClr val="000000"/>
                </a:solidFill>
              </a:rPr>
              <a:t>cmd</a:t>
            </a:r>
            <a:r>
              <a:rPr lang="en-US" sz="1600" dirty="0">
                <a:solidFill>
                  <a:srgbClr val="000000"/>
                </a:solidFill>
              </a:rPr>
              <a:t> type: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cd &lt;your project folder directory&gt;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a typeface="Courier" charset="0"/>
                <a:cs typeface="Courier" charset="0"/>
              </a:rPr>
              <a:t>     For example, </a:t>
            </a:r>
          </a:p>
          <a:p>
            <a:pPr marL="222250" lvl="1" indent="0">
              <a:buNone/>
            </a:pP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cd /Users/username/Documents/</a:t>
            </a:r>
            <a:r>
              <a:rPr lang="en-US" sz="14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OpenStudio</a:t>
            </a:r>
            <a:r>
              <a:rPr lang="en-US" sz="1400" dirty="0">
                <a:solidFill>
                  <a:srgbClr val="C00000"/>
                </a:solidFill>
                <a:ea typeface="Courier" charset="0"/>
                <a:cs typeface="Courier" charset="0"/>
              </a:rPr>
              <a:t>/BCUS/Example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Run the bash script you just modified by type: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Uncertainty_Analysis.bat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(Windows)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     </a:t>
            </a:r>
            <a:r>
              <a:rPr lang="en-US" sz="1600" dirty="0" err="1">
                <a:solidFill>
                  <a:srgbClr val="C00000"/>
                </a:solidFill>
                <a:ea typeface="Courier" charset="0"/>
                <a:cs typeface="Courier" charset="0"/>
              </a:rPr>
              <a:t>sh</a:t>
            </a: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Run_UA.sh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Courier" charset="0"/>
                <a:cs typeface="Courier" charset="0"/>
              </a:rPr>
              <a:t>(Linux/OSX)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ea typeface="Courier" charset="0"/>
                <a:cs typeface="Courier" charset="0"/>
              </a:rPr>
              <a:t>     </a:t>
            </a:r>
            <a:endParaRPr lang="en-US" sz="1600" dirty="0">
              <a:solidFill>
                <a:schemeClr val="bg2">
                  <a:lumMod val="10000"/>
                </a:schemeClr>
              </a:solidFill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 5:Generate Distributions of Uncertain Parameters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34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first step of the uncertainty analysis is to generate a distribution table of uncertain parameters, which you can find it at </a:t>
            </a:r>
            <a:r>
              <a:rPr lang="en-US" sz="1600" dirty="0">
                <a:solidFill>
                  <a:srgbClr val="C00000"/>
                </a:solidFill>
              </a:rPr>
              <a:t>../</a:t>
            </a:r>
            <a:r>
              <a:rPr lang="en-US" sz="1600" dirty="0" err="1">
                <a:solidFill>
                  <a:srgbClr val="C00000"/>
                </a:solidFill>
              </a:rPr>
              <a:t>UA_Output</a:t>
            </a:r>
            <a:r>
              <a:rPr lang="en-US" sz="1600" dirty="0">
                <a:solidFill>
                  <a:srgbClr val="C00000"/>
                </a:solidFill>
              </a:rPr>
              <a:t>/UQ_building_name.csv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example building model includes five parameters in the uncertainty analysis: </a:t>
            </a:r>
          </a:p>
          <a:p>
            <a:pPr marL="0" indent="0">
              <a:buNone/>
            </a:pPr>
            <a:r>
              <a:rPr lang="en-US" sz="1600" dirty="0"/>
              <a:t>infiltration rate, lighting load, plug load, occupancy load, and design outdoor air flow rate.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4038600"/>
            <a:ext cx="1219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A261BC-7F5A-40FE-ACE7-023B515BF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59684"/>
              </p:ext>
            </p:extLst>
          </p:nvPr>
        </p:nvGraphicFramePr>
        <p:xfrm>
          <a:off x="381002" y="3634163"/>
          <a:ext cx="8229598" cy="897775"/>
        </p:xfrm>
        <a:graphic>
          <a:graphicData uri="http://schemas.openxmlformats.org/drawingml/2006/table">
            <a:tbl>
              <a:tblPr/>
              <a:tblGrid>
                <a:gridCol w="2032462">
                  <a:extLst>
                    <a:ext uri="{9D8B030D-6E8A-4147-A177-3AD203B41FA5}">
                      <a16:colId xmlns:a16="http://schemas.microsoft.com/office/drawing/2014/main" val="589979763"/>
                    </a:ext>
                  </a:extLst>
                </a:gridCol>
                <a:gridCol w="1209502">
                  <a:extLst>
                    <a:ext uri="{9D8B030D-6E8A-4147-A177-3AD203B41FA5}">
                      <a16:colId xmlns:a16="http://schemas.microsoft.com/office/drawing/2014/main" val="704971353"/>
                    </a:ext>
                  </a:extLst>
                </a:gridCol>
                <a:gridCol w="1284316">
                  <a:extLst>
                    <a:ext uri="{9D8B030D-6E8A-4147-A177-3AD203B41FA5}">
                      <a16:colId xmlns:a16="http://schemas.microsoft.com/office/drawing/2014/main" val="2029312889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1698700376"/>
                    </a:ext>
                  </a:extLst>
                </a:gridCol>
                <a:gridCol w="885305">
                  <a:extLst>
                    <a:ext uri="{9D8B030D-6E8A-4147-A177-3AD203B41FA5}">
                      <a16:colId xmlns:a16="http://schemas.microsoft.com/office/drawing/2014/main" val="1112760599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720349455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846955000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27816765"/>
                    </a:ext>
                  </a:extLst>
                </a:gridCol>
              </a:tblGrid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Type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in the model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 Base Value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or Mode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5367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Infiltration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FlowPerExteriorArea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Absolute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0.00095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0.000319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0.002894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51878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Lights_WattsPerSpaceFloorArea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15.17433543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393121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PlugLoad_WattsPerSpaceFloorArea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8.072932813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92165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People_SpaceFloorAreaPerPerson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Office_Space_Type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18.58060872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 Relative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81" marR="7481" marT="74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98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3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Output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8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Calibri" pitchFamily="34" charset="0"/>
              <a:buChar char="‒"/>
              <a:defRPr sz="2400">
                <a:solidFill>
                  <a:schemeClr val="tx1">
                    <a:lumMod val="50000"/>
                  </a:schemeClr>
                </a:solidFill>
                <a:latin typeface="+mn-lt"/>
              </a:defRPr>
            </a:lvl2pPr>
            <a:lvl3pPr marL="692150" indent="-234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3pPr>
            <a:lvl4pPr marL="91440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tabLst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4pPr>
            <a:lvl5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kern="0" dirty="0"/>
              <a:t>If the run has completed successfully, output files of the uncertainty analysis are generated in .</a:t>
            </a:r>
            <a:r>
              <a:rPr lang="en-US" sz="1600" kern="0" dirty="0">
                <a:solidFill>
                  <a:srgbClr val="C00000"/>
                </a:solidFill>
              </a:rPr>
              <a:t>../</a:t>
            </a:r>
            <a:r>
              <a:rPr lang="en-US" sz="1600" kern="0" dirty="0" err="1">
                <a:solidFill>
                  <a:srgbClr val="C00000"/>
                </a:solidFill>
              </a:rPr>
              <a:t>UA_Output</a:t>
            </a:r>
            <a:r>
              <a:rPr lang="en-US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/>
              <a:t>and</a:t>
            </a:r>
            <a:r>
              <a:rPr lang="en-US" sz="1600" kern="0" dirty="0">
                <a:solidFill>
                  <a:srgbClr val="C00000"/>
                </a:solidFill>
              </a:rPr>
              <a:t> .../</a:t>
            </a:r>
            <a:r>
              <a:rPr lang="en-US" sz="1600" kern="0" dirty="0" err="1">
                <a:solidFill>
                  <a:srgbClr val="C00000"/>
                </a:solidFill>
              </a:rPr>
              <a:t>UA_Simulations</a:t>
            </a:r>
            <a:r>
              <a:rPr lang="en-US" sz="1600" kern="0" dirty="0">
                <a:solidFill>
                  <a:srgbClr val="C00000"/>
                </a:solidFill>
              </a:rPr>
              <a:t> </a:t>
            </a:r>
            <a:r>
              <a:rPr lang="en-US" sz="1600" kern="0" dirty="0"/>
              <a:t>folder.</a:t>
            </a:r>
          </a:p>
          <a:p>
            <a:pPr marL="0" indent="0">
              <a:buNone/>
            </a:pPr>
            <a:r>
              <a:rPr lang="en-US" sz="1600" kern="0" dirty="0"/>
              <a:t>The </a:t>
            </a:r>
            <a:r>
              <a:rPr lang="en-US" sz="1600" kern="0" dirty="0" err="1">
                <a:solidFill>
                  <a:srgbClr val="C00000"/>
                </a:solidFill>
              </a:rPr>
              <a:t>UA_Output</a:t>
            </a:r>
            <a:r>
              <a:rPr lang="en-US" sz="1600" kern="0" dirty="0"/>
              <a:t> folder contains the output of the uncertainty analysis. The </a:t>
            </a:r>
            <a:r>
              <a:rPr lang="en-US" sz="1600" kern="0" dirty="0" err="1">
                <a:solidFill>
                  <a:srgbClr val="C00000"/>
                </a:solidFill>
              </a:rPr>
              <a:t>UA_Simulations</a:t>
            </a:r>
            <a:r>
              <a:rPr lang="en-US" sz="1600" kern="0" dirty="0"/>
              <a:t> folder contains the sample </a:t>
            </a:r>
            <a:r>
              <a:rPr lang="en-US" sz="1600" kern="0" dirty="0" err="1"/>
              <a:t>os</a:t>
            </a:r>
            <a:r>
              <a:rPr lang="en-US" sz="1600" kern="0" dirty="0"/>
              <a:t> models generated by the program. </a:t>
            </a:r>
          </a:p>
          <a:p>
            <a:pPr marL="0" indent="0">
              <a:buFont typeface="Arial" pitchFamily="34" charset="0"/>
              <a:buNone/>
            </a:pPr>
            <a:endParaRPr lang="en-US" sz="1600" kern="0" dirty="0"/>
          </a:p>
          <a:p>
            <a:pPr marL="0" indent="0">
              <a:buFont typeface="Arial" pitchFamily="34" charset="0"/>
              <a:buNone/>
            </a:pPr>
            <a:endParaRPr lang="en-US" sz="1600" kern="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59929"/>
            <a:ext cx="1047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081" y="2259929"/>
            <a:ext cx="1095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 bwMode="auto">
          <a:xfrm flipH="1">
            <a:off x="1759915" y="3384416"/>
            <a:ext cx="1" cy="10988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642768" y="3384415"/>
            <a:ext cx="1" cy="10988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51EC7D-172F-4A99-B512-40CCAFE0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38" y="4543425"/>
            <a:ext cx="2492553" cy="13049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B425EAB-6BD9-44A0-8777-F63A03BA5D52}"/>
              </a:ext>
            </a:extLst>
          </p:cNvPr>
          <p:cNvGrpSpPr/>
          <p:nvPr/>
        </p:nvGrpSpPr>
        <p:grpSpPr>
          <a:xfrm>
            <a:off x="4758531" y="4543424"/>
            <a:ext cx="1974421" cy="1312046"/>
            <a:chOff x="4758531" y="4543424"/>
            <a:chExt cx="1974421" cy="13120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E9723A-BD86-414E-8697-5E2E09545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8531" y="4543424"/>
              <a:ext cx="793639" cy="13049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812D70-8EBD-4A61-B350-C777A6AA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9888" y="4582160"/>
              <a:ext cx="1023064" cy="1273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4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shooting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6" t="55955" r="310" b="306"/>
          <a:stretch/>
        </p:blipFill>
        <p:spPr bwMode="auto">
          <a:xfrm>
            <a:off x="609600" y="1371600"/>
            <a:ext cx="6686550" cy="136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335280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error message says “in </a:t>
            </a:r>
            <a:r>
              <a:rPr lang="en-US" dirty="0" err="1"/>
              <a:t>randomLHD</a:t>
            </a:r>
            <a:r>
              <a:rPr lang="en-US" dirty="0"/>
              <a:t>: k must be a positive integer” , first check whether uncertain parameters have been turned on correctly in the Parameter_UQ_Repository_V1.0.xlsx file (step 2).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the uncertain parameters have been turned on correctly, check whether the </a:t>
            </a:r>
            <a:r>
              <a:rPr lang="en-US" dirty="0" err="1"/>
              <a:t>os</a:t>
            </a:r>
            <a:r>
              <a:rPr lang="en-US" dirty="0"/>
              <a:t> model has corresponding uncertain parameters in the correct format that is supported by BCUS.  </a:t>
            </a:r>
          </a:p>
        </p:txBody>
      </p:sp>
    </p:spTree>
    <p:extLst>
      <p:ext uri="{BB962C8B-B14F-4D97-AF65-F5344CB8AC3E}">
        <p14:creationId xmlns:p14="http://schemas.microsoft.com/office/powerpoint/2010/main" val="207736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362075"/>
          </a:xfrm>
        </p:spPr>
        <p:txBody>
          <a:bodyPr/>
          <a:lstStyle/>
          <a:p>
            <a:r>
              <a:rPr lang="en-US" dirty="0"/>
              <a:t>Read 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153400" cy="38100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number of output variables: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Electricity:Building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Gas:Facility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Heating:Gas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Heating:Electricity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Cooling: Electricity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Electricity:HVAC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subset of uncertain parameters </a:t>
            </a:r>
          </a:p>
          <a:p>
            <a:r>
              <a:rPr lang="en-US" dirty="0"/>
              <a:t>       Check the </a:t>
            </a:r>
            <a:r>
              <a:rPr lang="en-US" i="1" dirty="0"/>
              <a:t>“</a:t>
            </a:r>
            <a:r>
              <a:rPr lang="en-US" i="1" dirty="0">
                <a:solidFill>
                  <a:srgbClr val="FF0000"/>
                </a:solidFill>
              </a:rPr>
              <a:t>Parameter_UQ_Repository_V1.0.xlsx</a:t>
            </a:r>
            <a:r>
              <a:rPr lang="en-US" i="1" dirty="0"/>
              <a:t>” </a:t>
            </a:r>
            <a:r>
              <a:rPr lang="en-US" dirty="0"/>
              <a:t>for list of uncertain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Uncertainty analysis only do one year of simulation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7772400" cy="4038599"/>
          </a:xfrm>
        </p:spPr>
        <p:txBody>
          <a:bodyPr/>
          <a:lstStyle/>
          <a:p>
            <a:pPr algn="just"/>
            <a:r>
              <a:rPr lang="en-US" sz="2000" dirty="0"/>
              <a:t>This tutorial will lead you through the procedures of applying BCUS -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ayesian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alibration,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ncertainty Analysis and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ensitivity Analysis on </a:t>
            </a:r>
            <a:r>
              <a:rPr lang="en-US" sz="2000" dirty="0" err="1"/>
              <a:t>OpenStudio</a:t>
            </a:r>
            <a:r>
              <a:rPr lang="en-US" sz="2000" dirty="0"/>
              <a:t> models. 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Before you start, a functioning </a:t>
            </a:r>
            <a:r>
              <a:rPr lang="en-US" sz="2000" dirty="0" err="1"/>
              <a:t>OpenStudio</a:t>
            </a:r>
            <a:r>
              <a:rPr lang="en-US" sz="2000" dirty="0"/>
              <a:t> model and an EPW weather file are desired to illustrate the building and its surrounding environment being analyzed. Details of how to build an OpenStudio building model can be found 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 Weather files can be downloaded 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08705C7-9807-4DD8-A995-349BAF9AC3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PREREQUISITE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INSTALLATIONS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Executing BCUS typically requires the following tools and packages: 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OpenStudio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EnergyPlus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Microsoft Office(Some functions will be eliminated if using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Libre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 Office in Ubuntu, i.e. drop down list)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R packages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37086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SET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ENVIRONMENT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Once the prerequisite tools are installed, set up the platform variables to access executables, examples and tests.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C00000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93172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TEST INSTALLATION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To make sure BCUS runs correctly: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Test the Ruby-</a:t>
            </a:r>
            <a:r>
              <a:rPr lang="en-US" sz="1600" dirty="0" err="1"/>
              <a:t>OpenStudio</a:t>
            </a:r>
            <a:r>
              <a:rPr lang="en-US" sz="1600" dirty="0"/>
              <a:t> 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Test installation by running a simple example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0" y="1524000"/>
            <a:ext cx="1981200" cy="4572000"/>
          </a:xfrm>
          <a:prstGeom prst="roundRect">
            <a:avLst>
              <a:gd name="adj" fmla="val 5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SIMPLE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EXAMPLES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600" dirty="0"/>
              <a:t>Step by step following the tutorial which demonstrate the basic procedure of running BCUS.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1" y="1066800"/>
            <a:ext cx="8229600" cy="685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Building Description  </a:t>
            </a:r>
            <a:endParaRPr lang="en-US" sz="1600" dirty="0"/>
          </a:p>
          <a:p>
            <a:pPr algn="just"/>
            <a:r>
              <a:rPr lang="en-US" sz="1600" dirty="0"/>
              <a:t>In the </a:t>
            </a:r>
            <a:r>
              <a:rPr lang="en-US" sz="1600" dirty="0">
                <a:solidFill>
                  <a:srgbClr val="C00000"/>
                </a:solidFill>
              </a:rPr>
              <a:t>Example</a:t>
            </a:r>
            <a:r>
              <a:rPr lang="en-US" sz="1600" dirty="0"/>
              <a:t> folder, users can find the </a:t>
            </a:r>
            <a:r>
              <a:rPr lang="en-US" sz="1600" dirty="0" err="1"/>
              <a:t>ExampleBuilding.osm</a:t>
            </a:r>
            <a:r>
              <a:rPr lang="en-US" sz="1600" dirty="0"/>
              <a:t> model with required input files in order to run BCUS.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The example building is a 3-story, 100,000 </a:t>
            </a:r>
            <a:r>
              <a:rPr lang="en-US" sz="1600" dirty="0" err="1"/>
              <a:t>sqft</a:t>
            </a:r>
            <a:r>
              <a:rPr lang="en-US" sz="1600" dirty="0"/>
              <a:t> office building located in PA. It has a rectangular footprint and 50% window-to-wall ratio. The heating, ventilation and air conditioning system in the building is VAV system with DX cooling (COP =2.6). The electric resistance serves the central heating and reheat in the VAV system.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3200826" cy="18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3B1A2-99AE-49C6-BC6A-1923D66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46" y="2133600"/>
            <a:ext cx="6250708" cy="12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Project Folder  </a:t>
            </a:r>
          </a:p>
          <a:p>
            <a:r>
              <a:rPr lang="en-US" sz="1600" dirty="0"/>
              <a:t>The BCUS Package is distributed in the format of a zip folder named “BCUS.zip", the first step is to extract the folder to a local directory on your computer. The main folder contains 4 subfolders as shown below.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09750" y="2438400"/>
            <a:ext cx="4705350" cy="2731570"/>
            <a:chOff x="1771650" y="2894681"/>
            <a:chExt cx="4705350" cy="273157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59" y="2894681"/>
              <a:ext cx="916951" cy="103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4284759"/>
              <a:ext cx="1085850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4299585"/>
              <a:ext cx="1019175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Left Brace 3"/>
            <p:cNvSpPr/>
            <p:nvPr/>
          </p:nvSpPr>
          <p:spPr bwMode="auto">
            <a:xfrm rot="5400000">
              <a:off x="3824287" y="2446657"/>
              <a:ext cx="371475" cy="3257552"/>
            </a:xfrm>
            <a:prstGeom prst="leftBrace">
              <a:avLst>
                <a:gd name="adj1" fmla="val 8333"/>
                <a:gd name="adj2" fmla="val 49620"/>
              </a:avLst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4340376"/>
              <a:ext cx="116205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309110"/>
              <a:ext cx="10668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5383945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BCUSCode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: Ruby codes to run the program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Install: Help first time users install the required packages, setup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       the path and check the status of the installation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Example: The example building model and required inputs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Tutorials: Tutorial document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Input Files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799"/>
            <a:ext cx="8229600" cy="1305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 Files </a:t>
            </a:r>
          </a:p>
          <a:p>
            <a:r>
              <a:rPr lang="en-US" sz="1600" dirty="0"/>
              <a:t>Create a project folder inside the main folder</a:t>
            </a:r>
          </a:p>
          <a:p>
            <a:r>
              <a:rPr lang="en-US" sz="1600" dirty="0"/>
              <a:t>Copy the following files from </a:t>
            </a:r>
            <a:r>
              <a:rPr lang="en-US" sz="1600" dirty="0">
                <a:solidFill>
                  <a:srgbClr val="C00000"/>
                </a:solidFill>
              </a:rPr>
              <a:t>”…\BCUS\Example” </a:t>
            </a:r>
            <a:r>
              <a:rPr lang="en-US" sz="1600" dirty="0"/>
              <a:t>and paste them to the project folder. Now you would see the following files in your project folder.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After pasting the five required input files for uncertainty analysis, replace the </a:t>
            </a:r>
            <a:r>
              <a:rPr lang="en-US" sz="1600" dirty="0" err="1"/>
              <a:t>ExampleBuilding.osm</a:t>
            </a:r>
            <a:r>
              <a:rPr lang="en-US" sz="1600" dirty="0"/>
              <a:t> with your building model; replace the .</a:t>
            </a:r>
            <a:r>
              <a:rPr lang="en-US" sz="1600" dirty="0" err="1"/>
              <a:t>epw</a:t>
            </a:r>
            <a:r>
              <a:rPr lang="en-US" sz="1600" dirty="0"/>
              <a:t> file with the weather file for your building’s location.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3BB3F-C5E6-4CBD-A7DA-95BAFD9E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4600"/>
            <a:ext cx="3667125" cy="13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96435-D506-4030-9535-FB0450F7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4" y="3526566"/>
            <a:ext cx="8850311" cy="80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Edit Executable Bash/Batch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79" y="1219200"/>
            <a:ext cx="8229600" cy="19249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Open </a:t>
            </a:r>
            <a:r>
              <a:rPr lang="en-US" sz="1600" dirty="0">
                <a:solidFill>
                  <a:srgbClr val="C00000"/>
                </a:solidFill>
              </a:rPr>
              <a:t>Uncertainty_Analysis.bat</a:t>
            </a:r>
            <a:r>
              <a:rPr lang="en-US" sz="1600" dirty="0"/>
              <a:t> file using any available text editing software:</a:t>
            </a:r>
          </a:p>
          <a:p>
            <a:r>
              <a:rPr lang="en-US" sz="1600" dirty="0"/>
              <a:t>Replace current file names with your building model name and weather file name. </a:t>
            </a:r>
          </a:p>
          <a:p>
            <a:r>
              <a:rPr lang="en-US" sz="1600" dirty="0"/>
              <a:t>You can save the modified bash script with a new name, such as Run_UA.bat or just keep the old </a:t>
            </a:r>
            <a:r>
              <a:rPr lang="en-US" sz="1600" dirty="0">
                <a:solidFill>
                  <a:srgbClr val="000000"/>
                </a:solidFill>
              </a:rPr>
              <a:t>name.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349471" y="4146321"/>
            <a:ext cx="1106552" cy="207003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719887" y="4146322"/>
            <a:ext cx="3071313" cy="18086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5816" y="4671536"/>
            <a:ext cx="155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name of your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building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3946" y="4677183"/>
            <a:ext cx="224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Replace with the weather file of your building  model</a:t>
            </a:r>
          </a:p>
        </p:txBody>
      </p:sp>
      <p:cxnSp>
        <p:nvCxnSpPr>
          <p:cNvPr id="24" name="Straight Arrow Connector 23"/>
          <p:cNvCxnSpPr>
            <a:cxnSpLocks/>
            <a:stCxn id="19" idx="0"/>
            <a:endCxn id="15" idx="2"/>
          </p:cNvCxnSpPr>
          <p:nvPr/>
        </p:nvCxnSpPr>
        <p:spPr bwMode="auto">
          <a:xfrm flipV="1">
            <a:off x="1902747" y="4353324"/>
            <a:ext cx="0" cy="31821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cxnSpLocks/>
            <a:stCxn id="21" idx="0"/>
            <a:endCxn id="17" idx="2"/>
          </p:cNvCxnSpPr>
          <p:nvPr/>
        </p:nvCxnSpPr>
        <p:spPr bwMode="auto">
          <a:xfrm flipV="1">
            <a:off x="4255544" y="4327182"/>
            <a:ext cx="0" cy="35000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1676400" y="3889568"/>
            <a:ext cx="7318377" cy="18086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28" name="Straight Arrow Connector 27"/>
          <p:cNvCxnSpPr>
            <a:cxnSpLocks/>
            <a:stCxn id="29" idx="2"/>
            <a:endCxn id="26" idx="0"/>
          </p:cNvCxnSpPr>
          <p:nvPr/>
        </p:nvCxnSpPr>
        <p:spPr bwMode="auto">
          <a:xfrm>
            <a:off x="5335588" y="3264956"/>
            <a:ext cx="1" cy="624612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387907" y="2741736"/>
            <a:ext cx="389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List of inputs. Add --help for detail explanations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10000"/>
                  </a:srgbClr>
                </a:solidFill>
                <a:latin typeface="Arial" pitchFamily="34" charset="0"/>
              </a:rPr>
              <a:t>Will use default values if left blank in the input  </a:t>
            </a:r>
          </a:p>
        </p:txBody>
      </p:sp>
      <p:sp>
        <p:nvSpPr>
          <p:cNvPr id="12301" name="Slide Number Placeholder 1230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Bash 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229600" cy="393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: The name of the </a:t>
            </a:r>
            <a:r>
              <a:rPr lang="en-US" sz="1400" dirty="0" err="1">
                <a:solidFill>
                  <a:srgbClr val="000000"/>
                </a:solidFill>
              </a:rPr>
              <a:t>OpenStudio</a:t>
            </a:r>
            <a:r>
              <a:rPr lang="en-US" sz="1400" dirty="0">
                <a:solidFill>
                  <a:srgbClr val="000000"/>
                </a:solidFill>
              </a:rPr>
              <a:t> model (.</a:t>
            </a:r>
            <a:r>
              <a:rPr lang="en-US" sz="1400" dirty="0" err="1">
                <a:solidFill>
                  <a:srgbClr val="000000"/>
                </a:solidFill>
              </a:rPr>
              <a:t>osm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: The name of the weather file(.</a:t>
            </a:r>
            <a:r>
              <a:rPr lang="en-US" sz="1400" dirty="0" err="1">
                <a:solidFill>
                  <a:srgbClr val="000000"/>
                </a:solidFill>
              </a:rPr>
              <a:t>epw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uqRepo</a:t>
            </a:r>
            <a:r>
              <a:rPr lang="en-US" sz="1400" dirty="0">
                <a:solidFill>
                  <a:srgbClr val="000000"/>
                </a:solidFill>
              </a:rPr>
              <a:t>: The name of the UQ parameter repository in the directory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outFile</a:t>
            </a:r>
            <a:r>
              <a:rPr lang="en-US" sz="1400" dirty="0">
                <a:solidFill>
                  <a:srgbClr val="000000"/>
                </a:solidFill>
              </a:rPr>
              <a:t>: The name of the simulation output setting file (.csv)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numLHD</a:t>
            </a:r>
            <a:r>
              <a:rPr lang="en-US" sz="1400" dirty="0">
                <a:solidFill>
                  <a:srgbClr val="000000"/>
                </a:solidFill>
              </a:rPr>
              <a:t>: The number of sample points of Monte Carlo simulation with Latin Hypercube Design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--seed: Need to be an integer. If same, the sequence of the samples will be the same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numProcesses</a:t>
            </a:r>
            <a:r>
              <a:rPr lang="en-US" sz="1400" dirty="0">
                <a:solidFill>
                  <a:srgbClr val="000000"/>
                </a:solidFill>
              </a:rPr>
              <a:t>: The number of parallel processes for running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noEP</a:t>
            </a:r>
            <a:r>
              <a:rPr lang="en-US" sz="1400" dirty="0">
                <a:solidFill>
                  <a:srgbClr val="000000"/>
                </a:solidFill>
              </a:rPr>
              <a:t>: If true, no </a:t>
            </a:r>
            <a:r>
              <a:rPr lang="en-US" sz="1400" dirty="0" err="1">
                <a:solidFill>
                  <a:srgbClr val="000000"/>
                </a:solidFill>
              </a:rPr>
              <a:t>EnergyPlus</a:t>
            </a:r>
            <a:r>
              <a:rPr lang="en-US" sz="1400" dirty="0">
                <a:solidFill>
                  <a:srgbClr val="000000"/>
                </a:solidFill>
              </a:rPr>
              <a:t> simulation will be performed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</a:t>
            </a:r>
            <a:r>
              <a:rPr lang="en-US" sz="1400" dirty="0" err="1">
                <a:solidFill>
                  <a:srgbClr val="000000"/>
                </a:solidFill>
              </a:rPr>
              <a:t>noCleanup</a:t>
            </a:r>
            <a:r>
              <a:rPr lang="en-US" sz="1400" dirty="0">
                <a:solidFill>
                  <a:srgbClr val="000000"/>
                </a:solidFill>
              </a:rPr>
              <a:t>: If true, intermediate files will be kept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--interactive: If true, there will be dialogue between the user and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--verbose: If true, run in verbose mode with more output info printed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--help: Display help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BA6C1E7-5034-4BC9-BC9C-BA01E1C9DA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3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rief Introduction to Argonne and Argonne’s Decision and Information Sciences Division&amp;quot;&quot;/&gt;&lt;property id=&quot;20307&quot; value=&quot;258&quot;/&gt;&lt;/object&gt;&lt;object type=&quot;3&quot; unique_id=&quot;14656&quot;&gt;&lt;property id=&quot;20148&quot; value=&quot;5&quot;/&gt;&lt;property id=&quot;20300&quot; value=&quot;Slide 3 - &amp;quot;Argonne’s Core Capabilities Support Key National Objectives&amp;quot;&quot;/&gt;&lt;property id=&quot;20307&quot; value=&quot;384&quot;/&gt;&lt;/object&gt;&lt;object type=&quot;3&quot; unique_id=&quot;35590&quot;&gt;&lt;property id=&quot;20148&quot; value=&quot;5&quot;/&gt;&lt;property id=&quot;20300&quot; value=&quot;Slide 15 - &amp;quot;We have Developed a Broad Range of Energy, Power, and Environmental Modeling Solutions that are Used Worldwide&amp;quot;&quot;/&gt;&lt;property id=&quot;20307&quot; value=&quot;386&quot;/&gt;&lt;/object&gt;&lt;object type=&quot;3&quot; unique_id=&quot;35595&quot;&gt;&lt;property id=&quot;20148&quot; value=&quot;5&quot;/&gt;&lt;property id=&quot;20300&quot; value=&quot;Slide 16 - &amp;quot;Our Models Are Implemented at Different Geographical Scales&amp;quot;&quot;/&gt;&lt;property id=&quot;20307&quot; value=&quot;390&quot;/&gt;&lt;/object&gt;&lt;object type=&quot;3&quot; unique_id=&quot;35597&quot;&gt;&lt;property id=&quot;20148&quot; value=&quot;5&quot;/&gt;&lt;property id=&quot;20300&quot; value=&quot;Slide 18 - &amp;quot;Argonne/DIS is Actively Engaged in Renewable Energy Analysis: Example Wind Power Forecasting, Operations, Siting, &quot;/&gt;&lt;property id=&quot;20307&quot; value=&quot;393&quot;/&gt;&lt;/object&gt;&lt;object type=&quot;3&quot; unique_id=&quot;35599&quot;&gt;&lt;property id=&quot;20148&quot; value=&quot;5&quot;/&gt;&lt;property id=&quot;20300&quot; value=&quot;Slide 19 - &amp;quot;Argonne/DIS is Actively Engaged in Renewable Energy Analysis:  Example Solar Power Integration&amp;quot;&quot;/&gt;&lt;property id=&quot;20307&quot; value=&quot;395&quot;/&gt;&lt;/object&gt;&lt;object type=&quot;3&quot; unique_id=&quot;35602&quot;&gt;&lt;property id=&quot;20148&quot; value=&quot;5&quot;/&gt;&lt;property id=&quot;20300&quot; value=&quot;Slide 20 - &amp;quot;Argonne/DIS is Analyzing Energy Storage and Grid Integration Issues of Electric Vehicles&amp;quot;&quot;/&gt;&lt;property id=&quot;20307&quot; value=&quot;398&quot;/&gt;&lt;/object&gt;&lt;object type=&quot;3&quot; unique_id=&quot;35605&quot;&gt;&lt;property id=&quot;20148&quot; value=&quot;5&quot;/&gt;&lt;property id=&quot;20300&quot; value=&quot;Slide 30 - &amp;quot;Argonne/DIS Model Training and Transfer has Made a Worldwide Impact&amp;quot;&quot;/&gt;&lt;property id=&quot;20307&quot; value=&quot;401&quot;/&gt;&lt;/object&gt;&lt;object type=&quot;3&quot; unique_id=&quot;35606&quot;&gt;&lt;property id=&quot;20148&quot; value=&quot;5&quot;/&gt;&lt;property id=&quot;20300&quot; value=&quot;Slide 31 - &amp;quot;Conclusion&amp;quot;&quot;/&gt;&lt;property id=&quot;20307&quot; value=&quot;402&quot;/&gt;&lt;/object&gt;&lt;object type=&quot;3&quot; unique_id=&quot;35946&quot;&gt;&lt;property id=&quot;20148&quot; value=&quot;5&quot;/&gt;&lt;property id=&quot;20300&quot; value=&quot;Slide 5 - &amp;quot;Argonne Organizational Structure (1/3)&amp;quot;&quot;/&gt;&lt;property id=&quot;20307&quot; value=&quot;405&quot;/&gt;&lt;/object&gt;&lt;object type=&quot;3&quot; unique_id=&quot;35947&quot;&gt;&lt;property id=&quot;20148&quot; value=&quot;5&quot;/&gt;&lt;property id=&quot;20300&quot; value=&quot;Slide 6 - &amp;quot;Argonne Organizational Structure (2/3)&amp;quot;&quot;/&gt;&lt;property id=&quot;20307&quot; value=&quot;406&quot;/&gt;&lt;/object&gt;&lt;object type=&quot;3&quot; unique_id=&quot;35948&quot;&gt;&lt;property id=&quot;20148&quot; value=&quot;5&quot;/&gt;&lt;property id=&quot;20300&quot; value=&quot;Slide 7 - &amp;quot;Argonne Organizational Structure (3/3)&amp;quot;&quot;/&gt;&lt;property id=&quot;20307&quot; value=&quot;407&quot;/&gt;&lt;/object&gt;&lt;object type=&quot;3&quot; unique_id=&quot;36066&quot;&gt;&lt;property id=&quot;20148&quot; value=&quot;5&quot;/&gt;&lt;property id=&quot;20300&quot; value=&quot;Slide 17 - &amp;quot;Argonne/DIS is Actively Engaged in Smart-Grid Analysis&amp;quot;&quot;/&gt;&lt;property id=&quot;20307&quot; value=&quot;409&quot;/&gt;&lt;/object&gt;&lt;object type=&quot;3&quot; unique_id=&quot;36273&quot;&gt;&lt;property id=&quot;20148&quot; value=&quot;5&quot;/&gt;&lt;property id=&quot;20300&quot; value=&quot;Slide 8 - &amp;quot;DIS Has Developed Three Strategic Business Lines&amp;quot;&quot;/&gt;&lt;property id=&quot;20307&quot; value=&quot;410&quot;/&gt;&lt;/object&gt;&lt;object type=&quot;3&quot; unique_id=&quot;36274&quot;&gt;&lt;property id=&quot;20148&quot; value=&quot;5&quot;/&gt;&lt;property id=&quot;20300&quot; value=&quot;Slide 14 - &amp;quot;Energy Analysis Programs Focus on&amp;quot;&quot;/&gt;&lt;property id=&quot;20307&quot; value=&quot;411&quot;/&gt;&lt;/object&gt;&lt;object type=&quot;3&quot; unique_id=&quot;36275&quot;&gt;&lt;property id=&quot;20148&quot; value=&quot;5&quot;/&gt;&lt;property id=&quot;20300&quot; value=&quot;Slide 9 - &amp;quot;Social Dynamics Programs Focus on&amp;quot;&quot;/&gt;&lt;property id=&quot;20307&quot; value=&quot;412&quot;/&gt;&lt;/object&gt;&lt;object type=&quot;3&quot; unique_id=&quot;36276&quot;&gt;&lt;property id=&quot;20148&quot; value=&quot;5&quot;/&gt;&lt;property id=&quot;20300&quot; value=&quot;Slide 10 - &amp;quot;Research in Social Dynamics Applies to Energy Analysis Studies&amp;quot;&quot;/&gt;&lt;property id=&quot;20307&quot; value=&quot;413&quot;/&gt;&lt;/object&gt;&lt;object type=&quot;3&quot; unique_id=&quot;36277&quot;&gt;&lt;property id=&quot;20148&quot; value=&quot;5&quot;/&gt;&lt;property id=&quot;20300&quot; value=&quot;Slide 11 - &amp;quot;Research in Social Dynamics Applies to National &amp;#x0D;&amp;#x0A;&amp;amp; Homeland Security Studies&amp;quot;&quot;/&gt;&lt;property id=&quot;20307&quot; value=&quot;414&quot;/&gt;&lt;/object&gt;&lt;object type=&quot;3&quot; unique_id=&quot;36302&quot;&gt;&lt;property id=&quot;20148&quot; value=&quot;5&quot;/&gt;&lt;property id=&quot;20300&quot; value=&quot;Slide 2 - &amp;quot;Argonne is America's First National Laboratory and one of the World's Premier Research Centers&amp;quot;&quot;/&gt;&lt;property id=&quot;20307&quot; value=&quot;421&quot;/&gt;&lt;/object&gt;&lt;object type=&quot;3&quot; unique_id=&quot;36303&quot;&gt;&lt;property id=&quot;20148&quot; value=&quot;5&quot;/&gt;&lt;property id=&quot;20300&quot; value=&quot;Slide 12 - &amp;quot;DIS Has Developed Command and Control Systems for Incident Management&amp;quot;&quot;/&gt;&lt;property id=&quot;20307&quot; value=&quot;418&quot;/&gt;&lt;/object&gt;&lt;object type=&quot;3&quot; unique_id=&quot;36304&quot;&gt;&lt;property id=&quot;20148&quot; value=&quot;5&quot;/&gt;&lt;property id=&quot;20300&quot; value=&quot;Slide 13 - &amp;quot;Procter &amp;amp; Gamble (P&amp;amp;G) Funded an Innovative Computational Model of Consumer Markets&amp;quot;&quot;/&gt;&lt;property id=&quot;20307&quot; value=&quot;419&quot;/&gt;&lt;/object&gt;&lt;object type=&quot;3&quot; unique_id=&quot;36305&quot;&gt;&lt;property id=&quot;20148&quot; value=&quot;5&quot;/&gt;&lt;property id=&quot;20300&quot; value=&quot;Slide 25 - &amp;quot;Argonne Current Buildings Sensors and Controls Portfolio&amp;quot;&quot;/&gt;&lt;property id=&quot;20307&quot; value=&quot;420&quot;/&gt;&lt;/object&gt;&lt;object type=&quot;3&quot; unique_id=&quot;36306&quot;&gt;&lt;property id=&quot;20148&quot; value=&quot;5&quot;/&gt;&lt;property id=&quot;20300&quot; value=&quot;Slide 26 - &amp;quot;Commercial Building Agent Model (CoBAM)&amp;quot;&quot;/&gt;&lt;property id=&quot;20307&quot; value=&quot;415&quot;/&gt;&lt;/object&gt;&lt;object type=&quot;3&quot; unique_id=&quot;36307&quot;&gt;&lt;property id=&quot;20148&quot; value=&quot;5&quot;/&gt;&lt;property id=&quot;20300&quot; value=&quot;Slide 27 - &amp;quot;CoBAM Prototype Decision Framework&amp;quot;&quot;/&gt;&lt;property id=&quot;20307&quot; value=&quot;416&quot;/&gt;&lt;/object&gt;&lt;object type=&quot;3&quot; unique_id=&quot;36308&quot;&gt;&lt;property id=&quot;20148&quot; value=&quot;5&quot;/&gt;&lt;property id=&quot;20300&quot; value=&quot;Slide 28 - &amp;quot;Physical Modeling Takes a Simplified (yet Fast) Approach&amp;quot;&quot;/&gt;&lt;property id=&quot;20307&quot; value=&quot;417&quot;/&gt;&lt;/object&gt;&lt;object type=&quot;3&quot; unique_id=&quot;36885&quot;&gt;&lt;property id=&quot;20148&quot; value=&quot;5&quot;/&gt;&lt;property id=&quot;20300&quot; value=&quot;Slide 4&quot;/&gt;&lt;property id=&quot;20307&quot; value=&quot;423&quot;/&gt;&lt;/object&gt;&lt;object type=&quot;3&quot; unique_id=&quot;36886&quot;&gt;&lt;property id=&quot;20148&quot; value=&quot;5&quot;/&gt;&lt;property id=&quot;20300&quot; value=&quot;Slide 21 - &amp;quot;Argonne Supports DOE’s Building Technologies Program in 3 Major Areas&amp;quot;&quot;/&gt;&lt;property id=&quot;20307&quot; value=&quot;424&quot;/&gt;&lt;/object&gt;&lt;object type=&quot;3&quot; unique_id=&quot;36887&quot;&gt;&lt;property id=&quot;20148&quot; value=&quot;5&quot;/&gt;&lt;property id=&quot;20300&quot; value=&quot;Slide 22 - &amp;quot;Argonne’s Current Commercial Buildings Portfolio&amp;quot;&quot;/&gt;&lt;property id=&quot;20307&quot; value=&quot;425&quot;/&gt;&lt;/object&gt;&lt;object type=&quot;3&quot; unique_id=&quot;36888&quot;&gt;&lt;property id=&quot;20148&quot; value=&quot;5&quot;/&gt;&lt;property id=&quot;20300&quot; value=&quot;Slide 23 - &amp;quot;Argonne’s BT Related Expertise&amp;quot;&quot;/&gt;&lt;property id=&quot;20307&quot; value=&quot;426&quot;/&gt;&lt;/object&gt;&lt;object type=&quot;3&quot; unique_id=&quot;36889&quot;&gt;&lt;property id=&quot;20148&quot; value=&quot;5&quot;/&gt;&lt;property id=&quot;20300&quot; value=&quot;Slide 24 - &amp;quot;Midwest Engagement and Path to Deployment &amp;quot;&quot;/&gt;&lt;property id=&quot;20307&quot; value=&quot;427&quot;/&gt;&lt;/object&gt;&lt;object type=&quot;3&quot; unique_id=&quot;36890&quot;&gt;&lt;property id=&quot;20148&quot; value=&quot;5&quot;/&gt;&lt;property id=&quot;20300&quot; value=&quot;Slide 29 - &amp;quot;CoBAM Prototype Results over Time&amp;quot;&quot;/&gt;&lt;property id=&quot;20307&quot; value=&quot;428&quot;/&gt;&lt;/object&gt;&lt;/object&gt;&lt;/object&gt;&lt;/database&gt;"/>
</p:tagLst>
</file>

<file path=ppt/theme/theme1.xml><?xml version="1.0" encoding="utf-8"?>
<a:theme xmlns:a="http://schemas.openxmlformats.org/drawingml/2006/main" name="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RI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bg2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48589</TotalTime>
  <Words>1132</Words>
  <Application>Microsoft Office PowerPoint</Application>
  <PresentationFormat>On-screen Show (4:3)</PresentationFormat>
  <Paragraphs>205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Courier</vt:lpstr>
      <vt:lpstr>Arial</vt:lpstr>
      <vt:lpstr>Calibri</vt:lpstr>
      <vt:lpstr>Trebuchet MS</vt:lpstr>
      <vt:lpstr>Wingdings</vt:lpstr>
      <vt:lpstr>BERI</vt:lpstr>
      <vt:lpstr>1_BERI</vt:lpstr>
      <vt:lpstr>BCUS101 – Uncertainty Analysis Tutorial </vt:lpstr>
      <vt:lpstr>Read me  </vt:lpstr>
      <vt:lpstr>Overview</vt:lpstr>
      <vt:lpstr>Get Started </vt:lpstr>
      <vt:lpstr>Example File</vt:lpstr>
      <vt:lpstr>Examples</vt:lpstr>
      <vt:lpstr>Examples: Input Files Format</vt:lpstr>
      <vt:lpstr>Step 1: Edit Executable Bash/Batch Script</vt:lpstr>
      <vt:lpstr>About the Bash Script</vt:lpstr>
      <vt:lpstr>Step 2: Check the parameter UQ-Repository </vt:lpstr>
      <vt:lpstr>Step 3: Outputs and Report Frequency Settings </vt:lpstr>
      <vt:lpstr>Step 4: Run Executable Bash Script in the Terminal </vt:lpstr>
      <vt:lpstr>Step 5:Generate Distributions of Uncertain Parameters  </vt:lpstr>
      <vt:lpstr>Output Files</vt:lpstr>
      <vt:lpstr>Trouble shooting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National Lab Building Technologies Group Overview</dc:title>
  <dc:creator>Ralph T. Muehleisen</dc:creator>
  <cp:lastModifiedBy>Li, Qi</cp:lastModifiedBy>
  <cp:revision>1161</cp:revision>
  <cp:lastPrinted>2011-09-29T15:23:05Z</cp:lastPrinted>
  <dcterms:created xsi:type="dcterms:W3CDTF">2011-09-19T17:28:10Z</dcterms:created>
  <dcterms:modified xsi:type="dcterms:W3CDTF">2019-09-10T19:48:41Z</dcterms:modified>
</cp:coreProperties>
</file>