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61" r:id="rId1"/>
    <p:sldMasterId id="2147484074" r:id="rId2"/>
  </p:sldMasterIdLst>
  <p:notesMasterIdLst>
    <p:notesMasterId r:id="rId21"/>
  </p:notesMasterIdLst>
  <p:handoutMasterIdLst>
    <p:handoutMasterId r:id="rId22"/>
  </p:handoutMasterIdLst>
  <p:sldIdLst>
    <p:sldId id="530" r:id="rId3"/>
    <p:sldId id="551" r:id="rId4"/>
    <p:sldId id="552" r:id="rId5"/>
    <p:sldId id="553" r:id="rId6"/>
    <p:sldId id="555" r:id="rId7"/>
    <p:sldId id="556" r:id="rId8"/>
    <p:sldId id="498" r:id="rId9"/>
    <p:sldId id="526" r:id="rId10"/>
    <p:sldId id="554" r:id="rId11"/>
    <p:sldId id="466" r:id="rId12"/>
    <p:sldId id="536" r:id="rId13"/>
    <p:sldId id="528" r:id="rId14"/>
    <p:sldId id="557" r:id="rId15"/>
    <p:sldId id="535" r:id="rId16"/>
    <p:sldId id="547" r:id="rId17"/>
    <p:sldId id="534" r:id="rId18"/>
    <p:sldId id="548" r:id="rId19"/>
    <p:sldId id="549" r:id="rId20"/>
  </p:sldIdLst>
  <p:sldSz cx="9144000" cy="6858000" type="screen4x3"/>
  <p:notesSz cx="7010400" cy="9296400"/>
  <p:custDataLst>
    <p:tags r:id="rId2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>
          <p15:clr>
            <a:srgbClr val="A4A3A4"/>
          </p15:clr>
        </p15:guide>
        <p15:guide id="2" pos="2880">
          <p15:clr>
            <a:srgbClr val="A4A3A4"/>
          </p15:clr>
        </p15:guide>
        <p15:guide id="3" pos="15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lph T Muehleisen" initials="RTM" lastIdx="19" clrIdx="0"/>
  <p:cmAuthor id="1" name="Graziano, Diane" initials="GD" lastIdx="8" clrIdx="1"/>
  <p:cmAuthor id="2" name="Ralph Muehleisen" initials="RTM" lastIdx="1" clrIdx="2"/>
  <p:cmAuthor id="3" name="Riddle, Matthew E." initials="RME" lastIdx="10" clrIdx="3"/>
  <p:cmAuthor id="4" name="Yuming Sun" initials="" lastIdx="0" clrIdx="4"/>
  <p:cmAuthor id="5" name="Zhang, Yuna" initials="ZY" lastIdx="7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00"/>
    <a:srgbClr val="1F497D"/>
    <a:srgbClr val="FFFFCC"/>
    <a:srgbClr val="F8F8F8"/>
    <a:srgbClr val="5AB27C"/>
    <a:srgbClr val="FFFFFF"/>
    <a:srgbClr val="66CCFF"/>
    <a:srgbClr val="CC0000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93166" autoAdjust="0"/>
  </p:normalViewPr>
  <p:slideViewPr>
    <p:cSldViewPr>
      <p:cViewPr varScale="1">
        <p:scale>
          <a:sx n="113" d="100"/>
          <a:sy n="113" d="100"/>
        </p:scale>
        <p:origin x="1656" y="82"/>
      </p:cViewPr>
      <p:guideLst>
        <p:guide orient="horz" pos="864"/>
        <p:guide pos="2880"/>
        <p:guide pos="15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-3762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5" descr="slide footer_blue_646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56650"/>
            <a:ext cx="93472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Picture 7" descr="slide header_646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36800" y="0"/>
            <a:ext cx="9347200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5062538" y="155575"/>
            <a:ext cx="1946275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952B7A0-D673-4C63-A650-8C51CE94F0F3}" type="datetime1">
              <a:rPr lang="en-US"/>
              <a:pPr>
                <a:defRPr/>
              </a:pPr>
              <a:t>9/16/2019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779463" y="8753475"/>
            <a:ext cx="560705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6465888" y="8829675"/>
            <a:ext cx="5429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33F572D4-17CD-4691-8FDE-20F540150D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533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5FA8E891-1D04-4EC3-A3FE-1F1766E77A4E}" type="datetime1">
              <a:rPr lang="en-US"/>
              <a:pPr>
                <a:defRPr/>
              </a:pPr>
              <a:t>9/16/2019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C0F03FB-476C-4B9E-9752-7D553C8AE9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452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0F03FB-476C-4B9E-9752-7D553C8AE9E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149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baseline="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0F03FB-476C-4B9E-9752-7D553C8AE9E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6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0000"/>
                </a:solidFill>
              </a:rPr>
              <a:t>-</a:t>
            </a:r>
            <a:r>
              <a:rPr lang="en-US" sz="1200" baseline="0" dirty="0">
                <a:solidFill>
                  <a:srgbClr val="000000"/>
                </a:solidFill>
              </a:rPr>
              <a:t>   </a:t>
            </a:r>
            <a:r>
              <a:rPr lang="en-US" sz="1200" dirty="0">
                <a:solidFill>
                  <a:srgbClr val="000000"/>
                </a:solidFill>
              </a:rPr>
              <a:t>To use Ruby from OpenStudio Installation Package: Add path environmental variable: e.g., C:\Program Files\openstudio-2.7.0\ruby-install\ruby\bin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</a:rPr>
              <a:t>Install Ruby gems: run cmd.exe as administrator, then install required gems like e.g. “gem install </a:t>
            </a:r>
            <a:r>
              <a:rPr lang="en-US" sz="1200" dirty="0" err="1">
                <a:solidFill>
                  <a:srgbClr val="000000"/>
                </a:solidFill>
              </a:rPr>
              <a:t>rinruby</a:t>
            </a:r>
            <a:r>
              <a:rPr lang="en-US" sz="1200" dirty="0">
                <a:solidFill>
                  <a:srgbClr val="000000"/>
                </a:solidFill>
              </a:rPr>
              <a:t>”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0F03FB-476C-4B9E-9752-7D553C8AE9E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60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not sure which parameter</a:t>
            </a:r>
            <a:r>
              <a:rPr lang="en-US" baseline="0" dirty="0"/>
              <a:t> you want to calibrate, skip to slides </a:t>
            </a:r>
            <a:r>
              <a:rPr lang="en-US" baseline="0" dirty="0" err="1"/>
              <a:t>blahblah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0F03FB-476C-4B9E-9752-7D553C8AE9E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08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0F03FB-476C-4B9E-9752-7D553C8AE9E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9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itle header_Blue_64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doe_black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61351" y="6400800"/>
            <a:ext cx="1506449" cy="363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1671639"/>
            <a:ext cx="7696200" cy="1069975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5838" y="312578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524000" y="6350913"/>
            <a:ext cx="62785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8000"/>
                </a:solidFill>
                <a:latin typeface="Arial"/>
                <a:cs typeface="Arial"/>
              </a:rPr>
              <a:t>B</a:t>
            </a:r>
            <a:r>
              <a:rPr lang="en-US" sz="1100" b="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uilding </a:t>
            </a:r>
            <a:r>
              <a:rPr lang="en-US" sz="1100" b="1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lang="en-US" sz="1100" b="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nergy </a:t>
            </a:r>
            <a:r>
              <a:rPr lang="en-US" sz="1100" b="1" dirty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lang="en-US" sz="1100" b="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ecision and </a:t>
            </a:r>
            <a:r>
              <a:rPr lang="en-US" sz="1100" b="1" dirty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lang="en-US" sz="1100" b="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echnology </a:t>
            </a:r>
            <a:r>
              <a:rPr lang="en-US" sz="1100" b="1" dirty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lang="en-US" sz="1100" b="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esearch Program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dirty="0">
                <a:solidFill>
                  <a:srgbClr val="000000"/>
                </a:solidFill>
                <a:latin typeface="Arial"/>
                <a:cs typeface="Arial"/>
              </a:rPr>
              <a:t>Better Decisions + Better Technology = Better Buildings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215063"/>
            <a:ext cx="1314450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518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0EF18-FD9E-4421-AB32-74DA74858523}" type="datetime1">
              <a:rPr lang="en-US" smtClean="0"/>
              <a:pPr>
                <a:defRPr/>
              </a:pPr>
              <a:t>9/16/2019</a:t>
            </a:fld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27022-6EEC-4B63-B0F2-F1C9B378B0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393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3F436-6C4C-40B0-9AC8-CEA1829498E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50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itle header_Blue_64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doe_black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61351" y="6400800"/>
            <a:ext cx="1506449" cy="363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1671639"/>
            <a:ext cx="7696200" cy="1069975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5838" y="312578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524000" y="6350913"/>
            <a:ext cx="62785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8000"/>
                </a:solidFill>
                <a:latin typeface="Arial"/>
                <a:cs typeface="Arial"/>
              </a:rPr>
              <a:t>B</a:t>
            </a:r>
            <a:r>
              <a:rPr lang="en-US" sz="1100" dirty="0">
                <a:solidFill>
                  <a:srgbClr val="D2D2D2">
                    <a:lumMod val="10000"/>
                  </a:srgbClr>
                </a:solidFill>
                <a:latin typeface="Arial"/>
                <a:cs typeface="Arial"/>
              </a:rPr>
              <a:t>uilding </a:t>
            </a:r>
            <a:r>
              <a:rPr lang="en-US" sz="1100" b="1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lang="en-US" sz="1100" dirty="0">
                <a:solidFill>
                  <a:srgbClr val="D2D2D2">
                    <a:lumMod val="10000"/>
                  </a:srgbClr>
                </a:solidFill>
                <a:latin typeface="Arial"/>
                <a:cs typeface="Arial"/>
              </a:rPr>
              <a:t>nergy </a:t>
            </a:r>
            <a:r>
              <a:rPr lang="en-US" sz="1100" b="1" dirty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lang="en-US" sz="1100" dirty="0">
                <a:solidFill>
                  <a:srgbClr val="D2D2D2">
                    <a:lumMod val="10000"/>
                  </a:srgbClr>
                </a:solidFill>
                <a:latin typeface="Arial"/>
                <a:cs typeface="Arial"/>
              </a:rPr>
              <a:t>ecision and </a:t>
            </a:r>
            <a:r>
              <a:rPr lang="en-US" sz="1100" b="1" dirty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lang="en-US" sz="1100" dirty="0">
                <a:solidFill>
                  <a:srgbClr val="D2D2D2">
                    <a:lumMod val="10000"/>
                  </a:srgbClr>
                </a:solidFill>
                <a:latin typeface="Arial"/>
                <a:cs typeface="Arial"/>
              </a:rPr>
              <a:t>echnology </a:t>
            </a:r>
            <a:r>
              <a:rPr lang="en-US" sz="1100" b="1" dirty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lang="en-US" sz="1100" dirty="0">
                <a:solidFill>
                  <a:srgbClr val="D2D2D2">
                    <a:lumMod val="10000"/>
                  </a:srgbClr>
                </a:solidFill>
                <a:latin typeface="Arial"/>
                <a:cs typeface="Arial"/>
              </a:rPr>
              <a:t>esearch Program</a:t>
            </a:r>
          </a:p>
          <a:p>
            <a:pPr>
              <a:defRPr/>
            </a:pPr>
            <a:r>
              <a:rPr lang="en-US" sz="1100" dirty="0">
                <a:solidFill>
                  <a:srgbClr val="000000"/>
                </a:solidFill>
                <a:latin typeface="Arial"/>
                <a:cs typeface="Arial"/>
              </a:rPr>
              <a:t>Better Decisions + Better Technology = Better Buildings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215063"/>
            <a:ext cx="1314450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1027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447801"/>
            <a:ext cx="7772400" cy="1362075"/>
          </a:xfrm>
        </p:spPr>
        <p:txBody>
          <a:bodyPr/>
          <a:lstStyle>
            <a:lvl1pPr algn="l">
              <a:defRPr sz="300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705C7-9807-4DD8-A995-349BAF9AC3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90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72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54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54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 u="none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A8F24-2FFB-4A99-A959-16F526AB059D}" type="datetime1">
              <a:rPr lang="en-US" smtClean="0"/>
              <a:pPr>
                <a:defRPr/>
              </a:pPr>
              <a:t>9/16/2019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2E3EF-F66D-415D-A52C-4D003305D0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100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B6B21-76FD-4D61-9AF0-62950D2AB686}" type="datetime1">
              <a:rPr lang="en-US" smtClean="0"/>
              <a:pPr>
                <a:defRPr/>
              </a:pPr>
              <a:t>9/16/2019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21AC6-E9F4-4832-849C-6904B13157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73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04E91-2895-4E93-B7F9-AC5F6E765B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6485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9C75B-2BE1-4B15-8E82-FCB1064CA2E7}" type="datetime1">
              <a:rPr lang="en-US" smtClean="0"/>
              <a:pPr>
                <a:defRPr/>
              </a:pPr>
              <a:t>9/16/2019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FFDBC-217D-47FA-AE05-349F0EA9F0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9907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479551"/>
          </a:xfrm>
        </p:spPr>
        <p:txBody>
          <a:bodyPr/>
          <a:lstStyle>
            <a:lvl1pPr algn="l">
              <a:defRPr sz="2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752601"/>
            <a:ext cx="3008313" cy="44196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B9D83-DFEB-4BB0-8A97-2A29D2B8EB0F}" type="datetime1">
              <a:rPr lang="en-US" smtClean="0"/>
              <a:pPr>
                <a:defRPr/>
              </a:pPr>
              <a:t>9/16/2019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C49DF-7996-4506-AD82-57373A6F1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228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447801"/>
            <a:ext cx="7772400" cy="1362075"/>
          </a:xfrm>
        </p:spPr>
        <p:txBody>
          <a:bodyPr/>
          <a:lstStyle>
            <a:lvl1pPr algn="l">
              <a:defRPr sz="300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705C7-9807-4DD8-A995-349BAF9AC3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83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57A81-97BE-497A-AAE2-C0CE25C9AFAA}" type="datetime1">
              <a:rPr lang="en-US" smtClean="0"/>
              <a:pPr>
                <a:defRPr/>
              </a:pPr>
              <a:t>9/16/2019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616161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51E7F-7F2A-4A11-A327-1DE7B8343A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676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0EF18-FD9E-4421-AB32-74DA74858523}" type="datetime1">
              <a:rPr lang="en-US" smtClean="0"/>
              <a:pPr>
                <a:defRPr/>
              </a:pPr>
              <a:t>9/16/2019</a:t>
            </a:fld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27022-6EEC-4B63-B0F2-F1C9B378B0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6204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3F436-6C4C-40B0-9AC8-CEA1829498E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770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2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54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54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 u="none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A8F24-2FFB-4A99-A959-16F526AB059D}" type="datetime1">
              <a:rPr lang="en-US" smtClean="0"/>
              <a:pPr>
                <a:defRPr/>
              </a:pPr>
              <a:t>9/16/2019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2E3EF-F66D-415D-A52C-4D003305D0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9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B6B21-76FD-4D61-9AF0-62950D2AB686}" type="datetime1">
              <a:rPr lang="en-US" smtClean="0"/>
              <a:pPr>
                <a:defRPr/>
              </a:pPr>
              <a:t>9/16/2019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21AC6-E9F4-4832-849C-6904B13157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09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04E91-2895-4E93-B7F9-AC5F6E765B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98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9C75B-2BE1-4B15-8E82-FCB1064CA2E7}" type="datetime1">
              <a:rPr lang="en-US" smtClean="0"/>
              <a:pPr>
                <a:defRPr/>
              </a:pPr>
              <a:t>9/16/2019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FFDBC-217D-47FA-AE05-349F0EA9F0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32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479551"/>
          </a:xfrm>
        </p:spPr>
        <p:txBody>
          <a:bodyPr/>
          <a:lstStyle>
            <a:lvl1pPr algn="l">
              <a:defRPr sz="2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752601"/>
            <a:ext cx="3008313" cy="44196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B9D83-DFEB-4BB0-8A97-2A29D2B8EB0F}" type="datetime1">
              <a:rPr lang="en-US" smtClean="0"/>
              <a:pPr>
                <a:defRPr/>
              </a:pPr>
              <a:t>9/16/2019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C49DF-7996-4506-AD82-57373A6F1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756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57A81-97BE-497A-AAE2-C0CE25C9AFAA}" type="datetime1">
              <a:rPr lang="en-US" smtClean="0"/>
              <a:pPr>
                <a:defRPr/>
              </a:pPr>
              <a:t>9/16/2019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51E7F-7F2A-4A11-A327-1DE7B8343A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04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7"/>
            <a:ext cx="8229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72250"/>
            <a:ext cx="1371600" cy="20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61616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2" y="6489700"/>
            <a:ext cx="3841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rgbClr val="61616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A50EE01-0104-45BC-BFC8-996DE1719B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914400"/>
            <a:ext cx="9144000" cy="45719"/>
          </a:xfrm>
          <a:prstGeom prst="rect">
            <a:avLst/>
          </a:prstGeom>
          <a:solidFill>
            <a:srgbClr val="1F497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solidFill>
                  <a:srgbClr val="66CCFF"/>
                </a:solidFill>
              </a:ln>
              <a:solidFill>
                <a:srgbClr val="66CCFF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98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2" r:id="rId1"/>
    <p:sldLayoutId id="2147484063" r:id="rId2"/>
    <p:sldLayoutId id="2147484064" r:id="rId3"/>
    <p:sldLayoutId id="2147484065" r:id="rId4"/>
    <p:sldLayoutId id="2147484066" r:id="rId5"/>
    <p:sldLayoutId id="2147484067" r:id="rId6"/>
    <p:sldLayoutId id="2147484068" r:id="rId7"/>
    <p:sldLayoutId id="2147484069" r:id="rId8"/>
    <p:sldLayoutId id="2147484070" r:id="rId9"/>
    <p:sldLayoutId id="2147484071" r:id="rId10"/>
    <p:sldLayoutId id="2147484072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9pPr>
    </p:titleStyle>
    <p:bodyStyle>
      <a:lvl1pPr marL="234950" indent="-2349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pitchFamily="34" charset="0"/>
        <a:buChar char="•"/>
        <a:defRPr sz="28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457200" indent="-2222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Calibri" pitchFamily="34" charset="0"/>
        <a:buChar char="‒"/>
        <a:defRPr sz="2400">
          <a:solidFill>
            <a:schemeClr val="bg2">
              <a:lumMod val="10000"/>
            </a:schemeClr>
          </a:solidFill>
          <a:latin typeface="+mn-lt"/>
        </a:defRPr>
      </a:lvl2pPr>
      <a:lvl3pPr marL="692150" indent="-2349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•"/>
        <a:defRPr sz="2000">
          <a:solidFill>
            <a:schemeClr val="bg2">
              <a:lumMod val="10000"/>
            </a:schemeClr>
          </a:solidFill>
          <a:latin typeface="+mn-lt"/>
        </a:defRPr>
      </a:lvl3pPr>
      <a:lvl4pPr marL="914400" indent="-2222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–"/>
        <a:tabLst/>
        <a:defRPr sz="2000">
          <a:solidFill>
            <a:schemeClr val="bg2">
              <a:lumMod val="10000"/>
            </a:schemeClr>
          </a:solidFill>
          <a:latin typeface="+mn-lt"/>
        </a:defRPr>
      </a:lvl4pPr>
      <a:lvl5pPr marL="1200150" indent="-2857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pitchFamily="34" charset="0"/>
        <a:buChar char="•"/>
        <a:defRPr sz="2000">
          <a:solidFill>
            <a:schemeClr val="bg2">
              <a:lumMod val="10000"/>
            </a:schemeClr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7"/>
            <a:ext cx="8229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72250"/>
            <a:ext cx="1371600" cy="20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61616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2" y="6489700"/>
            <a:ext cx="3841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rgbClr val="61616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A50EE01-0104-45BC-BFC8-996DE1719B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914400"/>
            <a:ext cx="9144000" cy="45719"/>
          </a:xfrm>
          <a:prstGeom prst="rect">
            <a:avLst/>
          </a:prstGeom>
          <a:solidFill>
            <a:srgbClr val="1F497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n>
                <a:solidFill>
                  <a:srgbClr val="66CCFF"/>
                </a:solidFill>
              </a:ln>
              <a:solidFill>
                <a:srgbClr val="66CC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52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9pPr>
    </p:titleStyle>
    <p:bodyStyle>
      <a:lvl1pPr marL="234950" indent="-2349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pitchFamily="34" charset="0"/>
        <a:buChar char="•"/>
        <a:defRPr sz="28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457200" indent="-2222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Calibri" pitchFamily="34" charset="0"/>
        <a:buChar char="‒"/>
        <a:defRPr sz="2400">
          <a:solidFill>
            <a:schemeClr val="bg2">
              <a:lumMod val="10000"/>
            </a:schemeClr>
          </a:solidFill>
          <a:latin typeface="+mn-lt"/>
        </a:defRPr>
      </a:lvl2pPr>
      <a:lvl3pPr marL="692150" indent="-2349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•"/>
        <a:defRPr sz="2000">
          <a:solidFill>
            <a:schemeClr val="bg2">
              <a:lumMod val="10000"/>
            </a:schemeClr>
          </a:solidFill>
          <a:latin typeface="+mn-lt"/>
        </a:defRPr>
      </a:lvl3pPr>
      <a:lvl4pPr marL="914400" indent="-2222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–"/>
        <a:tabLst/>
        <a:defRPr sz="2000">
          <a:solidFill>
            <a:schemeClr val="bg2">
              <a:lumMod val="10000"/>
            </a:schemeClr>
          </a:solidFill>
          <a:latin typeface="+mn-lt"/>
        </a:defRPr>
      </a:lvl4pPr>
      <a:lvl5pPr marL="1200150" indent="-2857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pitchFamily="34" charset="0"/>
        <a:buChar char="•"/>
        <a:defRPr sz="2000">
          <a:solidFill>
            <a:schemeClr val="bg2">
              <a:lumMod val="10000"/>
            </a:schemeClr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nrel.github.io/OpenStudio-user-documentation/tutorials/creating_your_model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energyplus.net/weather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38200" y="2743200"/>
            <a:ext cx="8839200" cy="552271"/>
          </a:xfrm>
        </p:spPr>
        <p:txBody>
          <a:bodyPr/>
          <a:lstStyle/>
          <a:p>
            <a:r>
              <a:rPr lang="en-US" sz="2800" b="0" dirty="0">
                <a:solidFill>
                  <a:schemeClr val="accent4">
                    <a:lumMod val="75000"/>
                  </a:schemeClr>
                </a:solidFill>
              </a:rPr>
              <a:t>BCUS101</a:t>
            </a:r>
            <a:r>
              <a:rPr lang="en-US" sz="2800" b="0" dirty="0"/>
              <a:t> – Bayesian Calibration Tutorial </a:t>
            </a:r>
          </a:p>
        </p:txBody>
      </p:sp>
      <p:sp>
        <p:nvSpPr>
          <p:cNvPr id="5" name="Rectangle 4"/>
          <p:cNvSpPr/>
          <p:nvPr/>
        </p:nvSpPr>
        <p:spPr>
          <a:xfrm>
            <a:off x="1327608" y="3810000"/>
            <a:ext cx="67183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A Integrated Workflow to Perform BCUS</a:t>
            </a:r>
            <a:endParaRPr lang="en-US" sz="1600" b="1" dirty="0">
              <a:solidFill>
                <a:srgbClr val="1F497D">
                  <a:lumMod val="60000"/>
                  <a:lumOff val="40000"/>
                </a:srgbClr>
              </a:solidFill>
            </a:endParaRPr>
          </a:p>
          <a:p>
            <a:pPr algn="r"/>
            <a:r>
              <a:rPr lang="en-US" sz="1600" b="1" u="sng" dirty="0">
                <a:solidFill>
                  <a:srgbClr val="C00000"/>
                </a:solidFill>
              </a:rPr>
              <a:t>B</a:t>
            </a:r>
            <a:r>
              <a:rPr lang="en-US" sz="16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ayesian </a:t>
            </a:r>
            <a:r>
              <a:rPr lang="en-US" sz="1600" b="1" u="sng" dirty="0">
                <a:solidFill>
                  <a:srgbClr val="C00000"/>
                </a:solidFill>
              </a:rPr>
              <a:t>C</a:t>
            </a:r>
            <a:r>
              <a:rPr lang="en-US" sz="16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alibration, </a:t>
            </a:r>
            <a:r>
              <a:rPr lang="en-US" sz="1600" b="1" u="sng" dirty="0">
                <a:solidFill>
                  <a:srgbClr val="C00000"/>
                </a:solidFill>
              </a:rPr>
              <a:t>U</a:t>
            </a:r>
            <a:r>
              <a:rPr lang="en-US" sz="16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ncertainty Analysis and </a:t>
            </a:r>
            <a:r>
              <a:rPr lang="en-US" sz="1600" b="1" u="sng" dirty="0">
                <a:solidFill>
                  <a:srgbClr val="C00000"/>
                </a:solidFill>
              </a:rPr>
              <a:t>S</a:t>
            </a:r>
            <a:r>
              <a:rPr lang="en-US" sz="16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ensitivity Analysis </a:t>
            </a:r>
          </a:p>
          <a:p>
            <a:pPr algn="r"/>
            <a:r>
              <a:rPr lang="en-US" sz="16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on OpenStudio Models</a:t>
            </a:r>
          </a:p>
          <a:p>
            <a:pPr algn="r"/>
            <a:endParaRPr lang="en-US" sz="1600" i="1" dirty="0">
              <a:solidFill>
                <a:srgbClr val="000000"/>
              </a:solidFill>
            </a:endParaRPr>
          </a:p>
          <a:p>
            <a:pPr algn="r"/>
            <a:r>
              <a:rPr lang="en-US" sz="1600" i="1" dirty="0">
                <a:solidFill>
                  <a:srgbClr val="000000"/>
                </a:solidFill>
              </a:rPr>
              <a:t>September 2019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685800" y="3295471"/>
            <a:ext cx="7391400" cy="0"/>
          </a:xfrm>
          <a:prstGeom prst="line">
            <a:avLst/>
          </a:prstGeom>
          <a:noFill/>
          <a:ln w="57150" cap="flat" cmpd="thickThin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1930772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Step 2  Calibration Parameters Selection (Not a mandatory step)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662" y="1633800"/>
            <a:ext cx="8229600" cy="1752600"/>
          </a:xfrm>
        </p:spPr>
        <p:txBody>
          <a:bodyPr/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926405" y="4348480"/>
            <a:ext cx="1682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</a:rPr>
              <a:t>SA on Total Gas Use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1600" y="4343400"/>
            <a:ext cx="2126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</a:rPr>
              <a:t>SA on Total Electricity Use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1054099"/>
            <a:ext cx="8229600" cy="533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pitchFamily="34" charset="0"/>
              <a:buChar char="•"/>
              <a:defRPr sz="28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22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Calibri" pitchFamily="34" charset="0"/>
              <a:buChar char="‒"/>
              <a:defRPr sz="2400">
                <a:solidFill>
                  <a:schemeClr val="tx1">
                    <a:lumMod val="50000"/>
                  </a:schemeClr>
                </a:solidFill>
                <a:latin typeface="+mn-lt"/>
              </a:defRPr>
            </a:lvl2pPr>
            <a:lvl3pPr marL="692150" indent="-2349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2000">
                <a:solidFill>
                  <a:schemeClr val="tx1">
                    <a:lumMod val="50000"/>
                  </a:schemeClr>
                </a:solidFill>
                <a:latin typeface="+mn-lt"/>
              </a:defRPr>
            </a:lvl3pPr>
            <a:lvl4pPr marL="914400" indent="-2222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tabLst/>
              <a:defRPr sz="2000">
                <a:solidFill>
                  <a:schemeClr val="tx1">
                    <a:lumMod val="50000"/>
                  </a:schemeClr>
                </a:solidFill>
                <a:latin typeface="+mn-lt"/>
              </a:defRPr>
            </a:lvl4pPr>
            <a:lvl5pPr marL="12001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pitchFamily="34" charset="0"/>
              <a:buChar char="•"/>
              <a:defRPr sz="2000">
                <a:solidFill>
                  <a:schemeClr val="tx1">
                    <a:lumMod val="50000"/>
                  </a:schemeClr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kern="0" dirty="0"/>
              <a:t>We first run a sensitivity analysis to select top ranking parameters which have significant impact to the simulation output. In this example, we will take the results directly from previous sensitivity analysis.</a:t>
            </a:r>
          </a:p>
          <a:p>
            <a:r>
              <a:rPr lang="en-US" sz="1600" kern="0" dirty="0"/>
              <a:t>Navigate to </a:t>
            </a:r>
            <a:r>
              <a:rPr lang="en-US" sz="1600" kern="0" dirty="0">
                <a:solidFill>
                  <a:srgbClr val="C00000"/>
                </a:solidFill>
              </a:rPr>
              <a:t>…/Example/</a:t>
            </a:r>
            <a:r>
              <a:rPr lang="en-US" sz="1600" kern="0" dirty="0" err="1">
                <a:solidFill>
                  <a:srgbClr val="C00000"/>
                </a:solidFill>
              </a:rPr>
              <a:t>SA_Output</a:t>
            </a:r>
            <a:r>
              <a:rPr lang="en-US" sz="1600" kern="0" dirty="0">
                <a:solidFill>
                  <a:srgbClr val="C00000"/>
                </a:solidFill>
              </a:rPr>
              <a:t> </a:t>
            </a:r>
            <a:r>
              <a:rPr lang="en-US" sz="1600" kern="0" dirty="0"/>
              <a:t>folder and open: </a:t>
            </a:r>
          </a:p>
          <a:p>
            <a:pPr marL="0" indent="0">
              <a:buNone/>
            </a:pPr>
            <a:r>
              <a:rPr lang="en-US" sz="1600" kern="0" dirty="0">
                <a:solidFill>
                  <a:srgbClr val="C00000"/>
                </a:solidFill>
              </a:rPr>
              <a:t>     </a:t>
            </a:r>
            <a:r>
              <a:rPr lang="en-US" sz="1600" kern="0" dirty="0" err="1">
                <a:solidFill>
                  <a:srgbClr val="C00000"/>
                </a:solidFill>
              </a:rPr>
              <a:t>SA_wrt_Electricity.Total.End.Uses..GJ..csv</a:t>
            </a:r>
            <a:endParaRPr lang="en-US" sz="1600" kern="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600" kern="0" dirty="0"/>
              <a:t>     </a:t>
            </a:r>
            <a:r>
              <a:rPr lang="en-US" sz="1600" kern="0" dirty="0">
                <a:solidFill>
                  <a:srgbClr val="C00000"/>
                </a:solidFill>
              </a:rPr>
              <a:t>SA_wrt_Natural.Gas.Total.End.Uses..</a:t>
            </a:r>
            <a:r>
              <a:rPr lang="en-US" sz="1600" kern="0" dirty="0" err="1">
                <a:solidFill>
                  <a:srgbClr val="C00000"/>
                </a:solidFill>
              </a:rPr>
              <a:t>GJ.csv</a:t>
            </a:r>
            <a:endParaRPr lang="en-US" sz="1600" kern="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600" kern="0" dirty="0"/>
          </a:p>
          <a:p>
            <a:r>
              <a:rPr lang="en-US" sz="1600" kern="0" dirty="0"/>
              <a:t>Select parameters with high rankings according to </a:t>
            </a:r>
            <a:r>
              <a:rPr lang="en-US" sz="1600" kern="0" dirty="0" err="1"/>
              <a:t>mu.star</a:t>
            </a:r>
            <a:r>
              <a:rPr lang="en-US" sz="1600" kern="0" dirty="0"/>
              <a:t>. </a:t>
            </a:r>
          </a:p>
          <a:p>
            <a:pPr marL="0" indent="0">
              <a:buNone/>
            </a:pPr>
            <a:r>
              <a:rPr lang="en-US" sz="1600" kern="0" dirty="0"/>
              <a:t>     In this example, we select the </a:t>
            </a:r>
            <a:r>
              <a:rPr lang="en-US" sz="1600" dirty="0"/>
              <a:t>lights, plug load, and outdoor air flow rate respectively. </a:t>
            </a:r>
            <a:endParaRPr lang="en-US" sz="1600" kern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B9AB95-C8FA-4777-9E53-F52F05576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4724400"/>
            <a:ext cx="4224527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356A33-DC5D-4A18-88C1-8809D3FC6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4150" y="4724400"/>
            <a:ext cx="424575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055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sz="2400" dirty="0"/>
              <a:t>Step 3: Create Utility/Measurement file (Monthly)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198" y="1143000"/>
            <a:ext cx="8534399" cy="927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pitchFamily="34" charset="0"/>
              <a:buChar char="•"/>
              <a:defRPr sz="28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22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Calibri" pitchFamily="34" charset="0"/>
              <a:buChar char="‒"/>
              <a:defRPr sz="2400">
                <a:solidFill>
                  <a:schemeClr val="tx1">
                    <a:lumMod val="50000"/>
                  </a:schemeClr>
                </a:solidFill>
                <a:latin typeface="+mn-lt"/>
              </a:defRPr>
            </a:lvl2pPr>
            <a:lvl3pPr marL="692150" indent="-2349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2000">
                <a:solidFill>
                  <a:schemeClr val="tx1">
                    <a:lumMod val="50000"/>
                  </a:schemeClr>
                </a:solidFill>
                <a:latin typeface="+mn-lt"/>
              </a:defRPr>
            </a:lvl3pPr>
            <a:lvl4pPr marL="914400" indent="-2222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tabLst/>
              <a:defRPr sz="2000">
                <a:solidFill>
                  <a:schemeClr val="tx1">
                    <a:lumMod val="50000"/>
                  </a:schemeClr>
                </a:solidFill>
                <a:latin typeface="+mn-lt"/>
              </a:defRPr>
            </a:lvl4pPr>
            <a:lvl5pPr marL="12001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pitchFamily="34" charset="0"/>
              <a:buChar char="•"/>
              <a:defRPr sz="2000">
                <a:solidFill>
                  <a:schemeClr val="tx1">
                    <a:lumMod val="50000"/>
                  </a:schemeClr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400" kern="0" dirty="0"/>
              <a:t>Create the </a:t>
            </a:r>
            <a:r>
              <a:rPr lang="en-US" sz="1400" kern="0" dirty="0">
                <a:solidFill>
                  <a:srgbClr val="C00000"/>
                </a:solidFill>
              </a:rPr>
              <a:t>Utility_Data.csv</a:t>
            </a:r>
            <a:r>
              <a:rPr lang="en-US" sz="1400" kern="0" dirty="0"/>
              <a:t> file in your project folder and save the monthly measurement of electricity and gas in the .csv file. 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b="1" dirty="0">
                <a:solidFill>
                  <a:srgbClr val="000000"/>
                </a:solidFill>
              </a:rPr>
              <a:t>Note</a:t>
            </a:r>
            <a:r>
              <a:rPr lang="en-US" sz="1400" dirty="0">
                <a:solidFill>
                  <a:srgbClr val="000000"/>
                </a:solidFill>
              </a:rPr>
              <a:t>: The unit of the measurement data is required to be converted to [J].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400" dirty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kern="0" dirty="0"/>
          </a:p>
          <a:p>
            <a:pPr marL="0" indent="0">
              <a:buFont typeface="Arial" pitchFamily="34" charset="0"/>
              <a:buNone/>
            </a:pPr>
            <a:endParaRPr lang="en-US" sz="1400" kern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857F130-7208-41AB-8B33-69DF635B44EE}"/>
              </a:ext>
            </a:extLst>
          </p:cNvPr>
          <p:cNvGraphicFramePr>
            <a:graphicFrameLocks noGrp="1"/>
          </p:cNvGraphicFramePr>
          <p:nvPr/>
        </p:nvGraphicFramePr>
        <p:xfrm>
          <a:off x="2933700" y="2407761"/>
          <a:ext cx="3276600" cy="2377440"/>
        </p:xfrm>
        <a:graphic>
          <a:graphicData uri="http://schemas.openxmlformats.org/drawingml/2006/table">
            <a:tbl>
              <a:tblPr/>
              <a:tblGrid>
                <a:gridCol w="673100">
                  <a:extLst>
                    <a:ext uri="{9D8B030D-6E8A-4147-A177-3AD203B41FA5}">
                      <a16:colId xmlns:a16="http://schemas.microsoft.com/office/drawing/2014/main" val="1370361644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1882619576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74262500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Electricity Consumption [ J ]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Natural Gas [ J ]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38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6.67E+11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9990447380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75958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7.43E+11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9218470444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4141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5.90E+11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10259898888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502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4.99E+11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8904568226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91750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5.67E+11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9202115902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3174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5.33E+11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8238895970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9289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6.20E+11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7680854044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9875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August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5.80E+11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7993387438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69736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September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4.63E+11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7689287082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876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October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5.73E+11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8401852539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36301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November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5.51E+11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8936406624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34547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December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6.04E+11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9341400532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6379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28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29A3D0-31ED-41E5-8371-9D959118F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23" y="3614219"/>
            <a:ext cx="8766177" cy="6896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Edit Executable Bash/Batch Script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219200"/>
            <a:ext cx="8229600" cy="1220875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Open </a:t>
            </a:r>
            <a:r>
              <a:rPr lang="en-US" sz="1600" dirty="0">
                <a:solidFill>
                  <a:srgbClr val="C00000"/>
                </a:solidFill>
              </a:rPr>
              <a:t>Bayesian_Calibration.bat</a:t>
            </a:r>
            <a:r>
              <a:rPr lang="en-US" sz="1600" dirty="0"/>
              <a:t> file using any available text editing software:</a:t>
            </a:r>
          </a:p>
          <a:p>
            <a:r>
              <a:rPr lang="en-US" sz="1600" dirty="0"/>
              <a:t>Replace current file names with your building model name and weather file name. </a:t>
            </a:r>
          </a:p>
          <a:p>
            <a:r>
              <a:rPr lang="en-US" sz="1600" dirty="0"/>
              <a:t>You can save the modified bash script with a new name, such as Run_Calibration.bat or just keep the old </a:t>
            </a:r>
            <a:r>
              <a:rPr lang="en-US" sz="1600" dirty="0">
                <a:solidFill>
                  <a:srgbClr val="000000"/>
                </a:solidFill>
              </a:rPr>
              <a:t>name.</a:t>
            </a:r>
          </a:p>
          <a:p>
            <a:endParaRPr lang="en-US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5F90E9-E0DD-496D-8F1E-7E310B6704B8}"/>
              </a:ext>
            </a:extLst>
          </p:cNvPr>
          <p:cNvSpPr/>
          <p:nvPr/>
        </p:nvSpPr>
        <p:spPr bwMode="auto">
          <a:xfrm>
            <a:off x="1186615" y="4122642"/>
            <a:ext cx="870786" cy="188432"/>
          </a:xfrm>
          <a:prstGeom prst="rect">
            <a:avLst/>
          </a:prstGeom>
          <a:noFill/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74A078-500F-4D08-9185-1D186DA8710C}"/>
              </a:ext>
            </a:extLst>
          </p:cNvPr>
          <p:cNvSpPr/>
          <p:nvPr/>
        </p:nvSpPr>
        <p:spPr bwMode="auto">
          <a:xfrm>
            <a:off x="2286000" y="4117142"/>
            <a:ext cx="2493197" cy="186743"/>
          </a:xfrm>
          <a:prstGeom prst="rect">
            <a:avLst/>
          </a:prstGeom>
          <a:noFill/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DC45AE-47C4-431C-ADBF-7013943B04F8}"/>
              </a:ext>
            </a:extLst>
          </p:cNvPr>
          <p:cNvSpPr txBox="1"/>
          <p:nvPr/>
        </p:nvSpPr>
        <p:spPr>
          <a:xfrm>
            <a:off x="845077" y="4724221"/>
            <a:ext cx="15538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D2D2D2">
                    <a:lumMod val="10000"/>
                  </a:srgbClr>
                </a:solidFill>
                <a:latin typeface="Arial" pitchFamily="34" charset="0"/>
              </a:rPr>
              <a:t>Replace with the name of your 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D2D2D2">
                    <a:lumMod val="10000"/>
                  </a:srgbClr>
                </a:solidFill>
                <a:latin typeface="Arial" pitchFamily="34" charset="0"/>
              </a:rPr>
              <a:t>building model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B6DEA1-E647-40C2-A6DA-27F6939C21EB}"/>
              </a:ext>
            </a:extLst>
          </p:cNvPr>
          <p:cNvSpPr txBox="1"/>
          <p:nvPr/>
        </p:nvSpPr>
        <p:spPr>
          <a:xfrm>
            <a:off x="2411001" y="4724221"/>
            <a:ext cx="2243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D2D2D2">
                    <a:lumMod val="10000"/>
                  </a:srgbClr>
                </a:solidFill>
                <a:latin typeface="Arial" pitchFamily="34" charset="0"/>
              </a:rPr>
              <a:t>Replace with the weather file of your building model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5AC9AB3-3049-4679-8E87-C5707D05C6F1}"/>
              </a:ext>
            </a:extLst>
          </p:cNvPr>
          <p:cNvCxnSpPr>
            <a:cxnSpLocks/>
            <a:stCxn id="23" idx="0"/>
            <a:endCxn id="21" idx="2"/>
          </p:cNvCxnSpPr>
          <p:nvPr/>
        </p:nvCxnSpPr>
        <p:spPr bwMode="auto">
          <a:xfrm flipV="1">
            <a:off x="1622008" y="4311074"/>
            <a:ext cx="0" cy="413147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0541FAB-48C9-44A9-B090-21BDA1AD4ECC}"/>
              </a:ext>
            </a:extLst>
          </p:cNvPr>
          <p:cNvCxnSpPr>
            <a:cxnSpLocks/>
            <a:stCxn id="26" idx="0"/>
            <a:endCxn id="22" idx="2"/>
          </p:cNvCxnSpPr>
          <p:nvPr/>
        </p:nvCxnSpPr>
        <p:spPr bwMode="auto">
          <a:xfrm flipV="1">
            <a:off x="3532599" y="4303885"/>
            <a:ext cx="0" cy="420336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E9637ED-BF39-46BF-AC00-3B3CFAAF53D9}"/>
              </a:ext>
            </a:extLst>
          </p:cNvPr>
          <p:cNvSpPr/>
          <p:nvPr/>
        </p:nvSpPr>
        <p:spPr bwMode="auto">
          <a:xfrm>
            <a:off x="1447800" y="3926368"/>
            <a:ext cx="7546977" cy="188432"/>
          </a:xfrm>
          <a:prstGeom prst="rect">
            <a:avLst/>
          </a:prstGeom>
          <a:noFill/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88B5FF6-D9A0-4FB0-AFE7-00E34886D0CC}"/>
              </a:ext>
            </a:extLst>
          </p:cNvPr>
          <p:cNvCxnSpPr>
            <a:cxnSpLocks/>
            <a:stCxn id="32" idx="2"/>
            <a:endCxn id="30" idx="0"/>
          </p:cNvCxnSpPr>
          <p:nvPr/>
        </p:nvCxnSpPr>
        <p:spPr bwMode="auto">
          <a:xfrm>
            <a:off x="5221289" y="3274557"/>
            <a:ext cx="0" cy="651811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0D34B4D-89F0-40BA-8545-6BB064308BA4}"/>
              </a:ext>
            </a:extLst>
          </p:cNvPr>
          <p:cNvSpPr txBox="1"/>
          <p:nvPr/>
        </p:nvSpPr>
        <p:spPr>
          <a:xfrm>
            <a:off x="3273608" y="2751337"/>
            <a:ext cx="3895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D2D2D2">
                    <a:lumMod val="10000"/>
                  </a:srgbClr>
                </a:solidFill>
                <a:latin typeface="Arial" pitchFamily="34" charset="0"/>
              </a:rPr>
              <a:t>List of inputs. Add --help for detail explanations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D2D2D2">
                    <a:lumMod val="10000"/>
                  </a:srgbClr>
                </a:solidFill>
                <a:latin typeface="Arial" pitchFamily="34" charset="0"/>
              </a:rPr>
              <a:t>Will use default values if left blank in the input  </a:t>
            </a:r>
          </a:p>
        </p:txBody>
      </p:sp>
    </p:spTree>
    <p:extLst>
      <p:ext uri="{BB962C8B-B14F-4D97-AF65-F5344CB8AC3E}">
        <p14:creationId xmlns:p14="http://schemas.microsoft.com/office/powerpoint/2010/main" val="1030431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Bash Script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000" y="1219200"/>
            <a:ext cx="8229600" cy="4576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err="1">
                <a:solidFill>
                  <a:srgbClr val="000000"/>
                </a:solidFill>
              </a:rPr>
              <a:t>osm</a:t>
            </a:r>
            <a:r>
              <a:rPr lang="en-US" sz="1400" dirty="0">
                <a:solidFill>
                  <a:srgbClr val="000000"/>
                </a:solidFill>
              </a:rPr>
              <a:t>: The name of the </a:t>
            </a:r>
            <a:r>
              <a:rPr lang="en-US" sz="1400" dirty="0" err="1">
                <a:solidFill>
                  <a:srgbClr val="000000"/>
                </a:solidFill>
              </a:rPr>
              <a:t>OpenStudio</a:t>
            </a:r>
            <a:r>
              <a:rPr lang="en-US" sz="1400" dirty="0">
                <a:solidFill>
                  <a:srgbClr val="000000"/>
                </a:solidFill>
              </a:rPr>
              <a:t> model (.</a:t>
            </a:r>
            <a:r>
              <a:rPr lang="en-US" sz="1400" dirty="0" err="1">
                <a:solidFill>
                  <a:srgbClr val="000000"/>
                </a:solidFill>
              </a:rPr>
              <a:t>osm</a:t>
            </a:r>
            <a:r>
              <a:rPr lang="en-US" sz="1400" dirty="0">
                <a:solidFill>
                  <a:srgbClr val="000000"/>
                </a:solidFill>
              </a:rPr>
              <a:t>)</a:t>
            </a:r>
          </a:p>
          <a:p>
            <a:pPr marL="457200" indent="-45720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err="1">
                <a:solidFill>
                  <a:srgbClr val="000000"/>
                </a:solidFill>
              </a:rPr>
              <a:t>epw</a:t>
            </a:r>
            <a:r>
              <a:rPr lang="en-US" sz="1400" dirty="0">
                <a:solidFill>
                  <a:srgbClr val="000000"/>
                </a:solidFill>
              </a:rPr>
              <a:t>: The name of the weather file(.</a:t>
            </a:r>
            <a:r>
              <a:rPr lang="en-US" sz="1400" dirty="0" err="1">
                <a:solidFill>
                  <a:srgbClr val="000000"/>
                </a:solidFill>
              </a:rPr>
              <a:t>epw</a:t>
            </a:r>
            <a:r>
              <a:rPr lang="en-US" sz="1400" dirty="0">
                <a:solidFill>
                  <a:srgbClr val="000000"/>
                </a:solidFill>
              </a:rPr>
              <a:t>)</a:t>
            </a:r>
          </a:p>
          <a:p>
            <a:pPr marL="457200" indent="-45720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err="1">
                <a:solidFill>
                  <a:srgbClr val="000000"/>
                </a:solidFill>
              </a:rPr>
              <a:t>priorsFile</a:t>
            </a:r>
            <a:r>
              <a:rPr lang="en-US" sz="1400" dirty="0">
                <a:solidFill>
                  <a:srgbClr val="000000"/>
                </a:solidFill>
              </a:rPr>
              <a:t>: Prior uncertainty distribution table (.csv)</a:t>
            </a:r>
          </a:p>
          <a:p>
            <a:pPr marL="457200" indent="-45720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err="1">
                <a:solidFill>
                  <a:srgbClr val="000000"/>
                </a:solidFill>
              </a:rPr>
              <a:t>utilityData</a:t>
            </a:r>
            <a:r>
              <a:rPr lang="en-US" sz="1400" dirty="0">
                <a:solidFill>
                  <a:srgbClr val="000000"/>
                </a:solidFill>
              </a:rPr>
              <a:t>: Utility data (.csv)</a:t>
            </a:r>
          </a:p>
          <a:p>
            <a:pPr marL="457200" indent="-45720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err="1">
                <a:solidFill>
                  <a:srgbClr val="000000"/>
                </a:solidFill>
              </a:rPr>
              <a:t>outFile</a:t>
            </a:r>
            <a:r>
              <a:rPr lang="en-US" sz="1400" dirty="0">
                <a:solidFill>
                  <a:srgbClr val="000000"/>
                </a:solidFill>
              </a:rPr>
              <a:t>: The name of the simulation output setting file (.csv)</a:t>
            </a:r>
          </a:p>
          <a:p>
            <a:pPr marL="457200" indent="-45720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err="1">
                <a:solidFill>
                  <a:srgbClr val="000000"/>
                </a:solidFill>
              </a:rPr>
              <a:t>simFile</a:t>
            </a:r>
            <a:r>
              <a:rPr lang="en-US" sz="1400" dirty="0">
                <a:solidFill>
                  <a:srgbClr val="000000"/>
                </a:solidFill>
              </a:rPr>
              <a:t>: Filename of computer simulation outputs (.txt)</a:t>
            </a:r>
          </a:p>
          <a:p>
            <a:pPr marL="457200" indent="-45720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err="1">
                <a:solidFill>
                  <a:srgbClr val="000000"/>
                </a:solidFill>
              </a:rPr>
              <a:t>fieldFile:Filename</a:t>
            </a:r>
            <a:r>
              <a:rPr lang="en-US" sz="1400" dirty="0">
                <a:solidFill>
                  <a:srgbClr val="000000"/>
                </a:solidFill>
              </a:rPr>
              <a:t> of utility data measured from the field meter for comparison (.txt)</a:t>
            </a:r>
          </a:p>
          <a:p>
            <a:pPr marL="457200" indent="-45720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err="1">
                <a:solidFill>
                  <a:srgbClr val="000000"/>
                </a:solidFill>
              </a:rPr>
              <a:t>postsFile</a:t>
            </a:r>
            <a:r>
              <a:rPr lang="en-US" sz="1400" dirty="0">
                <a:solidFill>
                  <a:srgbClr val="000000"/>
                </a:solidFill>
              </a:rPr>
              <a:t>: The filename of posterior distributions (.csv)</a:t>
            </a:r>
          </a:p>
          <a:p>
            <a:pPr marL="457200" indent="-45720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err="1">
                <a:solidFill>
                  <a:srgbClr val="000000"/>
                </a:solidFill>
              </a:rPr>
              <a:t>pvalsFile</a:t>
            </a:r>
            <a:r>
              <a:rPr lang="en-US" sz="1400" dirty="0">
                <a:solidFill>
                  <a:srgbClr val="000000"/>
                </a:solidFill>
              </a:rPr>
              <a:t>: The filename of </a:t>
            </a:r>
            <a:r>
              <a:rPr lang="en-US" sz="1400" dirty="0" err="1">
                <a:solidFill>
                  <a:srgbClr val="000000"/>
                </a:solidFill>
              </a:rPr>
              <a:t>pvals</a:t>
            </a:r>
            <a:r>
              <a:rPr lang="en-US" sz="1400" dirty="0">
                <a:solidFill>
                  <a:srgbClr val="000000"/>
                </a:solidFill>
              </a:rPr>
              <a:t> (.csv)</a:t>
            </a:r>
          </a:p>
          <a:p>
            <a:pPr marL="457200" indent="-45720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err="1">
                <a:solidFill>
                  <a:srgbClr val="000000"/>
                </a:solidFill>
              </a:rPr>
              <a:t>numLHD</a:t>
            </a:r>
            <a:r>
              <a:rPr lang="en-US" sz="1400" dirty="0">
                <a:solidFill>
                  <a:srgbClr val="000000"/>
                </a:solidFill>
              </a:rPr>
              <a:t>: The number of sample points of Monte Carlo simulation with Latin Hypercube Design</a:t>
            </a:r>
          </a:p>
          <a:p>
            <a:pPr marL="457200" indent="-457200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err="1">
                <a:solidFill>
                  <a:srgbClr val="000000"/>
                </a:solidFill>
              </a:rPr>
              <a:t>numMCMC</a:t>
            </a:r>
            <a:r>
              <a:rPr lang="en-US" sz="1400" dirty="0">
                <a:solidFill>
                  <a:srgbClr val="000000"/>
                </a:solidFill>
              </a:rPr>
              <a:t>: The number of MCMC steps. The number should be large enough to derive a good approximation of posterior distribution.</a:t>
            </a:r>
          </a:p>
          <a:p>
            <a:pPr marL="457200" indent="-457200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err="1">
                <a:solidFill>
                  <a:srgbClr val="000000"/>
                </a:solidFill>
              </a:rPr>
              <a:t>numBurnin</a:t>
            </a:r>
            <a:r>
              <a:rPr lang="en-US" sz="1400" dirty="0">
                <a:solidFill>
                  <a:srgbClr val="000000"/>
                </a:solidFill>
              </a:rPr>
              <a:t>: The number of burning samples to dump in initial steps of MCMC. Suggested value: 10% </a:t>
            </a:r>
            <a:r>
              <a:rPr lang="en-US" sz="1400" dirty="0" err="1">
                <a:solidFill>
                  <a:srgbClr val="000000"/>
                </a:solidFill>
              </a:rPr>
              <a:t>NumMCMC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015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Bash Script – Cont.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000" y="1219200"/>
            <a:ext cx="8229600" cy="4576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err="1">
                <a:solidFill>
                  <a:srgbClr val="000000"/>
                </a:solidFill>
              </a:rPr>
              <a:t>numOutputVars</a:t>
            </a:r>
            <a:r>
              <a:rPr lang="en-US" sz="1400" dirty="0">
                <a:solidFill>
                  <a:srgbClr val="000000"/>
                </a:solidFill>
              </a:rPr>
              <a:t>: The number of output variables used for calibration. 1 for either electricity or natural gas; 2 for both electricity and natural gas</a:t>
            </a:r>
          </a:p>
          <a:p>
            <a:pPr marL="457200" indent="-457200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err="1">
                <a:solidFill>
                  <a:srgbClr val="000000"/>
                </a:solidFill>
              </a:rPr>
              <a:t>numWVars</a:t>
            </a:r>
            <a:r>
              <a:rPr lang="en-US" sz="1400" dirty="0">
                <a:solidFill>
                  <a:srgbClr val="000000"/>
                </a:solidFill>
              </a:rPr>
              <a:t>: The number of weather variables</a:t>
            </a:r>
          </a:p>
          <a:p>
            <a:pPr marL="457200" indent="-457200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</a:rPr>
              <a:t>--seed: Need to be an integer. If same, the sequence of the samples will be the same</a:t>
            </a:r>
          </a:p>
          <a:p>
            <a:pPr marL="457200" indent="-45720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err="1">
                <a:solidFill>
                  <a:srgbClr val="000000"/>
                </a:solidFill>
              </a:rPr>
              <a:t>numProcesses</a:t>
            </a:r>
            <a:r>
              <a:rPr lang="en-US" sz="1400" dirty="0">
                <a:solidFill>
                  <a:srgbClr val="000000"/>
                </a:solidFill>
              </a:rPr>
              <a:t>: The number of parallel processes for running </a:t>
            </a:r>
            <a:r>
              <a:rPr lang="en-US" sz="1400" dirty="0" err="1">
                <a:solidFill>
                  <a:srgbClr val="000000"/>
                </a:solidFill>
              </a:rPr>
              <a:t>EnergyPlus</a:t>
            </a:r>
            <a:r>
              <a:rPr lang="en-US" sz="1400" dirty="0">
                <a:solidFill>
                  <a:srgbClr val="000000"/>
                </a:solidFill>
              </a:rPr>
              <a:t> simulations</a:t>
            </a:r>
          </a:p>
          <a:p>
            <a:pPr marL="457200" indent="-45720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err="1">
                <a:solidFill>
                  <a:srgbClr val="000000"/>
                </a:solidFill>
              </a:rPr>
              <a:t>noSim</a:t>
            </a:r>
            <a:r>
              <a:rPr lang="en-US" sz="1400" dirty="0">
                <a:solidFill>
                  <a:srgbClr val="000000"/>
                </a:solidFill>
              </a:rPr>
              <a:t>: If true, no </a:t>
            </a:r>
            <a:r>
              <a:rPr lang="en-US" sz="1400" dirty="0" err="1">
                <a:solidFill>
                  <a:srgbClr val="000000"/>
                </a:solidFill>
              </a:rPr>
              <a:t>OpenStudio</a:t>
            </a:r>
            <a:r>
              <a:rPr lang="en-US" sz="1400" dirty="0">
                <a:solidFill>
                  <a:srgbClr val="000000"/>
                </a:solidFill>
              </a:rPr>
              <a:t> models will be generated</a:t>
            </a:r>
          </a:p>
          <a:p>
            <a:pPr marL="457200" indent="-45720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err="1">
                <a:solidFill>
                  <a:srgbClr val="000000"/>
                </a:solidFill>
              </a:rPr>
              <a:t>noEP</a:t>
            </a:r>
            <a:r>
              <a:rPr lang="en-US" sz="1400" dirty="0">
                <a:solidFill>
                  <a:srgbClr val="000000"/>
                </a:solidFill>
              </a:rPr>
              <a:t>: If true, no </a:t>
            </a:r>
            <a:r>
              <a:rPr lang="en-US" sz="1400" dirty="0" err="1">
                <a:solidFill>
                  <a:srgbClr val="000000"/>
                </a:solidFill>
              </a:rPr>
              <a:t>EnergyPlus</a:t>
            </a:r>
            <a:r>
              <a:rPr lang="en-US" sz="1400" dirty="0">
                <a:solidFill>
                  <a:srgbClr val="000000"/>
                </a:solidFill>
              </a:rPr>
              <a:t> simulation will be performed</a:t>
            </a:r>
          </a:p>
          <a:p>
            <a:pPr marL="457200" indent="-45720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err="1">
                <a:solidFill>
                  <a:srgbClr val="000000"/>
                </a:solidFill>
              </a:rPr>
              <a:t>noCleanup</a:t>
            </a:r>
            <a:r>
              <a:rPr lang="en-US" sz="1400" dirty="0">
                <a:solidFill>
                  <a:srgbClr val="000000"/>
                </a:solidFill>
              </a:rPr>
              <a:t>: If true, intermediate files will be kept</a:t>
            </a:r>
          </a:p>
          <a:p>
            <a:pPr marL="457200" indent="-45720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err="1">
                <a:solidFill>
                  <a:srgbClr val="000000"/>
                </a:solidFill>
              </a:rPr>
              <a:t>noPlots</a:t>
            </a:r>
            <a:r>
              <a:rPr lang="en-US" sz="1400" dirty="0">
                <a:solidFill>
                  <a:srgbClr val="000000"/>
                </a:solidFill>
              </a:rPr>
              <a:t>: If true, plots of posterior distributions will not be generated</a:t>
            </a:r>
          </a:p>
          <a:p>
            <a:pPr marL="457200" indent="-45720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err="1">
                <a:solidFill>
                  <a:srgbClr val="000000"/>
                </a:solidFill>
              </a:rPr>
              <a:t>noRunCal</a:t>
            </a:r>
            <a:r>
              <a:rPr lang="en-US" sz="1400" dirty="0">
                <a:solidFill>
                  <a:srgbClr val="000000"/>
                </a:solidFill>
              </a:rPr>
              <a:t>: If true, no calibrated model will be generated and simulated</a:t>
            </a:r>
          </a:p>
          <a:p>
            <a:pPr marL="457200" indent="-457200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</a:rPr>
              <a:t>--interactive: If true, there will be dialogue between the user and the program</a:t>
            </a:r>
          </a:p>
          <a:p>
            <a:pPr marL="457200" indent="-45720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--verbose: If true, run in verbose mode with more output info printed</a:t>
            </a:r>
          </a:p>
          <a:p>
            <a:pPr marL="457200" indent="-45720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--help: Display help</a:t>
            </a:r>
          </a:p>
          <a:p>
            <a:pPr marL="457200" indent="-457200">
              <a:lnSpc>
                <a:spcPct val="150000"/>
              </a:lnSpc>
              <a:buNone/>
            </a:pP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774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Step 3: Run Executable Bash Script in the Terminal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799"/>
            <a:ext cx="8229600" cy="533401"/>
          </a:xfrm>
        </p:spPr>
        <p:txBody>
          <a:bodyPr/>
          <a:lstStyle/>
          <a:p>
            <a:r>
              <a:rPr lang="en-US" sz="1600" dirty="0"/>
              <a:t>Launch the Terminal in your operating system:</a:t>
            </a:r>
          </a:p>
          <a:p>
            <a:pPr marL="0" indent="0">
              <a:buNone/>
            </a:pPr>
            <a:r>
              <a:rPr lang="en-US" sz="1600" dirty="0"/>
              <a:t>     For </a:t>
            </a:r>
            <a:r>
              <a:rPr lang="en-US" sz="1600" dirty="0">
                <a:solidFill>
                  <a:srgbClr val="C00000"/>
                </a:solidFill>
              </a:rPr>
              <a:t>OSX</a:t>
            </a:r>
            <a:r>
              <a:rPr lang="en-US" sz="1600" dirty="0">
                <a:solidFill>
                  <a:srgbClr val="000000"/>
                </a:solidFill>
              </a:rPr>
              <a:t> – </a:t>
            </a:r>
            <a:r>
              <a:rPr lang="en-US" sz="1600" dirty="0"/>
              <a:t>Press </a:t>
            </a:r>
            <a:r>
              <a:rPr lang="en-US" sz="1600" b="1" dirty="0">
                <a:solidFill>
                  <a:srgbClr val="000000"/>
                </a:solidFill>
              </a:rPr>
              <a:t>Command + Space </a:t>
            </a:r>
            <a:r>
              <a:rPr lang="en-US" sz="1600" dirty="0">
                <a:solidFill>
                  <a:srgbClr val="000000"/>
                </a:solidFill>
              </a:rPr>
              <a:t>and type </a:t>
            </a:r>
            <a:r>
              <a:rPr lang="en-US" sz="1600" dirty="0">
                <a:solidFill>
                  <a:srgbClr val="C00000"/>
                </a:solidFill>
              </a:rPr>
              <a:t>terminal </a:t>
            </a:r>
            <a:r>
              <a:rPr lang="en-US" sz="1600" dirty="0">
                <a:solidFill>
                  <a:srgbClr val="000000"/>
                </a:solidFill>
              </a:rPr>
              <a:t>and press </a:t>
            </a:r>
            <a:r>
              <a:rPr lang="en-US" sz="1600" b="1" dirty="0">
                <a:solidFill>
                  <a:srgbClr val="000000"/>
                </a:solidFill>
              </a:rPr>
              <a:t>Enter</a:t>
            </a:r>
            <a:r>
              <a:rPr lang="en-US" sz="1600" dirty="0">
                <a:solidFill>
                  <a:srgbClr val="C00000"/>
                </a:solidFill>
              </a:rPr>
              <a:t>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     For </a:t>
            </a:r>
            <a:r>
              <a:rPr lang="en-US" sz="1600" dirty="0">
                <a:solidFill>
                  <a:srgbClr val="C00000"/>
                </a:solidFill>
              </a:rPr>
              <a:t>Linux</a:t>
            </a:r>
            <a:r>
              <a:rPr lang="en-US" sz="1600" dirty="0">
                <a:solidFill>
                  <a:srgbClr val="000000"/>
                </a:solidFill>
              </a:rPr>
              <a:t> – </a:t>
            </a:r>
            <a:r>
              <a:rPr lang="en-US" sz="1600" dirty="0"/>
              <a:t>Open the </a:t>
            </a:r>
            <a:r>
              <a:rPr lang="en-US" sz="1600" b="1" dirty="0"/>
              <a:t>Dash</a:t>
            </a:r>
            <a:r>
              <a:rPr lang="en-US" sz="1600" dirty="0"/>
              <a:t> by clicking the </a:t>
            </a:r>
            <a:r>
              <a:rPr lang="en-US" sz="1600" b="1" dirty="0"/>
              <a:t>Ubuntu icon </a:t>
            </a:r>
            <a:r>
              <a:rPr lang="en-US" sz="1600" dirty="0"/>
              <a:t>in the upper-left, type </a:t>
            </a:r>
            <a:r>
              <a:rPr lang="en-US" sz="1600" dirty="0">
                <a:solidFill>
                  <a:srgbClr val="C00000"/>
                </a:solidFill>
              </a:rPr>
              <a:t>terminal</a:t>
            </a:r>
            <a:r>
              <a:rPr lang="en-US" sz="1600" dirty="0"/>
              <a:t>, and  </a:t>
            </a:r>
          </a:p>
          <a:p>
            <a:pPr marL="0" indent="0">
              <a:buNone/>
            </a:pPr>
            <a:r>
              <a:rPr lang="en-US" sz="1600" dirty="0"/>
              <a:t>     select the Terminal application from the results that appear. </a:t>
            </a:r>
          </a:p>
          <a:p>
            <a:pPr marL="0" indent="0">
              <a:buNone/>
            </a:pPr>
            <a:r>
              <a:rPr lang="en-US" sz="1600" dirty="0"/>
              <a:t>     or simply hit the keyboard shortcut </a:t>
            </a:r>
            <a:r>
              <a:rPr lang="en-US" sz="1600" b="1" dirty="0" err="1"/>
              <a:t>Ctrl-Alt+T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     For </a:t>
            </a:r>
            <a:r>
              <a:rPr lang="en-US" sz="1600" dirty="0">
                <a:solidFill>
                  <a:srgbClr val="C00000"/>
                </a:solidFill>
              </a:rPr>
              <a:t>Windows</a:t>
            </a:r>
            <a:r>
              <a:rPr lang="en-US" sz="1600" dirty="0">
                <a:solidFill>
                  <a:srgbClr val="000000"/>
                </a:solidFill>
              </a:rPr>
              <a:t> – Click </a:t>
            </a:r>
            <a:r>
              <a:rPr lang="en-US" sz="1600" b="1" dirty="0">
                <a:solidFill>
                  <a:srgbClr val="000000"/>
                </a:solidFill>
              </a:rPr>
              <a:t>Start</a:t>
            </a:r>
            <a:r>
              <a:rPr lang="en-US" sz="1600" dirty="0">
                <a:solidFill>
                  <a:srgbClr val="000000"/>
                </a:solidFill>
              </a:rPr>
              <a:t>, in the search box type </a:t>
            </a:r>
            <a:r>
              <a:rPr lang="en-US" sz="1600" dirty="0" err="1">
                <a:solidFill>
                  <a:srgbClr val="C00000"/>
                </a:solidFill>
              </a:rPr>
              <a:t>cmd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and press </a:t>
            </a:r>
            <a:r>
              <a:rPr lang="en-US" sz="1600" b="1" dirty="0">
                <a:solidFill>
                  <a:srgbClr val="000000"/>
                </a:solidFill>
              </a:rPr>
              <a:t>Enter</a:t>
            </a:r>
          </a:p>
          <a:p>
            <a:r>
              <a:rPr lang="en-US" sz="1600" dirty="0">
                <a:solidFill>
                  <a:srgbClr val="000000"/>
                </a:solidFill>
              </a:rPr>
              <a:t>Navigate to your project folder 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     Click the cursor in your Terminal/</a:t>
            </a:r>
            <a:r>
              <a:rPr lang="en-US" sz="1600" dirty="0" err="1">
                <a:solidFill>
                  <a:srgbClr val="000000"/>
                </a:solidFill>
              </a:rPr>
              <a:t>cmd</a:t>
            </a:r>
            <a:r>
              <a:rPr lang="en-US" sz="1600" dirty="0">
                <a:solidFill>
                  <a:srgbClr val="000000"/>
                </a:solidFill>
              </a:rPr>
              <a:t> type: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  <a:ea typeface="Courier" charset="0"/>
                <a:cs typeface="Courier" charset="0"/>
              </a:rPr>
              <a:t>     cd &lt;your project folder directory&gt;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ea typeface="Courier" charset="0"/>
                <a:cs typeface="Courier" charset="0"/>
              </a:rPr>
              <a:t>     For example, </a:t>
            </a:r>
          </a:p>
          <a:p>
            <a:pPr marL="222250" lvl="1" indent="0">
              <a:buNone/>
            </a:pPr>
            <a:r>
              <a:rPr lang="en-US" sz="1400" dirty="0">
                <a:solidFill>
                  <a:srgbClr val="C00000"/>
                </a:solidFill>
                <a:ea typeface="Courier" charset="0"/>
                <a:cs typeface="Courier" charset="0"/>
              </a:rPr>
              <a:t>cd /Users/username/Documents/</a:t>
            </a:r>
            <a:r>
              <a:rPr lang="en-US" sz="1400" dirty="0" err="1">
                <a:solidFill>
                  <a:srgbClr val="C00000"/>
                </a:solidFill>
                <a:ea typeface="Courier" charset="0"/>
                <a:cs typeface="Courier" charset="0"/>
              </a:rPr>
              <a:t>OpenStudio</a:t>
            </a:r>
            <a:r>
              <a:rPr lang="en-US" sz="1400" dirty="0">
                <a:solidFill>
                  <a:srgbClr val="C00000"/>
                </a:solidFill>
                <a:ea typeface="Courier" charset="0"/>
                <a:cs typeface="Courier" charset="0"/>
              </a:rPr>
              <a:t>/BCUS/Example</a:t>
            </a:r>
          </a:p>
          <a:p>
            <a:r>
              <a:rPr lang="en-US" sz="1600" dirty="0">
                <a:solidFill>
                  <a:srgbClr val="000000"/>
                </a:solidFill>
              </a:rPr>
              <a:t>Run the bash script you just modified by type: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  <a:ea typeface="Courier" charset="0"/>
                <a:cs typeface="Courier" charset="0"/>
              </a:rPr>
              <a:t>     Bayesian_Calibration.bat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ea typeface="Courier" charset="0"/>
                <a:cs typeface="Courier" charset="0"/>
              </a:rPr>
              <a:t>(Windows)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ea typeface="Courier" charset="0"/>
                <a:cs typeface="Courier" charset="0"/>
              </a:rPr>
              <a:t>     </a:t>
            </a:r>
            <a:r>
              <a:rPr lang="en-US" sz="1600" dirty="0" err="1">
                <a:solidFill>
                  <a:srgbClr val="C00000"/>
                </a:solidFill>
                <a:ea typeface="Courier" charset="0"/>
                <a:cs typeface="Courier" charset="0"/>
              </a:rPr>
              <a:t>sh</a:t>
            </a:r>
            <a:r>
              <a:rPr lang="en-US" sz="1600" dirty="0">
                <a:solidFill>
                  <a:srgbClr val="C00000"/>
                </a:solidFill>
                <a:ea typeface="Courier" charset="0"/>
                <a:cs typeface="Courier" charset="0"/>
              </a:rPr>
              <a:t> Run_BC.sh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ea typeface="Courier" charset="0"/>
                <a:cs typeface="Courier" charset="0"/>
              </a:rPr>
              <a:t>(Linux/OSX)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  <a:ea typeface="Courier" charset="0"/>
                <a:cs typeface="Courier" charset="0"/>
              </a:rPr>
              <a:t>     </a:t>
            </a:r>
            <a:endParaRPr lang="en-US" sz="1600" dirty="0">
              <a:solidFill>
                <a:schemeClr val="bg2">
                  <a:lumMod val="10000"/>
                </a:schemeClr>
              </a:solidFill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057400" y="4038600"/>
            <a:ext cx="1219200" cy="304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21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Output Files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799"/>
            <a:ext cx="8229600" cy="533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Output Files </a:t>
            </a:r>
          </a:p>
          <a:p>
            <a:pPr marL="0" indent="0">
              <a:buNone/>
            </a:pPr>
            <a:r>
              <a:rPr lang="en-US" sz="1600" dirty="0"/>
              <a:t>The Output files for Bayesian Calibration are generated in the .</a:t>
            </a:r>
            <a:r>
              <a:rPr lang="en-US" sz="1600" dirty="0">
                <a:solidFill>
                  <a:srgbClr val="C00000"/>
                </a:solidFill>
              </a:rPr>
              <a:t>../</a:t>
            </a:r>
            <a:r>
              <a:rPr lang="en-US" sz="1600" dirty="0" err="1">
                <a:solidFill>
                  <a:srgbClr val="C00000"/>
                </a:solidFill>
              </a:rPr>
              <a:t>BC_Result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/>
              <a:t>folder.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899487" y="28655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Plots of prior and posterior distributions of calibration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1373718" y="3735135"/>
            <a:ext cx="0" cy="392887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5442787" y="5802868"/>
            <a:ext cx="236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Example plots of posterior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D994E2-BDA2-4EC8-A0D6-876FBE07F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949" y="4254172"/>
            <a:ext cx="1895250" cy="15513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A19EE4-2E9D-4813-BC74-E6FDB987C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732" y="2665874"/>
            <a:ext cx="879972" cy="10356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C5BFDF-895F-4D00-A366-DBD7BBBE8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853" y="2148841"/>
            <a:ext cx="3654621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98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of the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peak of the distribution shifts to the right</a:t>
            </a:r>
          </a:p>
          <a:p>
            <a:r>
              <a:rPr lang="en-US" dirty="0"/>
              <a:t>The full range does not reduce notably </a:t>
            </a:r>
          </a:p>
          <a:p>
            <a:r>
              <a:rPr lang="en-US" dirty="0"/>
              <a:t>The most likely region does not reduce notably, either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75E1D2-F0E5-483A-9AAF-E3FD8FECC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703938"/>
            <a:ext cx="3654621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629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686800" cy="563563"/>
          </a:xfrm>
        </p:spPr>
        <p:txBody>
          <a:bodyPr/>
          <a:lstStyle/>
          <a:p>
            <a:r>
              <a:rPr lang="en-US" dirty="0"/>
              <a:t>Interpretation of the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Uncertainty didn’t reduce much, The peak didn’t shift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A62D2F-B437-478C-8C34-23BF9D854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267" y="2697165"/>
            <a:ext cx="364866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937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772400" cy="1362075"/>
          </a:xfrm>
        </p:spPr>
        <p:txBody>
          <a:bodyPr/>
          <a:lstStyle/>
          <a:p>
            <a:r>
              <a:rPr lang="en-US" dirty="0"/>
              <a:t>Read me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8153400" cy="4648200"/>
          </a:xfrm>
        </p:spPr>
        <p:txBody>
          <a:bodyPr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Limited number of output variables: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/>
              <a:t>Electricity:Facility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/>
              <a:t>Electricity:Building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/>
              <a:t>Gas:Facility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/>
              <a:t>Heating:Gas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/>
              <a:t>Heating:Electricity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Cooling: Electricity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/>
              <a:t>Electricity:HVAC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Limited subset of uncertain parameters </a:t>
            </a:r>
          </a:p>
          <a:p>
            <a:r>
              <a:rPr lang="en-US" dirty="0"/>
              <a:t>       Check the </a:t>
            </a:r>
            <a:r>
              <a:rPr lang="en-US" i="1" dirty="0"/>
              <a:t>“</a:t>
            </a:r>
            <a:r>
              <a:rPr lang="en-US" i="1" dirty="0">
                <a:solidFill>
                  <a:srgbClr val="FF0000"/>
                </a:solidFill>
              </a:rPr>
              <a:t>Parameter_UQ_Repository_V1.0.xlsx</a:t>
            </a:r>
            <a:r>
              <a:rPr lang="en-US" i="1" dirty="0"/>
              <a:t>” </a:t>
            </a:r>
            <a:r>
              <a:rPr lang="en-US" dirty="0"/>
              <a:t>for list of uncertain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Thermostat setpoint temperature cannot be calibrated due to the variation of setpoint within a daily schedule 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Bayesian Calibration only calibrate one year of simulation with monthly utility data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08705C7-9807-4DD8-A995-349BAF9AC33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87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66801"/>
            <a:ext cx="7772400" cy="4038599"/>
          </a:xfrm>
        </p:spPr>
        <p:txBody>
          <a:bodyPr/>
          <a:lstStyle/>
          <a:p>
            <a:pPr algn="just"/>
            <a:r>
              <a:rPr lang="en-US" sz="2000" dirty="0"/>
              <a:t>This tutorial will lead you through the procedures of applying BCUS - </a:t>
            </a:r>
            <a:r>
              <a:rPr lang="en-US" sz="2000" dirty="0">
                <a:solidFill>
                  <a:srgbClr val="FF0000"/>
                </a:solidFill>
              </a:rPr>
              <a:t>B</a:t>
            </a:r>
            <a:r>
              <a:rPr lang="en-US" sz="2000" dirty="0"/>
              <a:t>ayesian </a:t>
            </a:r>
            <a:r>
              <a:rPr lang="en-US" sz="2000" dirty="0">
                <a:solidFill>
                  <a:srgbClr val="FF0000"/>
                </a:solidFill>
              </a:rPr>
              <a:t>C</a:t>
            </a:r>
            <a:r>
              <a:rPr lang="en-US" sz="2000" dirty="0"/>
              <a:t>alibration, </a:t>
            </a:r>
            <a:r>
              <a:rPr lang="en-US" sz="2000" dirty="0">
                <a:solidFill>
                  <a:srgbClr val="FF0000"/>
                </a:solidFill>
              </a:rPr>
              <a:t>U</a:t>
            </a:r>
            <a:r>
              <a:rPr lang="en-US" sz="2000" dirty="0"/>
              <a:t>ncertainty Analysis and </a:t>
            </a:r>
            <a:r>
              <a:rPr lang="en-US" sz="2000" dirty="0">
                <a:solidFill>
                  <a:srgbClr val="FF0000"/>
                </a:solidFill>
              </a:rPr>
              <a:t>S</a:t>
            </a:r>
            <a:r>
              <a:rPr lang="en-US" sz="2000" dirty="0"/>
              <a:t>ensitivity Analysis on </a:t>
            </a:r>
            <a:r>
              <a:rPr lang="en-US" sz="2000" dirty="0" err="1"/>
              <a:t>OpenStudio</a:t>
            </a:r>
            <a:r>
              <a:rPr lang="en-US" sz="2000" dirty="0"/>
              <a:t> models.  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Before you start, a functioning </a:t>
            </a:r>
            <a:r>
              <a:rPr lang="en-US" sz="2000" dirty="0" err="1"/>
              <a:t>OpenStudio</a:t>
            </a:r>
            <a:r>
              <a:rPr lang="en-US" sz="2000" dirty="0"/>
              <a:t> model and an EPW weather file are desired to illustrate the building and its surrounding environment being analyzed. Details of how to build an OpenStudio building model can be found </a:t>
            </a:r>
            <a:r>
              <a:rPr lang="en-US" sz="2000" dirty="0">
                <a:hlinkClick r:id="rId3"/>
              </a:rPr>
              <a:t>here</a:t>
            </a:r>
            <a:r>
              <a:rPr lang="en-US" sz="2000" dirty="0"/>
              <a:t>. Weather files can be downloaded </a:t>
            </a:r>
            <a:r>
              <a:rPr lang="en-US" sz="2000" dirty="0">
                <a:hlinkClick r:id="rId4"/>
              </a:rPr>
              <a:t>here</a:t>
            </a:r>
            <a:r>
              <a:rPr lang="en-US" sz="2000" dirty="0"/>
              <a:t>. 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08705C7-9807-4DD8-A995-349BAF9AC33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33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Started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08705C7-9807-4DD8-A995-349BAF9AC33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 bwMode="auto">
          <a:xfrm>
            <a:off x="381000" y="1524000"/>
            <a:ext cx="1981200" cy="4572000"/>
          </a:xfrm>
          <a:prstGeom prst="roundRect">
            <a:avLst>
              <a:gd name="adj" fmla="val 552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</a:rPr>
              <a:t>PREREQUISITE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INSTALLATIONS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Calibri" pitchFamily="34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Executing BCUS typically requires the following tools and packages: </a:t>
            </a: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OpenStudio</a:t>
            </a: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EnergyPlus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Microsoft Office(Some functions will be eliminated if using </a:t>
            </a:r>
            <a:r>
              <a:rPr lang="en-US" sz="1600" dirty="0" err="1">
                <a:solidFill>
                  <a:schemeClr val="tx1"/>
                </a:solidFill>
                <a:latin typeface="Calibri" pitchFamily="34" charset="0"/>
              </a:rPr>
              <a:t>Libre</a:t>
            </a: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 Office in Ubuntu, i.e. drop down list)</a:t>
            </a: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R</a:t>
            </a: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R packages 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C00000"/>
              </a:solidFill>
              <a:latin typeface="Calibri" pitchFamily="34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Calibri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537086" y="1524000"/>
            <a:ext cx="1981200" cy="4572000"/>
          </a:xfrm>
          <a:prstGeom prst="roundRect">
            <a:avLst>
              <a:gd name="adj" fmla="val 552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</a:rPr>
              <a:t>SET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</a:rPr>
              <a:t> ENVIRONMENT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C00000"/>
              </a:solidFill>
              <a:latin typeface="Calibri" pitchFamily="34" charset="0"/>
            </a:endParaRPr>
          </a:p>
          <a:p>
            <a:r>
              <a:rPr lang="en-US" sz="1600" dirty="0"/>
              <a:t>Once the prerequisite tools are installed, set up the platform variables to access executables, examples and tests.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dirty="0">
              <a:ln>
                <a:noFill/>
              </a:ln>
              <a:solidFill>
                <a:srgbClr val="C00000"/>
              </a:solidFill>
              <a:effectLst/>
              <a:latin typeface="Calibri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aseline="0" dirty="0">
              <a:solidFill>
                <a:srgbClr val="C00000"/>
              </a:solidFill>
              <a:latin typeface="Calibri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Calibri" pitchFamily="34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4693172" y="1524000"/>
            <a:ext cx="1981200" cy="4572000"/>
          </a:xfrm>
          <a:prstGeom prst="roundRect">
            <a:avLst>
              <a:gd name="adj" fmla="val 552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</a:rPr>
              <a:t>TEST INSTALLATION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C00000"/>
              </a:solidFill>
              <a:latin typeface="Calibri" pitchFamily="34" charset="0"/>
            </a:endParaRPr>
          </a:p>
          <a:p>
            <a:r>
              <a:rPr lang="en-US" sz="1600" dirty="0"/>
              <a:t>To make sure BCUS runs correctly: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Test the Ruby-</a:t>
            </a:r>
            <a:r>
              <a:rPr lang="en-US" sz="1600" dirty="0" err="1"/>
              <a:t>OpenStudio</a:t>
            </a:r>
            <a:r>
              <a:rPr lang="en-US" sz="1600" dirty="0"/>
              <a:t> environment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Test installation by running a simple example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6858000" y="1524000"/>
            <a:ext cx="1981200" cy="4572000"/>
          </a:xfrm>
          <a:prstGeom prst="roundRect">
            <a:avLst>
              <a:gd name="adj" fmla="val 552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</a:rPr>
              <a:t>SIMPLE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</a:rPr>
              <a:t>EXAMPLES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C00000"/>
              </a:solidFill>
              <a:latin typeface="Calibri" pitchFamily="34" charset="0"/>
            </a:endParaRPr>
          </a:p>
          <a:p>
            <a:r>
              <a:rPr lang="en-US" sz="1600" dirty="0"/>
              <a:t>Step by step following the tutorial which demonstrate the basic procedure of running BCUS.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410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071" y="1066800"/>
            <a:ext cx="8229600" cy="6858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Building Description  </a:t>
            </a:r>
            <a:endParaRPr lang="en-US" sz="1600" dirty="0"/>
          </a:p>
          <a:p>
            <a:pPr algn="just"/>
            <a:r>
              <a:rPr lang="en-US" sz="1600" dirty="0"/>
              <a:t>In the </a:t>
            </a:r>
            <a:r>
              <a:rPr lang="en-US" sz="1600" dirty="0">
                <a:solidFill>
                  <a:srgbClr val="C00000"/>
                </a:solidFill>
              </a:rPr>
              <a:t>Example</a:t>
            </a:r>
            <a:r>
              <a:rPr lang="en-US" sz="1600" dirty="0"/>
              <a:t> folder, users can find the </a:t>
            </a:r>
            <a:r>
              <a:rPr lang="en-US" sz="1600" dirty="0" err="1"/>
              <a:t>ExampleBuilding.osm</a:t>
            </a:r>
            <a:r>
              <a:rPr lang="en-US" sz="1600" dirty="0"/>
              <a:t> model with required input files in order to run BCUS.</a:t>
            </a:r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marL="0" indent="0" algn="just">
              <a:buNone/>
            </a:pPr>
            <a:endParaRPr lang="en-US" sz="1600" dirty="0"/>
          </a:p>
          <a:p>
            <a:pPr algn="just"/>
            <a:r>
              <a:rPr lang="en-US" sz="1600" dirty="0"/>
              <a:t>The example building is a 3-story, 100,000 </a:t>
            </a:r>
            <a:r>
              <a:rPr lang="en-US" sz="1600" dirty="0" err="1"/>
              <a:t>sqft</a:t>
            </a:r>
            <a:r>
              <a:rPr lang="en-US" sz="1600" dirty="0"/>
              <a:t> office building located in PA. It has a rectangular footprint and 50% window-to-wall ratio. The heating, ventilation and air conditioning system in the building is VAV system with DX cooling (COP =2.6). The electric resistance serves the central heating and reheat in the VAV system. </a:t>
            </a:r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endParaRPr lang="en-US" sz="1800" dirty="0"/>
          </a:p>
        </p:txBody>
      </p:sp>
      <p:pic>
        <p:nvPicPr>
          <p:cNvPr id="6" name="Picture 2" descr="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419600"/>
            <a:ext cx="3200826" cy="183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E3B1A2-99AE-49C6-BC6A-1923D6611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646" y="2133600"/>
            <a:ext cx="6250708" cy="120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99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799"/>
            <a:ext cx="8229600" cy="13053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Create a Project Folder  </a:t>
            </a:r>
          </a:p>
          <a:p>
            <a:r>
              <a:rPr lang="en-US" sz="1600" dirty="0"/>
              <a:t>The BCUS Package is distributed in the format of a zip folder named “BCUS.zip", the first step is to extract the folder to a local directory on your computer. The main folder contains 4 subfolders as shown below. 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800" dirty="0"/>
          </a:p>
        </p:txBody>
      </p:sp>
      <p:grpSp>
        <p:nvGrpSpPr>
          <p:cNvPr id="6" name="Group 5"/>
          <p:cNvGrpSpPr/>
          <p:nvPr/>
        </p:nvGrpSpPr>
        <p:grpSpPr>
          <a:xfrm>
            <a:off x="1809750" y="2438400"/>
            <a:ext cx="4705350" cy="2731570"/>
            <a:chOff x="1771650" y="2894681"/>
            <a:chExt cx="4705350" cy="273157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8859" y="2894681"/>
              <a:ext cx="916951" cy="1031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1650" y="4284759"/>
              <a:ext cx="1085850" cy="1200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0850" y="4299585"/>
              <a:ext cx="1019175" cy="1200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Left Brace 3"/>
            <p:cNvSpPr/>
            <p:nvPr/>
          </p:nvSpPr>
          <p:spPr bwMode="auto">
            <a:xfrm rot="5400000">
              <a:off x="3824287" y="2446657"/>
              <a:ext cx="371475" cy="3257552"/>
            </a:xfrm>
            <a:prstGeom prst="leftBrace">
              <a:avLst>
                <a:gd name="adj1" fmla="val 8333"/>
                <a:gd name="adj2" fmla="val 49620"/>
              </a:avLst>
            </a:prstGeom>
            <a:noFill/>
            <a:ln w="95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4950" y="4340376"/>
              <a:ext cx="1162050" cy="1285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4309110"/>
              <a:ext cx="1066800" cy="1190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1905000" y="5383945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BCUSCode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: Ruby codes to run the program</a:t>
            </a:r>
          </a:p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Install: Help first time users install the required packages, setup </a:t>
            </a:r>
          </a:p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          the path and check the status of the installation</a:t>
            </a:r>
          </a:p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Example: The example building model and required inputs</a:t>
            </a:r>
          </a:p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Tutorials: Tutorial document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87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Input Files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799"/>
            <a:ext cx="8229600" cy="13053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Input Files </a:t>
            </a:r>
          </a:p>
          <a:p>
            <a:r>
              <a:rPr lang="en-US" sz="1600" dirty="0"/>
              <a:t>Create a project folder inside the main folder</a:t>
            </a:r>
          </a:p>
          <a:p>
            <a:r>
              <a:rPr lang="en-US" sz="1600" dirty="0"/>
              <a:t>Copy the files in: </a:t>
            </a:r>
            <a:r>
              <a:rPr lang="en-US" sz="1600" dirty="0">
                <a:solidFill>
                  <a:srgbClr val="C00000"/>
                </a:solidFill>
              </a:rPr>
              <a:t>…\BCUS\Example </a:t>
            </a:r>
            <a:r>
              <a:rPr lang="en-US" sz="1600" dirty="0"/>
              <a:t>and paste them to the project folder. Now you would see the following files in your project folder.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After pasting the seven required input files for Bayesian calibration, replace the </a:t>
            </a:r>
            <a:r>
              <a:rPr lang="en-US" sz="1600" dirty="0" err="1"/>
              <a:t>ExampleBuilding.osm</a:t>
            </a:r>
            <a:r>
              <a:rPr lang="en-US" sz="1600" dirty="0"/>
              <a:t> with your building model; replace the .</a:t>
            </a:r>
            <a:r>
              <a:rPr lang="en-US" sz="1600" dirty="0" err="1"/>
              <a:t>epw</a:t>
            </a:r>
            <a:r>
              <a:rPr lang="en-US" sz="1600" dirty="0"/>
              <a:t> file with the weather file for your building’s location, replace the Prior.csv and Utility.csv with your building’s information if applicable.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02ECC7-EA2D-4B32-88C3-2AFF7B39F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600715"/>
            <a:ext cx="3295650" cy="157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035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F357A7D-E830-4DE0-ADC4-9DBE24220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245717"/>
              </p:ext>
            </p:extLst>
          </p:nvPr>
        </p:nvGraphicFramePr>
        <p:xfrm>
          <a:off x="152400" y="3333262"/>
          <a:ext cx="8229599" cy="990300"/>
        </p:xfrm>
        <a:graphic>
          <a:graphicData uri="http://schemas.openxmlformats.org/drawingml/2006/table">
            <a:tbl>
              <a:tblPr/>
              <a:tblGrid>
                <a:gridCol w="2533066">
                  <a:extLst>
                    <a:ext uri="{9D8B030D-6E8A-4147-A177-3AD203B41FA5}">
                      <a16:colId xmlns:a16="http://schemas.microsoft.com/office/drawing/2014/main" val="1594655470"/>
                    </a:ext>
                  </a:extLst>
                </a:gridCol>
                <a:gridCol w="1111798">
                  <a:extLst>
                    <a:ext uri="{9D8B030D-6E8A-4147-A177-3AD203B41FA5}">
                      <a16:colId xmlns:a16="http://schemas.microsoft.com/office/drawing/2014/main" val="3175602916"/>
                    </a:ext>
                  </a:extLst>
                </a:gridCol>
                <a:gridCol w="1180569">
                  <a:extLst>
                    <a:ext uri="{9D8B030D-6E8A-4147-A177-3AD203B41FA5}">
                      <a16:colId xmlns:a16="http://schemas.microsoft.com/office/drawing/2014/main" val="1875164654"/>
                    </a:ext>
                  </a:extLst>
                </a:gridCol>
                <a:gridCol w="939871">
                  <a:extLst>
                    <a:ext uri="{9D8B030D-6E8A-4147-A177-3AD203B41FA5}">
                      <a16:colId xmlns:a16="http://schemas.microsoft.com/office/drawing/2014/main" val="1040717010"/>
                    </a:ext>
                  </a:extLst>
                </a:gridCol>
                <a:gridCol w="813791">
                  <a:extLst>
                    <a:ext uri="{9D8B030D-6E8A-4147-A177-3AD203B41FA5}">
                      <a16:colId xmlns:a16="http://schemas.microsoft.com/office/drawing/2014/main" val="1961329927"/>
                    </a:ext>
                  </a:extLst>
                </a:gridCol>
                <a:gridCol w="550168">
                  <a:extLst>
                    <a:ext uri="{9D8B030D-6E8A-4147-A177-3AD203B41FA5}">
                      <a16:colId xmlns:a16="http://schemas.microsoft.com/office/drawing/2014/main" val="1796319276"/>
                    </a:ext>
                  </a:extLst>
                </a:gridCol>
                <a:gridCol w="550168">
                  <a:extLst>
                    <a:ext uri="{9D8B030D-6E8A-4147-A177-3AD203B41FA5}">
                      <a16:colId xmlns:a16="http://schemas.microsoft.com/office/drawing/2014/main" val="1881563303"/>
                    </a:ext>
                  </a:extLst>
                </a:gridCol>
                <a:gridCol w="550168">
                  <a:extLst>
                    <a:ext uri="{9D8B030D-6E8A-4147-A177-3AD203B41FA5}">
                      <a16:colId xmlns:a16="http://schemas.microsoft.com/office/drawing/2014/main" val="38392976"/>
                    </a:ext>
                  </a:extLst>
                </a:gridCol>
              </a:tblGrid>
              <a:tr h="1650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Parameter Type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 in the model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Parameter Base Value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Distribution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 or Mode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 Dev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340810"/>
                  </a:ext>
                </a:extLst>
              </a:tr>
              <a:tr h="1650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Infiltration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FlowPerExteriorArea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Triangle Absolute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0.00095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0.000319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0.002894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8968848"/>
                  </a:ext>
                </a:extLst>
              </a:tr>
              <a:tr h="1650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Lights_WattsPerSpaceFloorArea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Office_Space_Type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15.17433543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 Relative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877815"/>
                  </a:ext>
                </a:extLst>
              </a:tr>
              <a:tr h="1650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PlugLoad_WattsPerSpaceFloorArea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Office_Space_Type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8.072932813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 Relative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3944014"/>
                  </a:ext>
                </a:extLst>
              </a:tr>
              <a:tr h="1650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People_SpaceFloorAreaPerPerson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Office_Space_Type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18.58060872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 Relative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9428031"/>
                  </a:ext>
                </a:extLst>
              </a:tr>
              <a:tr h="1650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DesignSpecificOutdoorAirFlowPerZoneFloorArea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Office_Outdoor_Air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0.0004318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 Relative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51225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Step 1: Create Prior Uncertainty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8610602" y="6489700"/>
            <a:ext cx="384175" cy="365125"/>
          </a:xfrm>
        </p:spPr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199" y="1054099"/>
            <a:ext cx="8534399" cy="191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pitchFamily="34" charset="0"/>
              <a:buChar char="•"/>
              <a:defRPr sz="28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22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Calibri" pitchFamily="34" charset="0"/>
              <a:buChar char="‒"/>
              <a:defRPr sz="2400">
                <a:solidFill>
                  <a:schemeClr val="tx1">
                    <a:lumMod val="50000"/>
                  </a:schemeClr>
                </a:solidFill>
                <a:latin typeface="+mn-lt"/>
              </a:defRPr>
            </a:lvl2pPr>
            <a:lvl3pPr marL="692150" indent="-2349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2000">
                <a:solidFill>
                  <a:schemeClr val="tx1">
                    <a:lumMod val="50000"/>
                  </a:schemeClr>
                </a:solidFill>
                <a:latin typeface="+mn-lt"/>
              </a:defRPr>
            </a:lvl3pPr>
            <a:lvl4pPr marL="914400" indent="-2222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tabLst/>
              <a:defRPr sz="2000">
                <a:solidFill>
                  <a:schemeClr val="tx1">
                    <a:lumMod val="50000"/>
                  </a:schemeClr>
                </a:solidFill>
                <a:latin typeface="+mn-lt"/>
              </a:defRPr>
            </a:lvl4pPr>
            <a:lvl5pPr marL="12001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pitchFamily="34" charset="0"/>
              <a:buChar char="•"/>
              <a:defRPr sz="2000">
                <a:solidFill>
                  <a:schemeClr val="tx1">
                    <a:lumMod val="50000"/>
                  </a:schemeClr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400" kern="0" dirty="0"/>
              <a:t>Open …Example/</a:t>
            </a:r>
            <a:r>
              <a:rPr lang="en-US" sz="1400" kern="0" dirty="0" err="1"/>
              <a:t>SA_Output</a:t>
            </a:r>
            <a:r>
              <a:rPr lang="en-US" sz="1400" kern="0" dirty="0"/>
              <a:t>/UQ_Building_name.csv </a:t>
            </a:r>
          </a:p>
          <a:p>
            <a:r>
              <a:rPr lang="en-US" sz="1400" kern="0" dirty="0"/>
              <a:t>Change the distribution to Triangle/Normal Absolute.</a:t>
            </a:r>
          </a:p>
          <a:p>
            <a:r>
              <a:rPr lang="en-US" sz="1400" kern="0" dirty="0"/>
              <a:t>Assign </a:t>
            </a:r>
            <a:r>
              <a:rPr lang="en-US" sz="1400" dirty="0"/>
              <a:t>prior distribution parameters for each selected sensitivity parameter. </a:t>
            </a:r>
          </a:p>
          <a:p>
            <a:r>
              <a:rPr lang="en-US" sz="1400" dirty="0"/>
              <a:t>Make sure the required prior distribution information is correct</a:t>
            </a:r>
          </a:p>
          <a:p>
            <a:r>
              <a:rPr lang="en-US" sz="1400" dirty="0"/>
              <a:t>Save the file as </a:t>
            </a:r>
            <a:r>
              <a:rPr lang="en-US" sz="1400" dirty="0">
                <a:solidFill>
                  <a:srgbClr val="C00000"/>
                </a:solidFill>
              </a:rPr>
              <a:t>Parameter_Priors.csv </a:t>
            </a:r>
            <a:r>
              <a:rPr lang="en-US" sz="1400" dirty="0">
                <a:solidFill>
                  <a:srgbClr val="000000"/>
                </a:solidFill>
              </a:rPr>
              <a:t>in your project folder (do not change the name), here we save it to: …/BCUS/Example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400" dirty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kern="0" dirty="0"/>
          </a:p>
          <a:p>
            <a:pPr marL="0" indent="0">
              <a:buFont typeface="Arial" pitchFamily="34" charset="0"/>
              <a:buNone/>
            </a:pPr>
            <a:endParaRPr lang="en-US" sz="1400" kern="0" dirty="0"/>
          </a:p>
        </p:txBody>
      </p:sp>
      <p:sp>
        <p:nvSpPr>
          <p:cNvPr id="14" name="TextBox 13"/>
          <p:cNvSpPr txBox="1"/>
          <p:nvPr/>
        </p:nvSpPr>
        <p:spPr>
          <a:xfrm>
            <a:off x="3908455" y="5200012"/>
            <a:ext cx="3079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Change the distribution accordingly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953000" y="3505201"/>
            <a:ext cx="990600" cy="838200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Calibri" pitchFamily="34" charset="0"/>
            </a:endParaRPr>
          </a:p>
        </p:txBody>
      </p:sp>
      <p:cxnSp>
        <p:nvCxnSpPr>
          <p:cNvPr id="17" name="Straight Arrow Connector 16"/>
          <p:cNvCxnSpPr>
            <a:cxnSpLocks/>
            <a:stCxn id="14" idx="0"/>
            <a:endCxn id="16" idx="2"/>
          </p:cNvCxnSpPr>
          <p:nvPr/>
        </p:nvCxnSpPr>
        <p:spPr bwMode="auto">
          <a:xfrm flipV="1">
            <a:off x="5448300" y="4343401"/>
            <a:ext cx="0" cy="856611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6019800" y="3505200"/>
            <a:ext cx="2514597" cy="838200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77329" y="5803901"/>
            <a:ext cx="30780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kern="0" dirty="0">
                <a:solidFill>
                  <a:srgbClr val="000000"/>
                </a:solidFill>
              </a:rPr>
              <a:t>Assign </a:t>
            </a:r>
            <a:r>
              <a:rPr lang="en-US" sz="1400" dirty="0">
                <a:solidFill>
                  <a:srgbClr val="000000"/>
                </a:solidFill>
              </a:rPr>
              <a:t>prior distribution parameters</a:t>
            </a:r>
            <a:br>
              <a:rPr lang="en-US" sz="1400" dirty="0">
                <a:solidFill>
                  <a:srgbClr val="000000"/>
                </a:solidFill>
              </a:rPr>
            </a:br>
            <a:r>
              <a:rPr lang="en-US" sz="1400" dirty="0">
                <a:solidFill>
                  <a:srgbClr val="000000"/>
                </a:solidFill>
              </a:rPr>
              <a:t>(including appropriate value bounds)</a:t>
            </a:r>
          </a:p>
        </p:txBody>
      </p:sp>
      <p:cxnSp>
        <p:nvCxnSpPr>
          <p:cNvPr id="23" name="Straight Arrow Connector 22"/>
          <p:cNvCxnSpPr>
            <a:cxnSpLocks/>
            <a:stCxn id="20" idx="0"/>
            <a:endCxn id="19" idx="2"/>
          </p:cNvCxnSpPr>
          <p:nvPr/>
        </p:nvCxnSpPr>
        <p:spPr bwMode="auto">
          <a:xfrm flipH="1" flipV="1">
            <a:off x="7277099" y="4343400"/>
            <a:ext cx="39274" cy="1460501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61637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Step 1: Create Prior Uncertainty File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199" y="1054099"/>
            <a:ext cx="8534399" cy="1765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pitchFamily="34" charset="0"/>
              <a:buChar char="•"/>
              <a:defRPr sz="28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22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Calibri" pitchFamily="34" charset="0"/>
              <a:buChar char="‒"/>
              <a:defRPr sz="2400">
                <a:solidFill>
                  <a:schemeClr val="tx1">
                    <a:lumMod val="50000"/>
                  </a:schemeClr>
                </a:solidFill>
                <a:latin typeface="+mn-lt"/>
              </a:defRPr>
            </a:lvl2pPr>
            <a:lvl3pPr marL="692150" indent="-2349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2000">
                <a:solidFill>
                  <a:schemeClr val="tx1">
                    <a:lumMod val="50000"/>
                  </a:schemeClr>
                </a:solidFill>
                <a:latin typeface="+mn-lt"/>
              </a:defRPr>
            </a:lvl3pPr>
            <a:lvl4pPr marL="914400" indent="-2222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tabLst/>
              <a:defRPr sz="2000">
                <a:solidFill>
                  <a:schemeClr val="tx1">
                    <a:lumMod val="50000"/>
                  </a:schemeClr>
                </a:solidFill>
                <a:latin typeface="+mn-lt"/>
              </a:defRPr>
            </a:lvl4pPr>
            <a:lvl5pPr marL="12001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pitchFamily="34" charset="0"/>
              <a:buChar char="•"/>
              <a:defRPr sz="2000">
                <a:solidFill>
                  <a:schemeClr val="tx1">
                    <a:lumMod val="50000"/>
                  </a:schemeClr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400" kern="0" dirty="0"/>
              <a:t>In case that the sensitivity analysis is not a prerequisite, the user need to make sure the input format in Prior.csv obey the form in the image below.</a:t>
            </a:r>
          </a:p>
          <a:p>
            <a:r>
              <a:rPr lang="en-US" sz="1400" kern="0" dirty="0"/>
              <a:t>Assign </a:t>
            </a:r>
            <a:r>
              <a:rPr lang="en-US" sz="1400" dirty="0"/>
              <a:t>prior distribution parameters for each selected sensitivity parameter. </a:t>
            </a:r>
          </a:p>
          <a:p>
            <a:r>
              <a:rPr lang="en-US" sz="1400" dirty="0"/>
              <a:t>Make sure the required prior distribution information is correct</a:t>
            </a:r>
          </a:p>
          <a:p>
            <a:r>
              <a:rPr lang="en-US" sz="1400" dirty="0"/>
              <a:t>Save the file as </a:t>
            </a:r>
            <a:r>
              <a:rPr lang="en-US" sz="1400" dirty="0">
                <a:solidFill>
                  <a:srgbClr val="C00000"/>
                </a:solidFill>
              </a:rPr>
              <a:t>Parameter_Priors.csv </a:t>
            </a:r>
            <a:r>
              <a:rPr lang="en-US" sz="1400" dirty="0">
                <a:solidFill>
                  <a:srgbClr val="000000"/>
                </a:solidFill>
              </a:rPr>
              <a:t>in your project folder (do not change the name), here we save it to:  …/BCUS/Example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400" dirty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kern="0" dirty="0"/>
          </a:p>
          <a:p>
            <a:pPr marL="0" indent="0">
              <a:buFont typeface="Arial" pitchFamily="34" charset="0"/>
              <a:buNone/>
            </a:pPr>
            <a:endParaRPr lang="en-US" sz="1400" kern="0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03475E7-9A4A-4EA4-918E-3518BF772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578795"/>
              </p:ext>
            </p:extLst>
          </p:nvPr>
        </p:nvGraphicFramePr>
        <p:xfrm>
          <a:off x="152400" y="3333262"/>
          <a:ext cx="8229599" cy="990300"/>
        </p:xfrm>
        <a:graphic>
          <a:graphicData uri="http://schemas.openxmlformats.org/drawingml/2006/table">
            <a:tbl>
              <a:tblPr/>
              <a:tblGrid>
                <a:gridCol w="2533066">
                  <a:extLst>
                    <a:ext uri="{9D8B030D-6E8A-4147-A177-3AD203B41FA5}">
                      <a16:colId xmlns:a16="http://schemas.microsoft.com/office/drawing/2014/main" val="1594655470"/>
                    </a:ext>
                  </a:extLst>
                </a:gridCol>
                <a:gridCol w="1111798">
                  <a:extLst>
                    <a:ext uri="{9D8B030D-6E8A-4147-A177-3AD203B41FA5}">
                      <a16:colId xmlns:a16="http://schemas.microsoft.com/office/drawing/2014/main" val="3175602916"/>
                    </a:ext>
                  </a:extLst>
                </a:gridCol>
                <a:gridCol w="1180569">
                  <a:extLst>
                    <a:ext uri="{9D8B030D-6E8A-4147-A177-3AD203B41FA5}">
                      <a16:colId xmlns:a16="http://schemas.microsoft.com/office/drawing/2014/main" val="1875164654"/>
                    </a:ext>
                  </a:extLst>
                </a:gridCol>
                <a:gridCol w="939871">
                  <a:extLst>
                    <a:ext uri="{9D8B030D-6E8A-4147-A177-3AD203B41FA5}">
                      <a16:colId xmlns:a16="http://schemas.microsoft.com/office/drawing/2014/main" val="1040717010"/>
                    </a:ext>
                  </a:extLst>
                </a:gridCol>
                <a:gridCol w="813791">
                  <a:extLst>
                    <a:ext uri="{9D8B030D-6E8A-4147-A177-3AD203B41FA5}">
                      <a16:colId xmlns:a16="http://schemas.microsoft.com/office/drawing/2014/main" val="1961329927"/>
                    </a:ext>
                  </a:extLst>
                </a:gridCol>
                <a:gridCol w="550168">
                  <a:extLst>
                    <a:ext uri="{9D8B030D-6E8A-4147-A177-3AD203B41FA5}">
                      <a16:colId xmlns:a16="http://schemas.microsoft.com/office/drawing/2014/main" val="1796319276"/>
                    </a:ext>
                  </a:extLst>
                </a:gridCol>
                <a:gridCol w="550168">
                  <a:extLst>
                    <a:ext uri="{9D8B030D-6E8A-4147-A177-3AD203B41FA5}">
                      <a16:colId xmlns:a16="http://schemas.microsoft.com/office/drawing/2014/main" val="1881563303"/>
                    </a:ext>
                  </a:extLst>
                </a:gridCol>
                <a:gridCol w="550168">
                  <a:extLst>
                    <a:ext uri="{9D8B030D-6E8A-4147-A177-3AD203B41FA5}">
                      <a16:colId xmlns:a16="http://schemas.microsoft.com/office/drawing/2014/main" val="38392976"/>
                    </a:ext>
                  </a:extLst>
                </a:gridCol>
              </a:tblGrid>
              <a:tr h="1650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Parameter Type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 in the model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Parameter Base Value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Distribution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 or Mode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 Dev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340810"/>
                  </a:ext>
                </a:extLst>
              </a:tr>
              <a:tr h="1650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Infiltration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FlowPerExteriorArea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Triangle Absolute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0.00095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0.000319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0.002894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8968848"/>
                  </a:ext>
                </a:extLst>
              </a:tr>
              <a:tr h="1650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Lights_WattsPerSpaceFloorArea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Office_Space_Type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15.17433543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 Absolute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15.17434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7.58716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877815"/>
                  </a:ext>
                </a:extLst>
              </a:tr>
              <a:tr h="1650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PlugLoad_WattsPerSpaceFloorArea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Office_Space_Type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8.072932813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Normal Absolute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8.072933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4.03646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3944014"/>
                  </a:ext>
                </a:extLst>
              </a:tr>
              <a:tr h="1650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People_SpaceFloorAreaPerPerson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Office_Space_Type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18.58060872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Normal Absolute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18.58061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9.29030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9428031"/>
                  </a:ext>
                </a:extLst>
              </a:tr>
              <a:tr h="1650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DesignSpecificOutdoorAirFlowPerZoneFloorArea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Office_Outdoor_Air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0.0004318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Normal Absolute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0.000432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4.32E-06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0.0004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0.0005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51225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0D2545A9-0BC0-4F52-AF16-CB2609247D44}"/>
              </a:ext>
            </a:extLst>
          </p:cNvPr>
          <p:cNvSpPr txBox="1"/>
          <p:nvPr/>
        </p:nvSpPr>
        <p:spPr>
          <a:xfrm>
            <a:off x="3908455" y="5200012"/>
            <a:ext cx="3079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Change the distribution accordingly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9CA278-C179-432C-8562-84043CF31543}"/>
              </a:ext>
            </a:extLst>
          </p:cNvPr>
          <p:cNvSpPr/>
          <p:nvPr/>
        </p:nvSpPr>
        <p:spPr bwMode="auto">
          <a:xfrm>
            <a:off x="4953000" y="3505201"/>
            <a:ext cx="990600" cy="838200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Calibri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B07FBE-9FE1-4BEF-AF9C-2C5913A9AF6C}"/>
              </a:ext>
            </a:extLst>
          </p:cNvPr>
          <p:cNvCxnSpPr>
            <a:cxnSpLocks/>
            <a:stCxn id="16" idx="0"/>
            <a:endCxn id="17" idx="2"/>
          </p:cNvCxnSpPr>
          <p:nvPr/>
        </p:nvCxnSpPr>
        <p:spPr bwMode="auto">
          <a:xfrm flipV="1">
            <a:off x="5448300" y="4343401"/>
            <a:ext cx="0" cy="856611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F051C9A-8DAF-4FFF-9E3C-B2DA7904929F}"/>
              </a:ext>
            </a:extLst>
          </p:cNvPr>
          <p:cNvSpPr/>
          <p:nvPr/>
        </p:nvSpPr>
        <p:spPr bwMode="auto">
          <a:xfrm>
            <a:off x="6019800" y="3505200"/>
            <a:ext cx="2514597" cy="838200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Calibri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1CC3A9-D0C1-4AB5-8C70-6150D8546458}"/>
              </a:ext>
            </a:extLst>
          </p:cNvPr>
          <p:cNvSpPr/>
          <p:nvPr/>
        </p:nvSpPr>
        <p:spPr>
          <a:xfrm>
            <a:off x="5777329" y="5803901"/>
            <a:ext cx="30780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kern="0" dirty="0">
                <a:solidFill>
                  <a:srgbClr val="000000"/>
                </a:solidFill>
              </a:rPr>
              <a:t>Assign </a:t>
            </a:r>
            <a:r>
              <a:rPr lang="en-US" sz="1400" dirty="0">
                <a:solidFill>
                  <a:srgbClr val="000000"/>
                </a:solidFill>
              </a:rPr>
              <a:t>prior distribution parameters</a:t>
            </a:r>
            <a:br>
              <a:rPr lang="en-US" sz="1400" dirty="0">
                <a:solidFill>
                  <a:srgbClr val="000000"/>
                </a:solidFill>
              </a:rPr>
            </a:br>
            <a:r>
              <a:rPr lang="en-US" sz="1400" dirty="0">
                <a:solidFill>
                  <a:srgbClr val="000000"/>
                </a:solidFill>
              </a:rPr>
              <a:t>(including appropriate value bounds)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43D0D0A-21B1-4877-B2AF-D2CE4EF90231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 bwMode="auto">
          <a:xfrm flipH="1" flipV="1">
            <a:off x="7277099" y="4343400"/>
            <a:ext cx="39274" cy="1460501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574212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Brief Introduction to Argonne and Argonne’s Decision and Information Sciences Division&amp;quot;&quot;/&gt;&lt;property id=&quot;20307&quot; value=&quot;258&quot;/&gt;&lt;/object&gt;&lt;object type=&quot;3&quot; unique_id=&quot;14656&quot;&gt;&lt;property id=&quot;20148&quot; value=&quot;5&quot;/&gt;&lt;property id=&quot;20300&quot; value=&quot;Slide 3 - &amp;quot;Argonne’s Core Capabilities Support Key National Objectives&amp;quot;&quot;/&gt;&lt;property id=&quot;20307&quot; value=&quot;384&quot;/&gt;&lt;/object&gt;&lt;object type=&quot;3&quot; unique_id=&quot;35590&quot;&gt;&lt;property id=&quot;20148&quot; value=&quot;5&quot;/&gt;&lt;property id=&quot;20300&quot; value=&quot;Slide 15 - &amp;quot;We have Developed a Broad Range of Energy, Power, and Environmental Modeling Solutions that are Used Worldwide&amp;quot;&quot;/&gt;&lt;property id=&quot;20307&quot; value=&quot;386&quot;/&gt;&lt;/object&gt;&lt;object type=&quot;3&quot; unique_id=&quot;35595&quot;&gt;&lt;property id=&quot;20148&quot; value=&quot;5&quot;/&gt;&lt;property id=&quot;20300&quot; value=&quot;Slide 16 - &amp;quot;Our Models Are Implemented at Different Geographical Scales&amp;quot;&quot;/&gt;&lt;property id=&quot;20307&quot; value=&quot;390&quot;/&gt;&lt;/object&gt;&lt;object type=&quot;3&quot; unique_id=&quot;35597&quot;&gt;&lt;property id=&quot;20148&quot; value=&quot;5&quot;/&gt;&lt;property id=&quot;20300&quot; value=&quot;Slide 18 - &amp;quot;Argonne/DIS is Actively Engaged in Renewable Energy Analysis: Example Wind Power Forecasting, Operations, Siting, &quot;/&gt;&lt;property id=&quot;20307&quot; value=&quot;393&quot;/&gt;&lt;/object&gt;&lt;object type=&quot;3&quot; unique_id=&quot;35599&quot;&gt;&lt;property id=&quot;20148&quot; value=&quot;5&quot;/&gt;&lt;property id=&quot;20300&quot; value=&quot;Slide 19 - &amp;quot;Argonne/DIS is Actively Engaged in Renewable Energy Analysis:  Example Solar Power Integration&amp;quot;&quot;/&gt;&lt;property id=&quot;20307&quot; value=&quot;395&quot;/&gt;&lt;/object&gt;&lt;object type=&quot;3&quot; unique_id=&quot;35602&quot;&gt;&lt;property id=&quot;20148&quot; value=&quot;5&quot;/&gt;&lt;property id=&quot;20300&quot; value=&quot;Slide 20 - &amp;quot;Argonne/DIS is Analyzing Energy Storage and Grid Integration Issues of Electric Vehicles&amp;quot;&quot;/&gt;&lt;property id=&quot;20307&quot; value=&quot;398&quot;/&gt;&lt;/object&gt;&lt;object type=&quot;3&quot; unique_id=&quot;35605&quot;&gt;&lt;property id=&quot;20148&quot; value=&quot;5&quot;/&gt;&lt;property id=&quot;20300&quot; value=&quot;Slide 30 - &amp;quot;Argonne/DIS Model Training and Transfer has Made a Worldwide Impact&amp;quot;&quot;/&gt;&lt;property id=&quot;20307&quot; value=&quot;401&quot;/&gt;&lt;/object&gt;&lt;object type=&quot;3&quot; unique_id=&quot;35606&quot;&gt;&lt;property id=&quot;20148&quot; value=&quot;5&quot;/&gt;&lt;property id=&quot;20300&quot; value=&quot;Slide 31 - &amp;quot;Conclusion&amp;quot;&quot;/&gt;&lt;property id=&quot;20307&quot; value=&quot;402&quot;/&gt;&lt;/object&gt;&lt;object type=&quot;3&quot; unique_id=&quot;35946&quot;&gt;&lt;property id=&quot;20148&quot; value=&quot;5&quot;/&gt;&lt;property id=&quot;20300&quot; value=&quot;Slide 5 - &amp;quot;Argonne Organizational Structure (1/3)&amp;quot;&quot;/&gt;&lt;property id=&quot;20307&quot; value=&quot;405&quot;/&gt;&lt;/object&gt;&lt;object type=&quot;3&quot; unique_id=&quot;35947&quot;&gt;&lt;property id=&quot;20148&quot; value=&quot;5&quot;/&gt;&lt;property id=&quot;20300&quot; value=&quot;Slide 6 - &amp;quot;Argonne Organizational Structure (2/3)&amp;quot;&quot;/&gt;&lt;property id=&quot;20307&quot; value=&quot;406&quot;/&gt;&lt;/object&gt;&lt;object type=&quot;3&quot; unique_id=&quot;35948&quot;&gt;&lt;property id=&quot;20148&quot; value=&quot;5&quot;/&gt;&lt;property id=&quot;20300&quot; value=&quot;Slide 7 - &amp;quot;Argonne Organizational Structure (3/3)&amp;quot;&quot;/&gt;&lt;property id=&quot;20307&quot; value=&quot;407&quot;/&gt;&lt;/object&gt;&lt;object type=&quot;3&quot; unique_id=&quot;36066&quot;&gt;&lt;property id=&quot;20148&quot; value=&quot;5&quot;/&gt;&lt;property id=&quot;20300&quot; value=&quot;Slide 17 - &amp;quot;Argonne/DIS is Actively Engaged in Smart-Grid Analysis&amp;quot;&quot;/&gt;&lt;property id=&quot;20307&quot; value=&quot;409&quot;/&gt;&lt;/object&gt;&lt;object type=&quot;3&quot; unique_id=&quot;36273&quot;&gt;&lt;property id=&quot;20148&quot; value=&quot;5&quot;/&gt;&lt;property id=&quot;20300&quot; value=&quot;Slide 8 - &amp;quot;DIS Has Developed Three Strategic Business Lines&amp;quot;&quot;/&gt;&lt;property id=&quot;20307&quot; value=&quot;410&quot;/&gt;&lt;/object&gt;&lt;object type=&quot;3&quot; unique_id=&quot;36274&quot;&gt;&lt;property id=&quot;20148&quot; value=&quot;5&quot;/&gt;&lt;property id=&quot;20300&quot; value=&quot;Slide 14 - &amp;quot;Energy Analysis Programs Focus on&amp;quot;&quot;/&gt;&lt;property id=&quot;20307&quot; value=&quot;411&quot;/&gt;&lt;/object&gt;&lt;object type=&quot;3&quot; unique_id=&quot;36275&quot;&gt;&lt;property id=&quot;20148&quot; value=&quot;5&quot;/&gt;&lt;property id=&quot;20300&quot; value=&quot;Slide 9 - &amp;quot;Social Dynamics Programs Focus on&amp;quot;&quot;/&gt;&lt;property id=&quot;20307&quot; value=&quot;412&quot;/&gt;&lt;/object&gt;&lt;object type=&quot;3&quot; unique_id=&quot;36276&quot;&gt;&lt;property id=&quot;20148&quot; value=&quot;5&quot;/&gt;&lt;property id=&quot;20300&quot; value=&quot;Slide 10 - &amp;quot;Research in Social Dynamics Applies to Energy Analysis Studies&amp;quot;&quot;/&gt;&lt;property id=&quot;20307&quot; value=&quot;413&quot;/&gt;&lt;/object&gt;&lt;object type=&quot;3&quot; unique_id=&quot;36277&quot;&gt;&lt;property id=&quot;20148&quot; value=&quot;5&quot;/&gt;&lt;property id=&quot;20300&quot; value=&quot;Slide 11 - &amp;quot;Research in Social Dynamics Applies to National &amp;#x0D;&amp;#x0A;&amp;amp; Homeland Security Studies&amp;quot;&quot;/&gt;&lt;property id=&quot;20307&quot; value=&quot;414&quot;/&gt;&lt;/object&gt;&lt;object type=&quot;3&quot; unique_id=&quot;36302&quot;&gt;&lt;property id=&quot;20148&quot; value=&quot;5&quot;/&gt;&lt;property id=&quot;20300&quot; value=&quot;Slide 2 - &amp;quot;Argonne is America's First National Laboratory and one of the World's Premier Research Centers&amp;quot;&quot;/&gt;&lt;property id=&quot;20307&quot; value=&quot;421&quot;/&gt;&lt;/object&gt;&lt;object type=&quot;3&quot; unique_id=&quot;36303&quot;&gt;&lt;property id=&quot;20148&quot; value=&quot;5&quot;/&gt;&lt;property id=&quot;20300&quot; value=&quot;Slide 12 - &amp;quot;DIS Has Developed Command and Control Systems for Incident Management&amp;quot;&quot;/&gt;&lt;property id=&quot;20307&quot; value=&quot;418&quot;/&gt;&lt;/object&gt;&lt;object type=&quot;3&quot; unique_id=&quot;36304&quot;&gt;&lt;property id=&quot;20148&quot; value=&quot;5&quot;/&gt;&lt;property id=&quot;20300&quot; value=&quot;Slide 13 - &amp;quot;Procter &amp;amp; Gamble (P&amp;amp;G) Funded an Innovative Computational Model of Consumer Markets&amp;quot;&quot;/&gt;&lt;property id=&quot;20307&quot; value=&quot;419&quot;/&gt;&lt;/object&gt;&lt;object type=&quot;3&quot; unique_id=&quot;36305&quot;&gt;&lt;property id=&quot;20148&quot; value=&quot;5&quot;/&gt;&lt;property id=&quot;20300&quot; value=&quot;Slide 25 - &amp;quot;Argonne Current Buildings Sensors and Controls Portfolio&amp;quot;&quot;/&gt;&lt;property id=&quot;20307&quot; value=&quot;420&quot;/&gt;&lt;/object&gt;&lt;object type=&quot;3&quot; unique_id=&quot;36306&quot;&gt;&lt;property id=&quot;20148&quot; value=&quot;5&quot;/&gt;&lt;property id=&quot;20300&quot; value=&quot;Slide 26 - &amp;quot;Commercial Building Agent Model (CoBAM)&amp;quot;&quot;/&gt;&lt;property id=&quot;20307&quot; value=&quot;415&quot;/&gt;&lt;/object&gt;&lt;object type=&quot;3&quot; unique_id=&quot;36307&quot;&gt;&lt;property id=&quot;20148&quot; value=&quot;5&quot;/&gt;&lt;property id=&quot;20300&quot; value=&quot;Slide 27 - &amp;quot;CoBAM Prototype Decision Framework&amp;quot;&quot;/&gt;&lt;property id=&quot;20307&quot; value=&quot;416&quot;/&gt;&lt;/object&gt;&lt;object type=&quot;3&quot; unique_id=&quot;36308&quot;&gt;&lt;property id=&quot;20148&quot; value=&quot;5&quot;/&gt;&lt;property id=&quot;20300&quot; value=&quot;Slide 28 - &amp;quot;Physical Modeling Takes a Simplified (yet Fast) Approach&amp;quot;&quot;/&gt;&lt;property id=&quot;20307&quot; value=&quot;417&quot;/&gt;&lt;/object&gt;&lt;object type=&quot;3&quot; unique_id=&quot;36885&quot;&gt;&lt;property id=&quot;20148&quot; value=&quot;5&quot;/&gt;&lt;property id=&quot;20300&quot; value=&quot;Slide 4&quot;/&gt;&lt;property id=&quot;20307&quot; value=&quot;423&quot;/&gt;&lt;/object&gt;&lt;object type=&quot;3&quot; unique_id=&quot;36886&quot;&gt;&lt;property id=&quot;20148&quot; value=&quot;5&quot;/&gt;&lt;property id=&quot;20300&quot; value=&quot;Slide 21 - &amp;quot;Argonne Supports DOE’s Building Technologies Program in 3 Major Areas&amp;quot;&quot;/&gt;&lt;property id=&quot;20307&quot; value=&quot;424&quot;/&gt;&lt;/object&gt;&lt;object type=&quot;3&quot; unique_id=&quot;36887&quot;&gt;&lt;property id=&quot;20148&quot; value=&quot;5&quot;/&gt;&lt;property id=&quot;20300&quot; value=&quot;Slide 22 - &amp;quot;Argonne’s Current Commercial Buildings Portfolio&amp;quot;&quot;/&gt;&lt;property id=&quot;20307&quot; value=&quot;425&quot;/&gt;&lt;/object&gt;&lt;object type=&quot;3&quot; unique_id=&quot;36888&quot;&gt;&lt;property id=&quot;20148&quot; value=&quot;5&quot;/&gt;&lt;property id=&quot;20300&quot; value=&quot;Slide 23 - &amp;quot;Argonne’s BT Related Expertise&amp;quot;&quot;/&gt;&lt;property id=&quot;20307&quot; value=&quot;426&quot;/&gt;&lt;/object&gt;&lt;object type=&quot;3&quot; unique_id=&quot;36889&quot;&gt;&lt;property id=&quot;20148&quot; value=&quot;5&quot;/&gt;&lt;property id=&quot;20300&quot; value=&quot;Slide 24 - &amp;quot;Midwest Engagement and Path to Deployment &amp;quot;&quot;/&gt;&lt;property id=&quot;20307&quot; value=&quot;427&quot;/&gt;&lt;/object&gt;&lt;object type=&quot;3&quot; unique_id=&quot;36890&quot;&gt;&lt;property id=&quot;20148&quot; value=&quot;5&quot;/&gt;&lt;property id=&quot;20300&quot; value=&quot;Slide 29 - &amp;quot;CoBAM Prototype Results over Time&amp;quot;&quot;/&gt;&lt;property id=&quot;20307&quot; value=&quot;428&quot;/&gt;&lt;/object&gt;&lt;/object&gt;&lt;/object&gt;&lt;/database&gt;"/>
</p:tagLst>
</file>

<file path=ppt/theme/theme1.xml><?xml version="1.0" encoding="utf-8"?>
<a:theme xmlns:a="http://schemas.openxmlformats.org/drawingml/2006/main" name="BERI">
  <a:themeElements>
    <a:clrScheme name="Custom 7">
      <a:dk1>
        <a:srgbClr val="616161"/>
      </a:dk1>
      <a:lt1>
        <a:srgbClr val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9D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Blue design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bg2">
              <a:lumMod val="10000"/>
            </a:schemeClr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Blue design 1">
        <a:dk1>
          <a:srgbClr val="616161"/>
        </a:dk1>
        <a:lt1>
          <a:srgbClr val="FFFFFF"/>
        </a:lt1>
        <a:dk2>
          <a:srgbClr val="1F497D"/>
        </a:dk2>
        <a:lt2>
          <a:srgbClr val="D2D2D2"/>
        </a:lt2>
        <a:accent1>
          <a:srgbClr val="5C0426"/>
        </a:accent1>
        <a:accent2>
          <a:srgbClr val="9D7D9E"/>
        </a:accent2>
        <a:accent3>
          <a:srgbClr val="FFFFFF"/>
        </a:accent3>
        <a:accent4>
          <a:srgbClr val="525252"/>
        </a:accent4>
        <a:accent5>
          <a:srgbClr val="B5AAAC"/>
        </a:accent5>
        <a:accent6>
          <a:srgbClr val="8E718F"/>
        </a:accent6>
        <a:hlink>
          <a:srgbClr val="253D51"/>
        </a:hlink>
        <a:folHlink>
          <a:srgbClr val="0D20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ERI">
  <a:themeElements>
    <a:clrScheme name="Custom 7">
      <a:dk1>
        <a:srgbClr val="616161"/>
      </a:dk1>
      <a:lt1>
        <a:srgbClr val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9D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Blue design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bg2">
              <a:lumMod val="10000"/>
            </a:schemeClr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Blue design 1">
        <a:dk1>
          <a:srgbClr val="616161"/>
        </a:dk1>
        <a:lt1>
          <a:srgbClr val="FFFFFF"/>
        </a:lt1>
        <a:dk2>
          <a:srgbClr val="1F497D"/>
        </a:dk2>
        <a:lt2>
          <a:srgbClr val="D2D2D2"/>
        </a:lt2>
        <a:accent1>
          <a:srgbClr val="5C0426"/>
        </a:accent1>
        <a:accent2>
          <a:srgbClr val="9D7D9E"/>
        </a:accent2>
        <a:accent3>
          <a:srgbClr val="FFFFFF"/>
        </a:accent3>
        <a:accent4>
          <a:srgbClr val="525252"/>
        </a:accent4>
        <a:accent5>
          <a:srgbClr val="B5AAAC"/>
        </a:accent5>
        <a:accent6>
          <a:srgbClr val="8E718F"/>
        </a:accent6>
        <a:hlink>
          <a:srgbClr val="253D51"/>
        </a:hlink>
        <a:folHlink>
          <a:srgbClr val="0D20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Custom 11">
      <a:dk1>
        <a:srgbClr val="616161"/>
      </a:dk1>
      <a:lt1>
        <a:sysClr val="window" lastClr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4B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60439</TotalTime>
  <Words>1662</Words>
  <Application>Microsoft Office PowerPoint</Application>
  <PresentationFormat>On-screen Show (4:3)</PresentationFormat>
  <Paragraphs>349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Trebuchet MS</vt:lpstr>
      <vt:lpstr>Wingdings</vt:lpstr>
      <vt:lpstr>BERI</vt:lpstr>
      <vt:lpstr>1_BERI</vt:lpstr>
      <vt:lpstr>BCUS101 – Bayesian Calibration Tutorial </vt:lpstr>
      <vt:lpstr>Read me  </vt:lpstr>
      <vt:lpstr>Overview</vt:lpstr>
      <vt:lpstr>Get Started </vt:lpstr>
      <vt:lpstr>Example File</vt:lpstr>
      <vt:lpstr>Examples</vt:lpstr>
      <vt:lpstr>Examples: Input Files Format</vt:lpstr>
      <vt:lpstr>Step 1: Create Prior Uncertainty File</vt:lpstr>
      <vt:lpstr>Step 1: Create Prior Uncertainty File (Cont.)</vt:lpstr>
      <vt:lpstr>Step 2  Calibration Parameters Selection (Not a mandatory step) </vt:lpstr>
      <vt:lpstr>Step 3: Create Utility/Measurement file (Monthly)</vt:lpstr>
      <vt:lpstr>Step 3: Edit Executable Bash/Batch Script </vt:lpstr>
      <vt:lpstr>About the Bash Script</vt:lpstr>
      <vt:lpstr>About the Bash Script – Cont.</vt:lpstr>
      <vt:lpstr>Step 3: Run Executable Bash Script in the Terminal </vt:lpstr>
      <vt:lpstr>Output Files </vt:lpstr>
      <vt:lpstr>Interpretation of the results</vt:lpstr>
      <vt:lpstr>Interpretation of the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Argonne National Lab Building Technologies Group Overview</dc:title>
  <dc:creator>Ralph T. Muehleisen</dc:creator>
  <cp:lastModifiedBy>Li, Qi</cp:lastModifiedBy>
  <cp:revision>1165</cp:revision>
  <cp:lastPrinted>2011-09-29T15:23:05Z</cp:lastPrinted>
  <dcterms:created xsi:type="dcterms:W3CDTF">2011-09-19T17:28:10Z</dcterms:created>
  <dcterms:modified xsi:type="dcterms:W3CDTF">2019-09-16T20:45:40Z</dcterms:modified>
</cp:coreProperties>
</file>