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1" r:id="rId1"/>
    <p:sldMasterId id="2147484074" r:id="rId2"/>
  </p:sldMasterIdLst>
  <p:notesMasterIdLst>
    <p:notesMasterId r:id="rId21"/>
  </p:notesMasterIdLst>
  <p:handoutMasterIdLst>
    <p:handoutMasterId r:id="rId22"/>
  </p:handoutMasterIdLst>
  <p:sldIdLst>
    <p:sldId id="530" r:id="rId3"/>
    <p:sldId id="551" r:id="rId4"/>
    <p:sldId id="552" r:id="rId5"/>
    <p:sldId id="553" r:id="rId6"/>
    <p:sldId id="554" r:id="rId7"/>
    <p:sldId id="555" r:id="rId8"/>
    <p:sldId id="556" r:id="rId9"/>
    <p:sldId id="507" r:id="rId10"/>
    <p:sldId id="546" r:id="rId11"/>
    <p:sldId id="542" r:id="rId12"/>
    <p:sldId id="543" r:id="rId13"/>
    <p:sldId id="544" r:id="rId14"/>
    <p:sldId id="513" r:id="rId15"/>
    <p:sldId id="502" r:id="rId16"/>
    <p:sldId id="506" r:id="rId17"/>
    <p:sldId id="509" r:id="rId18"/>
    <p:sldId id="518" r:id="rId19"/>
    <p:sldId id="524" r:id="rId20"/>
  </p:sldIdLst>
  <p:sldSz cx="9144000" cy="6858000" type="screen4x3"/>
  <p:notesSz cx="7010400" cy="92964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2880">
          <p15:clr>
            <a:srgbClr val="A4A3A4"/>
          </p15:clr>
        </p15:guide>
        <p15:guide id="3" pos="15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lph T Muehleisen" initials="RTM" lastIdx="19" clrIdx="0"/>
  <p:cmAuthor id="1" name="Graziano, Diane" initials="GD" lastIdx="8" clrIdx="1"/>
  <p:cmAuthor id="2" name="Ralph Muehleisen" initials="RTM" lastIdx="1" clrIdx="2"/>
  <p:cmAuthor id="3" name="Riddle, Matthew E." initials="RME" lastIdx="10" clrIdx="3"/>
  <p:cmAuthor id="4" name="Yuming Sun" initials="" lastIdx="0" clrIdx="4"/>
  <p:cmAuthor id="5" name="Zhang, Yuna" initials="ZY" lastIdx="8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1F497D"/>
    <a:srgbClr val="FFFFCC"/>
    <a:srgbClr val="F8F8F8"/>
    <a:srgbClr val="5AB27C"/>
    <a:srgbClr val="FFFFFF"/>
    <a:srgbClr val="66CCFF"/>
    <a:srgbClr val="CC0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3166" autoAdjust="0"/>
  </p:normalViewPr>
  <p:slideViewPr>
    <p:cSldViewPr>
      <p:cViewPr varScale="1">
        <p:scale>
          <a:sx n="118" d="100"/>
          <a:sy n="118" d="100"/>
        </p:scale>
        <p:origin x="1512" y="86"/>
      </p:cViewPr>
      <p:guideLst>
        <p:guide orient="horz" pos="864"/>
        <p:guide pos="2880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762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5" descr="slide footer_blue_64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56650"/>
            <a:ext cx="934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7" descr="slide header_64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36800" y="0"/>
            <a:ext cx="9347200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5062538" y="155575"/>
            <a:ext cx="194627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952B7A0-D673-4C63-A650-8C51CE94F0F3}" type="datetime1">
              <a:rPr lang="en-US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779463" y="8753475"/>
            <a:ext cx="560705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6465888" y="8829675"/>
            <a:ext cx="5429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3F572D4-17CD-4691-8FDE-20F540150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53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FA8E891-1D04-4EC3-A3FE-1F1766E77A4E}" type="datetime1">
              <a:rPr lang="en-US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C0F03FB-476C-4B9E-9752-7D553C8AE9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45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4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</a:rPr>
              <a:t>-</a:t>
            </a:r>
            <a:r>
              <a:rPr lang="en-US" sz="1200" baseline="0" dirty="0">
                <a:solidFill>
                  <a:srgbClr val="000000"/>
                </a:solidFill>
              </a:rPr>
              <a:t>   </a:t>
            </a:r>
            <a:r>
              <a:rPr lang="en-US" sz="1200" dirty="0">
                <a:solidFill>
                  <a:srgbClr val="000000"/>
                </a:solidFill>
              </a:rPr>
              <a:t>To use Ruby from OpenStudio Installation Package: Add path environmental variable: e.g., C:\Program Files\openstudio-2.7.0\ruby-install\ruby\bin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</a:rPr>
              <a:t>Install Ruby gems: run cmd.exe as administrator, then install required gems like e.g. “gem install </a:t>
            </a:r>
            <a:r>
              <a:rPr lang="en-US" sz="1200" dirty="0" err="1">
                <a:solidFill>
                  <a:srgbClr val="000000"/>
                </a:solidFill>
              </a:rPr>
              <a:t>rinruby</a:t>
            </a:r>
            <a:r>
              <a:rPr lang="en-US" sz="1200" dirty="0">
                <a:solidFill>
                  <a:srgbClr val="000000"/>
                </a:solidFill>
              </a:rPr>
              <a:t>”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60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37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7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doe_blac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1351" y="6400800"/>
            <a:ext cx="1506449" cy="36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9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0" y="6350913"/>
            <a:ext cx="6278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uilding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nergy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ecision and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echnology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esearch Program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rgbClr val="000000"/>
                </a:solidFill>
                <a:latin typeface="Arial"/>
                <a:cs typeface="Arial"/>
              </a:rPr>
              <a:t>Better Decisions + Better Technology = Better Buildings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15063"/>
            <a:ext cx="13144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18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0EF18-FD9E-4421-AB32-74DA74858523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022-6EEC-4B63-B0F2-F1C9B378B0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9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F436-6C4C-40B0-9AC8-CEA1829498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50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1351" y="6400800"/>
            <a:ext cx="1506449" cy="36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9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0" y="6350913"/>
            <a:ext cx="6278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lang="en-US" sz="1100" dirty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uilding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lang="en-US" sz="1100" dirty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nergy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lang="en-US" sz="1100" dirty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ecision and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lang="en-US" sz="1100" dirty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echnology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lang="en-US" sz="1100" dirty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esearch Program</a:t>
            </a:r>
          </a:p>
          <a:p>
            <a:pPr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Better Decisions + Better Technology = Better Buildings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15063"/>
            <a:ext cx="13144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47801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A8F24-2FFB-4A99-A959-16F526AB059D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2E3EF-F66D-415D-A52C-4D003305D0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B6B21-76FD-4D61-9AF0-62950D2AB686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21AC6-E9F4-4832-849C-6904B13157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04E91-2895-4E93-B7F9-AC5F6E765B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9C75B-2BE1-4B15-8E82-FCB1064CA2E7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FFDBC-217D-47FA-AE05-349F0EA9F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90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479551"/>
          </a:xfrm>
        </p:spPr>
        <p:txBody>
          <a:bodyPr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B9D83-DFEB-4BB0-8A97-2A29D2B8EB0F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C49DF-7996-4506-AD82-57373A6F1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2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47801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8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57A81-97BE-497A-AAE2-C0CE25C9AFAA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51E7F-7F2A-4A11-A327-1DE7B8343A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0EF18-FD9E-4421-AB32-74DA74858523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022-6EEC-4B63-B0F2-F1C9B378B0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620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F436-6C4C-40B0-9AC8-CEA1829498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77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2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A8F24-2FFB-4A99-A959-16F526AB059D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2E3EF-F66D-415D-A52C-4D003305D0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B6B21-76FD-4D61-9AF0-62950D2AB686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21AC6-E9F4-4832-849C-6904B13157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9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04E91-2895-4E93-B7F9-AC5F6E765B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8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9C75B-2BE1-4B15-8E82-FCB1064CA2E7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FFDBC-217D-47FA-AE05-349F0EA9F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2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479551"/>
          </a:xfrm>
        </p:spPr>
        <p:txBody>
          <a:bodyPr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B9D83-DFEB-4BB0-8A97-2A29D2B8EB0F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C49DF-7996-4506-AD82-57373A6F1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5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57A81-97BE-497A-AAE2-C0CE25C9AFAA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51E7F-7F2A-4A11-A327-1DE7B8343A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0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7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2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50EE01-0104-45BC-BFC8-996DE1719B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914400"/>
            <a:ext cx="9144000" cy="45719"/>
          </a:xfrm>
          <a:prstGeom prst="rect">
            <a:avLst/>
          </a:prstGeom>
          <a:solidFill>
            <a:srgbClr val="1F4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solidFill>
                  <a:srgbClr val="66CCFF"/>
                </a:solidFill>
              </a:ln>
              <a:solidFill>
                <a:srgbClr val="66CCFF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8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2349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8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4572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Calibri" pitchFamily="34" charset="0"/>
        <a:buChar char="‒"/>
        <a:defRPr sz="2400">
          <a:solidFill>
            <a:schemeClr val="bg2">
              <a:lumMod val="10000"/>
            </a:schemeClr>
          </a:solidFill>
          <a:latin typeface="+mn-lt"/>
        </a:defRPr>
      </a:lvl2pPr>
      <a:lvl3pPr marL="6921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3pPr>
      <a:lvl4pPr marL="9144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tabLst/>
        <a:defRPr sz="2000">
          <a:solidFill>
            <a:schemeClr val="bg2">
              <a:lumMod val="10000"/>
            </a:schemeClr>
          </a:solidFill>
          <a:latin typeface="+mn-lt"/>
        </a:defRPr>
      </a:lvl4pPr>
      <a:lvl5pPr marL="12001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7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2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50EE01-0104-45BC-BFC8-996DE1719B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914400"/>
            <a:ext cx="9144000" cy="45719"/>
          </a:xfrm>
          <a:prstGeom prst="rect">
            <a:avLst/>
          </a:prstGeom>
          <a:solidFill>
            <a:srgbClr val="1F4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66CCFF"/>
                </a:solidFill>
              </a:ln>
              <a:solidFill>
                <a:srgbClr val="66CC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2349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8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4572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Calibri" pitchFamily="34" charset="0"/>
        <a:buChar char="‒"/>
        <a:defRPr sz="2400">
          <a:solidFill>
            <a:schemeClr val="bg2">
              <a:lumMod val="10000"/>
            </a:schemeClr>
          </a:solidFill>
          <a:latin typeface="+mn-lt"/>
        </a:defRPr>
      </a:lvl2pPr>
      <a:lvl3pPr marL="6921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3pPr>
      <a:lvl4pPr marL="9144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tabLst/>
        <a:defRPr sz="2000">
          <a:solidFill>
            <a:schemeClr val="bg2">
              <a:lumMod val="10000"/>
            </a:schemeClr>
          </a:solidFill>
          <a:latin typeface="+mn-lt"/>
        </a:defRPr>
      </a:lvl4pPr>
      <a:lvl5pPr marL="12001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rel.github.io/OpenStudio-user-documentation/tutorials/creating_your_mode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energyplus.net/weath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14400" y="2743200"/>
            <a:ext cx="8839200" cy="552271"/>
          </a:xfrm>
        </p:spPr>
        <p:txBody>
          <a:bodyPr/>
          <a:lstStyle/>
          <a:p>
            <a:r>
              <a:rPr lang="en-US" sz="2800" b="0" dirty="0">
                <a:solidFill>
                  <a:schemeClr val="accent4">
                    <a:lumMod val="75000"/>
                  </a:schemeClr>
                </a:solidFill>
              </a:rPr>
              <a:t>BCUS101</a:t>
            </a:r>
            <a:r>
              <a:rPr lang="en-US" sz="2800" b="0" dirty="0"/>
              <a:t> – Sensitivity Analysis Tutorial </a:t>
            </a:r>
          </a:p>
        </p:txBody>
      </p:sp>
      <p:sp>
        <p:nvSpPr>
          <p:cNvPr id="5" name="Rectangle 4"/>
          <p:cNvSpPr/>
          <p:nvPr/>
        </p:nvSpPr>
        <p:spPr>
          <a:xfrm>
            <a:off x="1327608" y="3810000"/>
            <a:ext cx="67183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A Integrated Workflow to Perform BCUS</a:t>
            </a:r>
            <a:endParaRPr lang="en-US" sz="1600" b="1" dirty="0">
              <a:solidFill>
                <a:srgbClr val="1F497D">
                  <a:lumMod val="60000"/>
                  <a:lumOff val="40000"/>
                </a:srgbClr>
              </a:solidFill>
            </a:endParaRPr>
          </a:p>
          <a:p>
            <a:pPr algn="r"/>
            <a:r>
              <a:rPr lang="en-US" sz="1600" b="1" u="sng" dirty="0">
                <a:solidFill>
                  <a:srgbClr val="C00000"/>
                </a:solidFill>
              </a:rPr>
              <a:t>B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ayesian </a:t>
            </a:r>
            <a:r>
              <a:rPr lang="en-US" sz="1600" b="1" u="sng" dirty="0">
                <a:solidFill>
                  <a:srgbClr val="C00000"/>
                </a:solidFill>
              </a:rPr>
              <a:t>C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alibration, </a:t>
            </a:r>
            <a:r>
              <a:rPr lang="en-US" sz="1600" b="1" u="sng" dirty="0">
                <a:solidFill>
                  <a:srgbClr val="C00000"/>
                </a:solidFill>
              </a:rPr>
              <a:t>U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ncertainty Analysis and </a:t>
            </a:r>
            <a:r>
              <a:rPr lang="en-US" sz="1600" b="1" u="sng" dirty="0">
                <a:solidFill>
                  <a:srgbClr val="C00000"/>
                </a:solidFill>
              </a:rPr>
              <a:t>S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ensitivity Analysis </a:t>
            </a:r>
          </a:p>
          <a:p>
            <a:pPr algn="r"/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on OpenStudio Models</a:t>
            </a:r>
          </a:p>
          <a:p>
            <a:pPr algn="r"/>
            <a:endParaRPr lang="en-US" sz="1600" i="1" dirty="0">
              <a:solidFill>
                <a:srgbClr val="000000"/>
              </a:solidFill>
            </a:endParaRPr>
          </a:p>
          <a:p>
            <a:pPr algn="r"/>
            <a:r>
              <a:rPr lang="en-US" sz="1600" i="1" dirty="0">
                <a:solidFill>
                  <a:srgbClr val="000000"/>
                </a:solidFill>
              </a:rPr>
              <a:t>September 2019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85800" y="3295471"/>
            <a:ext cx="7391400" cy="0"/>
          </a:xfrm>
          <a:prstGeom prst="line">
            <a:avLst/>
          </a:prstGeom>
          <a:noFill/>
          <a:ln w="57150" cap="flat" cmpd="thickThin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93077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29" y="2653237"/>
            <a:ext cx="6773941" cy="35711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Check the parameter UQ-Repository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417" y="1219200"/>
            <a:ext cx="8229600" cy="533401"/>
          </a:xfrm>
        </p:spPr>
        <p:txBody>
          <a:bodyPr/>
          <a:lstStyle/>
          <a:p>
            <a:r>
              <a:rPr lang="en-US" sz="1600" dirty="0"/>
              <a:t>Turn</a:t>
            </a:r>
            <a:r>
              <a:rPr lang="zh-CN" altLang="en-US" sz="1600" dirty="0"/>
              <a:t> </a:t>
            </a:r>
            <a:r>
              <a:rPr lang="en-US" altLang="zh-CN" sz="1600" dirty="0"/>
              <a:t>on the parameters </a:t>
            </a:r>
            <a:r>
              <a:rPr lang="en-US" sz="1600" dirty="0">
                <a:solidFill>
                  <a:srgbClr val="000000"/>
                </a:solidFill>
              </a:rPr>
              <a:t>which you want to investigate in the uncertainty analysis </a:t>
            </a:r>
            <a:r>
              <a:rPr lang="en-US" altLang="zh-CN" sz="1600" dirty="0"/>
              <a:t>in the </a:t>
            </a:r>
            <a:r>
              <a:rPr lang="en-US" altLang="zh-CN" sz="1600" dirty="0">
                <a:solidFill>
                  <a:srgbClr val="C00000"/>
                </a:solidFill>
              </a:rPr>
              <a:t>Parameter_UQ_Repository_V1.0.xlsx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file.</a:t>
            </a:r>
            <a:endParaRPr lang="en-US" sz="1600" dirty="0"/>
          </a:p>
          <a:p>
            <a:r>
              <a:rPr lang="en-US" sz="1600" dirty="0"/>
              <a:t>Leave the other setting as default unless you have the confidence in the knowledge you have on a specific parameter. </a:t>
            </a:r>
          </a:p>
          <a:p>
            <a:endParaRPr lang="en-US" sz="1600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67200" y="3543300"/>
            <a:ext cx="381000" cy="12573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cxnSp>
        <p:nvCxnSpPr>
          <p:cNvPr id="6" name="Elbow Connector 5"/>
          <p:cNvCxnSpPr>
            <a:endCxn id="5" idx="1"/>
          </p:cNvCxnSpPr>
          <p:nvPr/>
        </p:nvCxnSpPr>
        <p:spPr bwMode="auto">
          <a:xfrm rot="5400000" flipH="1" flipV="1">
            <a:off x="3088590" y="5045760"/>
            <a:ext cx="2052420" cy="304800"/>
          </a:xfrm>
          <a:prstGeom prst="bentConnector2">
            <a:avLst/>
          </a:prstGeom>
          <a:noFill/>
          <a:ln w="1905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754277" y="3543300"/>
            <a:ext cx="762000" cy="12573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5248275" y="5198160"/>
            <a:ext cx="0" cy="533400"/>
          </a:xfrm>
          <a:prstGeom prst="straightConnector1">
            <a:avLst/>
          </a:prstGeom>
          <a:noFill/>
          <a:ln w="1905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217" y="5419179"/>
            <a:ext cx="1542161" cy="1066800"/>
          </a:xfrm>
          <a:prstGeom prst="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/>
          <p:cNvSpPr/>
          <p:nvPr/>
        </p:nvSpPr>
        <p:spPr bwMode="auto">
          <a:xfrm>
            <a:off x="5865161" y="3543300"/>
            <a:ext cx="1979509" cy="12573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7028274" y="4807467"/>
            <a:ext cx="0" cy="1555401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072378" y="6359723"/>
            <a:ext cx="3027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Default probability distribution value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7000" y="6224369"/>
            <a:ext cx="1715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Turn on/off sources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 of uncertainty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2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Outputs and Report Frequency Settings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685" y="1219200"/>
            <a:ext cx="8229600" cy="5334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Use </a:t>
            </a:r>
            <a:r>
              <a:rPr lang="en-US" sz="1600" dirty="0">
                <a:solidFill>
                  <a:srgbClr val="C00000"/>
                </a:solidFill>
              </a:rPr>
              <a:t>Simulation_Output_Settings.xlsx </a:t>
            </a:r>
            <a:r>
              <a:rPr lang="en-US" sz="1600" dirty="0"/>
              <a:t>to setup simulation outputs:</a:t>
            </a:r>
          </a:p>
          <a:p>
            <a:pPr lvl="2"/>
            <a:r>
              <a:rPr lang="en-US" sz="1600" dirty="0"/>
              <a:t>Navigate to the </a:t>
            </a:r>
            <a:r>
              <a:rPr lang="en-US" sz="1600" dirty="0" err="1">
                <a:solidFill>
                  <a:srgbClr val="C00000"/>
                </a:solidFill>
              </a:rPr>
              <a:t>TotalEnergy</a:t>
            </a:r>
            <a:r>
              <a:rPr lang="en-US" sz="1600" dirty="0"/>
              <a:t> tab to add total energy output variables using the dropdown list</a:t>
            </a:r>
          </a:p>
          <a:p>
            <a:pPr lvl="2"/>
            <a:r>
              <a:rPr lang="en-US" sz="1600" dirty="0"/>
              <a:t>Navigate to the </a:t>
            </a:r>
            <a:r>
              <a:rPr lang="en-US" sz="1600" dirty="0">
                <a:solidFill>
                  <a:srgbClr val="C00000"/>
                </a:solidFill>
              </a:rPr>
              <a:t>Meters</a:t>
            </a:r>
            <a:r>
              <a:rPr lang="en-US" sz="1600" dirty="0"/>
              <a:t> tab to add meters and report frequency using the dropdown list</a:t>
            </a:r>
          </a:p>
          <a:p>
            <a:pPr marL="457200" lvl="2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.</a:t>
            </a:r>
          </a:p>
          <a:p>
            <a:endParaRPr lang="en-US" sz="1600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03" y="3035584"/>
            <a:ext cx="2578539" cy="35294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490" y="3035584"/>
            <a:ext cx="4414220" cy="20883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56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686800" cy="563563"/>
          </a:xfrm>
        </p:spPr>
        <p:txBody>
          <a:bodyPr/>
          <a:lstStyle/>
          <a:p>
            <a:r>
              <a:rPr lang="en-US" sz="2400" dirty="0"/>
              <a:t>Step 4: Run Executable Bash Script in the Terminal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533401"/>
          </a:xfrm>
        </p:spPr>
        <p:txBody>
          <a:bodyPr/>
          <a:lstStyle/>
          <a:p>
            <a:r>
              <a:rPr lang="en-US" sz="1600" dirty="0"/>
              <a:t>Launch the Terminal in your operating system:</a:t>
            </a:r>
          </a:p>
          <a:p>
            <a:pPr marL="0" indent="0">
              <a:buNone/>
            </a:pPr>
            <a:r>
              <a:rPr lang="en-US" sz="1600" dirty="0"/>
              <a:t>     For </a:t>
            </a:r>
            <a:r>
              <a:rPr lang="en-US" sz="1600" dirty="0">
                <a:solidFill>
                  <a:srgbClr val="C00000"/>
                </a:solidFill>
              </a:rPr>
              <a:t>OSX</a:t>
            </a:r>
            <a:r>
              <a:rPr lang="en-US" sz="1600" dirty="0">
                <a:solidFill>
                  <a:srgbClr val="000000"/>
                </a:solidFill>
              </a:rPr>
              <a:t> – </a:t>
            </a:r>
            <a:r>
              <a:rPr lang="en-US" sz="1600" dirty="0"/>
              <a:t>Press </a:t>
            </a:r>
            <a:r>
              <a:rPr lang="en-US" sz="1600" b="1" dirty="0">
                <a:solidFill>
                  <a:srgbClr val="000000"/>
                </a:solidFill>
              </a:rPr>
              <a:t>Command + Space </a:t>
            </a:r>
            <a:r>
              <a:rPr lang="en-US" sz="1600" dirty="0">
                <a:solidFill>
                  <a:srgbClr val="000000"/>
                </a:solidFill>
              </a:rPr>
              <a:t>and type </a:t>
            </a:r>
            <a:r>
              <a:rPr lang="en-US" sz="1600" dirty="0">
                <a:solidFill>
                  <a:srgbClr val="C00000"/>
                </a:solidFill>
              </a:rPr>
              <a:t>terminal </a:t>
            </a:r>
            <a:r>
              <a:rPr lang="en-US" sz="1600" dirty="0">
                <a:solidFill>
                  <a:srgbClr val="000000"/>
                </a:solidFill>
              </a:rPr>
              <a:t>and press </a:t>
            </a:r>
            <a:r>
              <a:rPr lang="en-US" sz="1600" b="1" dirty="0">
                <a:solidFill>
                  <a:srgbClr val="000000"/>
                </a:solidFill>
              </a:rPr>
              <a:t>Enter</a:t>
            </a:r>
            <a:r>
              <a:rPr lang="en-US" sz="1600" dirty="0">
                <a:solidFill>
                  <a:srgbClr val="C0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 For </a:t>
            </a:r>
            <a:r>
              <a:rPr lang="en-US" sz="1600" dirty="0">
                <a:solidFill>
                  <a:srgbClr val="C00000"/>
                </a:solidFill>
              </a:rPr>
              <a:t>Linux</a:t>
            </a:r>
            <a:r>
              <a:rPr lang="en-US" sz="1600" dirty="0">
                <a:solidFill>
                  <a:srgbClr val="000000"/>
                </a:solidFill>
              </a:rPr>
              <a:t> – </a:t>
            </a:r>
            <a:r>
              <a:rPr lang="en-US" sz="1600" dirty="0"/>
              <a:t>Open the </a:t>
            </a:r>
            <a:r>
              <a:rPr lang="en-US" sz="1600" b="1" dirty="0"/>
              <a:t>Dash</a:t>
            </a:r>
            <a:r>
              <a:rPr lang="en-US" sz="1600" dirty="0"/>
              <a:t> by clicking the </a:t>
            </a:r>
            <a:r>
              <a:rPr lang="en-US" sz="1600" b="1" dirty="0"/>
              <a:t>Ubuntu icon </a:t>
            </a:r>
            <a:r>
              <a:rPr lang="en-US" sz="1600" dirty="0"/>
              <a:t>in the upper-left, type </a:t>
            </a:r>
            <a:r>
              <a:rPr lang="en-US" sz="1600" dirty="0">
                <a:solidFill>
                  <a:srgbClr val="C00000"/>
                </a:solidFill>
              </a:rPr>
              <a:t>terminal</a:t>
            </a:r>
            <a:r>
              <a:rPr lang="en-US" sz="1600" dirty="0"/>
              <a:t>, and  </a:t>
            </a:r>
          </a:p>
          <a:p>
            <a:pPr marL="0" indent="0">
              <a:buNone/>
            </a:pPr>
            <a:r>
              <a:rPr lang="en-US" sz="1600" dirty="0"/>
              <a:t>     select the Terminal application from the results that appear. </a:t>
            </a:r>
          </a:p>
          <a:p>
            <a:pPr marL="0" indent="0">
              <a:buNone/>
            </a:pPr>
            <a:r>
              <a:rPr lang="en-US" sz="1600" dirty="0"/>
              <a:t>     or simply hit the keyboard shortcut </a:t>
            </a:r>
            <a:r>
              <a:rPr lang="en-US" sz="1600" b="1" dirty="0" err="1"/>
              <a:t>Ctrl-Alt+T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 For </a:t>
            </a:r>
            <a:r>
              <a:rPr lang="en-US" sz="1600" dirty="0">
                <a:solidFill>
                  <a:srgbClr val="C00000"/>
                </a:solidFill>
              </a:rPr>
              <a:t>Windows</a:t>
            </a:r>
            <a:r>
              <a:rPr lang="en-US" sz="1600" dirty="0">
                <a:solidFill>
                  <a:srgbClr val="000000"/>
                </a:solidFill>
              </a:rPr>
              <a:t> – Click </a:t>
            </a:r>
            <a:r>
              <a:rPr lang="en-US" sz="1600" b="1" dirty="0">
                <a:solidFill>
                  <a:srgbClr val="000000"/>
                </a:solidFill>
              </a:rPr>
              <a:t>Start</a:t>
            </a:r>
            <a:r>
              <a:rPr lang="en-US" sz="1600" dirty="0">
                <a:solidFill>
                  <a:srgbClr val="000000"/>
                </a:solidFill>
              </a:rPr>
              <a:t>, in the search box type </a:t>
            </a:r>
            <a:r>
              <a:rPr lang="en-US" sz="1600" dirty="0" err="1">
                <a:solidFill>
                  <a:srgbClr val="C00000"/>
                </a:solidFill>
              </a:rPr>
              <a:t>cmd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and press </a:t>
            </a:r>
            <a:r>
              <a:rPr lang="en-US" sz="1600" b="1" dirty="0">
                <a:solidFill>
                  <a:srgbClr val="000000"/>
                </a:solidFill>
              </a:rPr>
              <a:t>Enter</a:t>
            </a:r>
          </a:p>
          <a:p>
            <a:r>
              <a:rPr lang="en-US" sz="1600" dirty="0">
                <a:solidFill>
                  <a:srgbClr val="000000"/>
                </a:solidFill>
              </a:rPr>
              <a:t>Navigate to your project folder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 Click the cursor in your Terminal/</a:t>
            </a:r>
            <a:r>
              <a:rPr lang="en-US" sz="1600" dirty="0" err="1">
                <a:solidFill>
                  <a:srgbClr val="000000"/>
                </a:solidFill>
              </a:rPr>
              <a:t>cmd</a:t>
            </a:r>
            <a:r>
              <a:rPr lang="en-US" sz="1600" dirty="0">
                <a:solidFill>
                  <a:srgbClr val="000000"/>
                </a:solidFill>
              </a:rPr>
              <a:t> type: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ea typeface="Courier" charset="0"/>
                <a:cs typeface="Courier" charset="0"/>
              </a:rPr>
              <a:t>     cd &lt;your project folder directory&gt;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ea typeface="Courier" charset="0"/>
                <a:cs typeface="Courier" charset="0"/>
              </a:rPr>
              <a:t>     For example, </a:t>
            </a:r>
          </a:p>
          <a:p>
            <a:pPr marL="222250" lvl="1" indent="0">
              <a:buNone/>
            </a:pPr>
            <a:r>
              <a:rPr lang="en-US" sz="1400" dirty="0">
                <a:solidFill>
                  <a:srgbClr val="C00000"/>
                </a:solidFill>
                <a:ea typeface="Courier" charset="0"/>
                <a:cs typeface="Courier" charset="0"/>
              </a:rPr>
              <a:t>cd /Users/username/Documents/</a:t>
            </a:r>
            <a:r>
              <a:rPr lang="en-US" sz="1400" dirty="0" err="1">
                <a:solidFill>
                  <a:srgbClr val="C00000"/>
                </a:solidFill>
                <a:ea typeface="Courier" charset="0"/>
                <a:cs typeface="Courier" charset="0"/>
              </a:rPr>
              <a:t>OpenStudio</a:t>
            </a:r>
            <a:r>
              <a:rPr lang="en-US" sz="1400" dirty="0">
                <a:solidFill>
                  <a:srgbClr val="C00000"/>
                </a:solidFill>
                <a:ea typeface="Courier" charset="0"/>
                <a:cs typeface="Courier" charset="0"/>
              </a:rPr>
              <a:t>/BCUS/Example</a:t>
            </a:r>
          </a:p>
          <a:p>
            <a:r>
              <a:rPr lang="en-US" sz="1600" dirty="0">
                <a:solidFill>
                  <a:srgbClr val="000000"/>
                </a:solidFill>
              </a:rPr>
              <a:t>Run the bash script you just modified by type: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ea typeface="Courier" charset="0"/>
                <a:cs typeface="Courier" charset="0"/>
              </a:rPr>
              <a:t>     Sensitivity_Analysis.bat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(Windows)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     </a:t>
            </a:r>
            <a:r>
              <a:rPr lang="en-US" sz="1600" dirty="0" err="1">
                <a:solidFill>
                  <a:srgbClr val="C00000"/>
                </a:solidFill>
                <a:ea typeface="Courier" charset="0"/>
                <a:cs typeface="Courier" charset="0"/>
              </a:rPr>
              <a:t>sh</a:t>
            </a:r>
            <a:r>
              <a:rPr lang="en-US" sz="1600" dirty="0">
                <a:solidFill>
                  <a:srgbClr val="C00000"/>
                </a:solidFill>
                <a:ea typeface="Courier" charset="0"/>
                <a:cs typeface="Courier" charset="0"/>
              </a:rPr>
              <a:t> Run_SA.sh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(Linux/OSX)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ea typeface="Courier" charset="0"/>
                <a:cs typeface="Courier" charset="0"/>
              </a:rPr>
              <a:t>     </a:t>
            </a:r>
            <a:endParaRPr lang="en-US" sz="1600" dirty="0">
              <a:solidFill>
                <a:schemeClr val="bg2">
                  <a:lumMod val="10000"/>
                </a:schemeClr>
              </a:solidFill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4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Step 5:Generate Distributions of Uncertain Parameters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202525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first step of the sensitivity analysis is to generate a distribution table of uncertain parameters, which you can find it at </a:t>
            </a:r>
            <a:r>
              <a:rPr lang="en-US" sz="1600" dirty="0">
                <a:solidFill>
                  <a:srgbClr val="C00000"/>
                </a:solidFill>
              </a:rPr>
              <a:t>../</a:t>
            </a:r>
            <a:r>
              <a:rPr lang="en-US" sz="1600" dirty="0" err="1">
                <a:solidFill>
                  <a:srgbClr val="C00000"/>
                </a:solidFill>
              </a:rPr>
              <a:t>SA_Output</a:t>
            </a:r>
            <a:r>
              <a:rPr lang="en-US" sz="1600" dirty="0">
                <a:solidFill>
                  <a:srgbClr val="C00000"/>
                </a:solidFill>
              </a:rPr>
              <a:t>/UQ_building_name.csv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example building model includes five parameters in the sensitivity analysis: </a:t>
            </a:r>
          </a:p>
          <a:p>
            <a:pPr marL="0" indent="0">
              <a:buNone/>
            </a:pPr>
            <a:r>
              <a:rPr lang="en-US" sz="1600" dirty="0"/>
              <a:t>infiltration rate, lighting load, plug load, occupancy load, and design outdoor air flow rate.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634AD5-CC9D-4DBA-9865-E0972F91B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67487"/>
              </p:ext>
            </p:extLst>
          </p:nvPr>
        </p:nvGraphicFramePr>
        <p:xfrm>
          <a:off x="457200" y="3664500"/>
          <a:ext cx="8229599" cy="990300"/>
        </p:xfrm>
        <a:graphic>
          <a:graphicData uri="http://schemas.openxmlformats.org/drawingml/2006/table">
            <a:tbl>
              <a:tblPr/>
              <a:tblGrid>
                <a:gridCol w="2533066">
                  <a:extLst>
                    <a:ext uri="{9D8B030D-6E8A-4147-A177-3AD203B41FA5}">
                      <a16:colId xmlns:a16="http://schemas.microsoft.com/office/drawing/2014/main" val="1594655470"/>
                    </a:ext>
                  </a:extLst>
                </a:gridCol>
                <a:gridCol w="1111798">
                  <a:extLst>
                    <a:ext uri="{9D8B030D-6E8A-4147-A177-3AD203B41FA5}">
                      <a16:colId xmlns:a16="http://schemas.microsoft.com/office/drawing/2014/main" val="3175602916"/>
                    </a:ext>
                  </a:extLst>
                </a:gridCol>
                <a:gridCol w="1180569">
                  <a:extLst>
                    <a:ext uri="{9D8B030D-6E8A-4147-A177-3AD203B41FA5}">
                      <a16:colId xmlns:a16="http://schemas.microsoft.com/office/drawing/2014/main" val="1875164654"/>
                    </a:ext>
                  </a:extLst>
                </a:gridCol>
                <a:gridCol w="939871">
                  <a:extLst>
                    <a:ext uri="{9D8B030D-6E8A-4147-A177-3AD203B41FA5}">
                      <a16:colId xmlns:a16="http://schemas.microsoft.com/office/drawing/2014/main" val="1040717010"/>
                    </a:ext>
                  </a:extLst>
                </a:gridCol>
                <a:gridCol w="813791">
                  <a:extLst>
                    <a:ext uri="{9D8B030D-6E8A-4147-A177-3AD203B41FA5}">
                      <a16:colId xmlns:a16="http://schemas.microsoft.com/office/drawing/2014/main" val="1961329927"/>
                    </a:ext>
                  </a:extLst>
                </a:gridCol>
                <a:gridCol w="550168">
                  <a:extLst>
                    <a:ext uri="{9D8B030D-6E8A-4147-A177-3AD203B41FA5}">
                      <a16:colId xmlns:a16="http://schemas.microsoft.com/office/drawing/2014/main" val="1796319276"/>
                    </a:ext>
                  </a:extLst>
                </a:gridCol>
                <a:gridCol w="550168">
                  <a:extLst>
                    <a:ext uri="{9D8B030D-6E8A-4147-A177-3AD203B41FA5}">
                      <a16:colId xmlns:a16="http://schemas.microsoft.com/office/drawing/2014/main" val="1881563303"/>
                    </a:ext>
                  </a:extLst>
                </a:gridCol>
                <a:gridCol w="550168">
                  <a:extLst>
                    <a:ext uri="{9D8B030D-6E8A-4147-A177-3AD203B41FA5}">
                      <a16:colId xmlns:a16="http://schemas.microsoft.com/office/drawing/2014/main" val="38392976"/>
                    </a:ext>
                  </a:extLst>
                </a:gridCol>
              </a:tblGrid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 Type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 in the model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 Base Value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or Mode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 Dev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340810"/>
                  </a:ext>
                </a:extLst>
              </a:tr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Infiltration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FlowPerExteriorArea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Triangle Absolute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0.00095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0.000319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0.002894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968848"/>
                  </a:ext>
                </a:extLst>
              </a:tr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Lights_WattsPerSpaceFloorArea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Office_Space_Type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15.17433543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 Relative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877815"/>
                  </a:ext>
                </a:extLst>
              </a:tr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PlugLoad_WattsPerSpaceFloorArea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Office_Space_Type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8.072932813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 Relative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944014"/>
                  </a:ext>
                </a:extLst>
              </a:tr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People_SpaceFloorAreaPerPerson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Office_Space_Type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18.58060872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 Relative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428031"/>
                  </a:ext>
                </a:extLst>
              </a:tr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DesignSpecificOutdoorAirFlowPerZoneFloorArea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Office_Outdoor_Air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0.0004318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 Relative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512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838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Design Matrix and Simulation Runs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5334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In the second step, the program will generate a design matrix based on the Morris method (Morris 1991). The design matrix contains the value of parameters generated from distributions specified in the UQ table. </a:t>
            </a:r>
          </a:p>
          <a:p>
            <a:pPr marL="0" indent="0">
              <a:buNone/>
            </a:pPr>
            <a:r>
              <a:rPr lang="en-US" sz="1600" dirty="0"/>
              <a:t>In the third step, the program runs certain number of </a:t>
            </a:r>
            <a:r>
              <a:rPr lang="en-US" sz="1600" dirty="0" err="1"/>
              <a:t>OpenStudio</a:t>
            </a:r>
            <a:r>
              <a:rPr lang="en-US" sz="1600" dirty="0"/>
              <a:t> models which have been generated based on the design matrix.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28600" y="6502067"/>
            <a:ext cx="75438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2">
                    <a:lumMod val="10000"/>
                  </a:schemeClr>
                </a:solidFill>
              </a:rPr>
              <a:t>Morris, M. D. (1991). Factorial sampling plans for preliminary computational experiments. </a:t>
            </a:r>
            <a:r>
              <a:rPr lang="en-US" sz="1050" i="1" dirty="0" err="1">
                <a:solidFill>
                  <a:schemeClr val="bg2">
                    <a:lumMod val="10000"/>
                  </a:schemeClr>
                </a:solidFill>
              </a:rPr>
              <a:t>Technometrics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</a:rPr>
              <a:t>, </a:t>
            </a:r>
            <a:r>
              <a:rPr lang="en-US" sz="1050" i="1" dirty="0">
                <a:solidFill>
                  <a:schemeClr val="bg2">
                    <a:lumMod val="10000"/>
                  </a:schemeClr>
                </a:solidFill>
              </a:rPr>
              <a:t>33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</a:rPr>
              <a:t>(2), 161-174.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D64F85-97BB-4A77-B896-6AD58BB6E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91435"/>
            <a:ext cx="4972130" cy="298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6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Check SA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9906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After simulations have completed, the user can find the output in the </a:t>
            </a:r>
            <a:r>
              <a:rPr lang="en-US" sz="1600" dirty="0" err="1">
                <a:solidFill>
                  <a:srgbClr val="C00000"/>
                </a:solidFill>
              </a:rPr>
              <a:t>SA_Output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folder</a:t>
            </a:r>
            <a:r>
              <a:rPr lang="en-US" sz="1600" dirty="0"/>
              <a:t>. Ranking of parameters is based on </a:t>
            </a:r>
            <a:r>
              <a:rPr lang="en-US" sz="1600" dirty="0" err="1"/>
              <a:t>mu.star</a:t>
            </a:r>
            <a:r>
              <a:rPr lang="en-US" sz="1600" dirty="0"/>
              <a:t>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432592" y="1919902"/>
            <a:ext cx="2126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SA on Total Electricity Use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54608" y="3940918"/>
            <a:ext cx="1682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SA on Total Gas Use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1B29A9-2DF3-4246-8068-0EEB32363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53599"/>
              </p:ext>
            </p:extLst>
          </p:nvPr>
        </p:nvGraphicFramePr>
        <p:xfrm>
          <a:off x="1758949" y="2343372"/>
          <a:ext cx="5626100" cy="1097280"/>
        </p:xfrm>
        <a:graphic>
          <a:graphicData uri="http://schemas.openxmlformats.org/drawingml/2006/table">
            <a:tbl>
              <a:tblPr/>
              <a:tblGrid>
                <a:gridCol w="3797300">
                  <a:extLst>
                    <a:ext uri="{9D8B030D-6E8A-4147-A177-3AD203B41FA5}">
                      <a16:colId xmlns:a16="http://schemas.microsoft.com/office/drawing/2014/main" val="19211296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879550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714988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176215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mu.star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sigma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8950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Infiltration: FlowPerExteriorArea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-389.818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932.3372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1395.541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5662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Lights_WattsPerSpaceFloorArea: Office_Space_Type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-1216.62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1216.616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817.0287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7661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PlugLoad_WattsPerSpaceFloorArea: Office_Space_Type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-430.791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1829.638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2739.633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8732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People_SpaceFloorAreaPerPerson: Office_Space_Type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-102.665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589.2675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960.778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4462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DesignSpecificOutdoorAirFlowPerZoneFloorArea: Office_Outdoor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-735.549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1405.033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1493.021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49556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2EB3FA-7A0A-43B2-8614-2D4772DAF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204738"/>
              </p:ext>
            </p:extLst>
          </p:nvPr>
        </p:nvGraphicFramePr>
        <p:xfrm>
          <a:off x="1758949" y="4343400"/>
          <a:ext cx="5626100" cy="1097280"/>
        </p:xfrm>
        <a:graphic>
          <a:graphicData uri="http://schemas.openxmlformats.org/drawingml/2006/table">
            <a:tbl>
              <a:tblPr/>
              <a:tblGrid>
                <a:gridCol w="3797300">
                  <a:extLst>
                    <a:ext uri="{9D8B030D-6E8A-4147-A177-3AD203B41FA5}">
                      <a16:colId xmlns:a16="http://schemas.microsoft.com/office/drawing/2014/main" val="29760653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330346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79616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5900877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mu.star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sigma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4033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Infiltration: FlowPerExteriorArea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-0.05227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0.115853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2011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Lights_WattsPerSpaceFloorArea: Office_Space_Type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0.021778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0.108889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0.141974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27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PlugLoad_WattsPerSpaceFloorArea: Office_Space_Type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0.113244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0.296178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0.351629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1083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People_SpaceFloorAreaPerPerson: Office_Space_Type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0.113244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0.121956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0.125482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5520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DesignSpecificOutdoorAirFlowPerZoneFloorArea: Office_Outdoor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-0.06098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0.148089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0.185047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884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377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Check SA Results in Output Folders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838201"/>
          </a:xfrm>
        </p:spPr>
        <p:txBody>
          <a:bodyPr/>
          <a:lstStyle/>
          <a:p>
            <a:r>
              <a:rPr lang="en-US" sz="1600" dirty="0"/>
              <a:t>A </a:t>
            </a:r>
            <a:r>
              <a:rPr lang="en-US" sz="1600" dirty="0">
                <a:solidFill>
                  <a:srgbClr val="C00000"/>
                </a:solidFill>
              </a:rPr>
              <a:t>Sensitivity_Plots.pdf</a:t>
            </a:r>
            <a:r>
              <a:rPr lang="en-US" sz="1600" dirty="0"/>
              <a:t> file will be saved to </a:t>
            </a:r>
            <a:r>
              <a:rPr lang="en-US" sz="1600" dirty="0">
                <a:solidFill>
                  <a:srgbClr val="C00000"/>
                </a:solidFill>
              </a:rPr>
              <a:t>../</a:t>
            </a:r>
            <a:r>
              <a:rPr lang="en-US" sz="1600" dirty="0" err="1">
                <a:solidFill>
                  <a:srgbClr val="C00000"/>
                </a:solidFill>
              </a:rPr>
              <a:t>SA_Output</a:t>
            </a:r>
            <a:r>
              <a:rPr lang="en-US" sz="1600" dirty="0"/>
              <a:t>. Raw results from simulations are saved to </a:t>
            </a:r>
            <a:r>
              <a:rPr lang="en-US" sz="1600" dirty="0">
                <a:solidFill>
                  <a:srgbClr val="C00000"/>
                </a:solidFill>
              </a:rPr>
              <a:t>../</a:t>
            </a:r>
            <a:r>
              <a:rPr lang="en-US" sz="1600" dirty="0" err="1">
                <a:solidFill>
                  <a:srgbClr val="C00000"/>
                </a:solidFill>
              </a:rPr>
              <a:t>SA_Simulations</a:t>
            </a:r>
            <a:r>
              <a:rPr lang="en-US" sz="1600" dirty="0"/>
              <a:t>. Open the pdf file and check the plot of the sensitivity analysis.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5381229"/>
            <a:ext cx="8839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Note: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The lower ranked parameters in the sensitivity analysis result are not stable upon repetitive runs of the same input settings, that is, parameters near the origin in a sensitivity plot would fluctuate upon each runs.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The parameter near the origin in the sensitivity plot does not necessarily imply its sensitivity measures to be 0, due to the scale of the plots.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3183E-E28F-452E-B563-CFE7CB50D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37013"/>
            <a:ext cx="3654624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E47246-0643-4942-AEEC-97B6B939F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837013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4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Output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5334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A </a:t>
            </a:r>
            <a:r>
              <a:rPr lang="en-US" sz="1600" dirty="0">
                <a:solidFill>
                  <a:srgbClr val="C00000"/>
                </a:solidFill>
              </a:rPr>
              <a:t>Sensitivity_Plots.pdf</a:t>
            </a:r>
            <a:r>
              <a:rPr lang="en-US" sz="1600" dirty="0"/>
              <a:t> file will be saved to ../</a:t>
            </a:r>
            <a:r>
              <a:rPr lang="en-US" sz="1600" dirty="0" err="1"/>
              <a:t>SA_Output</a:t>
            </a:r>
            <a:r>
              <a:rPr lang="en-US" sz="1600" dirty="0"/>
              <a:t>. Raw results from simulations are saved to </a:t>
            </a:r>
            <a:r>
              <a:rPr lang="en-US" sz="1600" dirty="0">
                <a:solidFill>
                  <a:srgbClr val="C00000"/>
                </a:solidFill>
              </a:rPr>
              <a:t>../</a:t>
            </a:r>
            <a:r>
              <a:rPr lang="en-US" sz="1600" dirty="0" err="1">
                <a:solidFill>
                  <a:srgbClr val="C00000"/>
                </a:solidFill>
              </a:rPr>
              <a:t>SA_Simulations</a:t>
            </a:r>
            <a:r>
              <a:rPr lang="en-US" sz="1600" dirty="0"/>
              <a:t>.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328" y="2198017"/>
            <a:ext cx="10191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87" y="2274217"/>
            <a:ext cx="11906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2050" idx="2"/>
          </p:cNvCxnSpPr>
          <p:nvPr/>
        </p:nvCxnSpPr>
        <p:spPr bwMode="auto">
          <a:xfrm flipH="1">
            <a:off x="2521915" y="3436267"/>
            <a:ext cx="1" cy="1098817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5972171" y="3342877"/>
            <a:ext cx="0" cy="642798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CECBE2-2B69-4254-9E4B-BE6C15DB2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231" y="4674517"/>
            <a:ext cx="2619367" cy="13925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9D5227C-68C7-421B-884F-C6F4E81D9181}"/>
              </a:ext>
            </a:extLst>
          </p:cNvPr>
          <p:cNvGrpSpPr/>
          <p:nvPr/>
        </p:nvGrpSpPr>
        <p:grpSpPr>
          <a:xfrm>
            <a:off x="4537610" y="4110284"/>
            <a:ext cx="2869121" cy="2289047"/>
            <a:chOff x="4043362" y="1447800"/>
            <a:chExt cx="2869121" cy="22890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56C111-9D59-4506-8E20-DF10D2956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3362" y="1447800"/>
              <a:ext cx="609966" cy="2286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01C6B02-06D8-4330-B618-6FD32C8BB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12469" y="1447800"/>
              <a:ext cx="581281" cy="2286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7F7F387-9201-4BE9-9F78-B190842B6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48287" y="1450847"/>
              <a:ext cx="793672" cy="2286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C138199-ADF5-4CF7-BFFA-5DD10BC57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48610" y="1447800"/>
              <a:ext cx="763873" cy="228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8467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Trouble Shooting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4851" y="289560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error message says “in pull: undefined method ‘length’ for </a:t>
            </a:r>
            <a:r>
              <a:rPr lang="en-US" dirty="0" err="1"/>
              <a:t>nil:NilClass</a:t>
            </a:r>
            <a:r>
              <a:rPr lang="en-US" dirty="0"/>
              <a:t>” , first check whether uncertain parameters have been turned on correctly in the Parameter_UQ_Repository_V1.0.xlsx file (step 2).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all the uncertain parameters have been turned on correctly, check whether the </a:t>
            </a:r>
            <a:r>
              <a:rPr lang="en-US" dirty="0" err="1"/>
              <a:t>os</a:t>
            </a:r>
            <a:r>
              <a:rPr lang="en-US" dirty="0"/>
              <a:t> model has corresponding uncertain parameters in the correct format that is supported by BCUS.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0D6696-DD83-409D-8CA2-B0DAF90F16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39" r="1513" b="7077"/>
          <a:stretch/>
        </p:blipFill>
        <p:spPr bwMode="auto">
          <a:xfrm>
            <a:off x="1419582" y="1376330"/>
            <a:ext cx="6304835" cy="60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04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1362075"/>
          </a:xfrm>
        </p:spPr>
        <p:txBody>
          <a:bodyPr/>
          <a:lstStyle/>
          <a:p>
            <a:r>
              <a:rPr lang="en-US" dirty="0"/>
              <a:t>Read me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8153400" cy="3810000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number of output variables: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Electricity:Facility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Electricity:Building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Gas:Facility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Heating:Gas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Heating:Electricity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Cooling: Electricity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Electricity:HVAC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subset of uncertain parameters </a:t>
            </a:r>
          </a:p>
          <a:p>
            <a:r>
              <a:rPr lang="en-US" dirty="0"/>
              <a:t>       Check the </a:t>
            </a:r>
            <a:r>
              <a:rPr lang="en-US" i="1" dirty="0"/>
              <a:t>“</a:t>
            </a:r>
            <a:r>
              <a:rPr lang="en-US" i="1" dirty="0">
                <a:solidFill>
                  <a:srgbClr val="FF0000"/>
                </a:solidFill>
              </a:rPr>
              <a:t>Parameter_UQ_Repository_V1.0.xlsx</a:t>
            </a:r>
            <a:r>
              <a:rPr lang="en-US" i="1" dirty="0"/>
              <a:t>” </a:t>
            </a:r>
            <a:r>
              <a:rPr lang="en-US" dirty="0"/>
              <a:t>for list of uncertain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Sensitivity analysis only do one year of simulation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8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1"/>
            <a:ext cx="7772400" cy="4038599"/>
          </a:xfrm>
        </p:spPr>
        <p:txBody>
          <a:bodyPr/>
          <a:lstStyle/>
          <a:p>
            <a:pPr algn="just"/>
            <a:r>
              <a:rPr lang="en-US" sz="2000" dirty="0"/>
              <a:t>This tutorial will lead you through the procedures of applying BCUS -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ayesian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  <a:r>
              <a:rPr lang="en-US" sz="2000" dirty="0"/>
              <a:t>alibration, </a:t>
            </a:r>
            <a:r>
              <a:rPr lang="en-US" sz="2000" dirty="0">
                <a:solidFill>
                  <a:srgbClr val="FF0000"/>
                </a:solidFill>
              </a:rPr>
              <a:t>U</a:t>
            </a:r>
            <a:r>
              <a:rPr lang="en-US" sz="2000" dirty="0"/>
              <a:t>ncertainty Analysis and </a:t>
            </a: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ensitivity Analysis on </a:t>
            </a:r>
            <a:r>
              <a:rPr lang="en-US" sz="2000" dirty="0" err="1"/>
              <a:t>OpenStudio</a:t>
            </a:r>
            <a:r>
              <a:rPr lang="en-US" sz="2000" dirty="0"/>
              <a:t> models.  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Before you start, a functioning </a:t>
            </a:r>
            <a:r>
              <a:rPr lang="en-US" sz="2000" dirty="0" err="1"/>
              <a:t>OpenStudio</a:t>
            </a:r>
            <a:r>
              <a:rPr lang="en-US" sz="2000" dirty="0"/>
              <a:t> model and an EPW weather file are desired to illustrate the building and its surrounding environment being analyzed. Details of how to build an OpenStudio building model can be found </a:t>
            </a:r>
            <a:r>
              <a:rPr lang="en-US" sz="2000" dirty="0">
                <a:hlinkClick r:id="rId3"/>
              </a:rPr>
              <a:t>here</a:t>
            </a:r>
            <a:r>
              <a:rPr lang="en-US" sz="2000" dirty="0"/>
              <a:t>. Weather files can be downloaded </a:t>
            </a:r>
            <a:r>
              <a:rPr lang="en-US" sz="2000" dirty="0">
                <a:hlinkClick r:id="rId4"/>
              </a:rPr>
              <a:t>here</a:t>
            </a:r>
            <a:r>
              <a:rPr lang="en-US" sz="2000" dirty="0"/>
              <a:t>.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3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381000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PREREQUISITE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INSTALLATIONS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Executing BCUS typically requires the following tools and packages: 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OpenStudio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EnergyPlus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Microsoft Office(Some functions will be eliminated if using </a:t>
            </a:r>
            <a:r>
              <a:rPr lang="en-US" sz="1600" dirty="0" err="1">
                <a:solidFill>
                  <a:schemeClr val="tx1"/>
                </a:solidFill>
                <a:latin typeface="Calibri" pitchFamily="34" charset="0"/>
              </a:rPr>
              <a:t>Libre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 Office in Ubuntu, i.e. drop down list)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R packages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37086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SET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 ENVIRONMENT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600" dirty="0"/>
              <a:t>Once the prerequisite tools are installed, set up the platform variables to access executables, examples and tests.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aseline="0" dirty="0">
              <a:solidFill>
                <a:srgbClr val="C00000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693172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TEST INSTALLATION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600" dirty="0"/>
              <a:t>To make sure BCUS runs correctly: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Test the Ruby-</a:t>
            </a:r>
            <a:r>
              <a:rPr lang="en-US" sz="1600" dirty="0" err="1"/>
              <a:t>OpenStudio</a:t>
            </a:r>
            <a:r>
              <a:rPr lang="en-US" sz="1600" dirty="0"/>
              <a:t> environment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Test installation by running a simple example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858000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SIMPLE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EXAMPLES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600" dirty="0"/>
              <a:t>Step by step following the tutorial which demonstrate the basic procedure of running BCUS.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1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071" y="1066800"/>
            <a:ext cx="8229600" cy="6858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Building Description  </a:t>
            </a:r>
            <a:endParaRPr lang="en-US" sz="1600" dirty="0"/>
          </a:p>
          <a:p>
            <a:pPr algn="just"/>
            <a:r>
              <a:rPr lang="en-US" sz="1600" dirty="0"/>
              <a:t>In the </a:t>
            </a:r>
            <a:r>
              <a:rPr lang="en-US" sz="1600" dirty="0">
                <a:solidFill>
                  <a:srgbClr val="C00000"/>
                </a:solidFill>
              </a:rPr>
              <a:t>Example</a:t>
            </a:r>
            <a:r>
              <a:rPr lang="en-US" sz="1600" dirty="0"/>
              <a:t> folder, users can find the </a:t>
            </a:r>
            <a:r>
              <a:rPr lang="en-US" sz="1600" dirty="0" err="1"/>
              <a:t>ExampleBuilding.osm</a:t>
            </a:r>
            <a:r>
              <a:rPr lang="en-US" sz="1600" dirty="0"/>
              <a:t> model with required input files in order to run BCUS.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algn="just"/>
            <a:r>
              <a:rPr lang="en-US" sz="1600" dirty="0"/>
              <a:t>The example building is a 3-story, 100,000 </a:t>
            </a:r>
            <a:r>
              <a:rPr lang="en-US" sz="1600" dirty="0" err="1"/>
              <a:t>sqft</a:t>
            </a:r>
            <a:r>
              <a:rPr lang="en-US" sz="1600" dirty="0"/>
              <a:t> office building located in PA. It has a rectangular footprint and 50% window-to-wall ratio. The heating, ventilation and air conditioning system in the building is VAV system with DX cooling (COP =2.6). The electric resistance serves the central heating and reheat in the VAV system. 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800" dirty="0"/>
          </a:p>
        </p:txBody>
      </p:sp>
      <p:pic>
        <p:nvPicPr>
          <p:cNvPr id="6" name="Picture 2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419600"/>
            <a:ext cx="3200826" cy="183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3B1A2-99AE-49C6-BC6A-1923D6611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646" y="2133600"/>
            <a:ext cx="6250708" cy="120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9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13053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 Project Folder  </a:t>
            </a:r>
          </a:p>
          <a:p>
            <a:r>
              <a:rPr lang="en-US" sz="1600" dirty="0"/>
              <a:t>The BCUS Package is distributed in the format of a zip folder named “BCUS.zip", the first step is to extract the folder to a local directory on your computer. The main folder contains 4 subfolders as shown below. 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1809750" y="2438400"/>
            <a:ext cx="4705350" cy="2731570"/>
            <a:chOff x="1771650" y="2894681"/>
            <a:chExt cx="4705350" cy="273157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8859" y="2894681"/>
              <a:ext cx="916951" cy="1031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650" y="4284759"/>
              <a:ext cx="1085850" cy="1200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850" y="4299585"/>
              <a:ext cx="1019175" cy="1200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Left Brace 3"/>
            <p:cNvSpPr/>
            <p:nvPr/>
          </p:nvSpPr>
          <p:spPr bwMode="auto">
            <a:xfrm rot="5400000">
              <a:off x="3824287" y="2446657"/>
              <a:ext cx="371475" cy="3257552"/>
            </a:xfrm>
            <a:prstGeom prst="leftBrace">
              <a:avLst>
                <a:gd name="adj1" fmla="val 8333"/>
                <a:gd name="adj2" fmla="val 49620"/>
              </a:avLst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4950" y="4340376"/>
              <a:ext cx="1162050" cy="1285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309110"/>
              <a:ext cx="1066800" cy="1190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905000" y="5383945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BCUSCode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: Ruby codes to run the program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Install: Help first time users install the required packages, setup 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       the path and check the status of the installation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Example: The example building model and required inputs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Tutorials: Tutorial document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8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Input Files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13053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 Files </a:t>
            </a:r>
          </a:p>
          <a:p>
            <a:r>
              <a:rPr lang="en-US" sz="1600" dirty="0"/>
              <a:t>Create a project folder inside the main folder</a:t>
            </a:r>
          </a:p>
          <a:p>
            <a:r>
              <a:rPr lang="en-US" sz="1600" dirty="0"/>
              <a:t>Copy the following files from </a:t>
            </a:r>
            <a:r>
              <a:rPr lang="en-US" sz="1600" dirty="0">
                <a:solidFill>
                  <a:srgbClr val="C00000"/>
                </a:solidFill>
              </a:rPr>
              <a:t>”…\BCUS\Example” </a:t>
            </a:r>
            <a:r>
              <a:rPr lang="en-US" sz="1600" dirty="0"/>
              <a:t>and paste them to the project folder. Now you would see the following files in your project folder.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After pasting the five required input files for uncertainty analysis, replace the </a:t>
            </a:r>
            <a:r>
              <a:rPr lang="en-US" sz="1600" dirty="0" err="1"/>
              <a:t>ExampleBuilding.osm</a:t>
            </a:r>
            <a:r>
              <a:rPr lang="en-US" sz="1600" dirty="0"/>
              <a:t> with your building model; replace the .</a:t>
            </a:r>
            <a:r>
              <a:rPr lang="en-US" sz="1600" dirty="0" err="1"/>
              <a:t>epw</a:t>
            </a:r>
            <a:r>
              <a:rPr lang="en-US" sz="1600" dirty="0"/>
              <a:t> file with the weather file for your building’s location.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27039-6F63-4568-BD07-4ED94A489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66582"/>
            <a:ext cx="3657600" cy="125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7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D042BA-D98B-4F5D-998A-BEDC17D4E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99" y="3588518"/>
            <a:ext cx="8689940" cy="6913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Edit Executable Bash/Batch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79" y="1219200"/>
            <a:ext cx="8229600" cy="192498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Open </a:t>
            </a:r>
            <a:r>
              <a:rPr lang="en-US" sz="1600" dirty="0">
                <a:solidFill>
                  <a:srgbClr val="C00000"/>
                </a:solidFill>
              </a:rPr>
              <a:t>Sensitivity_Analysis.bat</a:t>
            </a:r>
            <a:r>
              <a:rPr lang="en-US" sz="1600" dirty="0"/>
              <a:t> file using any available text editing software:</a:t>
            </a:r>
          </a:p>
          <a:p>
            <a:r>
              <a:rPr lang="en-US" sz="1600" dirty="0"/>
              <a:t>Replace current file names with your building model name and weather file name. </a:t>
            </a:r>
          </a:p>
          <a:p>
            <a:r>
              <a:rPr lang="en-US" sz="1600" dirty="0"/>
              <a:t>You can save the modified bash script with a new name, such as Run_SA.bat or just keep the old </a:t>
            </a:r>
            <a:r>
              <a:rPr lang="en-US" sz="1600" dirty="0">
                <a:solidFill>
                  <a:srgbClr val="000000"/>
                </a:solidFill>
              </a:rPr>
              <a:t>name.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1415214" y="4122642"/>
            <a:ext cx="946985" cy="193932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590801" y="4135714"/>
            <a:ext cx="2667000" cy="180859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1775" y="4724155"/>
            <a:ext cx="1553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Replace with the name of your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building model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02703" y="4724155"/>
            <a:ext cx="2243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Replace with the weather file of your building  model</a:t>
            </a:r>
          </a:p>
        </p:txBody>
      </p:sp>
      <p:cxnSp>
        <p:nvCxnSpPr>
          <p:cNvPr id="24" name="Straight Arrow Connector 23"/>
          <p:cNvCxnSpPr>
            <a:cxnSpLocks/>
            <a:stCxn id="19" idx="0"/>
            <a:endCxn id="15" idx="2"/>
          </p:cNvCxnSpPr>
          <p:nvPr/>
        </p:nvCxnSpPr>
        <p:spPr bwMode="auto">
          <a:xfrm flipV="1">
            <a:off x="1888706" y="4316574"/>
            <a:ext cx="1" cy="407581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cxnSpLocks/>
            <a:stCxn id="21" idx="0"/>
            <a:endCxn id="17" idx="2"/>
          </p:cNvCxnSpPr>
          <p:nvPr/>
        </p:nvCxnSpPr>
        <p:spPr bwMode="auto">
          <a:xfrm flipV="1">
            <a:off x="3924301" y="4316573"/>
            <a:ext cx="0" cy="407582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1676400" y="3889568"/>
            <a:ext cx="6980079" cy="180860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cxnSp>
        <p:nvCxnSpPr>
          <p:cNvPr id="28" name="Straight Arrow Connector 27"/>
          <p:cNvCxnSpPr>
            <a:cxnSpLocks/>
            <a:stCxn id="29" idx="2"/>
            <a:endCxn id="26" idx="0"/>
          </p:cNvCxnSpPr>
          <p:nvPr/>
        </p:nvCxnSpPr>
        <p:spPr bwMode="auto">
          <a:xfrm>
            <a:off x="5166440" y="3269482"/>
            <a:ext cx="0" cy="620086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218759" y="2746262"/>
            <a:ext cx="3895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List of inputs. Add --help for detail explanations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Will use default values if left blank in the input  </a:t>
            </a:r>
          </a:p>
        </p:txBody>
      </p:sp>
      <p:sp>
        <p:nvSpPr>
          <p:cNvPr id="12301" name="Slide Number Placeholder 1230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3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Bash Script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219200"/>
            <a:ext cx="8229600" cy="4253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osm</a:t>
            </a:r>
            <a:r>
              <a:rPr lang="en-US" sz="1400" dirty="0">
                <a:solidFill>
                  <a:srgbClr val="000000"/>
                </a:solidFill>
              </a:rPr>
              <a:t>: The name of the </a:t>
            </a:r>
            <a:r>
              <a:rPr lang="en-US" sz="1400" dirty="0" err="1">
                <a:solidFill>
                  <a:srgbClr val="000000"/>
                </a:solidFill>
              </a:rPr>
              <a:t>OpenStudio</a:t>
            </a:r>
            <a:r>
              <a:rPr lang="en-US" sz="1400" dirty="0">
                <a:solidFill>
                  <a:srgbClr val="000000"/>
                </a:solidFill>
              </a:rPr>
              <a:t> model (.</a:t>
            </a:r>
            <a:r>
              <a:rPr lang="en-US" sz="1400" dirty="0" err="1">
                <a:solidFill>
                  <a:srgbClr val="000000"/>
                </a:solidFill>
              </a:rPr>
              <a:t>osm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epw</a:t>
            </a:r>
            <a:r>
              <a:rPr lang="en-US" sz="1400" dirty="0">
                <a:solidFill>
                  <a:srgbClr val="000000"/>
                </a:solidFill>
              </a:rPr>
              <a:t>: The name of the weather file(.</a:t>
            </a:r>
            <a:r>
              <a:rPr lang="en-US" sz="1400" dirty="0" err="1">
                <a:solidFill>
                  <a:srgbClr val="000000"/>
                </a:solidFill>
              </a:rPr>
              <a:t>epw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uqRepo</a:t>
            </a:r>
            <a:r>
              <a:rPr lang="en-US" sz="1400" dirty="0">
                <a:solidFill>
                  <a:srgbClr val="000000"/>
                </a:solidFill>
              </a:rPr>
              <a:t>: The name of the UQ parameter repository in the directory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outFile</a:t>
            </a:r>
            <a:r>
              <a:rPr lang="en-US" sz="1400" dirty="0">
                <a:solidFill>
                  <a:srgbClr val="000000"/>
                </a:solidFill>
              </a:rPr>
              <a:t>: The name of the simulation output setting file (.csv)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morrisR</a:t>
            </a:r>
            <a:r>
              <a:rPr lang="en-US" sz="1400" dirty="0">
                <a:solidFill>
                  <a:srgbClr val="000000"/>
                </a:solidFill>
              </a:rPr>
              <a:t>: The number of repetitions for the Morris method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morrisL</a:t>
            </a:r>
            <a:r>
              <a:rPr lang="en-US" sz="1400" dirty="0">
                <a:solidFill>
                  <a:srgbClr val="000000"/>
                </a:solidFill>
              </a:rPr>
              <a:t>: The number of levels for the Morris method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</a:rPr>
              <a:t>--seed: Need to be an integer. If same, the sequence of the samples will be the same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numProcesses</a:t>
            </a:r>
            <a:r>
              <a:rPr lang="en-US" sz="1400" dirty="0">
                <a:solidFill>
                  <a:srgbClr val="000000"/>
                </a:solidFill>
              </a:rPr>
              <a:t>: The number of parallel processes for running </a:t>
            </a:r>
            <a:r>
              <a:rPr lang="en-US" sz="1400" dirty="0" err="1">
                <a:solidFill>
                  <a:srgbClr val="000000"/>
                </a:solidFill>
              </a:rPr>
              <a:t>EnergyPlus</a:t>
            </a:r>
            <a:r>
              <a:rPr lang="en-US" sz="1400" dirty="0">
                <a:solidFill>
                  <a:srgbClr val="000000"/>
                </a:solidFill>
              </a:rPr>
              <a:t> simulations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noEP</a:t>
            </a:r>
            <a:r>
              <a:rPr lang="en-US" sz="1400" dirty="0">
                <a:solidFill>
                  <a:srgbClr val="000000"/>
                </a:solidFill>
              </a:rPr>
              <a:t>: If true, no </a:t>
            </a:r>
            <a:r>
              <a:rPr lang="en-US" sz="1400" dirty="0" err="1">
                <a:solidFill>
                  <a:srgbClr val="000000"/>
                </a:solidFill>
              </a:rPr>
              <a:t>EnergyPlus</a:t>
            </a:r>
            <a:r>
              <a:rPr lang="en-US" sz="1400" dirty="0">
                <a:solidFill>
                  <a:srgbClr val="000000"/>
                </a:solidFill>
              </a:rPr>
              <a:t> simulation will be performed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noCleanup</a:t>
            </a:r>
            <a:r>
              <a:rPr lang="en-US" sz="1400" dirty="0">
                <a:solidFill>
                  <a:srgbClr val="000000"/>
                </a:solidFill>
              </a:rPr>
              <a:t>: If true, intermediate files will be kept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</a:rPr>
              <a:t>--interactive: If true, there will be dialogue between the user and the program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--verbose: If true, run in verbose mode with more output info printed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--help: Display help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332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Brief Introduction to Argonne and Argonne’s Decision and Information Sciences Division&amp;quot;&quot;/&gt;&lt;property id=&quot;20307&quot; value=&quot;258&quot;/&gt;&lt;/object&gt;&lt;object type=&quot;3&quot; unique_id=&quot;14656&quot;&gt;&lt;property id=&quot;20148&quot; value=&quot;5&quot;/&gt;&lt;property id=&quot;20300&quot; value=&quot;Slide 3 - &amp;quot;Argonne’s Core Capabilities Support Key National Objectives&amp;quot;&quot;/&gt;&lt;property id=&quot;20307&quot; value=&quot;384&quot;/&gt;&lt;/object&gt;&lt;object type=&quot;3&quot; unique_id=&quot;35590&quot;&gt;&lt;property id=&quot;20148&quot; value=&quot;5&quot;/&gt;&lt;property id=&quot;20300&quot; value=&quot;Slide 15 - &amp;quot;We have Developed a Broad Range of Energy, Power, and Environmental Modeling Solutions that are Used Worldwide&amp;quot;&quot;/&gt;&lt;property id=&quot;20307&quot; value=&quot;386&quot;/&gt;&lt;/object&gt;&lt;object type=&quot;3&quot; unique_id=&quot;35595&quot;&gt;&lt;property id=&quot;20148&quot; value=&quot;5&quot;/&gt;&lt;property id=&quot;20300&quot; value=&quot;Slide 16 - &amp;quot;Our Models Are Implemented at Different Geographical Scales&amp;quot;&quot;/&gt;&lt;property id=&quot;20307&quot; value=&quot;390&quot;/&gt;&lt;/object&gt;&lt;object type=&quot;3&quot; unique_id=&quot;35597&quot;&gt;&lt;property id=&quot;20148&quot; value=&quot;5&quot;/&gt;&lt;property id=&quot;20300&quot; value=&quot;Slide 18 - &amp;quot;Argonne/DIS is Actively Engaged in Renewable Energy Analysis: Example Wind Power Forecasting, Operations, Siting, &quot;/&gt;&lt;property id=&quot;20307&quot; value=&quot;393&quot;/&gt;&lt;/object&gt;&lt;object type=&quot;3&quot; unique_id=&quot;35599&quot;&gt;&lt;property id=&quot;20148&quot; value=&quot;5&quot;/&gt;&lt;property id=&quot;20300&quot; value=&quot;Slide 19 - &amp;quot;Argonne/DIS is Actively Engaged in Renewable Energy Analysis:  Example Solar Power Integration&amp;quot;&quot;/&gt;&lt;property id=&quot;20307&quot; value=&quot;395&quot;/&gt;&lt;/object&gt;&lt;object type=&quot;3&quot; unique_id=&quot;35602&quot;&gt;&lt;property id=&quot;20148&quot; value=&quot;5&quot;/&gt;&lt;property id=&quot;20300&quot; value=&quot;Slide 20 - &amp;quot;Argonne/DIS is Analyzing Energy Storage and Grid Integration Issues of Electric Vehicles&amp;quot;&quot;/&gt;&lt;property id=&quot;20307&quot; value=&quot;398&quot;/&gt;&lt;/object&gt;&lt;object type=&quot;3&quot; unique_id=&quot;35605&quot;&gt;&lt;property id=&quot;20148&quot; value=&quot;5&quot;/&gt;&lt;property id=&quot;20300&quot; value=&quot;Slide 30 - &amp;quot;Argonne/DIS Model Training and Transfer has Made a Worldwide Impact&amp;quot;&quot;/&gt;&lt;property id=&quot;20307&quot; value=&quot;401&quot;/&gt;&lt;/object&gt;&lt;object type=&quot;3&quot; unique_id=&quot;35606&quot;&gt;&lt;property id=&quot;20148&quot; value=&quot;5&quot;/&gt;&lt;property id=&quot;20300&quot; value=&quot;Slide 31 - &amp;quot;Conclusion&amp;quot;&quot;/&gt;&lt;property id=&quot;20307&quot; value=&quot;402&quot;/&gt;&lt;/object&gt;&lt;object type=&quot;3&quot; unique_id=&quot;35946&quot;&gt;&lt;property id=&quot;20148&quot; value=&quot;5&quot;/&gt;&lt;property id=&quot;20300&quot; value=&quot;Slide 5 - &amp;quot;Argonne Organizational Structure (1/3)&amp;quot;&quot;/&gt;&lt;property id=&quot;20307&quot; value=&quot;405&quot;/&gt;&lt;/object&gt;&lt;object type=&quot;3&quot; unique_id=&quot;35947&quot;&gt;&lt;property id=&quot;20148&quot; value=&quot;5&quot;/&gt;&lt;property id=&quot;20300&quot; value=&quot;Slide 6 - &amp;quot;Argonne Organizational Structure (2/3)&amp;quot;&quot;/&gt;&lt;property id=&quot;20307&quot; value=&quot;406&quot;/&gt;&lt;/object&gt;&lt;object type=&quot;3&quot; unique_id=&quot;35948&quot;&gt;&lt;property id=&quot;20148&quot; value=&quot;5&quot;/&gt;&lt;property id=&quot;20300&quot; value=&quot;Slide 7 - &amp;quot;Argonne Organizational Structure (3/3)&amp;quot;&quot;/&gt;&lt;property id=&quot;20307&quot; value=&quot;407&quot;/&gt;&lt;/object&gt;&lt;object type=&quot;3&quot; unique_id=&quot;36066&quot;&gt;&lt;property id=&quot;20148&quot; value=&quot;5&quot;/&gt;&lt;property id=&quot;20300&quot; value=&quot;Slide 17 - &amp;quot;Argonne/DIS is Actively Engaged in Smart-Grid Analysis&amp;quot;&quot;/&gt;&lt;property id=&quot;20307&quot; value=&quot;409&quot;/&gt;&lt;/object&gt;&lt;object type=&quot;3&quot; unique_id=&quot;36273&quot;&gt;&lt;property id=&quot;20148&quot; value=&quot;5&quot;/&gt;&lt;property id=&quot;20300&quot; value=&quot;Slide 8 - &amp;quot;DIS Has Developed Three Strategic Business Lines&amp;quot;&quot;/&gt;&lt;property id=&quot;20307&quot; value=&quot;410&quot;/&gt;&lt;/object&gt;&lt;object type=&quot;3&quot; unique_id=&quot;36274&quot;&gt;&lt;property id=&quot;20148&quot; value=&quot;5&quot;/&gt;&lt;property id=&quot;20300&quot; value=&quot;Slide 14 - &amp;quot;Energy Analysis Programs Focus on&amp;quot;&quot;/&gt;&lt;property id=&quot;20307&quot; value=&quot;411&quot;/&gt;&lt;/object&gt;&lt;object type=&quot;3&quot; unique_id=&quot;36275&quot;&gt;&lt;property id=&quot;20148&quot; value=&quot;5&quot;/&gt;&lt;property id=&quot;20300&quot; value=&quot;Slide 9 - &amp;quot;Social Dynamics Programs Focus on&amp;quot;&quot;/&gt;&lt;property id=&quot;20307&quot; value=&quot;412&quot;/&gt;&lt;/object&gt;&lt;object type=&quot;3&quot; unique_id=&quot;36276&quot;&gt;&lt;property id=&quot;20148&quot; value=&quot;5&quot;/&gt;&lt;property id=&quot;20300&quot; value=&quot;Slide 10 - &amp;quot;Research in Social Dynamics Applies to Energy Analysis Studies&amp;quot;&quot;/&gt;&lt;property id=&quot;20307&quot; value=&quot;413&quot;/&gt;&lt;/object&gt;&lt;object type=&quot;3&quot; unique_id=&quot;36277&quot;&gt;&lt;property id=&quot;20148&quot; value=&quot;5&quot;/&gt;&lt;property id=&quot;20300&quot; value=&quot;Slide 11 - &amp;quot;Research in Social Dynamics Applies to National &amp;#x0D;&amp;#x0A;&amp;amp; Homeland Security Studies&amp;quot;&quot;/&gt;&lt;property id=&quot;20307&quot; value=&quot;414&quot;/&gt;&lt;/object&gt;&lt;object type=&quot;3&quot; unique_id=&quot;36302&quot;&gt;&lt;property id=&quot;20148&quot; value=&quot;5&quot;/&gt;&lt;property id=&quot;20300&quot; value=&quot;Slide 2 - &amp;quot;Argonne is America's First National Laboratory and one of the World's Premier Research Centers&amp;quot;&quot;/&gt;&lt;property id=&quot;20307&quot; value=&quot;421&quot;/&gt;&lt;/object&gt;&lt;object type=&quot;3&quot; unique_id=&quot;36303&quot;&gt;&lt;property id=&quot;20148&quot; value=&quot;5&quot;/&gt;&lt;property id=&quot;20300&quot; value=&quot;Slide 12 - &amp;quot;DIS Has Developed Command and Control Systems for Incident Management&amp;quot;&quot;/&gt;&lt;property id=&quot;20307&quot; value=&quot;418&quot;/&gt;&lt;/object&gt;&lt;object type=&quot;3&quot; unique_id=&quot;36304&quot;&gt;&lt;property id=&quot;20148&quot; value=&quot;5&quot;/&gt;&lt;property id=&quot;20300&quot; value=&quot;Slide 13 - &amp;quot;Procter &amp;amp; Gamble (P&amp;amp;G) Funded an Innovative Computational Model of Consumer Markets&amp;quot;&quot;/&gt;&lt;property id=&quot;20307&quot; value=&quot;419&quot;/&gt;&lt;/object&gt;&lt;object type=&quot;3&quot; unique_id=&quot;36305&quot;&gt;&lt;property id=&quot;20148&quot; value=&quot;5&quot;/&gt;&lt;property id=&quot;20300&quot; value=&quot;Slide 25 - &amp;quot;Argonne Current Buildings Sensors and Controls Portfolio&amp;quot;&quot;/&gt;&lt;property id=&quot;20307&quot; value=&quot;420&quot;/&gt;&lt;/object&gt;&lt;object type=&quot;3&quot; unique_id=&quot;36306&quot;&gt;&lt;property id=&quot;20148&quot; value=&quot;5&quot;/&gt;&lt;property id=&quot;20300&quot; value=&quot;Slide 26 - &amp;quot;Commercial Building Agent Model (CoBAM)&amp;quot;&quot;/&gt;&lt;property id=&quot;20307&quot; value=&quot;415&quot;/&gt;&lt;/object&gt;&lt;object type=&quot;3&quot; unique_id=&quot;36307&quot;&gt;&lt;property id=&quot;20148&quot; value=&quot;5&quot;/&gt;&lt;property id=&quot;20300&quot; value=&quot;Slide 27 - &amp;quot;CoBAM Prototype Decision Framework&amp;quot;&quot;/&gt;&lt;property id=&quot;20307&quot; value=&quot;416&quot;/&gt;&lt;/object&gt;&lt;object type=&quot;3&quot; unique_id=&quot;36308&quot;&gt;&lt;property id=&quot;20148&quot; value=&quot;5&quot;/&gt;&lt;property id=&quot;20300&quot; value=&quot;Slide 28 - &amp;quot;Physical Modeling Takes a Simplified (yet Fast) Approach&amp;quot;&quot;/&gt;&lt;property id=&quot;20307&quot; value=&quot;417&quot;/&gt;&lt;/object&gt;&lt;object type=&quot;3&quot; unique_id=&quot;36885&quot;&gt;&lt;property id=&quot;20148&quot; value=&quot;5&quot;/&gt;&lt;property id=&quot;20300&quot; value=&quot;Slide 4&quot;/&gt;&lt;property id=&quot;20307&quot; value=&quot;423&quot;/&gt;&lt;/object&gt;&lt;object type=&quot;3&quot; unique_id=&quot;36886&quot;&gt;&lt;property id=&quot;20148&quot; value=&quot;5&quot;/&gt;&lt;property id=&quot;20300&quot; value=&quot;Slide 21 - &amp;quot;Argonne Supports DOE’s Building Technologies Program in 3 Major Areas&amp;quot;&quot;/&gt;&lt;property id=&quot;20307&quot; value=&quot;424&quot;/&gt;&lt;/object&gt;&lt;object type=&quot;3&quot; unique_id=&quot;36887&quot;&gt;&lt;property id=&quot;20148&quot; value=&quot;5&quot;/&gt;&lt;property id=&quot;20300&quot; value=&quot;Slide 22 - &amp;quot;Argonne’s Current Commercial Buildings Portfolio&amp;quot;&quot;/&gt;&lt;property id=&quot;20307&quot; value=&quot;425&quot;/&gt;&lt;/object&gt;&lt;object type=&quot;3&quot; unique_id=&quot;36888&quot;&gt;&lt;property id=&quot;20148&quot; value=&quot;5&quot;/&gt;&lt;property id=&quot;20300&quot; value=&quot;Slide 23 - &amp;quot;Argonne’s BT Related Expertise&amp;quot;&quot;/&gt;&lt;property id=&quot;20307&quot; value=&quot;426&quot;/&gt;&lt;/object&gt;&lt;object type=&quot;3&quot; unique_id=&quot;36889&quot;&gt;&lt;property id=&quot;20148&quot; value=&quot;5&quot;/&gt;&lt;property id=&quot;20300&quot; value=&quot;Slide 24 - &amp;quot;Midwest Engagement and Path to Deployment &amp;quot;&quot;/&gt;&lt;property id=&quot;20307&quot; value=&quot;427&quot;/&gt;&lt;/object&gt;&lt;object type=&quot;3&quot; unique_id=&quot;36890&quot;&gt;&lt;property id=&quot;20148&quot; value=&quot;5&quot;/&gt;&lt;property id=&quot;20300&quot; value=&quot;Slide 29 - &amp;quot;CoBAM Prototype Results over Time&amp;quot;&quot;/&gt;&lt;property id=&quot;20307&quot; value=&quot;428&quot;/&gt;&lt;/object&gt;&lt;/object&gt;&lt;/object&gt;&lt;/database&gt;"/>
</p:tagLst>
</file>

<file path=ppt/theme/theme1.xml><?xml version="1.0" encoding="utf-8"?>
<a:theme xmlns:a="http://schemas.openxmlformats.org/drawingml/2006/main" name="BERI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bg2">
              <a:lumMod val="1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RI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bg2">
              <a:lumMod val="1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48612</TotalTime>
  <Words>1487</Words>
  <Application>Microsoft Office PowerPoint</Application>
  <PresentationFormat>On-screen Show (4:3)</PresentationFormat>
  <Paragraphs>286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Courier</vt:lpstr>
      <vt:lpstr>Arial</vt:lpstr>
      <vt:lpstr>Calibri</vt:lpstr>
      <vt:lpstr>Trebuchet MS</vt:lpstr>
      <vt:lpstr>Wingdings</vt:lpstr>
      <vt:lpstr>BERI</vt:lpstr>
      <vt:lpstr>1_BERI</vt:lpstr>
      <vt:lpstr>BCUS101 – Sensitivity Analysis Tutorial </vt:lpstr>
      <vt:lpstr>Read me  </vt:lpstr>
      <vt:lpstr>Overview</vt:lpstr>
      <vt:lpstr>Get Started </vt:lpstr>
      <vt:lpstr>Example File</vt:lpstr>
      <vt:lpstr>Examples</vt:lpstr>
      <vt:lpstr>Examples: Input Files Format</vt:lpstr>
      <vt:lpstr>Step 1: Edit Executable Bash/Batch Script</vt:lpstr>
      <vt:lpstr>About the Bash Script</vt:lpstr>
      <vt:lpstr>Step 2: Check the parameter UQ-Repository </vt:lpstr>
      <vt:lpstr>Step 3: Outputs and Report Frequency Settings </vt:lpstr>
      <vt:lpstr>Step 4: Run Executable Bash Script in the Terminal </vt:lpstr>
      <vt:lpstr>Step 5:Generate Distributions of Uncertain Parameters  </vt:lpstr>
      <vt:lpstr>Design Matrix and Simulation Runs</vt:lpstr>
      <vt:lpstr>Check SA Results</vt:lpstr>
      <vt:lpstr>Check SA Results in Output Folders</vt:lpstr>
      <vt:lpstr>Output Files</vt:lpstr>
      <vt:lpstr>Trouble Shooting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Argonne National Lab Building Technologies Group Overview</dc:title>
  <dc:creator>Ralph T. Muehleisen</dc:creator>
  <cp:lastModifiedBy>Li, Qi</cp:lastModifiedBy>
  <cp:revision>1163</cp:revision>
  <cp:lastPrinted>2011-09-29T15:23:05Z</cp:lastPrinted>
  <dcterms:created xsi:type="dcterms:W3CDTF">2011-09-19T17:28:10Z</dcterms:created>
  <dcterms:modified xsi:type="dcterms:W3CDTF">2019-09-16T20:20:15Z</dcterms:modified>
</cp:coreProperties>
</file>