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>
        <p:scale>
          <a:sx n="125" d="100"/>
          <a:sy n="125" d="100"/>
        </p:scale>
        <p:origin x="2736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8694F84-27B7-4E0B-B6D3-BA09099116BA}"/>
              </a:ext>
            </a:extLst>
          </p:cNvPr>
          <p:cNvGrpSpPr/>
          <p:nvPr/>
        </p:nvGrpSpPr>
        <p:grpSpPr>
          <a:xfrm>
            <a:off x="-477541" y="246118"/>
            <a:ext cx="11576287" cy="6418162"/>
            <a:chOff x="-477541" y="246118"/>
            <a:chExt cx="11576287" cy="6418162"/>
          </a:xfrm>
        </p:grpSpPr>
        <p:sp>
          <p:nvSpPr>
            <p:cNvPr id="20" name="Flowchart: Document 19"/>
            <p:cNvSpPr/>
            <p:nvPr/>
          </p:nvSpPr>
          <p:spPr>
            <a:xfrm>
              <a:off x="2034467" y="2320028"/>
              <a:ext cx="938489" cy="773666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lowchart: Document 78"/>
            <p:cNvSpPr/>
            <p:nvPr/>
          </p:nvSpPr>
          <p:spPr>
            <a:xfrm>
              <a:off x="7719124" y="3257119"/>
              <a:ext cx="953665" cy="919365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87669" y="3258249"/>
              <a:ext cx="931335" cy="120032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IT Asset Maintenance Plan 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PLN-5552</a:t>
              </a:r>
            </a:p>
            <a:p>
              <a:pPr algn="ctr"/>
              <a:endParaRPr lang="en-US" sz="900" b="1" dirty="0"/>
            </a:p>
            <a:p>
              <a:pPr algn="ctr"/>
              <a:br>
                <a:rPr lang="en-US" sz="900" b="1" dirty="0"/>
              </a:br>
              <a:endParaRPr lang="en-US" sz="900" b="1" dirty="0"/>
            </a:p>
          </p:txBody>
        </p:sp>
        <p:sp>
          <p:nvSpPr>
            <p:cNvPr id="78" name="Flowchart: Document 77"/>
            <p:cNvSpPr/>
            <p:nvPr/>
          </p:nvSpPr>
          <p:spPr>
            <a:xfrm>
              <a:off x="7697093" y="2312325"/>
              <a:ext cx="975472" cy="768699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lowchart: Document 75"/>
            <p:cNvSpPr/>
            <p:nvPr/>
          </p:nvSpPr>
          <p:spPr>
            <a:xfrm>
              <a:off x="4723371" y="2323851"/>
              <a:ext cx="1065682" cy="768699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Document 63"/>
            <p:cNvSpPr/>
            <p:nvPr/>
          </p:nvSpPr>
          <p:spPr>
            <a:xfrm>
              <a:off x="3353917" y="2311600"/>
              <a:ext cx="1016815" cy="848326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lowchart: Document 72"/>
            <p:cNvSpPr/>
            <p:nvPr/>
          </p:nvSpPr>
          <p:spPr>
            <a:xfrm>
              <a:off x="3620618" y="5099477"/>
              <a:ext cx="997652" cy="1352613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lowchart: Document 65"/>
            <p:cNvSpPr/>
            <p:nvPr/>
          </p:nvSpPr>
          <p:spPr>
            <a:xfrm>
              <a:off x="762000" y="2420535"/>
              <a:ext cx="913282" cy="768699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24100" y="4665821"/>
              <a:ext cx="453390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24100" y="4610467"/>
              <a:ext cx="453390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Other Documentation</a:t>
              </a:r>
            </a:p>
          </p:txBody>
        </p:sp>
        <p:sp>
          <p:nvSpPr>
            <p:cNvPr id="63" name="Flowchart: Document 62"/>
            <p:cNvSpPr/>
            <p:nvPr/>
          </p:nvSpPr>
          <p:spPr>
            <a:xfrm>
              <a:off x="762000" y="3318804"/>
              <a:ext cx="913282" cy="795996"/>
            </a:xfrm>
            <a:prstGeom prst="flowChartDocument">
              <a:avLst/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9600" y="1660269"/>
              <a:ext cx="1188720" cy="381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1660269"/>
              <a:ext cx="118872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Initiation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3122" y="2404404"/>
              <a:ext cx="891590" cy="646331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/>
                <a:t>FARM Safety </a:t>
              </a:r>
              <a:br>
                <a:rPr lang="en-US" sz="900" b="1" dirty="0"/>
              </a:br>
              <a:r>
                <a:rPr lang="en-US" sz="900" b="1" dirty="0"/>
                <a:t>Software </a:t>
              </a:r>
              <a:br>
                <a:rPr lang="en-US" sz="900" b="1" dirty="0"/>
              </a:br>
              <a:r>
                <a:rPr lang="en-US" sz="900" b="1" dirty="0"/>
                <a:t>Determination</a:t>
              </a:r>
            </a:p>
            <a:p>
              <a:pPr algn="ctr"/>
              <a:r>
                <a:rPr lang="en-US" sz="900" b="1" dirty="0">
                  <a:highlight>
                    <a:srgbClr val="FF0000"/>
                  </a:highlight>
                </a:rPr>
                <a:t>SSD-</a:t>
              </a:r>
              <a:r>
                <a:rPr lang="en-US" sz="900" b="1" dirty="0" err="1">
                  <a:highlight>
                    <a:srgbClr val="FF0000"/>
                  </a:highlight>
                </a:rPr>
                <a:t>xxxxx</a:t>
              </a:r>
              <a:endParaRPr lang="en-US" sz="900" b="1" dirty="0">
                <a:highlight>
                  <a:srgbClr val="FF0000"/>
                </a:highligh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3692" y="3318804"/>
              <a:ext cx="891591" cy="78483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/>
                <a:t>FARM Quality</a:t>
              </a:r>
              <a:br>
                <a:rPr lang="en-US" sz="900" b="1" dirty="0"/>
              </a:br>
              <a:r>
                <a:rPr lang="en-US" sz="900" b="1" dirty="0"/>
                <a:t>Level</a:t>
              </a:r>
              <a:br>
                <a:rPr lang="en-US" sz="900" b="1" dirty="0"/>
              </a:br>
              <a:r>
                <a:rPr lang="en-US" sz="900" b="1" dirty="0"/>
                <a:t>Determination</a:t>
              </a:r>
            </a:p>
            <a:p>
              <a:pPr algn="ctr"/>
              <a:r>
                <a:rPr lang="en-US" sz="900" b="1" dirty="0">
                  <a:highlight>
                    <a:srgbClr val="FF0000"/>
                  </a:highlight>
                </a:rPr>
                <a:t>QLD-</a:t>
              </a:r>
              <a:r>
                <a:rPr lang="en-US" sz="900" b="1" dirty="0" err="1">
                  <a:highlight>
                    <a:srgbClr val="FF0000"/>
                  </a:highlight>
                </a:rPr>
                <a:t>xxxxx</a:t>
              </a:r>
              <a:br>
                <a:rPr lang="en-US" sz="900" b="1" dirty="0"/>
              </a:br>
              <a:endParaRPr lang="en-US" sz="9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28800" y="1660269"/>
              <a:ext cx="1188720" cy="381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1660269"/>
              <a:ext cx="118872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Planning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48000" y="1660269"/>
              <a:ext cx="1447800" cy="381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6765" y="1660269"/>
              <a:ext cx="157027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Requirements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3591" y="246118"/>
              <a:ext cx="609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FARM RAVEN Plugin</a:t>
              </a:r>
            </a:p>
            <a:p>
              <a:pPr algn="ctr"/>
              <a:r>
                <a:rPr lang="en-US" sz="2000" b="1" dirty="0"/>
                <a:t>STATUS of Required SQA Documentation (QL-3)</a:t>
              </a:r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3780" y="2322567"/>
              <a:ext cx="1078387" cy="784830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Software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Requirements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Specification (SRS)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SPC-</a:t>
              </a:r>
              <a:r>
                <a:rPr lang="en-US" sz="900" b="1" dirty="0" err="1">
                  <a:solidFill>
                    <a:schemeClr val="bg1"/>
                  </a:solidFill>
                  <a:highlight>
                    <a:srgbClr val="FF0000"/>
                  </a:highlight>
                </a:rPr>
                <a:t>xxxx</a:t>
              </a:r>
              <a:endParaRPr lang="en-US" sz="900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95800" y="1660269"/>
              <a:ext cx="1447800" cy="381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5800" y="1660269"/>
              <a:ext cx="144780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Design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01522" y="2307720"/>
              <a:ext cx="1087531" cy="64633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Software  Design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Description (SDD)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SDD-</a:t>
              </a:r>
              <a:r>
                <a:rPr lang="en-US" sz="900" b="1" dirty="0" err="1">
                  <a:solidFill>
                    <a:schemeClr val="bg1"/>
                  </a:solidFill>
                  <a:highlight>
                    <a:srgbClr val="FF0000"/>
                  </a:highlight>
                </a:rPr>
                <a:t>xxxx</a:t>
              </a:r>
              <a:endParaRPr lang="en-US" sz="900" b="1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660269"/>
              <a:ext cx="1447800" cy="381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43600" y="1660269"/>
              <a:ext cx="144780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Coding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91400" y="1660269"/>
              <a:ext cx="1447800" cy="3810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1660269"/>
              <a:ext cx="144780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Testing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7093" y="2296194"/>
              <a:ext cx="913281" cy="64633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Software Test Plan (STP) 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PLN-5552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09600" y="1126869"/>
              <a:ext cx="8229600" cy="4572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0" y="1169315"/>
              <a:ext cx="8001000" cy="33855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Software Development Life Cycle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7739756" y="5664750"/>
              <a:ext cx="913282" cy="999530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87419" y="5702850"/>
              <a:ext cx="747320" cy="784830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Verification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&amp;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Validation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PLN-5552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1400" y="5174004"/>
              <a:ext cx="1036870" cy="106182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 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User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Documentation</a:t>
              </a:r>
            </a:p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 User Manual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ANL/NSE-22/6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04800" y="5410200"/>
              <a:ext cx="16002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533400" y="5773579"/>
              <a:ext cx="228600" cy="170765"/>
            </a:xfrm>
            <a:prstGeom prst="flowChartDocument">
              <a:avLst/>
            </a:prstGeom>
            <a:solidFill>
              <a:srgbClr val="00D200"/>
            </a:solidFill>
            <a:ln w="63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999" y="5734358"/>
              <a:ext cx="1010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Completed</a:t>
              </a:r>
              <a:endParaRPr lang="en-US" sz="600" b="1" dirty="0"/>
            </a:p>
          </p:txBody>
        </p:sp>
        <p:sp>
          <p:nvSpPr>
            <p:cNvPr id="56" name="Flowchart: Document 55"/>
            <p:cNvSpPr/>
            <p:nvPr/>
          </p:nvSpPr>
          <p:spPr>
            <a:xfrm>
              <a:off x="533400" y="6063000"/>
              <a:ext cx="228600" cy="170765"/>
            </a:xfrm>
            <a:prstGeom prst="flowChartDocumen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63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" y="6023779"/>
              <a:ext cx="1010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In Process</a:t>
              </a:r>
              <a:endParaRPr lang="en-US" sz="600" b="1" dirty="0"/>
            </a:p>
          </p:txBody>
        </p:sp>
        <p:sp>
          <p:nvSpPr>
            <p:cNvPr id="58" name="Flowchart: Document 57"/>
            <p:cNvSpPr/>
            <p:nvPr/>
          </p:nvSpPr>
          <p:spPr>
            <a:xfrm>
              <a:off x="533400" y="6346200"/>
              <a:ext cx="228600" cy="170765"/>
            </a:xfrm>
            <a:prstGeom prst="flowChartDocument">
              <a:avLst/>
            </a:prstGeom>
            <a:solidFill>
              <a:srgbClr val="C00000"/>
            </a:solidFill>
            <a:ln w="63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6000" y="6306979"/>
              <a:ext cx="1010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Not Started</a:t>
              </a:r>
              <a:endParaRPr lang="en-US" sz="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5000" y="5410200"/>
              <a:ext cx="145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Legend</a:t>
              </a:r>
              <a:endParaRPr lang="en-US" sz="700" b="1" dirty="0"/>
            </a:p>
          </p:txBody>
        </p:sp>
        <p:sp>
          <p:nvSpPr>
            <p:cNvPr id="70" name="Flowchart: Document 69"/>
            <p:cNvSpPr/>
            <p:nvPr/>
          </p:nvSpPr>
          <p:spPr>
            <a:xfrm>
              <a:off x="780917" y="4212096"/>
              <a:ext cx="913282" cy="768699"/>
            </a:xfrm>
            <a:prstGeom prst="flowChartDocument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5741" y="4195965"/>
              <a:ext cx="784189" cy="64633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Enterprise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Architecture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Entry #xxxxx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8458" y="2057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Safety  &amp; Hazard Analysis Software &amp; Design Software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9541" y="3159031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QL-3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01686" y="206182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/>
                <a:t>Code &amp; peer reviews are best practices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84358" y="5832381"/>
              <a:ext cx="1677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Owner:  Haoyu Wang</a:t>
              </a:r>
            </a:p>
            <a:p>
              <a:r>
                <a:rPr lang="en-US" sz="1000" dirty="0"/>
                <a:t>Technical Lead: Haoyu Wang</a:t>
              </a:r>
            </a:p>
            <a:p>
              <a:r>
                <a:rPr lang="en-US" sz="1000" dirty="0"/>
                <a:t>Status:  In Process</a:t>
              </a:r>
            </a:p>
            <a:p>
              <a:endParaRPr lang="en-US" sz="1000" dirty="0"/>
            </a:p>
          </p:txBody>
        </p:sp>
        <p:sp>
          <p:nvSpPr>
            <p:cNvPr id="62" name="Flowchart: Document 61"/>
            <p:cNvSpPr/>
            <p:nvPr/>
          </p:nvSpPr>
          <p:spPr>
            <a:xfrm>
              <a:off x="1986385" y="3605780"/>
              <a:ext cx="986034" cy="864502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57400" y="3579416"/>
              <a:ext cx="846707" cy="10310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Configuration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Management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Plan (CMP) 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PLN-5552</a:t>
              </a:r>
            </a:p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endParaRPr lang="en-US" sz="700" b="1" dirty="0"/>
            </a:p>
          </p:txBody>
        </p:sp>
        <p:sp>
          <p:nvSpPr>
            <p:cNvPr id="81" name="Flowchart: Document 80"/>
            <p:cNvSpPr/>
            <p:nvPr/>
          </p:nvSpPr>
          <p:spPr>
            <a:xfrm>
              <a:off x="7759508" y="4393282"/>
              <a:ext cx="913282" cy="919365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05308" y="4405064"/>
              <a:ext cx="1045403" cy="784830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Requirements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Traceability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Matrix (RTM)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RTM-</a:t>
              </a:r>
              <a:r>
                <a:rPr lang="en-US" sz="900" b="1" dirty="0" err="1">
                  <a:solidFill>
                    <a:schemeClr val="bg1"/>
                  </a:solidFill>
                  <a:highlight>
                    <a:srgbClr val="FF0000"/>
                  </a:highlight>
                </a:rPr>
                <a:t>xxxx</a:t>
              </a:r>
              <a:endParaRPr lang="en-US" sz="900" b="1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4" name="Flowchart: Document 83"/>
            <p:cNvSpPr/>
            <p:nvPr/>
          </p:nvSpPr>
          <p:spPr>
            <a:xfrm>
              <a:off x="6221034" y="2318440"/>
              <a:ext cx="1065682" cy="768699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72172" y="2320124"/>
              <a:ext cx="1087531" cy="64633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Standards Document</a:t>
              </a:r>
            </a:p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2000" y="1015177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02/16/2022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9870" y="2284412"/>
              <a:ext cx="989410" cy="1031051"/>
            </a:xfrm>
            <a:prstGeom prst="rec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</a:t>
              </a: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Software Quality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Assurance Plan (SQA)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PLN-5552</a:t>
              </a:r>
            </a:p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endParaRPr lang="en-US" sz="700" b="1" dirty="0"/>
            </a:p>
          </p:txBody>
        </p:sp>
        <p:sp>
          <p:nvSpPr>
            <p:cNvPr id="60" name="Flowchart: Document 72">
              <a:extLst>
                <a:ext uri="{FF2B5EF4-FFF2-40B4-BE49-F238E27FC236}">
                  <a16:creationId xmlns:a16="http://schemas.microsoft.com/office/drawing/2014/main" id="{D1AE03C5-91D5-5F44-B8AE-6E1F64C7F0A4}"/>
                </a:ext>
              </a:extLst>
            </p:cNvPr>
            <p:cNvSpPr/>
            <p:nvPr/>
          </p:nvSpPr>
          <p:spPr>
            <a:xfrm>
              <a:off x="4721059" y="5095185"/>
              <a:ext cx="997652" cy="1279148"/>
            </a:xfrm>
            <a:prstGeom prst="flowChartDocument">
              <a:avLst/>
            </a:prstGeom>
            <a:solidFill>
              <a:srgbClr val="00D2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441BD2-68B5-6D4A-9EF3-5158647ED9C7}"/>
                </a:ext>
              </a:extLst>
            </p:cNvPr>
            <p:cNvSpPr/>
            <p:nvPr/>
          </p:nvSpPr>
          <p:spPr>
            <a:xfrm>
              <a:off x="4681841" y="5169711"/>
              <a:ext cx="1036870" cy="64633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FARM Configuration Items List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LST-</a:t>
              </a:r>
              <a:r>
                <a:rPr lang="en-US" sz="900" b="1" dirty="0" err="1">
                  <a:solidFill>
                    <a:schemeClr val="bg1"/>
                  </a:solidFill>
                  <a:highlight>
                    <a:srgbClr val="FF0000"/>
                  </a:highlight>
                </a:rPr>
                <a:t>xxxx</a:t>
              </a:r>
              <a:endParaRPr lang="en-US" sz="900" b="1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7846" y="3068528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Maps to all NQA-1 2008/2009 Requirements</a:t>
              </a:r>
            </a:p>
            <a:p>
              <a:endParaRPr lang="en-US" sz="60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2C1853-EB54-4342-BB47-1980FB9AB6F1}"/>
                </a:ext>
              </a:extLst>
            </p:cNvPr>
            <p:cNvSpPr/>
            <p:nvPr/>
          </p:nvSpPr>
          <p:spPr>
            <a:xfrm>
              <a:off x="-446086" y="2338819"/>
              <a:ext cx="2244406" cy="3035146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21D24F-63A8-4F47-8A28-13C1512D692D}"/>
                </a:ext>
              </a:extLst>
            </p:cNvPr>
            <p:cNvSpPr txBox="1"/>
            <p:nvPr/>
          </p:nvSpPr>
          <p:spPr>
            <a:xfrm>
              <a:off x="-477541" y="3579416"/>
              <a:ext cx="1280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INL is working on these three documents.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840D223-8305-47EA-B4C4-F8841188DD44}"/>
                </a:ext>
              </a:extLst>
            </p:cNvPr>
            <p:cNvSpPr/>
            <p:nvPr/>
          </p:nvSpPr>
          <p:spPr>
            <a:xfrm>
              <a:off x="7625238" y="4294566"/>
              <a:ext cx="3473508" cy="1115634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3896D9-8459-4E4A-9F89-18F85370345E}"/>
                </a:ext>
              </a:extLst>
            </p:cNvPr>
            <p:cNvSpPr txBox="1"/>
            <p:nvPr/>
          </p:nvSpPr>
          <p:spPr>
            <a:xfrm>
              <a:off x="8690843" y="4458578"/>
              <a:ext cx="209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Error in </a:t>
              </a:r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LaTex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template: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Cannot compile reference list.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Asking INL for help.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B5C9389-9D84-4971-97CE-6652F2834476}"/>
                </a:ext>
              </a:extLst>
            </p:cNvPr>
            <p:cNvSpPr/>
            <p:nvPr/>
          </p:nvSpPr>
          <p:spPr>
            <a:xfrm>
              <a:off x="3453799" y="2895600"/>
              <a:ext cx="803123" cy="38100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D949E17-528D-4B4A-817A-B50AD14A9E05}"/>
                </a:ext>
              </a:extLst>
            </p:cNvPr>
            <p:cNvSpPr/>
            <p:nvPr/>
          </p:nvSpPr>
          <p:spPr>
            <a:xfrm>
              <a:off x="4855251" y="2895600"/>
              <a:ext cx="803123" cy="38100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356BD06-F9B0-48F0-B217-8D7D448C0126}"/>
                </a:ext>
              </a:extLst>
            </p:cNvPr>
            <p:cNvSpPr/>
            <p:nvPr/>
          </p:nvSpPr>
          <p:spPr>
            <a:xfrm>
              <a:off x="4836258" y="5503483"/>
              <a:ext cx="803123" cy="38100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622CCE-47E6-4535-A8F3-D04FB37A9AC5}"/>
                </a:ext>
              </a:extLst>
            </p:cNvPr>
            <p:cNvSpPr/>
            <p:nvPr/>
          </p:nvSpPr>
          <p:spPr>
            <a:xfrm>
              <a:off x="7807477" y="4876800"/>
              <a:ext cx="803123" cy="381000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C37E35-E392-45EE-8600-62B9D22A76B3}"/>
                </a:ext>
              </a:extLst>
            </p:cNvPr>
            <p:cNvSpPr txBox="1"/>
            <p:nvPr/>
          </p:nvSpPr>
          <p:spPr>
            <a:xfrm>
              <a:off x="3982006" y="3775005"/>
              <a:ext cx="2280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INL is requesting these document numbers.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61AD0C-746B-4D3D-8A7A-AFE8D6CF10C8}"/>
                </a:ext>
              </a:extLst>
            </p:cNvPr>
            <p:cNvCxnSpPr>
              <a:stCxn id="72" idx="2"/>
            </p:cNvCxnSpPr>
            <p:nvPr/>
          </p:nvCxnSpPr>
          <p:spPr>
            <a:xfrm>
              <a:off x="3855361" y="3276600"/>
              <a:ext cx="515371" cy="531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4BBDE7-2947-4DE1-AB8F-2F88E560A6B1}"/>
                </a:ext>
              </a:extLst>
            </p:cNvPr>
            <p:cNvCxnSpPr>
              <a:cxnSpLocks/>
              <a:stCxn id="75" idx="2"/>
              <a:endCxn id="87" idx="0"/>
            </p:cNvCxnSpPr>
            <p:nvPr/>
          </p:nvCxnSpPr>
          <p:spPr>
            <a:xfrm flipH="1">
              <a:off x="5122318" y="3276600"/>
              <a:ext cx="134495" cy="4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1D3CDEF-6552-4325-8C6E-A3711339DABC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 flipV="1">
              <a:off x="5881506" y="4138732"/>
              <a:ext cx="1925971" cy="92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84CBD1E-F851-4CCE-A777-3E162A9E9134}"/>
                </a:ext>
              </a:extLst>
            </p:cNvPr>
            <p:cNvCxnSpPr>
              <a:cxnSpLocks/>
              <a:stCxn id="83" idx="0"/>
              <a:endCxn id="87" idx="2"/>
            </p:cNvCxnSpPr>
            <p:nvPr/>
          </p:nvCxnSpPr>
          <p:spPr>
            <a:xfrm flipH="1" flipV="1">
              <a:off x="5122318" y="4298225"/>
              <a:ext cx="115502" cy="1205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214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Wang, Haoyu</cp:lastModifiedBy>
  <cp:revision>118</cp:revision>
  <cp:lastPrinted>2018-08-09T16:28:16Z</cp:lastPrinted>
  <dcterms:created xsi:type="dcterms:W3CDTF">2017-03-23T21:49:52Z</dcterms:created>
  <dcterms:modified xsi:type="dcterms:W3CDTF">2022-02-16T14:50:31Z</dcterms:modified>
</cp:coreProperties>
</file>