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8" d="100"/>
          <a:sy n="148" d="100"/>
        </p:scale>
        <p:origin x="-13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Accuracy by</a:t>
            </a:r>
            <a:r>
              <a:rPr lang="en-US" baseline="0" dirty="0" smtClean="0"/>
              <a:t> Epochs and Hidden Neurons</a:t>
            </a:r>
            <a:r>
              <a:rPr lang="en-US" dirty="0" smtClean="0"/>
              <a:t> </a:t>
            </a:r>
            <a:endParaRPr lang="en-US" dirty="0"/>
          </a:p>
        </c:rich>
      </c:tx>
      <c:layout/>
      <c:overlay val="0"/>
    </c:title>
    <c:autoTitleDeleted val="0"/>
    <c:plotArea>
      <c:layout/>
      <c:lineChart>
        <c:grouping val="stacked"/>
        <c:varyColors val="0"/>
        <c:ser>
          <c:idx val="0"/>
          <c:order val="0"/>
          <c:tx>
            <c:strRef>
              <c:f>Sheet1!$B$2</c:f>
              <c:strCache>
                <c:ptCount val="1"/>
                <c:pt idx="0">
                  <c:v>5</c:v>
                </c:pt>
              </c:strCache>
            </c:strRef>
          </c:tx>
          <c:marker>
            <c:symbol val="none"/>
          </c:marker>
          <c:cat>
            <c:numRef>
              <c:f>Sheet1!$A$3:$A$6</c:f>
              <c:numCache>
                <c:formatCode>General</c:formatCode>
                <c:ptCount val="4"/>
                <c:pt idx="0">
                  <c:v>5.0</c:v>
                </c:pt>
                <c:pt idx="1">
                  <c:v>20.0</c:v>
                </c:pt>
                <c:pt idx="2">
                  <c:v>50.0</c:v>
                </c:pt>
                <c:pt idx="3">
                  <c:v>100.0</c:v>
                </c:pt>
              </c:numCache>
            </c:numRef>
          </c:cat>
          <c:val>
            <c:numRef>
              <c:f>Sheet1!$B$3:$B$6</c:f>
              <c:numCache>
                <c:formatCode>General</c:formatCode>
                <c:ptCount val="4"/>
                <c:pt idx="0">
                  <c:v>0.612244897959</c:v>
                </c:pt>
                <c:pt idx="1">
                  <c:v>0.657142857143</c:v>
                </c:pt>
                <c:pt idx="2">
                  <c:v>0.716326530612</c:v>
                </c:pt>
                <c:pt idx="3">
                  <c:v>0.739795918367</c:v>
                </c:pt>
              </c:numCache>
            </c:numRef>
          </c:val>
          <c:smooth val="0"/>
        </c:ser>
        <c:ser>
          <c:idx val="1"/>
          <c:order val="1"/>
          <c:tx>
            <c:strRef>
              <c:f>Sheet1!$C$2</c:f>
              <c:strCache>
                <c:ptCount val="1"/>
                <c:pt idx="0">
                  <c:v>10</c:v>
                </c:pt>
              </c:strCache>
            </c:strRef>
          </c:tx>
          <c:marker>
            <c:symbol val="none"/>
          </c:marker>
          <c:cat>
            <c:numRef>
              <c:f>Sheet1!$A$3:$A$6</c:f>
              <c:numCache>
                <c:formatCode>General</c:formatCode>
                <c:ptCount val="4"/>
                <c:pt idx="0">
                  <c:v>5.0</c:v>
                </c:pt>
                <c:pt idx="1">
                  <c:v>20.0</c:v>
                </c:pt>
                <c:pt idx="2">
                  <c:v>50.0</c:v>
                </c:pt>
                <c:pt idx="3">
                  <c:v>100.0</c:v>
                </c:pt>
              </c:numCache>
            </c:numRef>
          </c:cat>
          <c:val>
            <c:numRef>
              <c:f>Sheet1!$C$3:$C$6</c:f>
              <c:numCache>
                <c:formatCode>General</c:formatCode>
                <c:ptCount val="4"/>
                <c:pt idx="0">
                  <c:v>0.679591836735</c:v>
                </c:pt>
                <c:pt idx="1">
                  <c:v>0.754081632653</c:v>
                </c:pt>
                <c:pt idx="2">
                  <c:v>0.778571428571</c:v>
                </c:pt>
                <c:pt idx="3">
                  <c:v>0.794897959184</c:v>
                </c:pt>
              </c:numCache>
            </c:numRef>
          </c:val>
          <c:smooth val="0"/>
        </c:ser>
        <c:ser>
          <c:idx val="2"/>
          <c:order val="2"/>
          <c:tx>
            <c:strRef>
              <c:f>Sheet1!$D$2</c:f>
              <c:strCache>
                <c:ptCount val="1"/>
                <c:pt idx="0">
                  <c:v>20</c:v>
                </c:pt>
              </c:strCache>
            </c:strRef>
          </c:tx>
          <c:marker>
            <c:symbol val="none"/>
          </c:marker>
          <c:cat>
            <c:numRef>
              <c:f>Sheet1!$A$3:$A$6</c:f>
              <c:numCache>
                <c:formatCode>General</c:formatCode>
                <c:ptCount val="4"/>
                <c:pt idx="0">
                  <c:v>5.0</c:v>
                </c:pt>
                <c:pt idx="1">
                  <c:v>20.0</c:v>
                </c:pt>
                <c:pt idx="2">
                  <c:v>50.0</c:v>
                </c:pt>
                <c:pt idx="3">
                  <c:v>100.0</c:v>
                </c:pt>
              </c:numCache>
            </c:numRef>
          </c:cat>
          <c:val>
            <c:numRef>
              <c:f>Sheet1!$D$3:$D$6</c:f>
              <c:numCache>
                <c:formatCode>General</c:formatCode>
                <c:ptCount val="4"/>
                <c:pt idx="0">
                  <c:v>0.807142857143</c:v>
                </c:pt>
                <c:pt idx="1">
                  <c:v>0.832653061224</c:v>
                </c:pt>
                <c:pt idx="2">
                  <c:v>0.823469387755</c:v>
                </c:pt>
                <c:pt idx="3">
                  <c:v>0.811224489796</c:v>
                </c:pt>
              </c:numCache>
            </c:numRef>
          </c:val>
          <c:smooth val="0"/>
        </c:ser>
        <c:dLbls>
          <c:showLegendKey val="0"/>
          <c:showVal val="0"/>
          <c:showCatName val="0"/>
          <c:showSerName val="0"/>
          <c:showPercent val="0"/>
          <c:showBubbleSize val="0"/>
        </c:dLbls>
        <c:marker val="1"/>
        <c:smooth val="0"/>
        <c:axId val="2111995192"/>
        <c:axId val="2112370136"/>
      </c:lineChart>
      <c:catAx>
        <c:axId val="2111995192"/>
        <c:scaling>
          <c:orientation val="minMax"/>
        </c:scaling>
        <c:delete val="0"/>
        <c:axPos val="b"/>
        <c:numFmt formatCode="General" sourceLinked="1"/>
        <c:majorTickMark val="none"/>
        <c:minorTickMark val="none"/>
        <c:tickLblPos val="nextTo"/>
        <c:crossAx val="2112370136"/>
        <c:crosses val="autoZero"/>
        <c:auto val="1"/>
        <c:lblAlgn val="ctr"/>
        <c:lblOffset val="100"/>
        <c:noMultiLvlLbl val="0"/>
      </c:catAx>
      <c:valAx>
        <c:axId val="2112370136"/>
        <c:scaling>
          <c:orientation val="minMax"/>
        </c:scaling>
        <c:delete val="1"/>
        <c:axPos val="l"/>
        <c:majorGridlines/>
        <c:numFmt formatCode="General" sourceLinked="1"/>
        <c:majorTickMark val="none"/>
        <c:minorTickMark val="none"/>
        <c:tickLblPos val="nextTo"/>
        <c:crossAx val="2111995192"/>
        <c:crosses val="autoZero"/>
        <c:crossBetween val="between"/>
      </c:valAx>
      <c:dTable>
        <c:showHorzBorder val="1"/>
        <c:showVertBorder val="1"/>
        <c:showOutline val="1"/>
        <c:showKeys val="1"/>
      </c:dTable>
    </c:plotArea>
    <c:plotVisOnly val="1"/>
    <c:dispBlanksAs val="zero"/>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15929D-0539-944C-A00B-159EB91D495A}" type="datetimeFigureOut">
              <a:rPr lang="en-US" smtClean="0"/>
              <a:t>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DDDE4-CD3A-6947-9FB3-37073244BC03}" type="slidenum">
              <a:rPr lang="en-US" smtClean="0"/>
              <a:t>‹#›</a:t>
            </a:fld>
            <a:endParaRPr lang="en-US"/>
          </a:p>
        </p:txBody>
      </p:sp>
    </p:spTree>
    <p:extLst>
      <p:ext uri="{BB962C8B-B14F-4D97-AF65-F5344CB8AC3E}">
        <p14:creationId xmlns:p14="http://schemas.microsoft.com/office/powerpoint/2010/main" val="94229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15929D-0539-944C-A00B-159EB91D495A}" type="datetimeFigureOut">
              <a:rPr lang="en-US" smtClean="0"/>
              <a:t>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DDDE4-CD3A-6947-9FB3-37073244BC03}" type="slidenum">
              <a:rPr lang="en-US" smtClean="0"/>
              <a:t>‹#›</a:t>
            </a:fld>
            <a:endParaRPr lang="en-US"/>
          </a:p>
        </p:txBody>
      </p:sp>
    </p:spTree>
    <p:extLst>
      <p:ext uri="{BB962C8B-B14F-4D97-AF65-F5344CB8AC3E}">
        <p14:creationId xmlns:p14="http://schemas.microsoft.com/office/powerpoint/2010/main" val="93368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15929D-0539-944C-A00B-159EB91D495A}" type="datetimeFigureOut">
              <a:rPr lang="en-US" smtClean="0"/>
              <a:t>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DDDE4-CD3A-6947-9FB3-37073244BC03}" type="slidenum">
              <a:rPr lang="en-US" smtClean="0"/>
              <a:t>‹#›</a:t>
            </a:fld>
            <a:endParaRPr lang="en-US"/>
          </a:p>
        </p:txBody>
      </p:sp>
    </p:spTree>
    <p:extLst>
      <p:ext uri="{BB962C8B-B14F-4D97-AF65-F5344CB8AC3E}">
        <p14:creationId xmlns:p14="http://schemas.microsoft.com/office/powerpoint/2010/main" val="1471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15929D-0539-944C-A00B-159EB91D495A}" type="datetimeFigureOut">
              <a:rPr lang="en-US" smtClean="0"/>
              <a:t>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DDDE4-CD3A-6947-9FB3-37073244BC03}" type="slidenum">
              <a:rPr lang="en-US" smtClean="0"/>
              <a:t>‹#›</a:t>
            </a:fld>
            <a:endParaRPr lang="en-US"/>
          </a:p>
        </p:txBody>
      </p:sp>
    </p:spTree>
    <p:extLst>
      <p:ext uri="{BB962C8B-B14F-4D97-AF65-F5344CB8AC3E}">
        <p14:creationId xmlns:p14="http://schemas.microsoft.com/office/powerpoint/2010/main" val="204412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15929D-0539-944C-A00B-159EB91D495A}" type="datetimeFigureOut">
              <a:rPr lang="en-US" smtClean="0"/>
              <a:t>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DDDE4-CD3A-6947-9FB3-37073244BC03}" type="slidenum">
              <a:rPr lang="en-US" smtClean="0"/>
              <a:t>‹#›</a:t>
            </a:fld>
            <a:endParaRPr lang="en-US"/>
          </a:p>
        </p:txBody>
      </p:sp>
    </p:spTree>
    <p:extLst>
      <p:ext uri="{BB962C8B-B14F-4D97-AF65-F5344CB8AC3E}">
        <p14:creationId xmlns:p14="http://schemas.microsoft.com/office/powerpoint/2010/main" val="362839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15929D-0539-944C-A00B-159EB91D495A}" type="datetimeFigureOut">
              <a:rPr lang="en-US" smtClean="0"/>
              <a:t>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DDDE4-CD3A-6947-9FB3-37073244BC03}" type="slidenum">
              <a:rPr lang="en-US" smtClean="0"/>
              <a:t>‹#›</a:t>
            </a:fld>
            <a:endParaRPr lang="en-US"/>
          </a:p>
        </p:txBody>
      </p:sp>
    </p:spTree>
    <p:extLst>
      <p:ext uri="{BB962C8B-B14F-4D97-AF65-F5344CB8AC3E}">
        <p14:creationId xmlns:p14="http://schemas.microsoft.com/office/powerpoint/2010/main" val="300380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15929D-0539-944C-A00B-159EB91D495A}" type="datetimeFigureOut">
              <a:rPr lang="en-US" smtClean="0"/>
              <a:t>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DDDE4-CD3A-6947-9FB3-37073244BC03}" type="slidenum">
              <a:rPr lang="en-US" smtClean="0"/>
              <a:t>‹#›</a:t>
            </a:fld>
            <a:endParaRPr lang="en-US"/>
          </a:p>
        </p:txBody>
      </p:sp>
    </p:spTree>
    <p:extLst>
      <p:ext uri="{BB962C8B-B14F-4D97-AF65-F5344CB8AC3E}">
        <p14:creationId xmlns:p14="http://schemas.microsoft.com/office/powerpoint/2010/main" val="196099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15929D-0539-944C-A00B-159EB91D495A}" type="datetimeFigureOut">
              <a:rPr lang="en-US" smtClean="0"/>
              <a:t>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DDDE4-CD3A-6947-9FB3-37073244BC03}" type="slidenum">
              <a:rPr lang="en-US" smtClean="0"/>
              <a:t>‹#›</a:t>
            </a:fld>
            <a:endParaRPr lang="en-US"/>
          </a:p>
        </p:txBody>
      </p:sp>
    </p:spTree>
    <p:extLst>
      <p:ext uri="{BB962C8B-B14F-4D97-AF65-F5344CB8AC3E}">
        <p14:creationId xmlns:p14="http://schemas.microsoft.com/office/powerpoint/2010/main" val="145994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5929D-0539-944C-A00B-159EB91D495A}" type="datetimeFigureOut">
              <a:rPr lang="en-US" smtClean="0"/>
              <a:t>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6DDDE4-CD3A-6947-9FB3-37073244BC03}" type="slidenum">
              <a:rPr lang="en-US" smtClean="0"/>
              <a:t>‹#›</a:t>
            </a:fld>
            <a:endParaRPr lang="en-US"/>
          </a:p>
        </p:txBody>
      </p:sp>
    </p:spTree>
    <p:extLst>
      <p:ext uri="{BB962C8B-B14F-4D97-AF65-F5344CB8AC3E}">
        <p14:creationId xmlns:p14="http://schemas.microsoft.com/office/powerpoint/2010/main" val="151761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15929D-0539-944C-A00B-159EB91D495A}" type="datetimeFigureOut">
              <a:rPr lang="en-US" smtClean="0"/>
              <a:t>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DDDE4-CD3A-6947-9FB3-37073244BC03}" type="slidenum">
              <a:rPr lang="en-US" smtClean="0"/>
              <a:t>‹#›</a:t>
            </a:fld>
            <a:endParaRPr lang="en-US"/>
          </a:p>
        </p:txBody>
      </p:sp>
    </p:spTree>
    <p:extLst>
      <p:ext uri="{BB962C8B-B14F-4D97-AF65-F5344CB8AC3E}">
        <p14:creationId xmlns:p14="http://schemas.microsoft.com/office/powerpoint/2010/main" val="120863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15929D-0539-944C-A00B-159EB91D495A}" type="datetimeFigureOut">
              <a:rPr lang="en-US" smtClean="0"/>
              <a:t>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DDDE4-CD3A-6947-9FB3-37073244BC03}" type="slidenum">
              <a:rPr lang="en-US" smtClean="0"/>
              <a:t>‹#›</a:t>
            </a:fld>
            <a:endParaRPr lang="en-US"/>
          </a:p>
        </p:txBody>
      </p:sp>
    </p:spTree>
    <p:extLst>
      <p:ext uri="{BB962C8B-B14F-4D97-AF65-F5344CB8AC3E}">
        <p14:creationId xmlns:p14="http://schemas.microsoft.com/office/powerpoint/2010/main" val="37242787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5929D-0539-944C-A00B-159EB91D495A}" type="datetimeFigureOut">
              <a:rPr lang="en-US" smtClean="0"/>
              <a:t>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DDDE4-CD3A-6947-9FB3-37073244BC03}" type="slidenum">
              <a:rPr lang="en-US" smtClean="0"/>
              <a:t>‹#›</a:t>
            </a:fld>
            <a:endParaRPr lang="en-US"/>
          </a:p>
        </p:txBody>
      </p:sp>
    </p:spTree>
    <p:extLst>
      <p:ext uri="{BB962C8B-B14F-4D97-AF65-F5344CB8AC3E}">
        <p14:creationId xmlns:p14="http://schemas.microsoft.com/office/powerpoint/2010/main" val="2191200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836" y="198668"/>
            <a:ext cx="6584104" cy="461665"/>
          </a:xfrm>
          <a:prstGeom prst="rect">
            <a:avLst/>
          </a:prstGeom>
          <a:noFill/>
        </p:spPr>
        <p:txBody>
          <a:bodyPr wrap="none" rtlCol="0">
            <a:spAutoFit/>
          </a:bodyPr>
          <a:lstStyle/>
          <a:p>
            <a:r>
              <a:rPr lang="en-US" sz="2400" b="1" dirty="0" smtClean="0"/>
              <a:t>Phase IV: Artificial Dataset Creation Methodology</a:t>
            </a:r>
            <a:r>
              <a:rPr lang="en-US" dirty="0" smtClean="0"/>
              <a:t>:</a:t>
            </a:r>
            <a:endParaRPr lang="en-US" dirty="0"/>
          </a:p>
        </p:txBody>
      </p:sp>
      <p:sp>
        <p:nvSpPr>
          <p:cNvPr id="5" name="TextBox 4"/>
          <p:cNvSpPr txBox="1"/>
          <p:nvPr/>
        </p:nvSpPr>
        <p:spPr>
          <a:xfrm>
            <a:off x="347348" y="660333"/>
            <a:ext cx="8413729" cy="5632312"/>
          </a:xfrm>
          <a:prstGeom prst="rect">
            <a:avLst/>
          </a:prstGeom>
          <a:noFill/>
        </p:spPr>
        <p:txBody>
          <a:bodyPr wrap="square" rtlCol="0">
            <a:spAutoFit/>
          </a:bodyPr>
          <a:lstStyle/>
          <a:p>
            <a:pPr marL="285750" indent="-285750">
              <a:buFontTx/>
              <a:buChar char="-"/>
            </a:pPr>
            <a:r>
              <a:rPr lang="en-US" dirty="0" smtClean="0"/>
              <a:t>Started with an array of zeros the same size (974 x 1914) as the breast cancer data.</a:t>
            </a:r>
          </a:p>
          <a:p>
            <a:endParaRPr lang="en-US" dirty="0" smtClean="0"/>
          </a:p>
          <a:p>
            <a:pPr marL="285750" indent="-285750">
              <a:buFontTx/>
              <a:buChar char="-"/>
            </a:pPr>
            <a:r>
              <a:rPr lang="en-US" dirty="0" smtClean="0"/>
              <a:t>Calculated the percent of nonzero entries in the breast cancer data and found it to be very sparse: just under half of one percent of entries were nonzero.</a:t>
            </a:r>
          </a:p>
          <a:p>
            <a:endParaRPr lang="en-US" dirty="0" smtClean="0"/>
          </a:p>
          <a:p>
            <a:pPr marL="285750" indent="-285750">
              <a:buFontTx/>
              <a:buChar char="-"/>
            </a:pPr>
            <a:r>
              <a:rPr lang="en-US" dirty="0" smtClean="0"/>
              <a:t>Calculated that using 10 filled entries per row would give approximately the desired amount of sparseness.</a:t>
            </a:r>
          </a:p>
          <a:p>
            <a:pPr marL="285750" indent="-285750">
              <a:buFontTx/>
              <a:buChar char="-"/>
            </a:pPr>
            <a:endParaRPr lang="en-US" dirty="0"/>
          </a:p>
          <a:p>
            <a:pPr marL="285750" indent="-285750">
              <a:buFontTx/>
              <a:buChar char="-"/>
            </a:pPr>
            <a:r>
              <a:rPr lang="en-US" dirty="0" smtClean="0"/>
              <a:t>Organized the data so that the first ¼ of the rows had the first ten columns filled in,</a:t>
            </a:r>
            <a:endParaRPr lang="en-US" dirty="0"/>
          </a:p>
          <a:p>
            <a:r>
              <a:rPr lang="en-US" dirty="0" smtClean="0"/>
              <a:t>	the next ¼ the next 10, etc.  The final two clusters overlapped by 3 columns.</a:t>
            </a:r>
          </a:p>
          <a:p>
            <a:endParaRPr lang="en-US" dirty="0"/>
          </a:p>
          <a:p>
            <a:pPr marL="285750" indent="-285750">
              <a:buFontTx/>
              <a:buChar char="-"/>
            </a:pPr>
            <a:r>
              <a:rPr lang="en-US" dirty="0" smtClean="0"/>
              <a:t>In an effort to hold </a:t>
            </a:r>
            <a:r>
              <a:rPr lang="en-US" dirty="0" err="1" smtClean="0"/>
              <a:t>sparsity</a:t>
            </a:r>
            <a:r>
              <a:rPr lang="en-US" dirty="0" smtClean="0"/>
              <a:t> constant, generated the noise by selecting the desired 	noise % (5,20,50) of ones and flipping them to 0, and then selecting that same 	number of zeros and flipping them to 1s.  </a:t>
            </a:r>
            <a:endParaRPr lang="en-US" dirty="0"/>
          </a:p>
          <a:p>
            <a:pPr marL="285750" indent="-285750">
              <a:buFontTx/>
              <a:buChar char="-"/>
            </a:pPr>
            <a:endParaRPr lang="en-US" dirty="0"/>
          </a:p>
          <a:p>
            <a:pPr marL="285750" indent="-285750">
              <a:buFontTx/>
              <a:buChar char="-"/>
            </a:pPr>
            <a:r>
              <a:rPr lang="en-US" dirty="0" smtClean="0"/>
              <a:t>This method did prove somewhat problematic, as we had some issues with NMF not converging properly on the noiseless dataset for values of k 5 or greater.  The error given was that the beta parameter was too large; it seems that we didn’t have data in enough of the columns for NMF to converge.  There were no issues with the noisy data, as the process of noise creation spread out the nonzero entries.</a:t>
            </a:r>
          </a:p>
        </p:txBody>
      </p:sp>
    </p:spTree>
    <p:extLst>
      <p:ext uri="{BB962C8B-B14F-4D97-AF65-F5344CB8AC3E}">
        <p14:creationId xmlns:p14="http://schemas.microsoft.com/office/powerpoint/2010/main" val="266392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331" y="240256"/>
            <a:ext cx="8563718" cy="592057"/>
          </a:xfrm>
        </p:spPr>
        <p:txBody>
          <a:bodyPr/>
          <a:lstStyle/>
          <a:p>
            <a:pPr marL="0" indent="0">
              <a:buNone/>
            </a:pPr>
            <a:r>
              <a:rPr lang="en-US" dirty="0" smtClean="0"/>
              <a:t>Supervised Learning - ANN:</a:t>
            </a:r>
            <a:endParaRPr lang="en-US" dirty="0"/>
          </a:p>
        </p:txBody>
      </p:sp>
      <p:sp>
        <p:nvSpPr>
          <p:cNvPr id="5" name="TextBox 4"/>
          <p:cNvSpPr txBox="1"/>
          <p:nvPr/>
        </p:nvSpPr>
        <p:spPr>
          <a:xfrm>
            <a:off x="422519" y="849473"/>
            <a:ext cx="8441529" cy="1477328"/>
          </a:xfrm>
          <a:prstGeom prst="rect">
            <a:avLst/>
          </a:prstGeom>
          <a:noFill/>
        </p:spPr>
        <p:txBody>
          <a:bodyPr wrap="square" rtlCol="0">
            <a:spAutoFit/>
          </a:bodyPr>
          <a:lstStyle/>
          <a:p>
            <a:pPr marL="285750" indent="-285750">
              <a:buFontTx/>
              <a:buChar char="-"/>
            </a:pPr>
            <a:r>
              <a:rPr lang="en-US" dirty="0" smtClean="0"/>
              <a:t>Used the </a:t>
            </a:r>
            <a:r>
              <a:rPr lang="en-US" dirty="0" err="1" smtClean="0"/>
              <a:t>Pybrain</a:t>
            </a:r>
            <a:r>
              <a:rPr lang="en-US" dirty="0" smtClean="0"/>
              <a:t> library to generate the neural networks, using the breast cancer data and a target vector that was generated using Sparse NMF with a k of 4 and 100 runs. </a:t>
            </a:r>
          </a:p>
          <a:p>
            <a:pPr marL="285750" indent="-285750">
              <a:buFontTx/>
              <a:buChar char="-"/>
            </a:pPr>
            <a:r>
              <a:rPr lang="en-US" dirty="0" smtClean="0"/>
              <a:t>Configured the network with a single hidden layer, 1914 input nodes, 4 output nodes,</a:t>
            </a:r>
            <a:r>
              <a:rPr lang="en-US" dirty="0"/>
              <a:t> </a:t>
            </a:r>
            <a:r>
              <a:rPr lang="en-US" dirty="0" smtClean="0"/>
              <a:t>and the sigmoid function for the activation function.</a:t>
            </a:r>
          </a:p>
        </p:txBody>
      </p:sp>
      <p:graphicFrame>
        <p:nvGraphicFramePr>
          <p:cNvPr id="6" name="Chart 5"/>
          <p:cNvGraphicFramePr>
            <a:graphicFrameLocks/>
          </p:cNvGraphicFramePr>
          <p:nvPr>
            <p:extLst>
              <p:ext uri="{D42A27DB-BD31-4B8C-83A1-F6EECF244321}">
                <p14:modId xmlns:p14="http://schemas.microsoft.com/office/powerpoint/2010/main" val="2357179531"/>
              </p:ext>
            </p:extLst>
          </p:nvPr>
        </p:nvGraphicFramePr>
        <p:xfrm>
          <a:off x="523434" y="2471197"/>
          <a:ext cx="8241469" cy="4030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4913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TotalTime>
  <Words>165</Words>
  <Application>Microsoft Macintosh PowerPoint</Application>
  <PresentationFormat>On-screen Show (4:3)</PresentationFormat>
  <Paragraphs>17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Almeida</dc:creator>
  <cp:lastModifiedBy>Matthew Almeida</cp:lastModifiedBy>
  <cp:revision>6</cp:revision>
  <dcterms:created xsi:type="dcterms:W3CDTF">2015-05-21T01:51:33Z</dcterms:created>
  <dcterms:modified xsi:type="dcterms:W3CDTF">2015-05-21T03:18:59Z</dcterms:modified>
</cp:coreProperties>
</file>