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85" r:id="rId16"/>
    <p:sldId id="286" r:id="rId17"/>
    <p:sldId id="287" r:id="rId18"/>
    <p:sldId id="271" r:id="rId19"/>
    <p:sldId id="288" r:id="rId20"/>
    <p:sldId id="284" r:id="rId21"/>
    <p:sldId id="274" r:id="rId22"/>
    <p:sldId id="275" r:id="rId23"/>
    <p:sldId id="276" r:id="rId24"/>
    <p:sldId id="289" r:id="rId25"/>
    <p:sldId id="290" r:id="rId26"/>
    <p:sldId id="291" r:id="rId27"/>
    <p:sldId id="279" r:id="rId28"/>
  </p:sldIdLst>
  <p:sldSz cx="9144000" cy="5143500" type="screen16x9"/>
  <p:notesSz cx="6858000" cy="9144000"/>
  <p:embeddedFontLst>
    <p:embeddedFont>
      <p:font typeface="Dosis" panose="020B0604020202020204" charset="-94"/>
      <p:regular r:id="rId30"/>
      <p:bold r:id="rId31"/>
    </p:embeddedFont>
    <p:embeddedFont>
      <p:font typeface="Calibri" panose="020F0502020204030204" pitchFamily="34" charset="0"/>
      <p:regular r:id="rId32"/>
      <p:bold r:id="rId33"/>
      <p:italic r:id="rId34"/>
      <p:boldItalic r:id="rId35"/>
    </p:embeddedFont>
    <p:embeddedFont>
      <p:font typeface="Robot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F4EE80-D852-41FE-B2CE-B28CAA96667B}">
  <a:tblStyle styleId="{FEF4EE80-D852-41FE-B2CE-B28CAA96667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53028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06613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28976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6481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43696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17475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81795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26121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13" name="Shape 13"/>
          <p:cNvSpPr/>
          <p:nvPr/>
        </p:nvSpPr>
        <p:spPr>
          <a:xfrm flipH="1">
            <a:off x="1028474" y="4166400"/>
            <a:ext cx="8369700" cy="228000"/>
          </a:xfrm>
          <a:prstGeom prst="parallelogram">
            <a:avLst>
              <a:gd name="adj" fmla="val 5154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1028475" y="0"/>
            <a:ext cx="5238600" cy="4020000"/>
          </a:xfrm>
          <a:prstGeom prst="rect">
            <a:avLst/>
          </a:prstGeom>
        </p:spPr>
        <p:txBody>
          <a:bodyPr lIns="91425" tIns="91425" rIns="91425" bIns="91425" anchor="b" anchorCtr="0"/>
          <a:lstStyle>
            <a:lvl1pPr lvl="0">
              <a:spcBef>
                <a:spcPts val="0"/>
              </a:spcBef>
              <a:buSzPct val="100000"/>
              <a:defRPr sz="5200"/>
            </a:lvl1pPr>
            <a:lvl2pPr lvl="1">
              <a:spcBef>
                <a:spcPts val="0"/>
              </a:spcBef>
              <a:buSzPct val="100000"/>
              <a:defRPr sz="5200"/>
            </a:lvl2pPr>
            <a:lvl3pPr lvl="2">
              <a:spcBef>
                <a:spcPts val="0"/>
              </a:spcBef>
              <a:buSzPct val="100000"/>
              <a:defRPr sz="5200"/>
            </a:lvl3pPr>
            <a:lvl4pPr lvl="3">
              <a:spcBef>
                <a:spcPts val="0"/>
              </a:spcBef>
              <a:buSzPct val="100000"/>
              <a:defRPr sz="5200"/>
            </a:lvl4pPr>
            <a:lvl5pPr lvl="4">
              <a:spcBef>
                <a:spcPts val="0"/>
              </a:spcBef>
              <a:buSzPct val="100000"/>
              <a:defRPr sz="5200"/>
            </a:lvl5pPr>
            <a:lvl6pPr lvl="5">
              <a:spcBef>
                <a:spcPts val="0"/>
              </a:spcBef>
              <a:buSzPct val="100000"/>
              <a:defRPr sz="5200"/>
            </a:lvl6pPr>
            <a:lvl7pPr lvl="6">
              <a:spcBef>
                <a:spcPts val="0"/>
              </a:spcBef>
              <a:buSzPct val="100000"/>
              <a:defRPr sz="5200"/>
            </a:lvl7pPr>
            <a:lvl8pPr lvl="7">
              <a:spcBef>
                <a:spcPts val="0"/>
              </a:spcBef>
              <a:buSzPct val="100000"/>
              <a:defRPr sz="5200"/>
            </a:lvl8pPr>
            <a:lvl9pPr lvl="8">
              <a:spcBef>
                <a:spcPts val="0"/>
              </a:spcBef>
              <a:buSzPct val="100000"/>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9"/>
        <p:cNvGrpSpPr/>
        <p:nvPr/>
      </p:nvGrpSpPr>
      <p:grpSpPr>
        <a:xfrm>
          <a:off x="0" y="0"/>
          <a:ext cx="0" cy="0"/>
          <a:chOff x="0" y="0"/>
          <a:chExt cx="0" cy="0"/>
        </a:xfrm>
      </p:grpSpPr>
      <p:sp>
        <p:nvSpPr>
          <p:cNvPr id="90" name="Shape 90"/>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91" name="Shape 91"/>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94" name="Shape 94"/>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inverted">
    <p:bg>
      <p:bgPr>
        <a:solidFill>
          <a:srgbClr val="222222"/>
        </a:solidFill>
        <a:effectLst/>
      </p:bgPr>
    </p:bg>
    <p:spTree>
      <p:nvGrpSpPr>
        <p:cNvPr id="1" name="Shape 95"/>
        <p:cNvGrpSpPr/>
        <p:nvPr/>
      </p:nvGrpSpPr>
      <p:grpSpPr>
        <a:xfrm>
          <a:off x="0" y="0"/>
          <a:ext cx="0" cy="0"/>
          <a:chOff x="0" y="0"/>
          <a:chExt cx="0" cy="0"/>
        </a:xfrm>
      </p:grpSpPr>
      <p:sp>
        <p:nvSpPr>
          <p:cNvPr id="96" name="Shape 96"/>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Shape 97"/>
          <p:cNvSpPr/>
          <p:nvPr/>
        </p:nvSpPr>
        <p:spPr>
          <a:xfrm flipH="1">
            <a:off x="-903537" y="-17561"/>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flipH="1">
            <a:off x="472133" y="-9525"/>
            <a:ext cx="518400" cy="749100"/>
          </a:xfrm>
          <a:prstGeom prst="parallelogram">
            <a:avLst>
              <a:gd name="adj" fmla="val 75009"/>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100" name="Shape 10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FF8700"/>
        </a:solidFill>
        <a:effectLst/>
      </p:bgPr>
    </p:bg>
    <p:spTree>
      <p:nvGrpSpPr>
        <p:cNvPr id="1" name="Shape 15"/>
        <p:cNvGrpSpPr/>
        <p:nvPr/>
      </p:nvGrpSpPr>
      <p:grpSpPr>
        <a:xfrm>
          <a:off x="0" y="0"/>
          <a:ext cx="0" cy="0"/>
          <a:chOff x="0" y="0"/>
          <a:chExt cx="0" cy="0"/>
        </a:xfrm>
      </p:grpSpPr>
      <p:sp>
        <p:nvSpPr>
          <p:cNvPr id="16" name="Shape 16"/>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Shape 17"/>
          <p:cNvSpPr/>
          <p:nvPr/>
        </p:nvSpPr>
        <p:spPr>
          <a:xfrm flipH="1">
            <a:off x="-418950" y="4394400"/>
            <a:ext cx="8172300" cy="749100"/>
          </a:xfrm>
          <a:prstGeom prst="parallelogram">
            <a:avLst>
              <a:gd name="adj" fmla="val 51542"/>
            </a:avLst>
          </a:prstGeom>
          <a:solidFill>
            <a:srgbClr val="FFFFFF"/>
          </a:solidFill>
          <a:ln>
            <a:noFill/>
          </a:ln>
        </p:spPr>
        <p:txBody>
          <a:bodyPr lIns="91425" tIns="91425" rIns="91425" bIns="91425" anchor="ctr" anchorCtr="0">
            <a:noAutofit/>
          </a:bodyPr>
          <a:lstStyle/>
          <a:p>
            <a:pPr lvl="0" rtl="0">
              <a:spcBef>
                <a:spcPts val="0"/>
              </a:spcBef>
              <a:buNone/>
            </a:pPr>
            <a:endParaRPr>
              <a:solidFill>
                <a:srgbClr val="434343"/>
              </a:solidFill>
            </a:endParaRPr>
          </a:p>
        </p:txBody>
      </p:sp>
      <p:sp>
        <p:nvSpPr>
          <p:cNvPr id="18" name="Shape 18"/>
          <p:cNvSpPr/>
          <p:nvPr/>
        </p:nvSpPr>
        <p:spPr>
          <a:xfrm flipH="1">
            <a:off x="1028474" y="4166400"/>
            <a:ext cx="8369700" cy="2280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19" name="Shape 19"/>
          <p:cNvSpPr txBox="1">
            <a:spLocks noGrp="1"/>
          </p:cNvSpPr>
          <p:nvPr>
            <p:ph type="ctrTitle"/>
          </p:nvPr>
        </p:nvSpPr>
        <p:spPr>
          <a:xfrm>
            <a:off x="1028475" y="2345350"/>
            <a:ext cx="5220000" cy="1159800"/>
          </a:xfrm>
          <a:prstGeom prst="rect">
            <a:avLst/>
          </a:prstGeom>
        </p:spPr>
        <p:txBody>
          <a:bodyPr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20" name="Shape 20"/>
          <p:cNvSpPr txBox="1">
            <a:spLocks noGrp="1"/>
          </p:cNvSpPr>
          <p:nvPr>
            <p:ph type="subTitle" idx="1"/>
          </p:nvPr>
        </p:nvSpPr>
        <p:spPr>
          <a:xfrm>
            <a:off x="1028475" y="3449650"/>
            <a:ext cx="5220000" cy="570000"/>
          </a:xfrm>
          <a:prstGeom prst="rect">
            <a:avLst/>
          </a:prstGeom>
        </p:spPr>
        <p:txBody>
          <a:bodyPr lIns="91425" tIns="91425" rIns="91425" bIns="91425" anchor="t" anchorCtr="0"/>
          <a:lstStyle>
            <a:lvl1pPr lvl="0" rtl="0">
              <a:spcBef>
                <a:spcPts val="0"/>
              </a:spcBef>
              <a:buClr>
                <a:srgbClr val="222222"/>
              </a:buClr>
              <a:buSzPct val="100000"/>
              <a:buNone/>
              <a:defRPr sz="2400"/>
            </a:lvl1pPr>
            <a:lvl2pPr lvl="1" rtl="0">
              <a:spcBef>
                <a:spcPts val="0"/>
              </a:spcBef>
              <a:buClr>
                <a:srgbClr val="222222"/>
              </a:buClr>
              <a:buNone/>
              <a:defRPr/>
            </a:lvl2pPr>
            <a:lvl3pPr lvl="2" rtl="0">
              <a:spcBef>
                <a:spcPts val="0"/>
              </a:spcBef>
              <a:buClr>
                <a:srgbClr val="222222"/>
              </a:buClr>
              <a:buNone/>
              <a:defRPr/>
            </a:lvl3pPr>
            <a:lvl4pPr lvl="3" rtl="0">
              <a:spcBef>
                <a:spcPts val="0"/>
              </a:spcBef>
              <a:buClr>
                <a:srgbClr val="222222"/>
              </a:buClr>
              <a:buSzPct val="100000"/>
              <a:buNone/>
              <a:defRPr sz="2400"/>
            </a:lvl4pPr>
            <a:lvl5pPr lvl="4" rtl="0">
              <a:spcBef>
                <a:spcPts val="0"/>
              </a:spcBef>
              <a:buClr>
                <a:srgbClr val="222222"/>
              </a:buClr>
              <a:buSzPct val="100000"/>
              <a:buNone/>
              <a:defRPr sz="2400"/>
            </a:lvl5pPr>
            <a:lvl6pPr lvl="5" rtl="0">
              <a:spcBef>
                <a:spcPts val="0"/>
              </a:spcBef>
              <a:buClr>
                <a:srgbClr val="222222"/>
              </a:buClr>
              <a:buSzPct val="100000"/>
              <a:buNone/>
              <a:defRPr sz="2400"/>
            </a:lvl6pPr>
            <a:lvl7pPr lvl="6" rtl="0">
              <a:spcBef>
                <a:spcPts val="0"/>
              </a:spcBef>
              <a:buClr>
                <a:srgbClr val="222222"/>
              </a:buClr>
              <a:buSzPct val="100000"/>
              <a:buNone/>
              <a:defRPr sz="2400"/>
            </a:lvl7pPr>
            <a:lvl8pPr lvl="7" rtl="0">
              <a:spcBef>
                <a:spcPts val="0"/>
              </a:spcBef>
              <a:buClr>
                <a:srgbClr val="222222"/>
              </a:buClr>
              <a:buSzPct val="100000"/>
              <a:buNone/>
              <a:defRPr sz="2400"/>
            </a:lvl8pPr>
            <a:lvl9pPr lvl="8" rtl="0">
              <a:spcBef>
                <a:spcPts val="0"/>
              </a:spcBef>
              <a:buClr>
                <a:srgbClr val="222222"/>
              </a:buClr>
              <a:buSzPct val="1000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1"/>
        <p:cNvGrpSpPr/>
        <p:nvPr/>
      </p:nvGrpSpPr>
      <p:grpSpPr>
        <a:xfrm>
          <a:off x="0" y="0"/>
          <a:ext cx="0" cy="0"/>
          <a:chOff x="0" y="0"/>
          <a:chExt cx="0" cy="0"/>
        </a:xfrm>
      </p:grpSpPr>
      <p:sp>
        <p:nvSpPr>
          <p:cNvPr id="22" name="Shape 22"/>
          <p:cNvSpPr/>
          <p:nvPr/>
        </p:nvSpPr>
        <p:spPr>
          <a:xfrm>
            <a:off x="-44050" y="-38100"/>
            <a:ext cx="4139800" cy="5192625"/>
          </a:xfrm>
          <a:custGeom>
            <a:avLst/>
            <a:gdLst/>
            <a:ahLst/>
            <a:cxnLst/>
            <a:rect l="0" t="0" r="0" b="0"/>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23" name="Shape 23"/>
          <p:cNvSpPr/>
          <p:nvPr/>
        </p:nvSpPr>
        <p:spPr>
          <a:xfrm flipH="1">
            <a:off x="-647600" y="-14750"/>
            <a:ext cx="24819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24" name="Shape 24"/>
          <p:cNvSpPr txBox="1">
            <a:spLocks noGrp="1"/>
          </p:cNvSpPr>
          <p:nvPr>
            <p:ph type="body" idx="1"/>
          </p:nvPr>
        </p:nvSpPr>
        <p:spPr>
          <a:xfrm>
            <a:off x="990375" y="1021950"/>
            <a:ext cx="7343100" cy="3372600"/>
          </a:xfrm>
          <a:prstGeom prst="rect">
            <a:avLst/>
          </a:prstGeom>
        </p:spPr>
        <p:txBody>
          <a:bodyPr lIns="91425" tIns="91425" rIns="91425" bIns="91425" anchor="ctr" anchorCtr="0"/>
          <a:lstStyle>
            <a:lvl1pPr lvl="0" rtl="0">
              <a:spcBef>
                <a:spcPts val="0"/>
              </a:spcBef>
              <a:buSzPct val="100000"/>
              <a:defRPr sz="3600" i="1"/>
            </a:lvl1pPr>
            <a:lvl2pPr lvl="1" rtl="0">
              <a:spcBef>
                <a:spcPts val="0"/>
              </a:spcBef>
              <a:buSzPct val="100000"/>
              <a:defRPr sz="3600" i="1"/>
            </a:lvl2pPr>
            <a:lvl3pPr lvl="2" rtl="0">
              <a:spcBef>
                <a:spcPts val="0"/>
              </a:spcBef>
              <a:buSzPct val="100000"/>
              <a:defRPr sz="3600" i="1"/>
            </a:lvl3pPr>
            <a:lvl4pPr lvl="3" rtl="0">
              <a:spcBef>
                <a:spcPts val="0"/>
              </a:spcBef>
              <a:buSzPct val="100000"/>
              <a:defRPr sz="3600" i="1"/>
            </a:lvl4pPr>
            <a:lvl5pPr lvl="4" rtl="0">
              <a:spcBef>
                <a:spcPts val="0"/>
              </a:spcBef>
              <a:buSzPct val="100000"/>
              <a:defRPr sz="3600" i="1"/>
            </a:lvl5pPr>
            <a:lvl6pPr lvl="5" rtl="0">
              <a:spcBef>
                <a:spcPts val="0"/>
              </a:spcBef>
              <a:buSzPct val="100000"/>
              <a:defRPr sz="3600" i="1"/>
            </a:lvl6pPr>
            <a:lvl7pPr lvl="6" rtl="0">
              <a:spcBef>
                <a:spcPts val="0"/>
              </a:spcBef>
              <a:buSzPct val="100000"/>
              <a:defRPr sz="3600" i="1"/>
            </a:lvl7pPr>
            <a:lvl8pPr lvl="7" rtl="0">
              <a:spcBef>
                <a:spcPts val="0"/>
              </a:spcBef>
              <a:buSzPct val="100000"/>
              <a:defRPr sz="3600" i="1"/>
            </a:lvl8pPr>
            <a:lvl9pPr lvl="8">
              <a:spcBef>
                <a:spcPts val="0"/>
              </a:spcBef>
              <a:buSzPct val="100000"/>
              <a:defRPr sz="3600" i="1"/>
            </a:lvl9pPr>
          </a:lstStyle>
          <a:p>
            <a:endParaRPr/>
          </a:p>
        </p:txBody>
      </p:sp>
      <p:sp>
        <p:nvSpPr>
          <p:cNvPr id="25" name="Shape 25"/>
          <p:cNvSpPr txBox="1"/>
          <p:nvPr/>
        </p:nvSpPr>
        <p:spPr>
          <a:xfrm>
            <a:off x="-121150" y="-271850"/>
            <a:ext cx="1955700" cy="653700"/>
          </a:xfrm>
          <a:prstGeom prst="rect">
            <a:avLst/>
          </a:prstGeom>
          <a:noFill/>
          <a:ln>
            <a:noFill/>
          </a:ln>
        </p:spPr>
        <p:txBody>
          <a:bodyPr lIns="91425" tIns="91425" rIns="91425" bIns="91425" anchor="t" anchorCtr="0">
            <a:noAutofit/>
          </a:bodyPr>
          <a:lstStyle/>
          <a:p>
            <a:pPr lvl="0" algn="ctr">
              <a:spcBef>
                <a:spcPts val="0"/>
              </a:spcBef>
              <a:buNone/>
            </a:pPr>
            <a:r>
              <a:rPr lang="en" sz="15000">
                <a:solidFill>
                  <a:srgbClr val="FFFFFF"/>
                </a:solidFill>
                <a:latin typeface="Dosis"/>
                <a:ea typeface="Dosis"/>
                <a:cs typeface="Dosis"/>
                <a:sym typeface="Dosis"/>
              </a:rPr>
              <a:t>“</a:t>
            </a:r>
          </a:p>
        </p:txBody>
      </p:sp>
      <p:sp>
        <p:nvSpPr>
          <p:cNvPr id="26" name="Shape 26"/>
          <p:cNvSpPr/>
          <p:nvPr/>
        </p:nvSpPr>
        <p:spPr>
          <a:xfrm flipH="1">
            <a:off x="1440947" y="-14750"/>
            <a:ext cx="7458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flipH="1">
            <a:off x="6957298" y="4394650"/>
            <a:ext cx="26439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28" name="Shape 28"/>
          <p:cNvSpPr txBox="1"/>
          <p:nvPr/>
        </p:nvSpPr>
        <p:spPr>
          <a:xfrm>
            <a:off x="6957475" y="4137550"/>
            <a:ext cx="2186400" cy="653700"/>
          </a:xfrm>
          <a:prstGeom prst="rect">
            <a:avLst/>
          </a:prstGeom>
          <a:noFill/>
          <a:ln>
            <a:noFill/>
          </a:ln>
        </p:spPr>
        <p:txBody>
          <a:bodyPr lIns="91425" tIns="91425" rIns="91425" bIns="91425" anchor="t" anchorCtr="0">
            <a:noAutofit/>
          </a:bodyPr>
          <a:lstStyle/>
          <a:p>
            <a:pPr lvl="0" algn="ctr" rtl="0">
              <a:spcBef>
                <a:spcPts val="0"/>
              </a:spcBef>
              <a:buNone/>
            </a:pPr>
            <a:r>
              <a:rPr lang="en" sz="15000">
                <a:solidFill>
                  <a:srgbClr val="FFFFFF"/>
                </a:solidFill>
                <a:latin typeface="Dosis"/>
                <a:ea typeface="Dosis"/>
                <a:cs typeface="Dosis"/>
                <a:sym typeface="Dosis"/>
              </a:rPr>
              <a:t>”</a:t>
            </a:r>
          </a:p>
        </p:txBody>
      </p:sp>
      <p:sp>
        <p:nvSpPr>
          <p:cNvPr id="29" name="Shape 29"/>
          <p:cNvSpPr/>
          <p:nvPr/>
        </p:nvSpPr>
        <p:spPr>
          <a:xfrm flipH="1">
            <a:off x="6626547" y="4394650"/>
            <a:ext cx="7458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0"/>
        <p:cNvGrpSpPr/>
        <p:nvPr/>
      </p:nvGrpSpPr>
      <p:grpSpPr>
        <a:xfrm>
          <a:off x="0" y="0"/>
          <a:ext cx="0" cy="0"/>
          <a:chOff x="0" y="0"/>
          <a:chExt cx="0" cy="0"/>
        </a:xfrm>
      </p:grpSpPr>
      <p:sp>
        <p:nvSpPr>
          <p:cNvPr id="31" name="Shape 3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Shape 32"/>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1"/>
          </p:nvPr>
        </p:nvSpPr>
        <p:spPr>
          <a:xfrm>
            <a:off x="1104900" y="1277625"/>
            <a:ext cx="7581900" cy="3648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2" name="Shape 42"/>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7" name="Shape 47"/>
          <p:cNvSpPr txBox="1">
            <a:spLocks noGrp="1"/>
          </p:cNvSpPr>
          <p:nvPr>
            <p:ph type="title"/>
          </p:nvPr>
        </p:nvSpPr>
        <p:spPr>
          <a:xfrm>
            <a:off x="1101386" y="272850"/>
            <a:ext cx="7574400" cy="749100"/>
          </a:xfrm>
          <a:prstGeom prst="rect">
            <a:avLst/>
          </a:prstGeom>
        </p:spPr>
        <p:txBody>
          <a:bodyPr lIns="91425" tIns="91425" rIns="91425" bIns="91425" anchor="ctr" anchorCtr="0"/>
          <a:lstStyle>
            <a:lvl1pPr lvl="0">
              <a:spcBef>
                <a:spcPts val="0"/>
              </a:spcBef>
              <a:buSzPct val="100000"/>
              <a:defRPr sz="2400" b="0"/>
            </a:lvl1pPr>
            <a:lvl2pPr lvl="1">
              <a:spcBef>
                <a:spcPts val="0"/>
              </a:spcBef>
              <a:buSzPct val="100000"/>
              <a:defRPr sz="2400" b="0"/>
            </a:lvl2pPr>
            <a:lvl3pPr lvl="2">
              <a:spcBef>
                <a:spcPts val="0"/>
              </a:spcBef>
              <a:buSzPct val="100000"/>
              <a:defRPr sz="2400" b="0"/>
            </a:lvl3pPr>
            <a:lvl4pPr lvl="3">
              <a:spcBef>
                <a:spcPts val="0"/>
              </a:spcBef>
              <a:buSzPct val="100000"/>
              <a:defRPr sz="2400" b="0"/>
            </a:lvl4pPr>
            <a:lvl5pPr lvl="4">
              <a:spcBef>
                <a:spcPts val="0"/>
              </a:spcBef>
              <a:buSzPct val="100000"/>
              <a:defRPr sz="2400" b="0"/>
            </a:lvl5pPr>
            <a:lvl6pPr lvl="5">
              <a:spcBef>
                <a:spcPts val="0"/>
              </a:spcBef>
              <a:buSzPct val="100000"/>
              <a:defRPr sz="2400" b="0"/>
            </a:lvl6pPr>
            <a:lvl7pPr lvl="6">
              <a:spcBef>
                <a:spcPts val="0"/>
              </a:spcBef>
              <a:buSzPct val="100000"/>
              <a:defRPr sz="2400" b="0"/>
            </a:lvl7pPr>
            <a:lvl8pPr lvl="7">
              <a:spcBef>
                <a:spcPts val="0"/>
              </a:spcBef>
              <a:buSzPct val="100000"/>
              <a:defRPr sz="2400" b="0"/>
            </a:lvl8pPr>
            <a:lvl9pPr lvl="8">
              <a:spcBef>
                <a:spcPts val="0"/>
              </a:spcBef>
              <a:buSzPct val="100000"/>
              <a:defRPr sz="2400" b="0"/>
            </a:lvl9pPr>
          </a:lstStyle>
          <a:p>
            <a:endParaRPr/>
          </a:p>
        </p:txBody>
      </p:sp>
      <p:sp>
        <p:nvSpPr>
          <p:cNvPr id="48" name="Shape 48"/>
          <p:cNvSpPr txBox="1">
            <a:spLocks noGrp="1"/>
          </p:cNvSpPr>
          <p:nvPr>
            <p:ph type="body" idx="1"/>
          </p:nvPr>
        </p:nvSpPr>
        <p:spPr>
          <a:xfrm>
            <a:off x="1101375"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49" name="Shape 49"/>
          <p:cNvSpPr txBox="1">
            <a:spLocks noGrp="1"/>
          </p:cNvSpPr>
          <p:nvPr>
            <p:ph type="body" idx="2"/>
          </p:nvPr>
        </p:nvSpPr>
        <p:spPr>
          <a:xfrm>
            <a:off x="5004949"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50" name="Shape 5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51"/>
        <p:cNvGrpSpPr/>
        <p:nvPr/>
      </p:nvGrpSpPr>
      <p:grpSpPr>
        <a:xfrm>
          <a:off x="0" y="0"/>
          <a:ext cx="0" cy="0"/>
          <a:chOff x="0" y="0"/>
          <a:chExt cx="0" cy="0"/>
        </a:xfrm>
      </p:grpSpPr>
      <p:sp>
        <p:nvSpPr>
          <p:cNvPr id="52" name="Shape 52"/>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53" name="Shape 53"/>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58" name="Shape 58"/>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1"/>
          </p:nvPr>
        </p:nvSpPr>
        <p:spPr>
          <a:xfrm>
            <a:off x="1104900" y="1224350"/>
            <a:ext cx="2423100" cy="35490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60" name="Shape 60"/>
          <p:cNvSpPr txBox="1">
            <a:spLocks noGrp="1"/>
          </p:cNvSpPr>
          <p:nvPr>
            <p:ph type="body" idx="2"/>
          </p:nvPr>
        </p:nvSpPr>
        <p:spPr>
          <a:xfrm>
            <a:off x="3652188" y="1224350"/>
            <a:ext cx="2423100" cy="35490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61" name="Shape 61"/>
          <p:cNvSpPr txBox="1">
            <a:spLocks noGrp="1"/>
          </p:cNvSpPr>
          <p:nvPr>
            <p:ph type="body" idx="3"/>
          </p:nvPr>
        </p:nvSpPr>
        <p:spPr>
          <a:xfrm>
            <a:off x="6199477" y="1224350"/>
            <a:ext cx="2423100" cy="35490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62" name="Shape 6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3"/>
        <p:cNvGrpSpPr/>
        <p:nvPr/>
      </p:nvGrpSpPr>
      <p:grpSpPr>
        <a:xfrm>
          <a:off x="0" y="0"/>
          <a:ext cx="0" cy="0"/>
          <a:chOff x="0" y="0"/>
          <a:chExt cx="0" cy="0"/>
        </a:xfrm>
      </p:grpSpPr>
      <p:sp>
        <p:nvSpPr>
          <p:cNvPr id="64" name="Shape 64"/>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65" name="Shape 65"/>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68" name="Shape 68"/>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69" name="Shape 69"/>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70" name="Shape 70"/>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1" name="Shape 71"/>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Image background">
    <p:spTree>
      <p:nvGrpSpPr>
        <p:cNvPr id="1" name="Shape 72"/>
        <p:cNvGrpSpPr/>
        <p:nvPr/>
      </p:nvGrpSpPr>
      <p:grpSpPr>
        <a:xfrm>
          <a:off x="0" y="0"/>
          <a:ext cx="0" cy="0"/>
          <a:chOff x="0" y="0"/>
          <a:chExt cx="0" cy="0"/>
        </a:xfrm>
      </p:grpSpPr>
      <p:sp>
        <p:nvSpPr>
          <p:cNvPr id="73" name="Shape 73"/>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4" name="Shape 74"/>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flipH="1">
            <a:off x="472133" y="-9525"/>
            <a:ext cx="518400" cy="749100"/>
          </a:xfrm>
          <a:prstGeom prst="parallelogram">
            <a:avLst>
              <a:gd name="adj" fmla="val 75009"/>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flipH="1">
            <a:off x="742953" y="272850"/>
            <a:ext cx="7505700" cy="749100"/>
          </a:xfrm>
          <a:prstGeom prst="parallelogram">
            <a:avLst>
              <a:gd name="adj" fmla="val 51542"/>
            </a:avLst>
          </a:prstGeom>
          <a:solidFill>
            <a:srgbClr val="222222">
              <a:alpha val="64620"/>
            </a:srgbClr>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78" name="Shape 78"/>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79" name="Shape 79"/>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0" name="Shape 8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81"/>
        <p:cNvGrpSpPr/>
        <p:nvPr/>
      </p:nvGrpSpPr>
      <p:grpSpPr>
        <a:xfrm>
          <a:off x="0" y="0"/>
          <a:ext cx="0" cy="0"/>
          <a:chOff x="0" y="0"/>
          <a:chExt cx="0" cy="0"/>
        </a:xfrm>
      </p:grpSpPr>
      <p:sp>
        <p:nvSpPr>
          <p:cNvPr id="82" name="Shape 82"/>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83" name="Shape 83"/>
          <p:cNvSpPr/>
          <p:nvPr/>
        </p:nvSpPr>
        <p:spPr>
          <a:xfrm flipH="1">
            <a:off x="742953" y="440630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flipH="1">
            <a:off x="7861618" y="440630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87" name="Shape 87"/>
          <p:cNvSpPr txBox="1">
            <a:spLocks noGrp="1"/>
          </p:cNvSpPr>
          <p:nvPr>
            <p:ph type="body" idx="1"/>
          </p:nvPr>
        </p:nvSpPr>
        <p:spPr>
          <a:xfrm>
            <a:off x="1123950" y="4406300"/>
            <a:ext cx="6737400" cy="749100"/>
          </a:xfrm>
          <a:prstGeom prst="rect">
            <a:avLst/>
          </a:prstGeom>
        </p:spPr>
        <p:txBody>
          <a:bodyPr lIns="91425" tIns="91425" rIns="91425" bIns="91425" anchor="ctr" anchorCtr="0"/>
          <a:lstStyle>
            <a:lvl1pPr lvl="0">
              <a:spcBef>
                <a:spcPts val="360"/>
              </a:spcBef>
              <a:buClr>
                <a:srgbClr val="FFFFFF"/>
              </a:buClr>
              <a:buSzPct val="100000"/>
              <a:buNone/>
              <a:defRPr sz="1800">
                <a:solidFill>
                  <a:srgbClr val="FFFFFF"/>
                </a:solidFill>
              </a:defRPr>
            </a:lvl1pPr>
          </a:lstStyle>
          <a:p>
            <a:endParaRPr/>
          </a:p>
        </p:txBody>
      </p:sp>
      <p:sp>
        <p:nvSpPr>
          <p:cNvPr id="88" name="Shape 88"/>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lIns="91425" tIns="91425" rIns="91425" bIns="91425" anchor="ctr" anchorCtr="0"/>
          <a:lstStyle>
            <a:lvl1pPr lvl="0">
              <a:spcBef>
                <a:spcPts val="0"/>
              </a:spcBef>
              <a:buClr>
                <a:srgbClr val="FFFFFF"/>
              </a:buClr>
              <a:buSzPct val="100000"/>
              <a:buFont typeface="Dosis"/>
              <a:buNone/>
              <a:defRPr sz="2400">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lIns="91425" tIns="91425" rIns="91425" bIns="91425" anchor="t" anchorCtr="0"/>
          <a:lstStyle>
            <a:lvl1pPr lvl="0">
              <a:spcBef>
                <a:spcPts val="600"/>
              </a:spcBef>
              <a:buClr>
                <a:srgbClr val="FF8700"/>
              </a:buClr>
              <a:buSzPct val="100000"/>
              <a:buFont typeface="Roboto"/>
              <a:buChar char="▸"/>
              <a:defRPr sz="3000">
                <a:solidFill>
                  <a:srgbClr val="222222"/>
                </a:solidFill>
                <a:latin typeface="Roboto"/>
                <a:ea typeface="Roboto"/>
                <a:cs typeface="Roboto"/>
                <a:sym typeface="Roboto"/>
              </a:defRPr>
            </a:lvl1pPr>
            <a:lvl2pPr lvl="1">
              <a:spcBef>
                <a:spcPts val="480"/>
              </a:spcBef>
              <a:buClr>
                <a:srgbClr val="FF8700"/>
              </a:buClr>
              <a:buSzPct val="100000"/>
              <a:buFont typeface="Roboto"/>
              <a:buChar char="▹"/>
              <a:defRPr sz="2400">
                <a:solidFill>
                  <a:srgbClr val="222222"/>
                </a:solidFill>
                <a:latin typeface="Roboto"/>
                <a:ea typeface="Roboto"/>
                <a:cs typeface="Roboto"/>
                <a:sym typeface="Roboto"/>
              </a:defRPr>
            </a:lvl2pPr>
            <a:lvl3pPr lvl="2">
              <a:spcBef>
                <a:spcPts val="480"/>
              </a:spcBef>
              <a:buClr>
                <a:srgbClr val="FF8700"/>
              </a:buClr>
              <a:buSzPct val="100000"/>
              <a:buFont typeface="Roboto"/>
              <a:buChar char="▹"/>
              <a:defRPr sz="2400">
                <a:solidFill>
                  <a:srgbClr val="222222"/>
                </a:solidFill>
                <a:latin typeface="Roboto"/>
                <a:ea typeface="Roboto"/>
                <a:cs typeface="Roboto"/>
                <a:sym typeface="Roboto"/>
              </a:defRPr>
            </a:lvl3pPr>
            <a:lvl4pPr lvl="3">
              <a:spcBef>
                <a:spcPts val="360"/>
              </a:spcBef>
              <a:buClr>
                <a:srgbClr val="FF8700"/>
              </a:buClr>
              <a:buSzPct val="100000"/>
              <a:buFont typeface="Roboto"/>
              <a:buChar char="▹"/>
              <a:defRPr sz="1800">
                <a:solidFill>
                  <a:srgbClr val="222222"/>
                </a:solidFill>
                <a:latin typeface="Roboto"/>
                <a:ea typeface="Roboto"/>
                <a:cs typeface="Roboto"/>
                <a:sym typeface="Roboto"/>
              </a:defRPr>
            </a:lvl4pPr>
            <a:lvl5pPr lvl="4">
              <a:spcBef>
                <a:spcPts val="360"/>
              </a:spcBef>
              <a:buClr>
                <a:srgbClr val="FF8700"/>
              </a:buClr>
              <a:buSzPct val="100000"/>
              <a:buFont typeface="Roboto"/>
              <a:buChar char="▹"/>
              <a:defRPr sz="1800">
                <a:solidFill>
                  <a:srgbClr val="222222"/>
                </a:solidFill>
                <a:latin typeface="Roboto"/>
                <a:ea typeface="Roboto"/>
                <a:cs typeface="Roboto"/>
                <a:sym typeface="Roboto"/>
              </a:defRPr>
            </a:lvl5pPr>
            <a:lvl6pPr lvl="5">
              <a:spcBef>
                <a:spcPts val="360"/>
              </a:spcBef>
              <a:buClr>
                <a:srgbClr val="FF8700"/>
              </a:buClr>
              <a:buSzPct val="100000"/>
              <a:buFont typeface="Roboto"/>
              <a:buChar char="▹"/>
              <a:defRPr sz="1800">
                <a:solidFill>
                  <a:srgbClr val="222222"/>
                </a:solidFill>
                <a:latin typeface="Roboto"/>
                <a:ea typeface="Roboto"/>
                <a:cs typeface="Roboto"/>
                <a:sym typeface="Roboto"/>
              </a:defRPr>
            </a:lvl6pPr>
            <a:lvl7pPr lvl="6">
              <a:spcBef>
                <a:spcPts val="360"/>
              </a:spcBef>
              <a:buClr>
                <a:srgbClr val="FF8700"/>
              </a:buClr>
              <a:buSzPct val="100000"/>
              <a:buFont typeface="Roboto"/>
              <a:buChar char="▹"/>
              <a:defRPr sz="1800">
                <a:solidFill>
                  <a:srgbClr val="222222"/>
                </a:solidFill>
                <a:latin typeface="Roboto"/>
                <a:ea typeface="Roboto"/>
                <a:cs typeface="Roboto"/>
                <a:sym typeface="Roboto"/>
              </a:defRPr>
            </a:lvl7pPr>
            <a:lvl8pPr lvl="7">
              <a:spcBef>
                <a:spcPts val="360"/>
              </a:spcBef>
              <a:buClr>
                <a:srgbClr val="FF8700"/>
              </a:buClr>
              <a:buSzPct val="100000"/>
              <a:buFont typeface="Roboto"/>
              <a:buChar char="▹"/>
              <a:defRPr sz="1800">
                <a:solidFill>
                  <a:srgbClr val="222222"/>
                </a:solidFill>
                <a:latin typeface="Roboto"/>
                <a:ea typeface="Roboto"/>
                <a:cs typeface="Roboto"/>
                <a:sym typeface="Roboto"/>
              </a:defRPr>
            </a:lvl8pPr>
            <a:lvl9pPr lvl="8">
              <a:spcBef>
                <a:spcPts val="360"/>
              </a:spcBef>
              <a:buClr>
                <a:srgbClr val="FF8700"/>
              </a:buClr>
              <a:buSzPct val="1000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lIns="91425" tIns="91425" rIns="91425" bIns="91425" anchor="ctr" anchorCtr="0">
            <a:noAutofit/>
          </a:bodyPr>
          <a:lstStyle/>
          <a:p>
            <a:pPr lvl="0" algn="ctr">
              <a:spcBef>
                <a:spcPts val="0"/>
              </a:spcBef>
              <a:buNone/>
            </a:pPr>
            <a:fld id="{00000000-1234-1234-1234-123412341234}" type="slidenum">
              <a:rPr lang="en" sz="1300" b="1">
                <a:solidFill>
                  <a:srgbClr val="FFFFFF"/>
                </a:solidFill>
                <a:latin typeface="Roboto"/>
                <a:ea typeface="Roboto"/>
                <a:cs typeface="Roboto"/>
                <a:sym typeface="Roboto"/>
              </a:rPr>
              <a:t>‹#›</a:t>
            </a:fld>
            <a:endParaRPr lang="en" sz="1300" b="1">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toolbar.netcraft.com/site_report"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1028475" y="0"/>
            <a:ext cx="5238600" cy="4020000"/>
          </a:xfrm>
          <a:prstGeom prst="rect">
            <a:avLst/>
          </a:prstGeom>
        </p:spPr>
        <p:txBody>
          <a:bodyPr lIns="91425" tIns="91425" rIns="91425" bIns="91425" anchor="b" anchorCtr="0">
            <a:noAutofit/>
          </a:bodyPr>
          <a:lstStyle/>
          <a:p>
            <a:pPr lvl="0"/>
            <a:r>
              <a:rPr lang="tr-TR" b="1" dirty="0"/>
              <a:t>PASİF BİLGİ TOPLAMA</a:t>
            </a:r>
            <a:br>
              <a:rPr lang="tr-TR" b="1" dirty="0"/>
            </a:br>
            <a:endParaRPr lang="en" dirty="0"/>
          </a:p>
        </p:txBody>
      </p:sp>
      <p:pic>
        <p:nvPicPr>
          <p:cNvPr id="3" name="Resi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8541" y="197229"/>
            <a:ext cx="2877284" cy="1938596"/>
          </a:xfrm>
          <a:prstGeom prst="rect">
            <a:avLst/>
          </a:prstGeom>
          <a:effectLst>
            <a:glow>
              <a:schemeClr val="accent1">
                <a:alpha val="45000"/>
              </a:schemeClr>
            </a:glow>
            <a:outerShdw blurRad="50800" dist="50800" dir="5400000" sx="69000" sy="69000" algn="ctr" rotWithShape="0">
              <a:srgbClr val="000000"/>
            </a:outerShdw>
            <a:reflection stA="45000" endPos="36000" dist="50800" dir="5400000" sy="-100000" algn="bl" rotWithShape="0"/>
            <a:softEdge rad="1651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1104900" y="264593"/>
            <a:ext cx="6724500" cy="749100"/>
          </a:xfrm>
          <a:prstGeom prst="rect">
            <a:avLst/>
          </a:prstGeom>
        </p:spPr>
        <p:txBody>
          <a:bodyPr lIns="91425" tIns="91425" rIns="91425" bIns="91425" anchor="ctr" anchorCtr="0">
            <a:noAutofit/>
          </a:bodyPr>
          <a:lstStyle/>
          <a:p>
            <a:pPr lvl="0"/>
            <a:r>
              <a:rPr lang="tr-TR" b="1" dirty="0"/>
              <a:t>CENTRALOPS:</a:t>
            </a:r>
            <a:endParaRPr lang="en" dirty="0"/>
          </a:p>
        </p:txBody>
      </p:sp>
      <p:sp>
        <p:nvSpPr>
          <p:cNvPr id="184" name="Shape 184"/>
          <p:cNvSpPr txBox="1">
            <a:spLocks noGrp="1"/>
          </p:cNvSpPr>
          <p:nvPr>
            <p:ph type="body" idx="1"/>
          </p:nvPr>
        </p:nvSpPr>
        <p:spPr>
          <a:xfrm>
            <a:off x="3362632" y="615054"/>
            <a:ext cx="3625200" cy="2112600"/>
          </a:xfrm>
          <a:prstGeom prst="rect">
            <a:avLst/>
          </a:prstGeom>
        </p:spPr>
        <p:txBody>
          <a:bodyPr lIns="91425" tIns="91425" rIns="91425" bIns="91425" anchor="b" anchorCtr="0">
            <a:noAutofit/>
          </a:bodyPr>
          <a:lstStyle/>
          <a:p>
            <a:pPr lvl="0">
              <a:buNone/>
            </a:pPr>
            <a:r>
              <a:rPr lang="tr-TR" sz="2000" dirty="0">
                <a:solidFill>
                  <a:schemeClr val="bg1"/>
                </a:solidFill>
              </a:rPr>
              <a:t>centralops.net/</a:t>
            </a:r>
            <a:r>
              <a:rPr lang="tr-TR" sz="2000" dirty="0" err="1">
                <a:solidFill>
                  <a:schemeClr val="bg1"/>
                </a:solidFill>
              </a:rPr>
              <a:t>co</a:t>
            </a:r>
            <a:endParaRPr lang="tr-TR" sz="2000" dirty="0">
              <a:solidFill>
                <a:schemeClr val="bg1"/>
              </a:solidFill>
            </a:endParaRPr>
          </a:p>
          <a:p>
            <a:pPr lvl="0">
              <a:buNone/>
            </a:pPr>
            <a:endParaRPr lang="tr-TR" sz="2000" dirty="0"/>
          </a:p>
          <a:p>
            <a:pPr lvl="0">
              <a:buNone/>
            </a:pPr>
            <a:endParaRPr lang="tr-TR" sz="2000" dirty="0"/>
          </a:p>
          <a:p>
            <a:pPr lvl="0">
              <a:buNone/>
            </a:pPr>
            <a:endParaRPr lang="tr-TR" sz="2000" dirty="0"/>
          </a:p>
          <a:p>
            <a:pPr lvl="0">
              <a:buNone/>
            </a:pPr>
            <a:endParaRPr lang="tr-TR" sz="2000" dirty="0"/>
          </a:p>
          <a:p>
            <a:pPr lvl="0">
              <a:buNone/>
            </a:pPr>
            <a:endParaRPr lang="tr-TR" sz="2000" dirty="0"/>
          </a:p>
          <a:p>
            <a:pPr lvl="0">
              <a:buNone/>
            </a:pPr>
            <a:endParaRPr lang="tr-TR" sz="2000" dirty="0"/>
          </a:p>
        </p:txBody>
      </p:sp>
      <p:sp>
        <p:nvSpPr>
          <p:cNvPr id="185" name="Shape 18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9559" y="1013693"/>
            <a:ext cx="4679842" cy="37520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0"/>
        <p:cNvGrpSpPr/>
        <p:nvPr/>
      </p:nvGrpSpPr>
      <p:grpSpPr>
        <a:xfrm>
          <a:off x="0" y="0"/>
          <a:ext cx="0" cy="0"/>
          <a:chOff x="0" y="0"/>
          <a:chExt cx="0" cy="0"/>
        </a:xfrm>
      </p:grpSpPr>
      <p:sp>
        <p:nvSpPr>
          <p:cNvPr id="192" name="Shape 19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pic>
        <p:nvPicPr>
          <p:cNvPr id="5" name="Resi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896" y="365850"/>
            <a:ext cx="6931742" cy="45411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tr-TR" b="1" dirty="0"/>
              <a:t>IPAddress.com</a:t>
            </a:r>
            <a:endParaRPr lang="en" dirty="0"/>
          </a:p>
        </p:txBody>
      </p:sp>
      <p:sp>
        <p:nvSpPr>
          <p:cNvPr id="201" name="Shape 201"/>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657" y="1245815"/>
            <a:ext cx="6289743" cy="34582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p:nvPr/>
        </p:nvSpPr>
        <p:spPr>
          <a:xfrm>
            <a:off x="912199" y="874081"/>
            <a:ext cx="8155305" cy="3885007"/>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8700"/>
          </a:solidFill>
          <a:ln>
            <a:noFill/>
          </a:ln>
        </p:spPr>
        <p:txBody>
          <a:bodyPr lIns="91425" tIns="91425" rIns="91425" bIns="91425" anchor="ctr" anchorCtr="0">
            <a:noAutofit/>
          </a:bodyPr>
          <a:lstStyle/>
          <a:p>
            <a:pPr lvl="0">
              <a:spcBef>
                <a:spcPts val="0"/>
              </a:spcBef>
              <a:buNone/>
            </a:pPr>
            <a:endParaRPr/>
          </a:p>
        </p:txBody>
      </p:sp>
      <p:sp>
        <p:nvSpPr>
          <p:cNvPr id="216" name="Shape 216"/>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13</a:t>
            </a:fld>
            <a:endParaRPr lang="en"/>
          </a:p>
        </p:txBody>
      </p:sp>
      <p:sp>
        <p:nvSpPr>
          <p:cNvPr id="217" name="Shape 217"/>
          <p:cNvSpPr/>
          <p:nvPr/>
        </p:nvSpPr>
        <p:spPr>
          <a:xfrm rot="-8100000">
            <a:off x="1514931" y="1922646"/>
            <a:ext cx="238436" cy="227405"/>
          </a:xfrm>
          <a:prstGeom prst="halfFrame">
            <a:avLst>
              <a:gd name="adj1" fmla="val 38776"/>
              <a:gd name="adj2" fmla="val 4015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18" name="Shape 218"/>
          <p:cNvSpPr/>
          <p:nvPr/>
        </p:nvSpPr>
        <p:spPr>
          <a:xfrm rot="-8100000">
            <a:off x="3309131" y="3246121"/>
            <a:ext cx="238436" cy="227405"/>
          </a:xfrm>
          <a:prstGeom prst="halfFrame">
            <a:avLst>
              <a:gd name="adj1" fmla="val 38776"/>
              <a:gd name="adj2" fmla="val 4015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19" name="Shape 219"/>
          <p:cNvSpPr/>
          <p:nvPr/>
        </p:nvSpPr>
        <p:spPr>
          <a:xfrm rot="-8100000">
            <a:off x="4230756" y="1756746"/>
            <a:ext cx="238436" cy="227405"/>
          </a:xfrm>
          <a:prstGeom prst="halfFrame">
            <a:avLst>
              <a:gd name="adj1" fmla="val 38776"/>
              <a:gd name="adj2" fmla="val 4015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20" name="Shape 220"/>
          <p:cNvSpPr/>
          <p:nvPr/>
        </p:nvSpPr>
        <p:spPr>
          <a:xfrm rot="-8100000">
            <a:off x="4945731" y="3826446"/>
            <a:ext cx="238436" cy="227405"/>
          </a:xfrm>
          <a:prstGeom prst="halfFrame">
            <a:avLst>
              <a:gd name="adj1" fmla="val 38776"/>
              <a:gd name="adj2" fmla="val 4015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21" name="Shape 221"/>
          <p:cNvSpPr/>
          <p:nvPr/>
        </p:nvSpPr>
        <p:spPr>
          <a:xfrm rot="-8100000">
            <a:off x="7072856" y="2252046"/>
            <a:ext cx="238436" cy="227405"/>
          </a:xfrm>
          <a:prstGeom prst="halfFrame">
            <a:avLst>
              <a:gd name="adj1" fmla="val 38776"/>
              <a:gd name="adj2" fmla="val 4015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22" name="Shape 222"/>
          <p:cNvSpPr/>
          <p:nvPr/>
        </p:nvSpPr>
        <p:spPr>
          <a:xfrm rot="-8100000">
            <a:off x="7730431" y="3826446"/>
            <a:ext cx="238436" cy="227405"/>
          </a:xfrm>
          <a:prstGeom prst="halfFrame">
            <a:avLst>
              <a:gd name="adj1" fmla="val 38776"/>
              <a:gd name="adj2" fmla="val 40152"/>
            </a:avLst>
          </a:pr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12" name="Resim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49" y="1092946"/>
            <a:ext cx="5685962" cy="32440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ctrTitle" idx="4294967295"/>
          </p:nvPr>
        </p:nvSpPr>
        <p:spPr>
          <a:xfrm>
            <a:off x="1125150" y="1659550"/>
            <a:ext cx="7333200" cy="1159800"/>
          </a:xfrm>
          <a:prstGeom prst="rect">
            <a:avLst/>
          </a:prstGeom>
        </p:spPr>
        <p:txBody>
          <a:bodyPr lIns="91425" tIns="91425" rIns="91425" bIns="91425" anchor="ctr" anchorCtr="0">
            <a:noAutofit/>
          </a:bodyPr>
          <a:lstStyle/>
          <a:p>
            <a:pPr lvl="0"/>
            <a:r>
              <a:rPr lang="tr-TR" sz="6000" dirty="0">
                <a:solidFill>
                  <a:srgbClr val="FF8700"/>
                </a:solidFill>
              </a:rPr>
              <a:t>Google Hacking</a:t>
            </a:r>
            <a:endParaRPr lang="en" sz="6000" dirty="0">
              <a:solidFill>
                <a:srgbClr val="FF8700"/>
              </a:solidFill>
            </a:endParaRPr>
          </a:p>
        </p:txBody>
      </p:sp>
      <p:sp>
        <p:nvSpPr>
          <p:cNvPr id="228" name="Shape 228"/>
          <p:cNvSpPr txBox="1">
            <a:spLocks noGrp="1"/>
          </p:cNvSpPr>
          <p:nvPr>
            <p:ph type="subTitle" idx="4294967295"/>
          </p:nvPr>
        </p:nvSpPr>
        <p:spPr>
          <a:xfrm>
            <a:off x="2566219" y="2819350"/>
            <a:ext cx="5892131" cy="784800"/>
          </a:xfrm>
          <a:prstGeom prst="rect">
            <a:avLst/>
          </a:prstGeom>
        </p:spPr>
        <p:txBody>
          <a:bodyPr lIns="91425" tIns="91425" rIns="91425" bIns="91425" anchor="t" anchorCtr="0">
            <a:noAutofit/>
          </a:bodyPr>
          <a:lstStyle/>
          <a:p>
            <a:pPr lvl="0">
              <a:spcBef>
                <a:spcPts val="0"/>
              </a:spcBef>
              <a:buNone/>
            </a:pPr>
            <a:r>
              <a:rPr lang="en-US" sz="2400" dirty="0"/>
              <a:t>numrange:11111111111-99999999999 </a:t>
            </a:r>
            <a:r>
              <a:rPr lang="en-US" sz="2400" dirty="0" err="1"/>
              <a:t>ext:pdf</a:t>
            </a:r>
            <a:r>
              <a:rPr lang="en-US" sz="2400" dirty="0"/>
              <a:t> </a:t>
            </a:r>
            <a:r>
              <a:rPr lang="en-US" sz="2400" dirty="0" err="1"/>
              <a:t>intitle:kimlik</a:t>
            </a:r>
            <a:endParaRPr lang="en-US" sz="2400" dirty="0"/>
          </a:p>
          <a:p>
            <a:pPr lvl="0">
              <a:spcBef>
                <a:spcPts val="0"/>
              </a:spcBef>
              <a:buNone/>
            </a:pPr>
            <a:r>
              <a:rPr lang="tr-TR" sz="2400" dirty="0"/>
              <a:t>i</a:t>
            </a:r>
            <a:r>
              <a:rPr lang="en-US" sz="2400" dirty="0" err="1"/>
              <a:t>nurl:www.onedio.com</a:t>
            </a:r>
            <a:endParaRPr lang="en-US" sz="2400" dirty="0"/>
          </a:p>
          <a:p>
            <a:pPr lvl="0">
              <a:spcBef>
                <a:spcPts val="0"/>
              </a:spcBef>
              <a:buNone/>
            </a:pPr>
            <a:r>
              <a:rPr lang="tr-TR" sz="2400" dirty="0"/>
              <a:t>f</a:t>
            </a:r>
            <a:r>
              <a:rPr lang="en-US" sz="2400" dirty="0" err="1"/>
              <a:t>iletype:txt</a:t>
            </a:r>
            <a:r>
              <a:rPr lang="en-US" sz="2400" dirty="0"/>
              <a:t> </a:t>
            </a:r>
            <a:endParaRPr lang="tr-TR" sz="2400" dirty="0"/>
          </a:p>
          <a:p>
            <a:pPr lvl="0">
              <a:spcBef>
                <a:spcPts val="0"/>
              </a:spcBef>
              <a:buNone/>
            </a:pPr>
            <a:r>
              <a:rPr lang="tr-TR" sz="2400" dirty="0"/>
              <a:t>mail:@gtu.edu.tr</a:t>
            </a:r>
            <a:endParaRPr lang="en-US" sz="2400" dirty="0"/>
          </a:p>
        </p:txBody>
      </p:sp>
      <p:sp>
        <p:nvSpPr>
          <p:cNvPr id="229" name="Shape 22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990375" y="1021950"/>
            <a:ext cx="7343100" cy="3372600"/>
          </a:xfrm>
          <a:prstGeom prst="rect">
            <a:avLst/>
          </a:prstGeom>
        </p:spPr>
        <p:txBody>
          <a:bodyPr lIns="91425" tIns="91425" rIns="91425" bIns="91425" anchor="ctr" anchorCtr="0">
            <a:noAutofit/>
          </a:bodyPr>
          <a:lstStyle/>
          <a:p>
            <a:r>
              <a:rPr lang="tr-TR" sz="2200" b="1" i="0" dirty="0"/>
              <a:t> </a:t>
            </a:r>
            <a:r>
              <a:rPr lang="tr-TR" sz="2200" b="1" i="0" dirty="0" err="1"/>
              <a:t>SiteDigger</a:t>
            </a:r>
            <a:r>
              <a:rPr lang="tr-TR" sz="2200" b="1" i="0" dirty="0"/>
              <a:t> ve Google</a:t>
            </a:r>
          </a:p>
          <a:p>
            <a:pPr>
              <a:buNone/>
            </a:pPr>
            <a:endParaRPr lang="tr-TR" sz="2200" i="0" dirty="0"/>
          </a:p>
          <a:p>
            <a:r>
              <a:rPr lang="tr-TR" sz="2200" i="0" dirty="0"/>
              <a:t>Google ‘</a:t>
            </a:r>
            <a:r>
              <a:rPr lang="tr-TR" sz="2200" i="0" dirty="0" err="1"/>
              <a:t>ın</a:t>
            </a:r>
            <a:r>
              <a:rPr lang="tr-TR" sz="2200" i="0" dirty="0"/>
              <a:t> arama tekniklerini kullanan ve Google ‘</a:t>
            </a:r>
            <a:r>
              <a:rPr lang="tr-TR" sz="2200" i="0" dirty="0" err="1"/>
              <a:t>ın</a:t>
            </a:r>
            <a:r>
              <a:rPr lang="tr-TR" sz="2200" i="0" dirty="0"/>
              <a:t> ön belleğinde bulunan sayfalarda yukarıdaki bilgi toplama tekniklerini ve sayfa üzerindeki zafiyetleri raporlayan </a:t>
            </a:r>
            <a:r>
              <a:rPr lang="tr-TR" sz="2200" i="0" dirty="0" err="1"/>
              <a:t>SiteDigger</a:t>
            </a:r>
            <a:r>
              <a:rPr lang="tr-TR" sz="2200" i="0" dirty="0"/>
              <a:t> aracı </a:t>
            </a:r>
            <a:r>
              <a:rPr lang="tr-TR" sz="2200" b="1" i="0" dirty="0"/>
              <a:t>pasif bilgi toplamada kullanılması gereken araçlardandır.</a:t>
            </a:r>
          </a:p>
          <a:p>
            <a:endParaRPr lang="tr-TR" sz="2200" dirty="0"/>
          </a:p>
        </p:txBody>
      </p:sp>
    </p:spTree>
    <p:extLst>
      <p:ext uri="{BB962C8B-B14F-4D97-AF65-F5344CB8AC3E}">
        <p14:creationId xmlns:p14="http://schemas.microsoft.com/office/powerpoint/2010/main" val="1146142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990375" y="1021950"/>
            <a:ext cx="7343100" cy="3372600"/>
          </a:xfrm>
          <a:prstGeom prst="rect">
            <a:avLst/>
          </a:prstGeom>
        </p:spPr>
        <p:txBody>
          <a:bodyPr lIns="91425" tIns="91425" rIns="91425" bIns="91425" anchor="ctr" anchorCtr="0">
            <a:noAutofit/>
          </a:bodyPr>
          <a:lstStyle/>
          <a:p>
            <a:r>
              <a:rPr lang="tr-TR" sz="2200" i="0" dirty="0"/>
              <a:t>Google ve Google için yazılmış pasif bilgi toplama araçlarını kullanarak </a:t>
            </a:r>
            <a:r>
              <a:rPr lang="tr-TR" sz="2200" b="1" i="0" dirty="0"/>
              <a:t>kuruma ait kritik bilgiler, mail adresleri, </a:t>
            </a:r>
            <a:r>
              <a:rPr lang="tr-TR" sz="2200" b="1" i="0" dirty="0" err="1"/>
              <a:t>veritabanı</a:t>
            </a:r>
            <a:r>
              <a:rPr lang="tr-TR" sz="2200" b="1" i="0" dirty="0"/>
              <a:t> dosyaları, yönetici erişimleri </a:t>
            </a:r>
            <a:r>
              <a:rPr lang="tr-TR" sz="2200" i="0" dirty="0"/>
              <a:t>ve daha bir çok bilgi elde edilebilir. Elde edilen bilgiler </a:t>
            </a:r>
            <a:r>
              <a:rPr lang="tr-TR" sz="2200" i="0" dirty="0" err="1"/>
              <a:t>penetrasyon</a:t>
            </a:r>
            <a:r>
              <a:rPr lang="tr-TR" sz="2200" i="0" dirty="0"/>
              <a:t> testinin diğer aşamaları için ciddi değer ve önem taşır.</a:t>
            </a:r>
          </a:p>
          <a:p>
            <a:r>
              <a:rPr lang="tr-TR" sz="2200" i="0" dirty="0">
                <a:solidFill>
                  <a:schemeClr val="accent3"/>
                </a:solidFill>
              </a:rPr>
              <a:t>Linkten indirebilirsiniz: </a:t>
            </a:r>
            <a:r>
              <a:rPr lang="tr-TR" sz="2200" i="0" dirty="0"/>
              <a:t>http://www.mcafee.com/us/downloads/free-tools/sitedigger.aspx#</a:t>
            </a:r>
            <a:endParaRPr lang="tr-TR" sz="2200" dirty="0"/>
          </a:p>
        </p:txBody>
      </p:sp>
    </p:spTree>
    <p:extLst>
      <p:ext uri="{BB962C8B-B14F-4D97-AF65-F5344CB8AC3E}">
        <p14:creationId xmlns:p14="http://schemas.microsoft.com/office/powerpoint/2010/main" val="354941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990375" y="1021950"/>
            <a:ext cx="7343100" cy="3372600"/>
          </a:xfrm>
          <a:prstGeom prst="rect">
            <a:avLst/>
          </a:prstGeom>
        </p:spPr>
        <p:txBody>
          <a:bodyPr lIns="91425" tIns="91425" rIns="91425" bIns="91425" anchor="ctr" anchorCtr="0">
            <a:noAutofit/>
          </a:bodyPr>
          <a:lstStyle/>
          <a:p>
            <a:endParaRPr lang="tr-TR" sz="2200" dirty="0"/>
          </a:p>
        </p:txBody>
      </p:sp>
      <p:pic>
        <p:nvPicPr>
          <p:cNvPr id="2" name="Resim 1"/>
          <p:cNvPicPr>
            <a:picLocks noChangeAspect="1"/>
          </p:cNvPicPr>
          <p:nvPr/>
        </p:nvPicPr>
        <p:blipFill>
          <a:blip r:embed="rId3"/>
          <a:stretch>
            <a:fillRect/>
          </a:stretch>
        </p:blipFill>
        <p:spPr>
          <a:xfrm>
            <a:off x="106791" y="780877"/>
            <a:ext cx="6607708" cy="41048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57427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ctrTitle" idx="4294967295"/>
          </p:nvPr>
        </p:nvSpPr>
        <p:spPr>
          <a:xfrm>
            <a:off x="914400" y="876599"/>
            <a:ext cx="7543725" cy="3203787"/>
          </a:xfrm>
          <a:prstGeom prst="rect">
            <a:avLst/>
          </a:prstGeom>
        </p:spPr>
        <p:txBody>
          <a:bodyPr lIns="91425" tIns="91425" rIns="91425" bIns="91425" anchor="ctr" anchorCtr="0">
            <a:noAutofit/>
          </a:bodyPr>
          <a:lstStyle/>
          <a:p>
            <a:pPr algn="ctr"/>
            <a:r>
              <a:rPr lang="tr-TR" sz="4000" b="1" dirty="0">
                <a:solidFill>
                  <a:schemeClr val="tx1"/>
                </a:solidFill>
              </a:rPr>
              <a:t> </a:t>
            </a:r>
            <a:br>
              <a:rPr lang="tr-TR" sz="4000" b="1" dirty="0">
                <a:solidFill>
                  <a:schemeClr val="tx1"/>
                </a:solidFill>
              </a:rPr>
            </a:br>
            <a:r>
              <a:rPr lang="tr-TR" sz="4000" b="1" dirty="0" err="1">
                <a:solidFill>
                  <a:schemeClr val="tx1"/>
                </a:solidFill>
              </a:rPr>
              <a:t>Nmap</a:t>
            </a:r>
            <a:br>
              <a:rPr lang="tr-TR" sz="1200" b="1" dirty="0">
                <a:solidFill>
                  <a:schemeClr val="tx1"/>
                </a:solidFill>
              </a:rPr>
            </a:br>
            <a:r>
              <a:rPr lang="tr-TR" dirty="0" err="1">
                <a:solidFill>
                  <a:schemeClr val="tx1"/>
                </a:solidFill>
              </a:rPr>
              <a:t>Nmap</a:t>
            </a:r>
            <a:r>
              <a:rPr lang="tr-TR" dirty="0">
                <a:solidFill>
                  <a:schemeClr val="tx1"/>
                </a:solidFill>
              </a:rPr>
              <a:t>, bilgisayar ağları uzmanı Gordon Lyon (</a:t>
            </a:r>
            <a:r>
              <a:rPr lang="tr-TR" dirty="0" err="1">
                <a:solidFill>
                  <a:schemeClr val="tx1"/>
                </a:solidFill>
              </a:rPr>
              <a:t>Fyodor</a:t>
            </a:r>
            <a:r>
              <a:rPr lang="tr-TR" dirty="0">
                <a:solidFill>
                  <a:schemeClr val="tx1"/>
                </a:solidFill>
              </a:rPr>
              <a:t>) tarafından C/C++ ve </a:t>
            </a:r>
            <a:r>
              <a:rPr lang="tr-TR" dirty="0" err="1">
                <a:solidFill>
                  <a:schemeClr val="tx1"/>
                </a:solidFill>
              </a:rPr>
              <a:t>Python</a:t>
            </a:r>
            <a:r>
              <a:rPr lang="tr-TR" dirty="0">
                <a:solidFill>
                  <a:schemeClr val="tx1"/>
                </a:solidFill>
              </a:rPr>
              <a:t> programlama dilleri kullanılarak geliştirilmiş bir güvenlik tarayıcısıdır. Taranan ağın haritasını çıkarabilir ve ağ makinalarında çalışan servislerin durumlarını, işletim sistemlerini, portların durumlarını gözlemleyebilir.</a:t>
            </a:r>
            <a:br>
              <a:rPr lang="tr-TR" dirty="0">
                <a:solidFill>
                  <a:schemeClr val="tx1"/>
                </a:solidFill>
              </a:rPr>
            </a:br>
            <a:r>
              <a:rPr lang="tr-TR" dirty="0" err="1">
                <a:solidFill>
                  <a:schemeClr val="tx1"/>
                </a:solidFill>
              </a:rPr>
              <a:t>Nmap</a:t>
            </a:r>
            <a:r>
              <a:rPr lang="tr-TR" dirty="0">
                <a:solidFill>
                  <a:schemeClr val="tx1"/>
                </a:solidFill>
              </a:rPr>
              <a:t> kullanarak ağa bağlı herhangi bir </a:t>
            </a:r>
            <a:r>
              <a:rPr lang="tr-TR" b="1" dirty="0">
                <a:solidFill>
                  <a:schemeClr val="tx1"/>
                </a:solidFill>
              </a:rPr>
              <a:t>bilgisayarın işletim sistemi, çalışan fiziksel aygıt tipleri, çalışma süresi, yazılımların hangi servisleri kullandığı, yazılımların sürüm numaraları, bilgisayarın güvenlik duvarına sahip olup olmadığı, ağ kartının üreticisinin adı gibi bilgiler</a:t>
            </a:r>
            <a:r>
              <a:rPr lang="tr-TR" dirty="0">
                <a:solidFill>
                  <a:schemeClr val="tx1"/>
                </a:solidFill>
              </a:rPr>
              <a:t> öğrenilebilmektedir.</a:t>
            </a:r>
            <a:br>
              <a:rPr lang="tr-TR" sz="1200" dirty="0">
                <a:solidFill>
                  <a:schemeClr val="tx1"/>
                </a:solidFill>
              </a:rPr>
            </a:br>
            <a:br>
              <a:rPr lang="tr-TR" sz="1200" dirty="0">
                <a:solidFill>
                  <a:schemeClr val="tx1"/>
                </a:solidFill>
              </a:rPr>
            </a:br>
            <a:br>
              <a:rPr lang="tr-TR" sz="1200" dirty="0">
                <a:solidFill>
                  <a:schemeClr val="tx1"/>
                </a:solidFill>
              </a:rPr>
            </a:br>
            <a:endParaRPr lang="tr-TR" sz="1200" dirty="0">
              <a:solidFill>
                <a:schemeClr val="tx1"/>
              </a:solidFill>
            </a:endParaRPr>
          </a:p>
        </p:txBody>
      </p:sp>
      <p:sp>
        <p:nvSpPr>
          <p:cNvPr id="240" name="Shape 24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40" name="Shape 24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19</a:t>
            </a:fld>
            <a:endParaRPr lang="en"/>
          </a:p>
        </p:txBody>
      </p:sp>
      <p:pic>
        <p:nvPicPr>
          <p:cNvPr id="2" name="Resim 1"/>
          <p:cNvPicPr>
            <a:picLocks noChangeAspect="1"/>
          </p:cNvPicPr>
          <p:nvPr/>
        </p:nvPicPr>
        <p:blipFill>
          <a:blip r:embed="rId3"/>
          <a:stretch>
            <a:fillRect/>
          </a:stretch>
        </p:blipFill>
        <p:spPr>
          <a:xfrm>
            <a:off x="1509215" y="206908"/>
            <a:ext cx="6393337" cy="4579877"/>
          </a:xfrm>
          <a:prstGeom prst="rect">
            <a:avLst/>
          </a:prstGeom>
        </p:spPr>
      </p:pic>
    </p:spTree>
    <p:extLst>
      <p:ext uri="{BB962C8B-B14F-4D97-AF65-F5344CB8AC3E}">
        <p14:creationId xmlns:p14="http://schemas.microsoft.com/office/powerpoint/2010/main" val="425424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tr-TR" dirty="0"/>
              <a:t>Bilgi toplama;</a:t>
            </a:r>
            <a:endParaRPr lang="en" dirty="0"/>
          </a:p>
        </p:txBody>
      </p:sp>
      <p:sp>
        <p:nvSpPr>
          <p:cNvPr id="111" name="Shape 111"/>
          <p:cNvSpPr txBox="1">
            <a:spLocks noGrp="1"/>
          </p:cNvSpPr>
          <p:nvPr>
            <p:ph type="body" idx="2"/>
          </p:nvPr>
        </p:nvSpPr>
        <p:spPr>
          <a:xfrm>
            <a:off x="1101375" y="1200150"/>
            <a:ext cx="7585130" cy="762139"/>
          </a:xfrm>
          <a:prstGeom prst="rect">
            <a:avLst/>
          </a:prstGeom>
        </p:spPr>
        <p:txBody>
          <a:bodyPr lIns="91425" tIns="91425" rIns="91425" bIns="91425" anchor="t" anchorCtr="0">
            <a:noAutofit/>
          </a:bodyPr>
          <a:lstStyle/>
          <a:p>
            <a:pPr marL="0" indent="0">
              <a:buNone/>
            </a:pPr>
            <a:r>
              <a:rPr lang="tr-TR" sz="2000" dirty="0"/>
              <a:t>Hedef sistemle doğrudan iletişime geçerek ve hedef sistemden bağımsız olmak üzere iki türdür.</a:t>
            </a:r>
          </a:p>
        </p:txBody>
      </p:sp>
      <p:sp>
        <p:nvSpPr>
          <p:cNvPr id="112" name="Shape 112"/>
          <p:cNvSpPr txBox="1">
            <a:spLocks noGrp="1"/>
          </p:cNvSpPr>
          <p:nvPr>
            <p:ph type="body" idx="2"/>
          </p:nvPr>
        </p:nvSpPr>
        <p:spPr>
          <a:xfrm>
            <a:off x="1101375" y="2111550"/>
            <a:ext cx="3481200" cy="1791900"/>
          </a:xfrm>
          <a:prstGeom prst="rect">
            <a:avLst/>
          </a:prstGeom>
        </p:spPr>
        <p:txBody>
          <a:bodyPr lIns="91425" tIns="91425" rIns="91425" bIns="91425" anchor="t" anchorCtr="0">
            <a:noAutofit/>
          </a:bodyPr>
          <a:lstStyle/>
          <a:p>
            <a:pPr lvl="0">
              <a:buNone/>
            </a:pPr>
            <a:r>
              <a:rPr lang="tr-TR" sz="1800" b="1" dirty="0">
                <a:highlight>
                  <a:srgbClr val="FF8700"/>
                </a:highlight>
              </a:rPr>
              <a:t>Aktif Bilgi Toplama</a:t>
            </a:r>
          </a:p>
          <a:p>
            <a:pPr lvl="0" rtl="0">
              <a:spcBef>
                <a:spcPts val="0"/>
              </a:spcBef>
              <a:spcAft>
                <a:spcPts val="0"/>
              </a:spcAft>
              <a:buNone/>
            </a:pPr>
            <a:endParaRPr lang="en" sz="1200" dirty="0"/>
          </a:p>
        </p:txBody>
      </p:sp>
      <p:sp>
        <p:nvSpPr>
          <p:cNvPr id="113" name="Shape 113"/>
          <p:cNvSpPr txBox="1">
            <a:spLocks noGrp="1"/>
          </p:cNvSpPr>
          <p:nvPr>
            <p:ph type="body" idx="2"/>
          </p:nvPr>
        </p:nvSpPr>
        <p:spPr>
          <a:xfrm>
            <a:off x="4809306" y="2111550"/>
            <a:ext cx="3877199" cy="1791900"/>
          </a:xfrm>
          <a:prstGeom prst="rect">
            <a:avLst/>
          </a:prstGeom>
        </p:spPr>
        <p:txBody>
          <a:bodyPr lIns="91425" tIns="91425" rIns="91425" bIns="91425" anchor="t" anchorCtr="0">
            <a:noAutofit/>
          </a:bodyPr>
          <a:lstStyle/>
          <a:p>
            <a:pPr lvl="0">
              <a:buNone/>
            </a:pPr>
            <a:r>
              <a:rPr lang="tr-TR" sz="1800" b="1" dirty="0">
                <a:highlight>
                  <a:srgbClr val="FF8700"/>
                </a:highlight>
              </a:rPr>
              <a:t>Pasif Bilgi Toplama</a:t>
            </a:r>
          </a:p>
          <a:p>
            <a:pPr marL="0" indent="0">
              <a:buNone/>
            </a:pPr>
            <a:r>
              <a:rPr lang="tr-TR" sz="1600" dirty="0"/>
              <a:t>Pasif bilgi toplama, </a:t>
            </a:r>
            <a:r>
              <a:rPr lang="tr-TR" sz="1600" dirty="0" err="1"/>
              <a:t>penetrasyon</a:t>
            </a:r>
            <a:r>
              <a:rPr lang="tr-TR" sz="1600" dirty="0"/>
              <a:t> testlerinde bilgi toplama bölümünün ilk adımını teşkil etmektedir. </a:t>
            </a:r>
            <a:r>
              <a:rPr lang="tr-TR" sz="1600" b="1" dirty="0"/>
              <a:t>Hedef sistem ile doğrudan iletişime geçilmez, herhangi bir iz bırakmadan internetin imkanları kullanılarak yapılır. </a:t>
            </a:r>
            <a:r>
              <a:rPr lang="tr-TR" sz="1600" dirty="0"/>
              <a:t>Hedef ile ilgili tüm bilgiler internet üzerinden kuruma ait sistem ve sunuculara erişmeden toplanmaya çalışılır.</a:t>
            </a:r>
          </a:p>
        </p:txBody>
      </p:sp>
      <p:sp>
        <p:nvSpPr>
          <p:cNvPr id="114" name="Shape 114"/>
          <p:cNvSpPr txBox="1">
            <a:spLocks noGrp="1"/>
          </p:cNvSpPr>
          <p:nvPr>
            <p:ph type="body" idx="2"/>
          </p:nvPr>
        </p:nvSpPr>
        <p:spPr>
          <a:xfrm>
            <a:off x="1101375" y="3829725"/>
            <a:ext cx="7585500" cy="826500"/>
          </a:xfrm>
          <a:prstGeom prst="rect">
            <a:avLst/>
          </a:prstGeom>
        </p:spPr>
        <p:txBody>
          <a:bodyPr lIns="91425" tIns="91425" rIns="91425" bIns="91425" anchor="t" anchorCtr="0">
            <a:noAutofit/>
          </a:bodyPr>
          <a:lstStyle/>
          <a:p>
            <a:pPr lvl="0" rtl="0">
              <a:spcBef>
                <a:spcPts val="1000"/>
              </a:spcBef>
              <a:spcAft>
                <a:spcPts val="1000"/>
              </a:spcAft>
              <a:buClr>
                <a:schemeClr val="dk1"/>
              </a:buClr>
              <a:buSzPct val="91666"/>
              <a:buFont typeface="Arial"/>
              <a:buNone/>
            </a:pPr>
            <a:endParaRPr sz="1200" dirty="0"/>
          </a:p>
          <a:p>
            <a:pPr lvl="0" rtl="0">
              <a:spcBef>
                <a:spcPts val="1000"/>
              </a:spcBef>
              <a:spcAft>
                <a:spcPts val="1000"/>
              </a:spcAft>
              <a:buNone/>
            </a:pPr>
            <a:endParaRPr sz="1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ctrTitle" idx="4294967295"/>
          </p:nvPr>
        </p:nvSpPr>
        <p:spPr>
          <a:xfrm>
            <a:off x="914400" y="876599"/>
            <a:ext cx="7543725" cy="3203787"/>
          </a:xfrm>
          <a:prstGeom prst="rect">
            <a:avLst/>
          </a:prstGeom>
        </p:spPr>
        <p:txBody>
          <a:bodyPr lIns="91425" tIns="91425" rIns="91425" bIns="91425" anchor="ctr" anchorCtr="0">
            <a:noAutofit/>
          </a:bodyPr>
          <a:lstStyle/>
          <a:p>
            <a:pPr algn="ctr"/>
            <a:br>
              <a:rPr lang="tr-TR" sz="1200" dirty="0">
                <a:solidFill>
                  <a:schemeClr val="tx1"/>
                </a:solidFill>
              </a:rPr>
            </a:br>
            <a:r>
              <a:rPr lang="tr-TR" sz="4000" dirty="0">
                <a:solidFill>
                  <a:schemeClr val="tx1"/>
                </a:solidFill>
              </a:rPr>
              <a:t>TCP SYN </a:t>
            </a:r>
            <a:r>
              <a:rPr lang="tr-TR" sz="4000" dirty="0" err="1">
                <a:solidFill>
                  <a:schemeClr val="tx1"/>
                </a:solidFill>
              </a:rPr>
              <a:t>Scan</a:t>
            </a:r>
            <a:br>
              <a:rPr lang="tr-TR" sz="1200" dirty="0">
                <a:solidFill>
                  <a:schemeClr val="tx1"/>
                </a:solidFill>
              </a:rPr>
            </a:br>
            <a:r>
              <a:rPr lang="tr-TR" b="1" dirty="0">
                <a:solidFill>
                  <a:schemeClr val="tx1"/>
                </a:solidFill>
              </a:rPr>
              <a:t>Terminal Komutu:</a:t>
            </a:r>
            <a:br>
              <a:rPr lang="tr-TR" dirty="0">
                <a:solidFill>
                  <a:schemeClr val="tx1"/>
                </a:solidFill>
              </a:rPr>
            </a:br>
            <a:r>
              <a:rPr lang="tr-TR" dirty="0" err="1">
                <a:solidFill>
                  <a:schemeClr val="tx1"/>
                </a:solidFill>
              </a:rPr>
              <a:t>nmap</a:t>
            </a:r>
            <a:r>
              <a:rPr lang="tr-TR" dirty="0">
                <a:solidFill>
                  <a:schemeClr val="tx1"/>
                </a:solidFill>
              </a:rPr>
              <a:t> –</a:t>
            </a:r>
            <a:r>
              <a:rPr lang="tr-TR" dirty="0" err="1">
                <a:solidFill>
                  <a:schemeClr val="tx1"/>
                </a:solidFill>
              </a:rPr>
              <a:t>sS</a:t>
            </a:r>
            <a:r>
              <a:rPr lang="tr-TR" dirty="0">
                <a:solidFill>
                  <a:schemeClr val="tx1"/>
                </a:solidFill>
              </a:rPr>
              <a:t> 192.168.109.0/24 | </a:t>
            </a:r>
            <a:r>
              <a:rPr lang="tr-TR" dirty="0" err="1">
                <a:solidFill>
                  <a:schemeClr val="tx1"/>
                </a:solidFill>
              </a:rPr>
              <a:t>grep</a:t>
            </a:r>
            <a:r>
              <a:rPr lang="tr-TR" dirty="0">
                <a:solidFill>
                  <a:schemeClr val="tx1"/>
                </a:solidFill>
              </a:rPr>
              <a:t> «192» | </a:t>
            </a:r>
            <a:r>
              <a:rPr lang="tr-TR" dirty="0" err="1">
                <a:solidFill>
                  <a:schemeClr val="tx1"/>
                </a:solidFill>
              </a:rPr>
              <a:t>awk</a:t>
            </a:r>
            <a:r>
              <a:rPr lang="tr-TR" dirty="0">
                <a:solidFill>
                  <a:schemeClr val="tx1"/>
                </a:solidFill>
              </a:rPr>
              <a:t> {‘</a:t>
            </a:r>
            <a:r>
              <a:rPr lang="tr-TR" dirty="0" err="1">
                <a:solidFill>
                  <a:schemeClr val="tx1"/>
                </a:solidFill>
              </a:rPr>
              <a:t>print</a:t>
            </a:r>
            <a:r>
              <a:rPr lang="tr-TR" dirty="0">
                <a:solidFill>
                  <a:schemeClr val="tx1"/>
                </a:solidFill>
              </a:rPr>
              <a:t> +5’} </a:t>
            </a:r>
            <a:br>
              <a:rPr lang="tr-TR" dirty="0">
                <a:solidFill>
                  <a:schemeClr val="tx1"/>
                </a:solidFill>
              </a:rPr>
            </a:br>
            <a:br>
              <a:rPr lang="tr-TR" dirty="0">
                <a:solidFill>
                  <a:schemeClr val="tx1"/>
                </a:solidFill>
              </a:rPr>
            </a:br>
            <a:r>
              <a:rPr lang="tr-TR" dirty="0">
                <a:solidFill>
                  <a:schemeClr val="tx1"/>
                </a:solidFill>
              </a:rPr>
              <a:t>TCP SYN </a:t>
            </a:r>
            <a:r>
              <a:rPr lang="tr-TR" dirty="0" err="1">
                <a:solidFill>
                  <a:schemeClr val="tx1"/>
                </a:solidFill>
              </a:rPr>
              <a:t>Scan</a:t>
            </a:r>
            <a:r>
              <a:rPr lang="tr-TR" dirty="0">
                <a:solidFill>
                  <a:schemeClr val="tx1"/>
                </a:solidFill>
              </a:rPr>
              <a:t> Kaynak bilgisayarın hedef bilgisayara TCP SYN bayraklı paket gönderilerek yapılan bir tarama </a:t>
            </a:r>
            <a:r>
              <a:rPr lang="tr-TR" dirty="0" err="1">
                <a:solidFill>
                  <a:schemeClr val="tx1"/>
                </a:solidFill>
              </a:rPr>
              <a:t>şeklidir.Eğer</a:t>
            </a:r>
            <a:r>
              <a:rPr lang="tr-TR" dirty="0">
                <a:solidFill>
                  <a:schemeClr val="tx1"/>
                </a:solidFill>
              </a:rPr>
              <a:t> taranan portlar kapalı ise hedef makinadan kaynak makinaya RST + ACK bayraklı paket döndürülür. Eğer taranan portlar açık ise SYN + ACK bayraklı paket döndürülür. Daha sonra kaynak bilgisayarda RST bayraklı paket göndererek bağlantı kopar.</a:t>
            </a:r>
            <a:br>
              <a:rPr lang="tr-TR" sz="1200" dirty="0">
                <a:solidFill>
                  <a:schemeClr val="tx1"/>
                </a:solidFill>
              </a:rPr>
            </a:br>
            <a:br>
              <a:rPr lang="tr-TR" sz="1200" dirty="0">
                <a:solidFill>
                  <a:schemeClr val="tx1"/>
                </a:solidFill>
              </a:rPr>
            </a:br>
            <a:endParaRPr lang="tr-TR" sz="1200" dirty="0">
              <a:solidFill>
                <a:schemeClr val="tx1"/>
              </a:solidFill>
            </a:endParaRPr>
          </a:p>
        </p:txBody>
      </p:sp>
      <p:sp>
        <p:nvSpPr>
          <p:cNvPr id="240" name="Shape 24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20</a:t>
            </a:fld>
            <a:endParaRPr lang="en"/>
          </a:p>
        </p:txBody>
      </p:sp>
    </p:spTree>
    <p:extLst>
      <p:ext uri="{BB962C8B-B14F-4D97-AF65-F5344CB8AC3E}">
        <p14:creationId xmlns:p14="http://schemas.microsoft.com/office/powerpoint/2010/main" val="1070115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Shape 267"/>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21</a:t>
            </a:fld>
            <a:endParaRPr lang="en"/>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922" y="476062"/>
            <a:ext cx="3690917" cy="345841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p:nvPr/>
        </p:nvSpPr>
        <p:spPr>
          <a:xfrm>
            <a:off x="4035879" y="120043"/>
            <a:ext cx="3382297" cy="4707595"/>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222222"/>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 name="Shape 274"/>
          <p:cNvSpPr txBox="1">
            <a:spLocks noGrp="1"/>
          </p:cNvSpPr>
          <p:nvPr>
            <p:ph type="body" idx="4294967295"/>
          </p:nvPr>
        </p:nvSpPr>
        <p:spPr>
          <a:xfrm>
            <a:off x="1632990" y="201003"/>
            <a:ext cx="2788800" cy="4118400"/>
          </a:xfrm>
          <a:prstGeom prst="rect">
            <a:avLst/>
          </a:prstGeom>
        </p:spPr>
        <p:txBody>
          <a:bodyPr lIns="91425" tIns="91425" rIns="91425" bIns="91425" anchor="b" anchorCtr="0">
            <a:noAutofit/>
          </a:bodyPr>
          <a:lstStyle/>
          <a:p>
            <a:pPr lvl="0">
              <a:spcBef>
                <a:spcPts val="0"/>
              </a:spcBef>
              <a:buNone/>
            </a:pPr>
            <a:endParaRPr lang="tr-TR" sz="2400" b="1" dirty="0">
              <a:solidFill>
                <a:srgbClr val="FF8700"/>
              </a:solidFill>
              <a:latin typeface="Dosis"/>
              <a:ea typeface="Dosis"/>
              <a:cs typeface="Dosis"/>
              <a:sym typeface="Dosis"/>
            </a:endParaRPr>
          </a:p>
          <a:p>
            <a:pPr lvl="0">
              <a:spcBef>
                <a:spcPts val="0"/>
              </a:spcBef>
              <a:buNone/>
            </a:pPr>
            <a:endParaRPr lang="tr-TR" sz="2400" b="1" dirty="0">
              <a:solidFill>
                <a:srgbClr val="FF8700"/>
              </a:solidFill>
              <a:latin typeface="Dosis"/>
              <a:ea typeface="Dosis"/>
              <a:cs typeface="Dosis"/>
              <a:sym typeface="Dosis"/>
            </a:endParaRPr>
          </a:p>
          <a:p>
            <a:pPr lvl="0">
              <a:spcBef>
                <a:spcPts val="0"/>
              </a:spcBef>
              <a:buNone/>
            </a:pPr>
            <a:endParaRPr lang="tr-TR" sz="2400" b="1" dirty="0">
              <a:solidFill>
                <a:srgbClr val="FF8700"/>
              </a:solidFill>
              <a:latin typeface="Dosis"/>
              <a:ea typeface="Dosis"/>
              <a:cs typeface="Dosis"/>
              <a:sym typeface="Dosis"/>
            </a:endParaRPr>
          </a:p>
          <a:p>
            <a:pPr lvl="0">
              <a:spcBef>
                <a:spcPts val="0"/>
              </a:spcBef>
              <a:buNone/>
            </a:pPr>
            <a:endParaRPr lang="tr-TR" sz="2400" b="1" dirty="0">
              <a:solidFill>
                <a:srgbClr val="FF8700"/>
              </a:solidFill>
              <a:latin typeface="Dosis"/>
              <a:ea typeface="Dosis"/>
              <a:cs typeface="Dosis"/>
              <a:sym typeface="Dosis"/>
            </a:endParaRPr>
          </a:p>
          <a:p>
            <a:pPr lvl="0">
              <a:spcBef>
                <a:spcPts val="0"/>
              </a:spcBef>
              <a:buNone/>
            </a:pPr>
            <a:endParaRPr lang="tr-TR" sz="2400" b="1" dirty="0">
              <a:solidFill>
                <a:srgbClr val="FF8700"/>
              </a:solidFill>
              <a:latin typeface="Dosis"/>
              <a:ea typeface="Dosis"/>
              <a:cs typeface="Dosis"/>
              <a:sym typeface="Dosis"/>
            </a:endParaRPr>
          </a:p>
          <a:p>
            <a:pPr lvl="0">
              <a:spcBef>
                <a:spcPts val="0"/>
              </a:spcBef>
              <a:buNone/>
            </a:pPr>
            <a:endParaRPr lang="tr-TR" sz="2400" b="1" dirty="0">
              <a:solidFill>
                <a:srgbClr val="FF8700"/>
              </a:solidFill>
              <a:latin typeface="Dosis"/>
              <a:ea typeface="Dosis"/>
              <a:cs typeface="Dosis"/>
              <a:sym typeface="Dosis"/>
            </a:endParaRPr>
          </a:p>
          <a:p>
            <a:pPr lvl="0">
              <a:spcBef>
                <a:spcPts val="0"/>
              </a:spcBef>
              <a:buNone/>
            </a:pPr>
            <a:r>
              <a:rPr lang="tr-TR" sz="4000" b="1" dirty="0">
                <a:solidFill>
                  <a:srgbClr val="FF8700"/>
                </a:solidFill>
                <a:latin typeface="Dosis"/>
                <a:ea typeface="Dosis"/>
                <a:cs typeface="Dosis"/>
                <a:sym typeface="Dosis"/>
              </a:rPr>
              <a:t>Facebook</a:t>
            </a:r>
            <a:br>
              <a:rPr lang="tr-TR" sz="2400" b="1" dirty="0">
                <a:solidFill>
                  <a:srgbClr val="FF8700"/>
                </a:solidFill>
                <a:latin typeface="Dosis"/>
                <a:ea typeface="Dosis"/>
                <a:cs typeface="Dosis"/>
                <a:sym typeface="Dosis"/>
              </a:rPr>
            </a:br>
            <a:endParaRPr lang="tr-TR" sz="2400" b="1" dirty="0">
              <a:solidFill>
                <a:srgbClr val="FF8700"/>
              </a:solidFill>
              <a:latin typeface="Dosis"/>
              <a:sym typeface="Dosis"/>
            </a:endParaRPr>
          </a:p>
          <a:p>
            <a:pPr lvl="0">
              <a:spcBef>
                <a:spcPts val="0"/>
              </a:spcBef>
              <a:buNone/>
            </a:pPr>
            <a:endParaRPr lang="tr-TR" sz="2400" b="1" dirty="0">
              <a:solidFill>
                <a:srgbClr val="FF8700"/>
              </a:solidFill>
              <a:latin typeface="Dosis"/>
              <a:sym typeface="Dosis"/>
            </a:endParaRPr>
          </a:p>
          <a:p>
            <a:pPr lvl="0">
              <a:spcBef>
                <a:spcPts val="0"/>
              </a:spcBef>
              <a:buNone/>
            </a:pPr>
            <a:endParaRPr lang="tr-TR" sz="2400" b="1" dirty="0">
              <a:solidFill>
                <a:srgbClr val="FF8700"/>
              </a:solidFill>
              <a:latin typeface="Dosis"/>
              <a:sym typeface="Dosis"/>
            </a:endParaRPr>
          </a:p>
          <a:p>
            <a:pPr lvl="0">
              <a:spcBef>
                <a:spcPts val="0"/>
              </a:spcBef>
              <a:buNone/>
            </a:pPr>
            <a:endParaRPr lang="tr-TR" sz="2400" b="1" dirty="0">
              <a:solidFill>
                <a:srgbClr val="FF8700"/>
              </a:solidFill>
              <a:latin typeface="Dosis"/>
              <a:sym typeface="Dosis"/>
            </a:endParaRPr>
          </a:p>
          <a:p>
            <a:pPr lvl="0">
              <a:spcBef>
                <a:spcPts val="0"/>
              </a:spcBef>
              <a:buNone/>
            </a:pPr>
            <a:endParaRPr lang="tr-TR" sz="2400" b="1" dirty="0">
              <a:solidFill>
                <a:srgbClr val="FF8700"/>
              </a:solidFill>
              <a:latin typeface="Dosis"/>
              <a:sym typeface="Dosis"/>
            </a:endParaRPr>
          </a:p>
          <a:p>
            <a:pPr lvl="0">
              <a:spcBef>
                <a:spcPts val="0"/>
              </a:spcBef>
              <a:buNone/>
            </a:pPr>
            <a:endParaRPr lang="tr-TR" sz="2400" b="1" dirty="0">
              <a:solidFill>
                <a:srgbClr val="FF8700"/>
              </a:solidFill>
              <a:latin typeface="Dosis"/>
              <a:sym typeface="Dosis"/>
            </a:endParaRPr>
          </a:p>
          <a:p>
            <a:pPr lvl="0">
              <a:spcBef>
                <a:spcPts val="0"/>
              </a:spcBef>
              <a:buNone/>
            </a:pPr>
            <a:endParaRPr lang="tr-TR" sz="2400" b="1" dirty="0">
              <a:solidFill>
                <a:srgbClr val="FF8700"/>
              </a:solidFill>
              <a:latin typeface="Dosis"/>
              <a:sym typeface="Dosis"/>
            </a:endParaRPr>
          </a:p>
          <a:p>
            <a:pPr lvl="0">
              <a:spcBef>
                <a:spcPts val="0"/>
              </a:spcBef>
              <a:buNone/>
            </a:pPr>
            <a:endParaRPr lang="en" sz="2400" b="1" dirty="0"/>
          </a:p>
        </p:txBody>
      </p:sp>
      <p:sp>
        <p:nvSpPr>
          <p:cNvPr id="276" name="Shape 276"/>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22</a:t>
            </a:fld>
            <a:endParaRPr lang="en"/>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891" y="814525"/>
            <a:ext cx="2886275" cy="1744825"/>
          </a:xfrm>
          <a:prstGeom prst="rect">
            <a:avLst/>
          </a:prstGeom>
        </p:spPr>
      </p:pic>
      <p:pic>
        <p:nvPicPr>
          <p:cNvPr id="7" name="Resi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2094" y="2087949"/>
            <a:ext cx="2809868" cy="127249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Shape 283"/>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23</a:t>
            </a:fld>
            <a:endParaRPr lang="en"/>
          </a:p>
        </p:txBody>
      </p:sp>
      <p:sp>
        <p:nvSpPr>
          <p:cNvPr id="284" name="Shape 284"/>
          <p:cNvSpPr txBox="1">
            <a:spLocks noGrp="1"/>
          </p:cNvSpPr>
          <p:nvPr>
            <p:ph type="body" idx="4294967295"/>
          </p:nvPr>
        </p:nvSpPr>
        <p:spPr>
          <a:xfrm>
            <a:off x="4897300" y="535300"/>
            <a:ext cx="2788800" cy="4118400"/>
          </a:xfrm>
          <a:prstGeom prst="rect">
            <a:avLst/>
          </a:prstGeom>
        </p:spPr>
        <p:txBody>
          <a:bodyPr lIns="91425" tIns="91425" rIns="91425" bIns="91425" anchor="b" anchorCtr="0">
            <a:noAutofit/>
          </a:bodyPr>
          <a:lstStyle/>
          <a:p>
            <a:pPr lvl="0">
              <a:spcBef>
                <a:spcPts val="0"/>
              </a:spcBef>
              <a:buNone/>
            </a:pPr>
            <a:r>
              <a:rPr lang="tr-TR" dirty="0">
                <a:solidFill>
                  <a:srgbClr val="FF8700"/>
                </a:solidFill>
                <a:latin typeface="Dosis"/>
                <a:ea typeface="Dosis"/>
                <a:cs typeface="Dosis"/>
                <a:sym typeface="Dosis"/>
              </a:rPr>
              <a:t>Pipl.com</a:t>
            </a: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en" sz="1800" dirty="0"/>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8839" y="1000526"/>
            <a:ext cx="5713427" cy="340210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Shape 283"/>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24</a:t>
            </a:fld>
            <a:endParaRPr lang="en"/>
          </a:p>
        </p:txBody>
      </p:sp>
      <p:sp>
        <p:nvSpPr>
          <p:cNvPr id="284" name="Shape 284"/>
          <p:cNvSpPr txBox="1">
            <a:spLocks noGrp="1"/>
          </p:cNvSpPr>
          <p:nvPr>
            <p:ph type="body" idx="4294967295"/>
          </p:nvPr>
        </p:nvSpPr>
        <p:spPr>
          <a:xfrm>
            <a:off x="4897300" y="535300"/>
            <a:ext cx="2788800" cy="4118400"/>
          </a:xfrm>
          <a:prstGeom prst="rect">
            <a:avLst/>
          </a:prstGeom>
        </p:spPr>
        <p:txBody>
          <a:bodyPr lIns="91425" tIns="91425" rIns="91425" bIns="91425" anchor="b" anchorCtr="0">
            <a:noAutofit/>
          </a:bodyPr>
          <a:lstStyle/>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tr-TR" sz="1800" dirty="0">
              <a:solidFill>
                <a:srgbClr val="FF8700"/>
              </a:solidFill>
              <a:latin typeface="Dosis"/>
              <a:sym typeface="Dosis"/>
            </a:endParaRPr>
          </a:p>
          <a:p>
            <a:pPr lvl="0">
              <a:spcBef>
                <a:spcPts val="0"/>
              </a:spcBef>
              <a:buNone/>
            </a:pPr>
            <a:endParaRPr lang="en" sz="1800" dirty="0"/>
          </a:p>
        </p:txBody>
      </p:sp>
      <p:sp>
        <p:nvSpPr>
          <p:cNvPr id="2" name="Dikdörtgen 1"/>
          <p:cNvSpPr/>
          <p:nvPr/>
        </p:nvSpPr>
        <p:spPr>
          <a:xfrm>
            <a:off x="1477080" y="731700"/>
            <a:ext cx="6840440" cy="2215991"/>
          </a:xfrm>
          <a:prstGeom prst="rect">
            <a:avLst/>
          </a:prstGeom>
        </p:spPr>
        <p:txBody>
          <a:bodyPr wrap="square">
            <a:spAutoFit/>
          </a:bodyPr>
          <a:lstStyle/>
          <a:p>
            <a:pPr algn="ctr"/>
            <a:r>
              <a:rPr lang="tr-TR" sz="2400" b="1" dirty="0">
                <a:solidFill>
                  <a:schemeClr val="accent6">
                    <a:lumMod val="60000"/>
                    <a:lumOff val="40000"/>
                  </a:schemeClr>
                </a:solidFill>
              </a:rPr>
              <a:t>https://www.shodan.io</a:t>
            </a:r>
          </a:p>
          <a:p>
            <a:endParaRPr lang="tr-TR" sz="2400" b="1" dirty="0"/>
          </a:p>
          <a:p>
            <a:r>
              <a:rPr lang="tr-TR" sz="2400" b="1" dirty="0" err="1"/>
              <a:t>Shodan</a:t>
            </a:r>
            <a:r>
              <a:rPr lang="tr-TR" sz="2400" b="1" dirty="0"/>
              <a:t>, </a:t>
            </a:r>
            <a:r>
              <a:rPr lang="tr-TR" sz="2200" dirty="0"/>
              <a:t>çevrimiçi bulunan belirli cihazları ve cihaz türlerini bulmak için kullanılan bir arama motorudur. En popüler aramalar web kamerası, </a:t>
            </a:r>
            <a:r>
              <a:rPr lang="tr-TR" sz="2200" dirty="0" err="1"/>
              <a:t>linksys</a:t>
            </a:r>
            <a:r>
              <a:rPr lang="tr-TR" sz="2200" dirty="0"/>
              <a:t>, </a:t>
            </a:r>
            <a:r>
              <a:rPr lang="tr-TR" sz="2200" dirty="0" err="1"/>
              <a:t>cisco</a:t>
            </a:r>
            <a:r>
              <a:rPr lang="tr-TR" sz="2200" dirty="0"/>
              <a:t>, </a:t>
            </a:r>
            <a:r>
              <a:rPr lang="tr-TR" sz="2200" dirty="0" err="1"/>
              <a:t>netgear</a:t>
            </a:r>
            <a:r>
              <a:rPr lang="tr-TR" sz="2200" dirty="0"/>
              <a:t>, SCADA vb. Şeyler içindir.</a:t>
            </a:r>
          </a:p>
        </p:txBody>
      </p:sp>
    </p:spTree>
    <p:extLst>
      <p:ext uri="{BB962C8B-B14F-4D97-AF65-F5344CB8AC3E}">
        <p14:creationId xmlns:p14="http://schemas.microsoft.com/office/powerpoint/2010/main" val="3023432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Shape 283"/>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25</a:t>
            </a:fld>
            <a:endParaRPr lang="en"/>
          </a:p>
        </p:txBody>
      </p:sp>
      <p:pic>
        <p:nvPicPr>
          <p:cNvPr id="3" name="Resim 2"/>
          <p:cNvPicPr>
            <a:picLocks noChangeAspect="1"/>
          </p:cNvPicPr>
          <p:nvPr/>
        </p:nvPicPr>
        <p:blipFill>
          <a:blip r:embed="rId3"/>
          <a:stretch>
            <a:fillRect/>
          </a:stretch>
        </p:blipFill>
        <p:spPr>
          <a:xfrm>
            <a:off x="807680" y="507258"/>
            <a:ext cx="7685742" cy="4284999"/>
          </a:xfrm>
          <a:prstGeom prst="rect">
            <a:avLst/>
          </a:prstGeom>
        </p:spPr>
      </p:pic>
    </p:spTree>
    <p:extLst>
      <p:ext uri="{BB962C8B-B14F-4D97-AF65-F5344CB8AC3E}">
        <p14:creationId xmlns:p14="http://schemas.microsoft.com/office/powerpoint/2010/main" val="2892979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Shape 283"/>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26</a:t>
            </a:fld>
            <a:endParaRPr lang="en"/>
          </a:p>
        </p:txBody>
      </p:sp>
      <p:sp>
        <p:nvSpPr>
          <p:cNvPr id="2" name="Dikdörtgen 1"/>
          <p:cNvSpPr/>
          <p:nvPr/>
        </p:nvSpPr>
        <p:spPr>
          <a:xfrm>
            <a:off x="4044719" y="365850"/>
            <a:ext cx="2336058" cy="553998"/>
          </a:xfrm>
          <a:prstGeom prst="rect">
            <a:avLst/>
          </a:prstGeom>
        </p:spPr>
        <p:txBody>
          <a:bodyPr wrap="square">
            <a:spAutoFit/>
          </a:bodyPr>
          <a:lstStyle/>
          <a:p>
            <a:r>
              <a:rPr lang="tr-TR" sz="3000" b="1" dirty="0" err="1">
                <a:solidFill>
                  <a:srgbClr val="FF0000"/>
                </a:solidFill>
                <a:latin typeface="Dosis" panose="020B0604020202020204" charset="-94"/>
                <a:cs typeface="Calibri" panose="020F0502020204030204" pitchFamily="34" charset="0"/>
              </a:rPr>
              <a:t>IoT</a:t>
            </a:r>
            <a:r>
              <a:rPr lang="tr-TR" sz="3000" b="1" dirty="0">
                <a:solidFill>
                  <a:srgbClr val="FF0000"/>
                </a:solidFill>
                <a:latin typeface="Calibri" panose="020F0502020204030204" pitchFamily="34" charset="0"/>
                <a:cs typeface="Calibri" panose="020F0502020204030204" pitchFamily="34" charset="0"/>
              </a:rPr>
              <a:t> </a:t>
            </a:r>
            <a:r>
              <a:rPr lang="tr-TR" sz="3000" b="1" dirty="0" err="1">
                <a:solidFill>
                  <a:srgbClr val="FF0000"/>
                </a:solidFill>
                <a:latin typeface="Calibri" panose="020F0502020204030204" pitchFamily="34" charset="0"/>
                <a:cs typeface="Calibri" panose="020F0502020204030204" pitchFamily="34" charset="0"/>
              </a:rPr>
              <a:t>Hack</a:t>
            </a:r>
            <a:endParaRPr lang="tr-TR" sz="3000" b="1" dirty="0">
              <a:solidFill>
                <a:srgbClr val="FF0000"/>
              </a:solidFill>
              <a:latin typeface="Calibri" panose="020F0502020204030204" pitchFamily="34" charset="0"/>
              <a:cs typeface="Calibri" panose="020F0502020204030204" pitchFamily="34" charset="0"/>
            </a:endParaRPr>
          </a:p>
        </p:txBody>
      </p:sp>
      <p:pic>
        <p:nvPicPr>
          <p:cNvPr id="4" name="Resim 3"/>
          <p:cNvPicPr>
            <a:picLocks noChangeAspect="1"/>
          </p:cNvPicPr>
          <p:nvPr/>
        </p:nvPicPr>
        <p:blipFill>
          <a:blip r:embed="rId3"/>
          <a:stretch>
            <a:fillRect/>
          </a:stretch>
        </p:blipFill>
        <p:spPr>
          <a:xfrm>
            <a:off x="1368264" y="919848"/>
            <a:ext cx="5963242" cy="3992549"/>
          </a:xfrm>
          <a:prstGeom prst="rect">
            <a:avLst/>
          </a:prstGeom>
        </p:spPr>
      </p:pic>
    </p:spTree>
    <p:extLst>
      <p:ext uri="{BB962C8B-B14F-4D97-AF65-F5344CB8AC3E}">
        <p14:creationId xmlns:p14="http://schemas.microsoft.com/office/powerpoint/2010/main" val="297953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27</a:t>
            </a:fld>
            <a:endParaRPr lang="en"/>
          </a:p>
        </p:txBody>
      </p:sp>
      <p:sp>
        <p:nvSpPr>
          <p:cNvPr id="306" name="Shape 306"/>
          <p:cNvSpPr txBox="1">
            <a:spLocks noGrp="1"/>
          </p:cNvSpPr>
          <p:nvPr>
            <p:ph type="ctrTitle" idx="4294967295"/>
          </p:nvPr>
        </p:nvSpPr>
        <p:spPr>
          <a:xfrm>
            <a:off x="1033300" y="1583350"/>
            <a:ext cx="6672600" cy="1159800"/>
          </a:xfrm>
          <a:prstGeom prst="rect">
            <a:avLst/>
          </a:prstGeom>
        </p:spPr>
        <p:txBody>
          <a:bodyPr lIns="91425" tIns="91425" rIns="91425" bIns="91425" anchor="ctr" anchorCtr="0">
            <a:noAutofit/>
          </a:bodyPr>
          <a:lstStyle/>
          <a:p>
            <a:pPr lvl="0" rtl="0">
              <a:spcBef>
                <a:spcPts val="0"/>
              </a:spcBef>
              <a:buNone/>
            </a:pPr>
            <a:r>
              <a:rPr lang="tr-TR" sz="6000" dirty="0">
                <a:solidFill>
                  <a:srgbClr val="FF8700"/>
                </a:solidFill>
              </a:rPr>
              <a:t>Teşekkürler…</a:t>
            </a:r>
            <a:endParaRPr lang="en" sz="6000" dirty="0">
              <a:solidFill>
                <a:srgbClr val="FF8700"/>
              </a:solidFill>
            </a:endParaRPr>
          </a:p>
        </p:txBody>
      </p:sp>
      <p:sp>
        <p:nvSpPr>
          <p:cNvPr id="307" name="Shape 307"/>
          <p:cNvSpPr txBox="1">
            <a:spLocks noGrp="1"/>
          </p:cNvSpPr>
          <p:nvPr>
            <p:ph type="subTitle" idx="4294967295"/>
          </p:nvPr>
        </p:nvSpPr>
        <p:spPr>
          <a:xfrm>
            <a:off x="3166900" y="3983700"/>
            <a:ext cx="7185000" cy="1159800"/>
          </a:xfrm>
          <a:prstGeom prst="rect">
            <a:avLst/>
          </a:prstGeom>
        </p:spPr>
        <p:txBody>
          <a:bodyPr lIns="91425" tIns="91425" rIns="91425" bIns="91425" anchor="t" anchorCtr="0">
            <a:noAutofit/>
          </a:bodyPr>
          <a:lstStyle/>
          <a:p>
            <a:pPr lvl="0" rtl="0">
              <a:spcBef>
                <a:spcPts val="0"/>
              </a:spcBef>
              <a:buNone/>
            </a:pPr>
            <a:r>
              <a:rPr lang="tr-TR" sz="2000" b="1" dirty="0">
                <a:solidFill>
                  <a:srgbClr val="FFFFFF"/>
                </a:solidFill>
              </a:rPr>
              <a:t>Melek Nurten YAVUZ</a:t>
            </a:r>
            <a:endParaRPr lang="en" sz="2000"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ctrTitle" idx="4294967295"/>
          </p:nvPr>
        </p:nvSpPr>
        <p:spPr>
          <a:xfrm>
            <a:off x="5081000" y="821350"/>
            <a:ext cx="3550500" cy="1159800"/>
          </a:xfrm>
          <a:prstGeom prst="rect">
            <a:avLst/>
          </a:prstGeom>
        </p:spPr>
        <p:txBody>
          <a:bodyPr lIns="91425" tIns="91425" rIns="91425" bIns="91425" anchor="ctr" anchorCtr="0">
            <a:noAutofit/>
          </a:bodyPr>
          <a:lstStyle/>
          <a:p>
            <a:pPr lvl="0"/>
            <a:r>
              <a:rPr lang="tr-TR" sz="3600" dirty="0">
                <a:solidFill>
                  <a:srgbClr val="FF8700"/>
                </a:solidFill>
              </a:rPr>
              <a:t>SIK KULLANILAN YÖNTEMLER:</a:t>
            </a:r>
          </a:p>
        </p:txBody>
      </p:sp>
      <p:sp>
        <p:nvSpPr>
          <p:cNvPr id="121" name="Shape 121"/>
          <p:cNvSpPr txBox="1">
            <a:spLocks noGrp="1"/>
          </p:cNvSpPr>
          <p:nvPr>
            <p:ph type="subTitle" idx="4294967295"/>
          </p:nvPr>
        </p:nvSpPr>
        <p:spPr>
          <a:xfrm>
            <a:off x="5081000" y="1784400"/>
            <a:ext cx="3823200" cy="1975500"/>
          </a:xfrm>
          <a:prstGeom prst="rect">
            <a:avLst/>
          </a:prstGeom>
        </p:spPr>
        <p:txBody>
          <a:bodyPr lIns="91425" tIns="91425" rIns="91425" bIns="91425" anchor="t" anchorCtr="0">
            <a:noAutofit/>
          </a:bodyPr>
          <a:lstStyle/>
          <a:p>
            <a:pPr lvl="0" rtl="0">
              <a:spcBef>
                <a:spcPts val="0"/>
              </a:spcBef>
              <a:buNone/>
            </a:pPr>
            <a:endParaRPr lang="tr-TR" sz="1600" b="1" dirty="0">
              <a:solidFill>
                <a:srgbClr val="FFFFFF"/>
              </a:solidFill>
            </a:endParaRPr>
          </a:p>
          <a:p>
            <a:pPr marL="285750" indent="-285750">
              <a:spcBef>
                <a:spcPts val="0"/>
              </a:spcBef>
            </a:pPr>
            <a:r>
              <a:rPr lang="tr-TR" sz="1600" dirty="0" err="1">
                <a:solidFill>
                  <a:srgbClr val="FFFFFF"/>
                </a:solidFill>
              </a:rPr>
              <a:t>Whois</a:t>
            </a:r>
            <a:r>
              <a:rPr lang="tr-TR" sz="1600" dirty="0">
                <a:solidFill>
                  <a:srgbClr val="FFFFFF"/>
                </a:solidFill>
              </a:rPr>
              <a:t>: DNS sorgularını yapabileceğimiz ve pasif bilgi toplamak için kullanılan özel web sayfaları</a:t>
            </a:r>
          </a:p>
          <a:p>
            <a:pPr marL="285750" indent="-285750">
              <a:spcBef>
                <a:spcPts val="0"/>
              </a:spcBef>
            </a:pPr>
            <a:r>
              <a:rPr lang="tr-TR" sz="1600" dirty="0">
                <a:solidFill>
                  <a:srgbClr val="FFFFFF"/>
                </a:solidFill>
              </a:rPr>
              <a:t>Arama motorları (Google, Bing, </a:t>
            </a:r>
            <a:r>
              <a:rPr lang="tr-TR" sz="1600" dirty="0" err="1">
                <a:solidFill>
                  <a:srgbClr val="FFFFFF"/>
                </a:solidFill>
              </a:rPr>
              <a:t>Yahoo</a:t>
            </a:r>
            <a:r>
              <a:rPr lang="tr-TR" sz="1600" dirty="0">
                <a:solidFill>
                  <a:srgbClr val="FFFFFF"/>
                </a:solidFill>
              </a:rPr>
              <a:t> vs.)</a:t>
            </a:r>
          </a:p>
          <a:p>
            <a:pPr marL="285750" indent="-285750">
              <a:spcBef>
                <a:spcPts val="0"/>
              </a:spcBef>
            </a:pPr>
            <a:r>
              <a:rPr lang="tr-TR" sz="1600" dirty="0">
                <a:solidFill>
                  <a:srgbClr val="FFFFFF"/>
                </a:solidFill>
              </a:rPr>
              <a:t>Sosyal paylaşım ağları (</a:t>
            </a:r>
            <a:r>
              <a:rPr lang="tr-TR" sz="1600" dirty="0" err="1">
                <a:solidFill>
                  <a:srgbClr val="FFFFFF"/>
                </a:solidFill>
              </a:rPr>
              <a:t>Twitter</a:t>
            </a:r>
            <a:r>
              <a:rPr lang="tr-TR" sz="1600" dirty="0">
                <a:solidFill>
                  <a:srgbClr val="FFFFFF"/>
                </a:solidFill>
              </a:rPr>
              <a:t>, Facebook, </a:t>
            </a:r>
            <a:r>
              <a:rPr lang="tr-TR" sz="1600" dirty="0" err="1">
                <a:solidFill>
                  <a:srgbClr val="FFFFFF"/>
                </a:solidFill>
              </a:rPr>
              <a:t>Linkedin</a:t>
            </a:r>
            <a:r>
              <a:rPr lang="tr-TR" sz="1600" dirty="0">
                <a:solidFill>
                  <a:srgbClr val="FFFFFF"/>
                </a:solidFill>
              </a:rPr>
              <a:t>, </a:t>
            </a:r>
            <a:r>
              <a:rPr lang="tr-TR" sz="1600" dirty="0" err="1">
                <a:solidFill>
                  <a:srgbClr val="FFFFFF"/>
                </a:solidFill>
              </a:rPr>
              <a:t>Pipl</a:t>
            </a:r>
            <a:r>
              <a:rPr lang="tr-TR" sz="1600" dirty="0">
                <a:solidFill>
                  <a:srgbClr val="FFFFFF"/>
                </a:solidFill>
              </a:rPr>
              <a:t> vs.)</a:t>
            </a:r>
          </a:p>
          <a:p>
            <a:pPr marL="285750" indent="-285750">
              <a:spcBef>
                <a:spcPts val="0"/>
              </a:spcBef>
            </a:pPr>
            <a:r>
              <a:rPr lang="tr-TR" sz="1600" dirty="0" err="1">
                <a:solidFill>
                  <a:srgbClr val="FFFFFF"/>
                </a:solidFill>
              </a:rPr>
              <a:t>Bloglar</a:t>
            </a:r>
            <a:r>
              <a:rPr lang="tr-TR" sz="1600" dirty="0">
                <a:solidFill>
                  <a:srgbClr val="FFFFFF"/>
                </a:solidFill>
              </a:rPr>
              <a:t> ve tartışma forumları</a:t>
            </a:r>
          </a:p>
          <a:p>
            <a:pPr marL="285750" indent="-285750">
              <a:spcBef>
                <a:spcPts val="0"/>
              </a:spcBef>
            </a:pPr>
            <a:r>
              <a:rPr lang="tr-TR" sz="1600" dirty="0">
                <a:solidFill>
                  <a:srgbClr val="FFFFFF"/>
                </a:solidFill>
              </a:rPr>
              <a:t>Kariyer siteleri</a:t>
            </a:r>
          </a:p>
          <a:p>
            <a:pPr marL="285750" indent="-285750">
              <a:spcBef>
                <a:spcPts val="0"/>
              </a:spcBef>
            </a:pPr>
            <a:r>
              <a:rPr lang="tr-TR" sz="1600" dirty="0" err="1">
                <a:solidFill>
                  <a:srgbClr val="FFFFFF"/>
                </a:solidFill>
              </a:rPr>
              <a:t>Github</a:t>
            </a:r>
            <a:endParaRPr lang="tr-TR" sz="1600" dirty="0">
              <a:solidFill>
                <a:srgbClr val="FFFFFF"/>
              </a:solidFill>
            </a:endParaRPr>
          </a:p>
          <a:p>
            <a:pPr lvl="0" rtl="0">
              <a:spcBef>
                <a:spcPts val="0"/>
              </a:spcBef>
              <a:buNone/>
            </a:pPr>
            <a:endParaRPr lang="en" sz="1600" dirty="0">
              <a:solidFill>
                <a:srgbClr val="FFFFFF"/>
              </a:solidFill>
            </a:endParaRPr>
          </a:p>
        </p:txBody>
      </p:sp>
      <p:sp>
        <p:nvSpPr>
          <p:cNvPr id="122" name="Shape 12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pic>
        <p:nvPicPr>
          <p:cNvPr id="2" name="Resim 1"/>
          <p:cNvPicPr>
            <a:picLocks noChangeAspect="1"/>
          </p:cNvPicPr>
          <p:nvPr/>
        </p:nvPicPr>
        <p:blipFill>
          <a:blip r:embed="rId3"/>
          <a:stretch>
            <a:fillRect/>
          </a:stretch>
        </p:blipFill>
        <p:spPr>
          <a:xfrm>
            <a:off x="2644961" y="1976184"/>
            <a:ext cx="859403" cy="859403"/>
          </a:xfrm>
          <a:prstGeom prst="rect">
            <a:avLst/>
          </a:prstGeom>
        </p:spPr>
      </p:pic>
      <p:pic>
        <p:nvPicPr>
          <p:cNvPr id="3" name="Resim 2"/>
          <p:cNvPicPr>
            <a:picLocks noChangeAspect="1"/>
          </p:cNvPicPr>
          <p:nvPr/>
        </p:nvPicPr>
        <p:blipFill>
          <a:blip r:embed="rId4"/>
          <a:stretch>
            <a:fillRect/>
          </a:stretch>
        </p:blipFill>
        <p:spPr>
          <a:xfrm>
            <a:off x="2680210" y="700240"/>
            <a:ext cx="1531449" cy="931916"/>
          </a:xfrm>
          <a:prstGeom prst="rect">
            <a:avLst/>
          </a:prstGeom>
        </p:spPr>
      </p:pic>
      <p:pic>
        <p:nvPicPr>
          <p:cNvPr id="4" name="Resim 3"/>
          <p:cNvPicPr>
            <a:picLocks noChangeAspect="1"/>
          </p:cNvPicPr>
          <p:nvPr/>
        </p:nvPicPr>
        <p:blipFill>
          <a:blip r:embed="rId5"/>
          <a:stretch>
            <a:fillRect/>
          </a:stretch>
        </p:blipFill>
        <p:spPr>
          <a:xfrm>
            <a:off x="0" y="2512092"/>
            <a:ext cx="2333577" cy="1939786"/>
          </a:xfrm>
          <a:prstGeom prst="rect">
            <a:avLst/>
          </a:prstGeom>
        </p:spPr>
      </p:pic>
      <p:pic>
        <p:nvPicPr>
          <p:cNvPr id="5" name="Resim 4"/>
          <p:cNvPicPr>
            <a:picLocks noChangeAspect="1"/>
          </p:cNvPicPr>
          <p:nvPr/>
        </p:nvPicPr>
        <p:blipFill>
          <a:blip r:embed="rId6"/>
          <a:stretch>
            <a:fillRect/>
          </a:stretch>
        </p:blipFill>
        <p:spPr>
          <a:xfrm>
            <a:off x="1456239" y="821350"/>
            <a:ext cx="951271" cy="9512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220000" cy="1159800"/>
          </a:xfrm>
          <a:prstGeom prst="rect">
            <a:avLst/>
          </a:prstGeom>
        </p:spPr>
        <p:txBody>
          <a:bodyPr lIns="91425" tIns="91425" rIns="91425" bIns="91425" anchor="b" anchorCtr="0">
            <a:noAutofit/>
          </a:bodyPr>
          <a:lstStyle/>
          <a:p>
            <a:pPr lvl="0"/>
            <a:r>
              <a:rPr lang="tr-TR" b="1" dirty="0" err="1"/>
              <a:t>Whois</a:t>
            </a:r>
            <a:endParaRPr lang="en"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990375" y="1021950"/>
            <a:ext cx="7343100" cy="3372600"/>
          </a:xfrm>
          <a:prstGeom prst="rect">
            <a:avLst/>
          </a:prstGeom>
        </p:spPr>
        <p:txBody>
          <a:bodyPr lIns="91425" tIns="91425" rIns="91425" bIns="91425" anchor="ctr" anchorCtr="0">
            <a:noAutofit/>
          </a:bodyPr>
          <a:lstStyle/>
          <a:p>
            <a:r>
              <a:rPr lang="tr-TR" sz="2000" dirty="0"/>
              <a:t>Eğer elinizde bir domain varsa http://www.whois.com.tr/  ‘ye girip:</a:t>
            </a:r>
          </a:p>
          <a:p>
            <a:r>
              <a:rPr lang="tr-TR" sz="2000" dirty="0"/>
              <a:t> Bu domain kime ait?</a:t>
            </a:r>
          </a:p>
          <a:p>
            <a:r>
              <a:rPr lang="tr-TR" sz="2000" dirty="0"/>
              <a:t> Hangi sunucu bu web hizmetini sağlıyor?</a:t>
            </a:r>
          </a:p>
          <a:p>
            <a:r>
              <a:rPr lang="tr-TR" sz="2000" dirty="0"/>
              <a:t>Adres ne zaman alındı?</a:t>
            </a:r>
          </a:p>
          <a:p>
            <a:r>
              <a:rPr lang="tr-TR" sz="2000" dirty="0"/>
              <a:t>Nereden satın alındı?</a:t>
            </a:r>
          </a:p>
          <a:p>
            <a:r>
              <a:rPr lang="tr-TR" sz="2000" dirty="0"/>
              <a:t>Şirketin IP aralığı ne, sorumlu yöneticisi kim?</a:t>
            </a:r>
          </a:p>
          <a:p>
            <a:r>
              <a:rPr lang="tr-TR" sz="2000" dirty="0"/>
              <a:t>  gibi soruların cevabını bulabilirsiniz.</a:t>
            </a:r>
          </a:p>
          <a:p>
            <a:r>
              <a:rPr lang="tr-TR" sz="2000" dirty="0" err="1"/>
              <a:t>Whois</a:t>
            </a:r>
            <a:r>
              <a:rPr lang="tr-TR" sz="2000" dirty="0"/>
              <a:t> komut kullanımı:</a:t>
            </a:r>
          </a:p>
          <a:p>
            <a:r>
              <a:rPr lang="tr-TR" sz="2000" dirty="0"/>
              <a:t>Terminal ekranına </a:t>
            </a:r>
            <a:r>
              <a:rPr lang="tr-TR" sz="2000" b="1" dirty="0" err="1"/>
              <a:t>sudo</a:t>
            </a:r>
            <a:r>
              <a:rPr lang="tr-TR" sz="2000" b="1" dirty="0"/>
              <a:t> </a:t>
            </a:r>
            <a:r>
              <a:rPr lang="tr-TR" sz="2000" b="1" dirty="0" err="1"/>
              <a:t>apt-get</a:t>
            </a:r>
            <a:r>
              <a:rPr lang="tr-TR" sz="2000" b="1" dirty="0"/>
              <a:t> </a:t>
            </a:r>
            <a:r>
              <a:rPr lang="tr-TR" sz="2000" b="1" dirty="0" err="1"/>
              <a:t>install</a:t>
            </a:r>
            <a:r>
              <a:rPr lang="tr-TR" sz="2000" b="1" dirty="0"/>
              <a:t> </a:t>
            </a:r>
            <a:r>
              <a:rPr lang="tr-TR" sz="2000" b="1" dirty="0" err="1"/>
              <a:t>whois</a:t>
            </a:r>
            <a:r>
              <a:rPr lang="tr-TR" sz="2000" b="1" dirty="0"/>
              <a:t> </a:t>
            </a:r>
          </a:p>
          <a:p>
            <a:r>
              <a:rPr lang="tr-TR" sz="2000" dirty="0"/>
              <a:t>yazarak kurabilir ve </a:t>
            </a:r>
            <a:r>
              <a:rPr lang="tr-TR" sz="2000" b="1" dirty="0" err="1"/>
              <a:t>whois</a:t>
            </a:r>
            <a:r>
              <a:rPr lang="tr-TR" sz="2000" b="1" dirty="0"/>
              <a:t> www.blabla.com</a:t>
            </a:r>
            <a:r>
              <a:rPr lang="tr-TR" sz="2000" dirty="0"/>
              <a:t>  </a:t>
            </a:r>
          </a:p>
          <a:p>
            <a:pPr>
              <a:buNone/>
            </a:pPr>
            <a:r>
              <a:rPr lang="tr-TR" sz="2000" dirty="0"/>
              <a:t>yazarak domain name bilgilerine ulaşabilirsiniz.</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tr-TR" b="1" dirty="0"/>
              <a:t>ARIN(</a:t>
            </a:r>
            <a:r>
              <a:rPr lang="tr-TR" b="1" dirty="0" err="1"/>
              <a:t>American</a:t>
            </a:r>
            <a:r>
              <a:rPr lang="tr-TR" b="1" dirty="0"/>
              <a:t> </a:t>
            </a:r>
            <a:r>
              <a:rPr lang="tr-TR" b="1" dirty="0" err="1"/>
              <a:t>Registry</a:t>
            </a:r>
            <a:r>
              <a:rPr lang="tr-TR" b="1" dirty="0"/>
              <a:t> </a:t>
            </a:r>
            <a:r>
              <a:rPr lang="tr-TR" b="1" dirty="0" err="1"/>
              <a:t>for</a:t>
            </a:r>
            <a:r>
              <a:rPr lang="tr-TR" b="1" dirty="0"/>
              <a:t> Internet </a:t>
            </a:r>
            <a:r>
              <a:rPr lang="tr-TR" b="1" dirty="0" err="1"/>
              <a:t>Numbers</a:t>
            </a:r>
            <a:r>
              <a:rPr lang="tr-TR" b="1" dirty="0"/>
              <a:t>)</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pPr marL="457200" lvl="0" indent="-228600"/>
            <a:r>
              <a:rPr lang="tr-TR" sz="2400" dirty="0"/>
              <a:t>https://www.arin.net/ e girip bulduğunuz IP </a:t>
            </a:r>
            <a:r>
              <a:rPr lang="tr-TR" sz="2400" dirty="0" err="1"/>
              <a:t>yi</a:t>
            </a:r>
            <a:r>
              <a:rPr lang="tr-TR" sz="2400" dirty="0"/>
              <a:t> arattığınızda IP aralığını i verir.</a:t>
            </a:r>
          </a:p>
          <a:p>
            <a:pPr marL="228600" lvl="0">
              <a:buNone/>
            </a:pPr>
            <a:endParaRPr lang="tr-TR" sz="2400" dirty="0"/>
          </a:p>
          <a:p>
            <a:pPr marL="457200" lvl="0" indent="-228600"/>
            <a:endParaRPr lang="tr-TR" sz="2400" dirty="0"/>
          </a:p>
          <a:p>
            <a:pPr marL="457200" lvl="0" indent="-228600"/>
            <a:endParaRPr lang="tr-TR" sz="2400" dirty="0"/>
          </a:p>
          <a:p>
            <a:pPr marL="457200" lvl="0" indent="-228600"/>
            <a:endParaRPr lang="tr-TR" sz="2400" dirty="0"/>
          </a:p>
          <a:p>
            <a:pPr marL="457200" lvl="0" indent="-228600"/>
            <a:endParaRPr lang="tr-TR" sz="2400" dirty="0"/>
          </a:p>
          <a:p>
            <a:pPr marL="457200" lvl="0" indent="-228600"/>
            <a:endParaRPr lang="tr-TR" sz="2400" dirty="0"/>
          </a:p>
          <a:p>
            <a:pPr marL="457200" lvl="0" indent="-228600"/>
            <a:endParaRPr lang="tr-TR" sz="2400" dirty="0"/>
          </a:p>
          <a:p>
            <a:pPr marL="457200" lvl="0" indent="-228600" rtl="0">
              <a:spcBef>
                <a:spcPts val="0"/>
              </a:spcBef>
            </a:pPr>
            <a:endParaRPr lang="en" sz="24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8083" y="2192782"/>
            <a:ext cx="4584033" cy="26567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idx="4294967295"/>
          </p:nvPr>
        </p:nvSpPr>
        <p:spPr>
          <a:xfrm>
            <a:off x="1090700" y="2650150"/>
            <a:ext cx="7367400" cy="1159800"/>
          </a:xfrm>
          <a:prstGeom prst="rect">
            <a:avLst/>
          </a:prstGeom>
        </p:spPr>
        <p:txBody>
          <a:bodyPr lIns="91425" tIns="91425" rIns="91425" bIns="91425" anchor="ctr" anchorCtr="0">
            <a:noAutofit/>
          </a:bodyPr>
          <a:lstStyle/>
          <a:p>
            <a:pPr lvl="0"/>
            <a:r>
              <a:rPr lang="tr-TR" sz="7200" dirty="0" err="1">
                <a:solidFill>
                  <a:srgbClr val="FF8700"/>
                </a:solidFill>
              </a:rPr>
              <a:t>WaybackMachine</a:t>
            </a:r>
            <a:endParaRPr lang="en" sz="7200" dirty="0">
              <a:solidFill>
                <a:srgbClr val="FF8700"/>
              </a:solidFill>
            </a:endParaRPr>
          </a:p>
        </p:txBody>
      </p:sp>
      <p:sp>
        <p:nvSpPr>
          <p:cNvPr id="148" name="Shape 148"/>
          <p:cNvSpPr txBox="1">
            <a:spLocks noGrp="1"/>
          </p:cNvSpPr>
          <p:nvPr>
            <p:ph type="subTitle" idx="4294967295"/>
          </p:nvPr>
        </p:nvSpPr>
        <p:spPr>
          <a:xfrm>
            <a:off x="1090700" y="3640150"/>
            <a:ext cx="5901300" cy="784800"/>
          </a:xfrm>
          <a:prstGeom prst="rect">
            <a:avLst/>
          </a:prstGeom>
        </p:spPr>
        <p:txBody>
          <a:bodyPr lIns="91425" tIns="91425" rIns="91425" bIns="91425" anchor="t" anchorCtr="0">
            <a:noAutofit/>
          </a:bodyPr>
          <a:lstStyle/>
          <a:p>
            <a:r>
              <a:rPr lang="tr-TR" sz="2400" dirty="0"/>
              <a:t>1966 dan bu yana web sitelerin önceki kaydedilmiş bilgilerini tutar.</a:t>
            </a:r>
          </a:p>
          <a:p>
            <a:pPr marL="0" indent="0">
              <a:buNone/>
            </a:pPr>
            <a:endParaRPr lang="tr-TR" sz="2400" dirty="0"/>
          </a:p>
          <a:p>
            <a:pPr marL="0" indent="0">
              <a:buNone/>
            </a:pPr>
            <a:endParaRPr lang="tr-TR" sz="2400" dirty="0"/>
          </a:p>
          <a:p>
            <a:pPr marL="0" indent="0">
              <a:buNone/>
            </a:pPr>
            <a:endParaRPr lang="tr-TR" sz="2400" dirty="0"/>
          </a:p>
          <a:p>
            <a:pPr lvl="0" rtl="0">
              <a:spcBef>
                <a:spcPts val="0"/>
              </a:spcBef>
              <a:buNone/>
            </a:pPr>
            <a:endParaRPr lang="en" sz="2400" dirty="0"/>
          </a:p>
        </p:txBody>
      </p:sp>
      <p:grpSp>
        <p:nvGrpSpPr>
          <p:cNvPr id="149" name="Shape 149"/>
          <p:cNvGrpSpPr/>
          <p:nvPr/>
        </p:nvGrpSpPr>
        <p:grpSpPr>
          <a:xfrm>
            <a:off x="6759208" y="507617"/>
            <a:ext cx="1645833" cy="1645811"/>
            <a:chOff x="6643075" y="3664250"/>
            <a:chExt cx="407950" cy="407975"/>
          </a:xfrm>
        </p:grpSpPr>
        <p:sp>
          <p:nvSpPr>
            <p:cNvPr id="150" name="Shape 150"/>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52" name="Shape 152"/>
          <p:cNvGrpSpPr/>
          <p:nvPr/>
        </p:nvGrpSpPr>
        <p:grpSpPr>
          <a:xfrm rot="-587494">
            <a:off x="6662475" y="2367984"/>
            <a:ext cx="676638" cy="676643"/>
            <a:chOff x="576250" y="4319400"/>
            <a:chExt cx="442075" cy="442050"/>
          </a:xfrm>
        </p:grpSpPr>
        <p:sp>
          <p:nvSpPr>
            <p:cNvPr id="153" name="Shape 153"/>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7" name="Shape 157"/>
          <p:cNvSpPr/>
          <p:nvPr/>
        </p:nvSpPr>
        <p:spPr>
          <a:xfrm>
            <a:off x="6365360" y="887712"/>
            <a:ext cx="257245" cy="24562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8" name="Shape 158"/>
          <p:cNvSpPr/>
          <p:nvPr/>
        </p:nvSpPr>
        <p:spPr>
          <a:xfrm rot="2697415">
            <a:off x="8060604" y="2145272"/>
            <a:ext cx="390521" cy="37288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9" name="Shape 159"/>
          <p:cNvSpPr/>
          <p:nvPr/>
        </p:nvSpPr>
        <p:spPr>
          <a:xfrm>
            <a:off x="8369545" y="1932400"/>
            <a:ext cx="156408" cy="14941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0" name="Shape 160"/>
          <p:cNvSpPr/>
          <p:nvPr/>
        </p:nvSpPr>
        <p:spPr>
          <a:xfrm rot="1279885">
            <a:off x="6187127" y="1628627"/>
            <a:ext cx="156401" cy="1493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1" name="Shape 161"/>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Shape 167"/>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spcBef>
                <a:spcPts val="0"/>
              </a:spcBef>
              <a:buNone/>
            </a:pPr>
            <a:r>
              <a:rPr lang="tr-TR" dirty="0" err="1"/>
              <a:t>Waybackmachine</a:t>
            </a:r>
            <a:r>
              <a:rPr lang="tr-TR" dirty="0"/>
              <a:t> </a:t>
            </a:r>
            <a:endParaRPr lang="en" dirty="0"/>
          </a:p>
        </p:txBody>
      </p:sp>
      <p:sp>
        <p:nvSpPr>
          <p:cNvPr id="169" name="Shape 16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a:t>
            </a:fld>
            <a:endParaRPr lang="en"/>
          </a:p>
        </p:txBody>
      </p:sp>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87" y="1320040"/>
            <a:ext cx="8563897" cy="31583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tr-TR" b="1" dirty="0"/>
              <a:t>NETCRAFT</a:t>
            </a:r>
            <a:endParaRPr lang="en" dirty="0"/>
          </a:p>
        </p:txBody>
      </p:sp>
      <p:sp>
        <p:nvSpPr>
          <p:cNvPr id="175" name="Shape 175"/>
          <p:cNvSpPr txBox="1">
            <a:spLocks noGrp="1"/>
          </p:cNvSpPr>
          <p:nvPr>
            <p:ph type="body" idx="1"/>
          </p:nvPr>
        </p:nvSpPr>
        <p:spPr>
          <a:xfrm>
            <a:off x="1104899" y="1224350"/>
            <a:ext cx="5094577" cy="2285766"/>
          </a:xfrm>
          <a:prstGeom prst="rect">
            <a:avLst/>
          </a:prstGeom>
        </p:spPr>
        <p:txBody>
          <a:bodyPr lIns="91425" tIns="91425" rIns="91425" bIns="91425" anchor="t" anchorCtr="0">
            <a:noAutofit/>
          </a:bodyPr>
          <a:lstStyle/>
          <a:p>
            <a:r>
              <a:rPr lang="tr-TR" dirty="0">
                <a:hlinkClick r:id="rId3"/>
              </a:rPr>
              <a:t>http://toolbar.netcraft.com/site_report</a:t>
            </a:r>
            <a:endParaRPr lang="tr-TR" dirty="0"/>
          </a:p>
          <a:p>
            <a:endParaRPr lang="tr-TR" dirty="0"/>
          </a:p>
          <a:p>
            <a:endParaRPr lang="tr-TR" dirty="0"/>
          </a:p>
          <a:p>
            <a:endParaRPr lang="tr-TR" dirty="0"/>
          </a:p>
          <a:p>
            <a:endParaRPr lang="tr-TR" dirty="0"/>
          </a:p>
          <a:p>
            <a:pPr marL="0" indent="0">
              <a:buNone/>
            </a:pPr>
            <a:endParaRPr lang="tr-TR" dirty="0"/>
          </a:p>
        </p:txBody>
      </p:sp>
      <p:sp>
        <p:nvSpPr>
          <p:cNvPr id="178" name="Shape 178"/>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endParaRPr lang="en"/>
          </a:p>
        </p:txBody>
      </p:sp>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0620" y="1752990"/>
            <a:ext cx="5704474" cy="2930770"/>
          </a:xfrm>
          <a:prstGeom prst="rect">
            <a:avLst/>
          </a:prstGeom>
        </p:spPr>
      </p:pic>
    </p:spTree>
  </p:cSld>
  <p:clrMapOvr>
    <a:masterClrMapping/>
  </p:clrMapOvr>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403</Words>
  <Application>Microsoft Office PowerPoint</Application>
  <PresentationFormat>Ekran Gösterisi (16:9)</PresentationFormat>
  <Paragraphs>128</Paragraphs>
  <Slides>27</Slides>
  <Notes>27</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27</vt:i4>
      </vt:variant>
    </vt:vector>
  </HeadingPairs>
  <TitlesOfParts>
    <vt:vector size="32" baseType="lpstr">
      <vt:lpstr>Dosis</vt:lpstr>
      <vt:lpstr>Calibri</vt:lpstr>
      <vt:lpstr>Roboto</vt:lpstr>
      <vt:lpstr>Arial</vt:lpstr>
      <vt:lpstr>William template</vt:lpstr>
      <vt:lpstr>PASİF BİLGİ TOPLAMA </vt:lpstr>
      <vt:lpstr>Bilgi toplama;</vt:lpstr>
      <vt:lpstr>SIK KULLANILAN YÖNTEMLER:</vt:lpstr>
      <vt:lpstr>Whois</vt:lpstr>
      <vt:lpstr>PowerPoint Sunusu</vt:lpstr>
      <vt:lpstr>ARIN(American Registry for Internet Numbers)</vt:lpstr>
      <vt:lpstr>WaybackMachine</vt:lpstr>
      <vt:lpstr>Waybackmachine </vt:lpstr>
      <vt:lpstr>NETCRAFT</vt:lpstr>
      <vt:lpstr>CENTRALOPS:</vt:lpstr>
      <vt:lpstr>PowerPoint Sunusu</vt:lpstr>
      <vt:lpstr>IPAddress.com</vt:lpstr>
      <vt:lpstr>PowerPoint Sunusu</vt:lpstr>
      <vt:lpstr>Google Hacking</vt:lpstr>
      <vt:lpstr>PowerPoint Sunusu</vt:lpstr>
      <vt:lpstr>PowerPoint Sunusu</vt:lpstr>
      <vt:lpstr>PowerPoint Sunusu</vt:lpstr>
      <vt:lpstr>  Nmap Nmap, bilgisayar ağları uzmanı Gordon Lyon (Fyodor) tarafından C/C++ ve Python programlama dilleri kullanılarak geliştirilmiş bir güvenlik tarayıcısıdır. Taranan ağın haritasını çıkarabilir ve ağ makinalarında çalışan servislerin durumlarını, işletim sistemlerini, portların durumlarını gözlemleyebilir. Nmap kullanarak ağa bağlı herhangi bir bilgisayarın işletim sistemi, çalışan fiziksel aygıt tipleri, çalışma süresi, yazılımların hangi servisleri kullandığı, yazılımların sürüm numaraları, bilgisayarın güvenlik duvarına sahip olup olmadığı, ağ kartının üreticisinin adı gibi bilgiler öğrenilebilmektedir.   </vt:lpstr>
      <vt:lpstr>PowerPoint Sunusu</vt:lpstr>
      <vt:lpstr> TCP SYN Scan Terminal Komutu: nmap –sS 192.168.109.0/24 | grep «192» | awk {‘print +5’}   TCP SYN Scan Kaynak bilgisayarın hedef bilgisayara TCP SYN bayraklı paket gönderilerek yapılan bir tarama şeklidir.Eğer taranan portlar kapalı ise hedef makinadan kaynak makinaya RST + ACK bayraklı paket döndürülür. Eğer taranan portlar açık ise SYN + ACK bayraklı paket döndürülür. Daha sonra kaynak bilgisayarda RST bayraklı paket göndererek bağlantı kopar.  </vt:lpstr>
      <vt:lpstr>PowerPoint Sunusu</vt:lpstr>
      <vt:lpstr>PowerPoint Sunusu</vt:lpstr>
      <vt:lpstr>PowerPoint Sunusu</vt:lpstr>
      <vt:lpstr>PowerPoint Sunusu</vt:lpstr>
      <vt:lpstr>PowerPoint Sunusu</vt:lpstr>
      <vt:lpstr>PowerPoint Sunusu</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PASİF BİLGİ TOPLAMA </dc:title>
  <cp:lastModifiedBy>Melek Nurten YAVUZ</cp:lastModifiedBy>
  <cp:revision>70</cp:revision>
  <dcterms:modified xsi:type="dcterms:W3CDTF">2016-11-22T08:45:31Z</dcterms:modified>
</cp:coreProperties>
</file>