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8"/>
  </p:notesMasterIdLst>
  <p:sldIdLst>
    <p:sldId id="269" r:id="rId5"/>
    <p:sldId id="1251" r:id="rId6"/>
    <p:sldId id="1257" r:id="rId7"/>
    <p:sldId id="1252" r:id="rId8"/>
    <p:sldId id="1261" r:id="rId9"/>
    <p:sldId id="1253" r:id="rId10"/>
    <p:sldId id="1258" r:id="rId11"/>
    <p:sldId id="1254" r:id="rId12"/>
    <p:sldId id="1259" r:id="rId13"/>
    <p:sldId id="1255" r:id="rId14"/>
    <p:sldId id="1260" r:id="rId15"/>
    <p:sldId id="125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" initials="p" lastIdx="4" clrIdx="0">
    <p:extLst>
      <p:ext uri="{19B8F6BF-5375-455C-9EA6-DF929625EA0E}">
        <p15:presenceInfo xmlns:p15="http://schemas.microsoft.com/office/powerpoint/2012/main" userId="feec9efdc7db1a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512"/>
    <a:srgbClr val="163D7E"/>
    <a:srgbClr val="FFCA00"/>
    <a:srgbClr val="003C71"/>
    <a:srgbClr val="000000"/>
    <a:srgbClr val="F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0CFD6-9B65-427F-AFEC-316DA55B508D}" v="38" dt="2025-10-21T09:48:42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/>
    <p:restoredTop sz="87394" autoAdjust="0"/>
  </p:normalViewPr>
  <p:slideViewPr>
    <p:cSldViewPr snapToGrid="0">
      <p:cViewPr varScale="1">
        <p:scale>
          <a:sx n="51" d="100"/>
          <a:sy n="51" d="100"/>
        </p:scale>
        <p:origin x="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29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betta Parozzi" userId="efb3d68f-54dc-494c-be5f-11c321e06796" providerId="ADAL" clId="{FF168C9A-9526-4D98-8FED-7CE033219447}"/>
    <pc:docChg chg="custSel addSld modSld">
      <pc:chgData name="Elisabetta Parozzi" userId="efb3d68f-54dc-494c-be5f-11c321e06796" providerId="ADAL" clId="{FF168C9A-9526-4D98-8FED-7CE033219447}" dt="2025-10-21T15:27:20.990" v="214" actId="1076"/>
      <pc:docMkLst>
        <pc:docMk/>
      </pc:docMkLst>
      <pc:sldChg chg="modSp mod">
        <pc:chgData name="Elisabetta Parozzi" userId="efb3d68f-54dc-494c-be5f-11c321e06796" providerId="ADAL" clId="{FF168C9A-9526-4D98-8FED-7CE033219447}" dt="2025-10-21T15:14:12.653" v="187" actId="20577"/>
        <pc:sldMkLst>
          <pc:docMk/>
          <pc:sldMk cId="3311302813" sldId="1253"/>
        </pc:sldMkLst>
        <pc:spChg chg="mod">
          <ac:chgData name="Elisabetta Parozzi" userId="efb3d68f-54dc-494c-be5f-11c321e06796" providerId="ADAL" clId="{FF168C9A-9526-4D98-8FED-7CE033219447}" dt="2025-10-21T15:09:58.508" v="56" actId="20577"/>
          <ac:spMkLst>
            <pc:docMk/>
            <pc:sldMk cId="3311302813" sldId="1253"/>
            <ac:spMk id="3" creationId="{80D80769-8738-219F-D449-E5674EBC3E2F}"/>
          </ac:spMkLst>
        </pc:spChg>
        <pc:spChg chg="mod">
          <ac:chgData name="Elisabetta Parozzi" userId="efb3d68f-54dc-494c-be5f-11c321e06796" providerId="ADAL" clId="{FF168C9A-9526-4D98-8FED-7CE033219447}" dt="2025-10-21T15:14:12.653" v="187" actId="20577"/>
          <ac:spMkLst>
            <pc:docMk/>
            <pc:sldMk cId="3311302813" sldId="1253"/>
            <ac:spMk id="9" creationId="{86A6FF81-E09F-1347-1037-6C966D2B2E59}"/>
          </ac:spMkLst>
        </pc:spChg>
      </pc:sldChg>
      <pc:sldChg chg="modSp mod">
        <pc:chgData name="Elisabetta Parozzi" userId="efb3d68f-54dc-494c-be5f-11c321e06796" providerId="ADAL" clId="{FF168C9A-9526-4D98-8FED-7CE033219447}" dt="2025-10-21T15:10:05.224" v="60" actId="20577"/>
        <pc:sldMkLst>
          <pc:docMk/>
          <pc:sldMk cId="4283941587" sldId="1254"/>
        </pc:sldMkLst>
        <pc:spChg chg="mod">
          <ac:chgData name="Elisabetta Parozzi" userId="efb3d68f-54dc-494c-be5f-11c321e06796" providerId="ADAL" clId="{FF168C9A-9526-4D98-8FED-7CE033219447}" dt="2025-10-21T15:10:05.224" v="60" actId="20577"/>
          <ac:spMkLst>
            <pc:docMk/>
            <pc:sldMk cId="4283941587" sldId="1254"/>
            <ac:spMk id="3" creationId="{1E5AF6C5-C1DA-5EAF-2F0F-8D87628546D9}"/>
          </ac:spMkLst>
        </pc:spChg>
      </pc:sldChg>
      <pc:sldChg chg="modSp mod">
        <pc:chgData name="Elisabetta Parozzi" userId="efb3d68f-54dc-494c-be5f-11c321e06796" providerId="ADAL" clId="{FF168C9A-9526-4D98-8FED-7CE033219447}" dt="2025-10-21T15:10:11.690" v="64" actId="20577"/>
        <pc:sldMkLst>
          <pc:docMk/>
          <pc:sldMk cId="3940229821" sldId="1255"/>
        </pc:sldMkLst>
        <pc:spChg chg="mod">
          <ac:chgData name="Elisabetta Parozzi" userId="efb3d68f-54dc-494c-be5f-11c321e06796" providerId="ADAL" clId="{FF168C9A-9526-4D98-8FED-7CE033219447}" dt="2025-10-21T15:10:11.690" v="64" actId="20577"/>
          <ac:spMkLst>
            <pc:docMk/>
            <pc:sldMk cId="3940229821" sldId="1255"/>
            <ac:spMk id="3" creationId="{A6D4150D-03A1-8D92-5FA3-CB1D1399DD23}"/>
          </ac:spMkLst>
        </pc:spChg>
      </pc:sldChg>
      <pc:sldChg chg="modSp mod">
        <pc:chgData name="Elisabetta Parozzi" userId="efb3d68f-54dc-494c-be5f-11c321e06796" providerId="ADAL" clId="{FF168C9A-9526-4D98-8FED-7CE033219447}" dt="2025-10-21T15:10:01.739" v="58" actId="20577"/>
        <pc:sldMkLst>
          <pc:docMk/>
          <pc:sldMk cId="4159203400" sldId="1258"/>
        </pc:sldMkLst>
        <pc:spChg chg="mod">
          <ac:chgData name="Elisabetta Parozzi" userId="efb3d68f-54dc-494c-be5f-11c321e06796" providerId="ADAL" clId="{FF168C9A-9526-4D98-8FED-7CE033219447}" dt="2025-10-21T15:10:01.739" v="58" actId="20577"/>
          <ac:spMkLst>
            <pc:docMk/>
            <pc:sldMk cId="4159203400" sldId="1258"/>
            <ac:spMk id="3" creationId="{6678F9AF-1C4E-722C-A478-AB40575E2175}"/>
          </ac:spMkLst>
        </pc:spChg>
      </pc:sldChg>
      <pc:sldChg chg="modSp mod">
        <pc:chgData name="Elisabetta Parozzi" userId="efb3d68f-54dc-494c-be5f-11c321e06796" providerId="ADAL" clId="{FF168C9A-9526-4D98-8FED-7CE033219447}" dt="2025-10-21T15:27:20.990" v="214" actId="1076"/>
        <pc:sldMkLst>
          <pc:docMk/>
          <pc:sldMk cId="3512789530" sldId="1259"/>
        </pc:sldMkLst>
        <pc:spChg chg="mod">
          <ac:chgData name="Elisabetta Parozzi" userId="efb3d68f-54dc-494c-be5f-11c321e06796" providerId="ADAL" clId="{FF168C9A-9526-4D98-8FED-7CE033219447}" dt="2025-10-21T15:27:11.962" v="212" actId="14100"/>
          <ac:spMkLst>
            <pc:docMk/>
            <pc:sldMk cId="3512789530" sldId="1259"/>
            <ac:spMk id="2" creationId="{B2FF5E25-4AE5-D4BA-B24A-3BF33A8971E9}"/>
          </ac:spMkLst>
        </pc:spChg>
        <pc:spChg chg="mod">
          <ac:chgData name="Elisabetta Parozzi" userId="efb3d68f-54dc-494c-be5f-11c321e06796" providerId="ADAL" clId="{FF168C9A-9526-4D98-8FED-7CE033219447}" dt="2025-10-21T15:10:09.020" v="62" actId="20577"/>
          <ac:spMkLst>
            <pc:docMk/>
            <pc:sldMk cId="3512789530" sldId="1259"/>
            <ac:spMk id="3" creationId="{32EF1649-D9BF-28D5-0049-8761C6E089DE}"/>
          </ac:spMkLst>
        </pc:spChg>
        <pc:spChg chg="mod">
          <ac:chgData name="Elisabetta Parozzi" userId="efb3d68f-54dc-494c-be5f-11c321e06796" providerId="ADAL" clId="{FF168C9A-9526-4D98-8FED-7CE033219447}" dt="2025-10-21T15:27:20.990" v="214" actId="1076"/>
          <ac:spMkLst>
            <pc:docMk/>
            <pc:sldMk cId="3512789530" sldId="1259"/>
            <ac:spMk id="15" creationId="{EA2FB2BF-DFDF-7A0A-8337-F45D9CC05DEF}"/>
          </ac:spMkLst>
        </pc:spChg>
        <pc:picChg chg="mod">
          <ac:chgData name="Elisabetta Parozzi" userId="efb3d68f-54dc-494c-be5f-11c321e06796" providerId="ADAL" clId="{FF168C9A-9526-4D98-8FED-7CE033219447}" dt="2025-10-21T15:27:18.690" v="213" actId="1076"/>
          <ac:picMkLst>
            <pc:docMk/>
            <pc:sldMk cId="3512789530" sldId="1259"/>
            <ac:picMk id="14" creationId="{E72C6452-C46F-E95C-66F5-A7A2C5B17483}"/>
          </ac:picMkLst>
        </pc:picChg>
      </pc:sldChg>
      <pc:sldChg chg="modSp mod">
        <pc:chgData name="Elisabetta Parozzi" userId="efb3d68f-54dc-494c-be5f-11c321e06796" providerId="ADAL" clId="{FF168C9A-9526-4D98-8FED-7CE033219447}" dt="2025-10-21T15:10:15.121" v="66" actId="20577"/>
        <pc:sldMkLst>
          <pc:docMk/>
          <pc:sldMk cId="1067589493" sldId="1260"/>
        </pc:sldMkLst>
        <pc:spChg chg="mod">
          <ac:chgData name="Elisabetta Parozzi" userId="efb3d68f-54dc-494c-be5f-11c321e06796" providerId="ADAL" clId="{FF168C9A-9526-4D98-8FED-7CE033219447}" dt="2025-10-21T15:10:15.121" v="66" actId="20577"/>
          <ac:spMkLst>
            <pc:docMk/>
            <pc:sldMk cId="1067589493" sldId="1260"/>
            <ac:spMk id="3" creationId="{D5D95483-0332-75A0-EC63-7E601D804031}"/>
          </ac:spMkLst>
        </pc:spChg>
      </pc:sldChg>
      <pc:sldChg chg="addSp delSp modSp new mod">
        <pc:chgData name="Elisabetta Parozzi" userId="efb3d68f-54dc-494c-be5f-11c321e06796" providerId="ADAL" clId="{FF168C9A-9526-4D98-8FED-7CE033219447}" dt="2025-10-21T15:12:20.263" v="145" actId="1076"/>
        <pc:sldMkLst>
          <pc:docMk/>
          <pc:sldMk cId="682505048" sldId="1261"/>
        </pc:sldMkLst>
        <pc:spChg chg="mod">
          <ac:chgData name="Elisabetta Parozzi" userId="efb3d68f-54dc-494c-be5f-11c321e06796" providerId="ADAL" clId="{FF168C9A-9526-4D98-8FED-7CE033219447}" dt="2025-10-21T15:12:00.462" v="94" actId="20577"/>
          <ac:spMkLst>
            <pc:docMk/>
            <pc:sldMk cId="682505048" sldId="1261"/>
            <ac:spMk id="2" creationId="{7205FE4A-252E-45EE-AF15-43F2187D387C}"/>
          </ac:spMkLst>
        </pc:spChg>
        <pc:spChg chg="del">
          <ac:chgData name="Elisabetta Parozzi" userId="efb3d68f-54dc-494c-be5f-11c321e06796" providerId="ADAL" clId="{FF168C9A-9526-4D98-8FED-7CE033219447}" dt="2025-10-21T15:11:04.328" v="68" actId="22"/>
          <ac:spMkLst>
            <pc:docMk/>
            <pc:sldMk cId="682505048" sldId="1261"/>
            <ac:spMk id="3" creationId="{872BBC25-284C-9EC7-B797-21FA48E65D4D}"/>
          </ac:spMkLst>
        </pc:spChg>
        <pc:spChg chg="mod">
          <ac:chgData name="Elisabetta Parozzi" userId="efb3d68f-54dc-494c-be5f-11c321e06796" providerId="ADAL" clId="{FF168C9A-9526-4D98-8FED-7CE033219447}" dt="2025-10-21T15:12:13.528" v="142" actId="20577"/>
          <ac:spMkLst>
            <pc:docMk/>
            <pc:sldMk cId="682505048" sldId="1261"/>
            <ac:spMk id="4" creationId="{3ADF961C-29A4-B6A5-8553-40C683738955}"/>
          </ac:spMkLst>
        </pc:spChg>
        <pc:spChg chg="del">
          <ac:chgData name="Elisabetta Parozzi" userId="efb3d68f-54dc-494c-be5f-11c321e06796" providerId="ADAL" clId="{FF168C9A-9526-4D98-8FED-7CE033219447}" dt="2025-10-21T15:10:26.078" v="67" actId="478"/>
          <ac:spMkLst>
            <pc:docMk/>
            <pc:sldMk cId="682505048" sldId="1261"/>
            <ac:spMk id="5" creationId="{0A7FDC8C-6124-6CA8-8AF1-4C949650D456}"/>
          </ac:spMkLst>
        </pc:spChg>
        <pc:spChg chg="mod">
          <ac:chgData name="Elisabetta Parozzi" userId="efb3d68f-54dc-494c-be5f-11c321e06796" providerId="ADAL" clId="{FF168C9A-9526-4D98-8FED-7CE033219447}" dt="2025-10-21T15:09:52.724" v="54" actId="20577"/>
          <ac:spMkLst>
            <pc:docMk/>
            <pc:sldMk cId="682505048" sldId="1261"/>
            <ac:spMk id="9" creationId="{50477A96-F57F-B573-D7E9-9797B4AA37D2}"/>
          </ac:spMkLst>
        </pc:spChg>
        <pc:picChg chg="add mod ord">
          <ac:chgData name="Elisabetta Parozzi" userId="efb3d68f-54dc-494c-be5f-11c321e06796" providerId="ADAL" clId="{FF168C9A-9526-4D98-8FED-7CE033219447}" dt="2025-10-21T15:12:20.263" v="145" actId="1076"/>
          <ac:picMkLst>
            <pc:docMk/>
            <pc:sldMk cId="682505048" sldId="1261"/>
            <ac:picMk id="12" creationId="{8E3B1F2F-BE0A-A741-3725-7B8013437A0A}"/>
          </ac:picMkLst>
        </pc:picChg>
        <pc:picChg chg="add mod">
          <ac:chgData name="Elisabetta Parozzi" userId="efb3d68f-54dc-494c-be5f-11c321e06796" providerId="ADAL" clId="{FF168C9A-9526-4D98-8FED-7CE033219447}" dt="2025-10-21T15:11:52.575" v="72" actId="1076"/>
          <ac:picMkLst>
            <pc:docMk/>
            <pc:sldMk cId="682505048" sldId="1261"/>
            <ac:picMk id="14" creationId="{19C28AA0-3E27-DA5F-EF20-BEE6D73B1C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Conthrax Sb" panose="020B070702020108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Conthrax Sb" panose="020B0707020201080204" pitchFamily="34" charset="0"/>
              </a:defRPr>
            </a:lvl1pPr>
          </a:lstStyle>
          <a:p>
            <a:fld id="{609ABCBA-C705-0148-8F07-9BD69416E10E}" type="datetimeFigureOut">
              <a:rPr lang="fr-FR" smtClean="0"/>
              <a:pPr/>
              <a:t>20/10/2025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Conthrax Sb" panose="020B070702020108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Conthrax Sb" panose="020B0707020201080204" pitchFamily="34" charset="0"/>
              </a:defRPr>
            </a:lvl1pPr>
          </a:lstStyle>
          <a:p>
            <a:fld id="{0E5DFD29-3A61-5E49-B134-270E5B0FF92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92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Conthrax Sb" panose="020B0707020201080204" pitchFamily="34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Conthrax Sb" panose="020B0707020201080204" pitchFamily="34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Conthrax Sb" panose="020B0707020201080204" pitchFamily="34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Conthrax Sb" panose="020B0707020201080204" pitchFamily="34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Conthrax Sb" panose="020B070702020108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DFD29-3A61-5E49-B134-270E5B0FF92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24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DFD29-3A61-5E49-B134-270E5B0FF92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69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DFD29-3A61-5E49-B134-270E5B0FF928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23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DFD29-3A61-5E49-B134-270E5B0FF928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91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DFD29-3A61-5E49-B134-270E5B0FF928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21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raphique 123">
            <a:extLst>
              <a:ext uri="{FF2B5EF4-FFF2-40B4-BE49-F238E27FC236}">
                <a16:creationId xmlns:a16="http://schemas.microsoft.com/office/drawing/2014/main" id="{413DB8B3-8834-E6B0-9380-CABA0DF64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76126" y="459309"/>
            <a:ext cx="3852195" cy="12408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8914" y="4562379"/>
            <a:ext cx="5254342" cy="1000500"/>
          </a:xfrm>
        </p:spPr>
        <p:txBody>
          <a:bodyPr>
            <a:normAutofit/>
          </a:bodyPr>
          <a:lstStyle>
            <a:lvl1pPr marL="0" indent="0" algn="r">
              <a:buNone/>
              <a:defRPr sz="2500" b="1" i="0" cap="all" baseline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7909" y="2356702"/>
            <a:ext cx="7015347" cy="1665960"/>
          </a:xfrm>
          <a:prstGeom prst="rect">
            <a:avLst/>
          </a:prstGeom>
        </p:spPr>
        <p:txBody>
          <a:bodyPr tIns="0" bIns="0" anchor="b" anchorCtr="0">
            <a:noAutofit/>
          </a:bodyPr>
          <a:lstStyle>
            <a:lvl1pPr algn="r">
              <a:defRPr sz="5000" b="0" i="0">
                <a:solidFill>
                  <a:schemeClr val="accent3"/>
                </a:solidFill>
                <a:latin typeface="Conthrax Sb" panose="020B070702020108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4DD5414-8D52-4DB1-D882-0D52041FB74A}"/>
              </a:ext>
            </a:extLst>
          </p:cNvPr>
          <p:cNvCxnSpPr>
            <a:cxnSpLocks/>
          </p:cNvCxnSpPr>
          <p:nvPr userDrawn="1"/>
        </p:nvCxnSpPr>
        <p:spPr>
          <a:xfrm>
            <a:off x="9874145" y="4260916"/>
            <a:ext cx="1252959" cy="0"/>
          </a:xfrm>
          <a:prstGeom prst="line">
            <a:avLst/>
          </a:prstGeom>
          <a:ln w="349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angle rectangle 42">
            <a:extLst>
              <a:ext uri="{FF2B5EF4-FFF2-40B4-BE49-F238E27FC236}">
                <a16:creationId xmlns:a16="http://schemas.microsoft.com/office/drawing/2014/main" id="{D2DF997A-C341-B407-6462-019240A1DAA3}"/>
              </a:ext>
            </a:extLst>
          </p:cNvPr>
          <p:cNvSpPr/>
          <p:nvPr userDrawn="1"/>
        </p:nvSpPr>
        <p:spPr>
          <a:xfrm>
            <a:off x="0" y="0"/>
            <a:ext cx="6872140" cy="687214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149310" dist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Ubuntu" panose="020B0504030602030204" pitchFamily="34" charset="0"/>
            </a:endParaRPr>
          </a:p>
        </p:txBody>
      </p: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16103676-2AD6-662C-498C-53B61EDF8BFF}"/>
              </a:ext>
            </a:extLst>
          </p:cNvPr>
          <p:cNvSpPr/>
          <p:nvPr userDrawn="1"/>
        </p:nvSpPr>
        <p:spPr>
          <a:xfrm rot="10800000">
            <a:off x="11553145" y="0"/>
            <a:ext cx="638855" cy="63885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Ubuntu" panose="020B0504030602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0F6474E0-8F2C-D59F-E54F-A58470344D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71D2610-76ED-1DF3-23D7-BA9AAF206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07" y="6000902"/>
            <a:ext cx="2828841" cy="737433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C18D4CC7-ABCC-FE71-B44E-959106CC4F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369" t="14580" r="31247" b="40348"/>
          <a:stretch/>
        </p:blipFill>
        <p:spPr>
          <a:xfrm>
            <a:off x="121781" y="119665"/>
            <a:ext cx="387920" cy="384041"/>
          </a:xfrm>
          <a:prstGeom prst="rect">
            <a:avLst/>
          </a:prstGeom>
        </p:spPr>
      </p:pic>
      <p:sp>
        <p:nvSpPr>
          <p:cNvPr id="18" name="Titre 17">
            <a:extLst>
              <a:ext uri="{FF2B5EF4-FFF2-40B4-BE49-F238E27FC236}">
                <a16:creationId xmlns:a16="http://schemas.microsoft.com/office/drawing/2014/main" id="{C5830E83-C164-4567-EE27-93CA95E0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682" y="4756564"/>
            <a:ext cx="3693753" cy="124433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7164" y="912860"/>
            <a:ext cx="5167001" cy="103041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200" b="0" i="0">
                <a:latin typeface="Conthrax Sb" panose="020B070702020108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3712FD5-EC61-FD8A-4553-CE45C58AE9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67163" y="2103190"/>
            <a:ext cx="5167000" cy="3309937"/>
          </a:xfrm>
        </p:spPr>
        <p:txBody>
          <a:bodyPr>
            <a:normAutofit/>
          </a:bodyPr>
          <a:lstStyle>
            <a:lvl1pPr marL="319088" indent="-319088">
              <a:buSzPct val="100000"/>
              <a:buFont typeface="+mj-lt"/>
              <a:buAutoNum type="arabicPeriod"/>
              <a:tabLst/>
              <a:defRPr sz="1800" b="1"/>
            </a:lvl1pPr>
            <a:lvl2pPr marL="852488" indent="-287338">
              <a:buSzPct val="100000"/>
              <a:buFont typeface="+mj-lt"/>
              <a:buAutoNum type="arabicPeriod"/>
              <a:tabLst/>
              <a:defRPr sz="1600" b="0">
                <a:solidFill>
                  <a:schemeClr val="tx1"/>
                </a:solidFill>
              </a:defRPr>
            </a:lvl2pPr>
            <a:lvl3pPr marL="1066800" indent="-234950">
              <a:buSzPct val="100000"/>
              <a:buFont typeface="+mj-lt"/>
              <a:buAutoNum type="arabicPeriod"/>
              <a:tabLst/>
              <a:defRPr sz="1400" b="0">
                <a:solidFill>
                  <a:schemeClr val="tx1"/>
                </a:solidFill>
              </a:defRPr>
            </a:lvl3pPr>
            <a:lvl4pPr marL="1333500" indent="-234950">
              <a:buSzPct val="100000"/>
              <a:buFont typeface="+mj-lt"/>
              <a:buAutoNum type="arabicPeriod"/>
              <a:tabLst/>
              <a:defRPr sz="1400" b="0">
                <a:solidFill>
                  <a:schemeClr val="tx1"/>
                </a:solidFill>
              </a:defRPr>
            </a:lvl4pPr>
            <a:lvl5pPr marL="1428750" indent="-192088">
              <a:buSzPct val="100000"/>
              <a:buFont typeface="+mj-lt"/>
              <a:buAutoNum type="arabicPeriod"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53902-864A-D793-9337-5BEA5D0D060B}"/>
              </a:ext>
            </a:extLst>
          </p:cNvPr>
          <p:cNvSpPr/>
          <p:nvPr userDrawn="1"/>
        </p:nvSpPr>
        <p:spPr>
          <a:xfrm>
            <a:off x="0" y="5975233"/>
            <a:ext cx="12192000" cy="882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i="0" dirty="0">
              <a:latin typeface="Conthrax Sb" panose="020B0707020201080204" pitchFamily="34" charset="0"/>
            </a:endParaRP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0491ECE4-B4A2-B2D1-9CB5-934B3A09B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467546" cy="6858000"/>
          </a:xfrm>
          <a:solidFill>
            <a:schemeClr val="bg1"/>
          </a:solidFill>
          <a:ln w="38100">
            <a:noFill/>
          </a:ln>
        </p:spPr>
        <p:txBody>
          <a:bodyPr/>
          <a:lstStyle/>
          <a:p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98D8C4E-27A6-5982-56F2-41997152AAE1}"/>
              </a:ext>
            </a:extLst>
          </p:cNvPr>
          <p:cNvCxnSpPr>
            <a:cxnSpLocks/>
          </p:cNvCxnSpPr>
          <p:nvPr userDrawn="1"/>
        </p:nvCxnSpPr>
        <p:spPr>
          <a:xfrm>
            <a:off x="5967163" y="1986308"/>
            <a:ext cx="1252959" cy="0"/>
          </a:xfrm>
          <a:prstGeom prst="line">
            <a:avLst/>
          </a:prstGeom>
          <a:ln w="349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21">
            <a:extLst>
              <a:ext uri="{FF2B5EF4-FFF2-40B4-BE49-F238E27FC236}">
                <a16:creationId xmlns:a16="http://schemas.microsoft.com/office/drawing/2014/main" id="{4BE5BCF0-263C-584C-F78F-81A709F702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67163" y="114300"/>
            <a:ext cx="4983792" cy="329757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fr-FR" dirty="0"/>
              <a:t>Ajouter le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42465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BB7144-8920-73CA-61B6-9A4AFA989C93}"/>
              </a:ext>
            </a:extLst>
          </p:cNvPr>
          <p:cNvSpPr/>
          <p:nvPr userDrawn="1"/>
        </p:nvSpPr>
        <p:spPr>
          <a:xfrm>
            <a:off x="0" y="5975233"/>
            <a:ext cx="2724539" cy="882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i="0" dirty="0">
              <a:latin typeface="Conthrax Sb" panose="020B070702020108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4A779-7531-80A9-8E9F-497C9EC2A0C3}"/>
              </a:ext>
            </a:extLst>
          </p:cNvPr>
          <p:cNvSpPr/>
          <p:nvPr userDrawn="1"/>
        </p:nvSpPr>
        <p:spPr>
          <a:xfrm>
            <a:off x="0" y="1"/>
            <a:ext cx="11123610" cy="1621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i="0" dirty="0">
              <a:latin typeface="Conthrax Sb" panose="020B070702020108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303" y="1051645"/>
            <a:ext cx="9829799" cy="162171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400" b="0" i="0">
                <a:latin typeface="Conthrax Sb" panose="020B070702020108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CF647B5-F6AD-4FA7-A77D-6C172B9D75C0}"/>
              </a:ext>
            </a:extLst>
          </p:cNvPr>
          <p:cNvCxnSpPr>
            <a:cxnSpLocks/>
          </p:cNvCxnSpPr>
          <p:nvPr userDrawn="1"/>
        </p:nvCxnSpPr>
        <p:spPr>
          <a:xfrm>
            <a:off x="1361303" y="2732861"/>
            <a:ext cx="1252959" cy="0"/>
          </a:xfrm>
          <a:prstGeom prst="line">
            <a:avLst/>
          </a:prstGeom>
          <a:ln w="349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A919429-0C01-D402-2623-5E66BC9F1A2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361303" y="2823952"/>
            <a:ext cx="9905998" cy="594489"/>
          </a:xfrm>
        </p:spPr>
        <p:txBody>
          <a:bodyPr>
            <a:normAutofit/>
          </a:bodyPr>
          <a:lstStyle>
            <a:lvl1pPr marL="0" indent="0" algn="l">
              <a:buNone/>
              <a:defRPr sz="2200" b="1" i="0" cap="all" baseline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10358A-9A76-028F-7197-04CC1E6109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1304" y="3663199"/>
            <a:ext cx="9906000" cy="2161576"/>
          </a:xfrm>
        </p:spPr>
        <p:txBody>
          <a:bodyPr>
            <a:normAutofit/>
          </a:bodyPr>
          <a:lstStyle>
            <a:lvl1pPr marL="266700" indent="-266700">
              <a:buSzPct val="100000"/>
              <a:buFont typeface="+mj-lt"/>
              <a:buAutoNum type="arabicPeriod"/>
              <a:tabLst/>
              <a:defRPr sz="1600"/>
            </a:lvl1pPr>
            <a:lvl2pPr marL="533400" indent="-257175">
              <a:buSzPct val="100000"/>
              <a:buFont typeface="+mj-lt"/>
              <a:buAutoNum type="arabicPeriod"/>
              <a:tabLst/>
              <a:defRPr sz="1600"/>
            </a:lvl2pPr>
            <a:lvl3pPr marL="533400" indent="-257175">
              <a:buSzPct val="100000"/>
              <a:buFont typeface="+mj-lt"/>
              <a:buAutoNum type="arabicPeriod"/>
              <a:tabLst/>
              <a:defRPr sz="1600"/>
            </a:lvl3pPr>
            <a:lvl4pPr marL="533400" indent="-257175">
              <a:buSzPct val="100000"/>
              <a:buFont typeface="+mj-lt"/>
              <a:buAutoNum type="arabicPeriod"/>
              <a:tabLst/>
              <a:defRPr sz="1600"/>
            </a:lvl4pPr>
            <a:lvl5pPr marL="533400" indent="-257175">
              <a:buSzPct val="100000"/>
              <a:buFont typeface="+mj-lt"/>
              <a:buAutoNum type="arabicPeriod"/>
              <a:tabLst/>
              <a:defRPr sz="1600"/>
            </a:lvl5pPr>
          </a:lstStyle>
          <a:p>
            <a:pPr lvl="0"/>
            <a:r>
              <a:rPr lang="fr-FR" dirty="0"/>
              <a:t>Ajouter les sous-rubriques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917C1149-2FC6-0332-71E2-C093354F6A18}"/>
              </a:ext>
            </a:extLst>
          </p:cNvPr>
          <p:cNvSpPr/>
          <p:nvPr userDrawn="1"/>
        </p:nvSpPr>
        <p:spPr>
          <a:xfrm>
            <a:off x="0" y="4366554"/>
            <a:ext cx="2505586" cy="2505586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149310" dist="8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Ubuntu" panose="020B0504030602030204" pitchFamily="34" charset="0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4E287B6C-8B6D-F3E2-D5D8-3EF8193FD0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D4A50FF-7693-3200-8895-5D7FEE6F9F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1ED6C54-93A1-6DD3-BC61-3CCF65210D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62F676C8-FFAE-1904-7D84-0A596F8E7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09" t="62117" r="8886" b="15472"/>
          <a:stretch/>
        </p:blipFill>
        <p:spPr>
          <a:xfrm>
            <a:off x="150994" y="6352248"/>
            <a:ext cx="909896" cy="19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429" y="2325189"/>
            <a:ext cx="9779183" cy="3563526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16CE64-74F5-38D8-67B6-78BF0E57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F9F52B8-4CF7-BA63-79E6-255DF7A5AD7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344426" y="1492608"/>
            <a:ext cx="9779184" cy="594489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 cap="all" baseline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4419EAE9-2746-EA6D-3D2C-E18B27ECA99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47CC279C-07F6-6A92-F512-CBC152ECE3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8A3AD156-5486-527B-5F6A-18BF49CBD9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A1863D32-D05D-DE52-D35A-98D341E202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9492" y="114300"/>
            <a:ext cx="10431463" cy="303213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fr-FR" dirty="0"/>
              <a:t>Ajouter le titre du chapitre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4428" y="1612538"/>
            <a:ext cx="4675371" cy="3541714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240" y="1612538"/>
            <a:ext cx="4675371" cy="3541714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666378-0913-BACC-7F82-7BFE804C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19CC-38E6-A445-ADBA-5A9D73080A28}" type="datetime1">
              <a:rPr lang="fr-CH" smtClean="0"/>
              <a:t>20.10.2025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007FA-96C0-D38C-4230-75F8B5C8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8210" y="6251699"/>
            <a:ext cx="1400688" cy="365125"/>
          </a:xfrm>
        </p:spPr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32B9C3-C5F6-0CA2-72FB-70ED66EC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7527C1E6-31AE-C7D8-90B6-4FC19404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21">
            <a:extLst>
              <a:ext uri="{FF2B5EF4-FFF2-40B4-BE49-F238E27FC236}">
                <a16:creationId xmlns:a16="http://schemas.microsoft.com/office/drawing/2014/main" id="{E1830793-5261-9F49-1BD7-22DC260EED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9492" y="114300"/>
            <a:ext cx="10431463" cy="303213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fr-FR" dirty="0"/>
              <a:t>Ajouter le titre du chapitre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429" y="1577533"/>
            <a:ext cx="476408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200" b="1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428" y="2620774"/>
            <a:ext cx="4802189" cy="2822305"/>
          </a:xfrm>
        </p:spPr>
        <p:txBody>
          <a:bodyPr/>
          <a:lstStyle>
            <a:lvl1pPr>
              <a:defRPr sz="2000" b="1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016" y="1577532"/>
            <a:ext cx="487521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200" b="1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016" y="2620774"/>
            <a:ext cx="4875210" cy="2822305"/>
          </a:xfrm>
        </p:spPr>
        <p:txBody>
          <a:bodyPr/>
          <a:lstStyle>
            <a:lvl1pPr>
              <a:defRPr sz="2000" b="1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4B2358-1A6C-1235-C86B-FC280831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2944-E5DF-0B4B-98F0-5AE1F7814D43}" type="datetime1">
              <a:rPr lang="fr-CH" smtClean="0"/>
              <a:t>20.10.2025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0A34-46E8-44B1-44E5-49904989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B78344-A591-F003-6FD5-1AAAFF10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AE88DD69-909A-6262-BA09-0F255E71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2" name="Espace réservé du texte 21">
            <a:extLst>
              <a:ext uri="{FF2B5EF4-FFF2-40B4-BE49-F238E27FC236}">
                <a16:creationId xmlns:a16="http://schemas.microsoft.com/office/drawing/2014/main" id="{C225C1A8-DD08-9245-FCD6-1B5D0EAD30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9492" y="114300"/>
            <a:ext cx="10431463" cy="303213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fr-FR" dirty="0"/>
              <a:t>Ajouter le titre du chapitre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2" y="1698170"/>
            <a:ext cx="5891209" cy="4219303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2411" y="1698170"/>
            <a:ext cx="3741238" cy="4219303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624C62A-E28A-743E-73E9-16994895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ACC4-8986-1841-B291-65B9FE8532D8}" type="datetime1">
              <a:rPr lang="fr-CH" smtClean="0"/>
              <a:t>20.10.2025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490741B2-5545-CB1D-83FD-7B54348D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F4542F7-29F0-3242-8346-CA7B131A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7AB76BF-84B0-A0F2-5813-CBDFB989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21">
            <a:extLst>
              <a:ext uri="{FF2B5EF4-FFF2-40B4-BE49-F238E27FC236}">
                <a16:creationId xmlns:a16="http://schemas.microsoft.com/office/drawing/2014/main" id="{5067CC33-6827-7E42-E1AC-5734709191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9492" y="114300"/>
            <a:ext cx="10431463" cy="303213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fr-FR" dirty="0"/>
              <a:t>Ajouter le titre du chapitre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4428" y="1903618"/>
            <a:ext cx="2993881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1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2772" y="2764995"/>
            <a:ext cx="2993881" cy="300007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5423" y="1906790"/>
            <a:ext cx="2993881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1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724870" y="2768167"/>
            <a:ext cx="3004434" cy="300007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19177" y="1903618"/>
            <a:ext cx="2993881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1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19177" y="2764995"/>
            <a:ext cx="3004434" cy="300007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BEDB76-3802-A96D-F6FD-A7767BD55E9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5A05D4E-9206-4E42-AC83-FA4FCBBE29E1}" type="datetime1">
              <a:rPr lang="fr-CH" smtClean="0"/>
              <a:t>20.10.2025</a:t>
            </a:fld>
            <a:endParaRPr lang="en-US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2AEBE127-E018-53D3-3A3A-753DF2287DA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BFA101E7-73D1-5D60-E52C-511DAE2193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62E3423-87F5-4A77-7854-033444BECC9A}"/>
              </a:ext>
            </a:extLst>
          </p:cNvPr>
          <p:cNvCxnSpPr>
            <a:cxnSpLocks/>
          </p:cNvCxnSpPr>
          <p:nvPr userDrawn="1"/>
        </p:nvCxnSpPr>
        <p:spPr>
          <a:xfrm>
            <a:off x="1342772" y="2675034"/>
            <a:ext cx="391976" cy="0"/>
          </a:xfrm>
          <a:prstGeom prst="line">
            <a:avLst/>
          </a:prstGeom>
          <a:ln w="349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B1BEE34-D758-1583-5503-FA6A5FD1B933}"/>
              </a:ext>
            </a:extLst>
          </p:cNvPr>
          <p:cNvCxnSpPr>
            <a:cxnSpLocks/>
          </p:cNvCxnSpPr>
          <p:nvPr userDrawn="1"/>
        </p:nvCxnSpPr>
        <p:spPr>
          <a:xfrm>
            <a:off x="4724870" y="2675034"/>
            <a:ext cx="391976" cy="0"/>
          </a:xfrm>
          <a:prstGeom prst="line">
            <a:avLst/>
          </a:prstGeom>
          <a:ln w="349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79989B4-4371-D81B-EF70-CECAC183F3AC}"/>
              </a:ext>
            </a:extLst>
          </p:cNvPr>
          <p:cNvCxnSpPr>
            <a:cxnSpLocks/>
          </p:cNvCxnSpPr>
          <p:nvPr userDrawn="1"/>
        </p:nvCxnSpPr>
        <p:spPr>
          <a:xfrm>
            <a:off x="8119177" y="2675034"/>
            <a:ext cx="391976" cy="0"/>
          </a:xfrm>
          <a:prstGeom prst="line">
            <a:avLst/>
          </a:prstGeom>
          <a:ln w="349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id="{F9523890-86FF-EC0A-73F8-96DE928A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21">
            <a:extLst>
              <a:ext uri="{FF2B5EF4-FFF2-40B4-BE49-F238E27FC236}">
                <a16:creationId xmlns:a16="http://schemas.microsoft.com/office/drawing/2014/main" id="{6557EE1C-DB34-D144-AFC4-9EDFD14D8A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9492" y="114300"/>
            <a:ext cx="10431463" cy="303213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fr-FR" dirty="0"/>
              <a:t>Ajouter le titre du chapitre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4428" y="1723999"/>
            <a:ext cx="2966315" cy="69493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baseline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44428" y="2749908"/>
            <a:ext cx="2966315" cy="2124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b="1" i="0" dirty="0">
                <a:latin typeface="Conthrax Sb" panose="020B0707020201080204" pitchFamily="34" charset="0"/>
              </a:defRPr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4428" y="4971468"/>
            <a:ext cx="2966315" cy="817843"/>
          </a:xfrm>
        </p:spPr>
        <p:txBody>
          <a:bodyPr l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364" y="1716497"/>
            <a:ext cx="2965647" cy="702438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0032" y="2749908"/>
            <a:ext cx="2964979" cy="2124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b="1" i="0" dirty="0">
                <a:latin typeface="Conthrax Sb" panose="020B0707020201080204" pitchFamily="34" charset="0"/>
              </a:defRPr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39364" y="4971467"/>
            <a:ext cx="2964979" cy="810342"/>
          </a:xfrm>
        </p:spPr>
        <p:txBody>
          <a:bodyPr l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33884" y="1716497"/>
            <a:ext cx="2965648" cy="70243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33759" y="2749908"/>
            <a:ext cx="2964979" cy="2124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b="1" i="0" dirty="0">
                <a:latin typeface="Conthrax Sb" panose="020B0707020201080204" pitchFamily="34" charset="0"/>
              </a:defRPr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133758" y="4971464"/>
            <a:ext cx="2964979" cy="810345"/>
          </a:xfrm>
        </p:spPr>
        <p:txBody>
          <a:bodyPr l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B60A7D-C78C-28B6-A499-39192F7118B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5EA46538-FECB-304C-A51D-F4A66687A027}" type="datetime1">
              <a:rPr lang="fr-CH" smtClean="0"/>
              <a:t>20.10.2025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9EE14F-6387-4301-C71A-59E65F8E07F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386D9F-160C-A3A0-2EF3-F807DBB777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2FADDA9-9821-F12F-9E98-BC4680FA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texte 21">
            <a:extLst>
              <a:ext uri="{FF2B5EF4-FFF2-40B4-BE49-F238E27FC236}">
                <a16:creationId xmlns:a16="http://schemas.microsoft.com/office/drawing/2014/main" id="{DE358FE7-3DF4-DEFC-9C22-9424097602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492" y="114300"/>
            <a:ext cx="10431463" cy="303213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fr-FR" dirty="0"/>
              <a:t>Ajouter le titre du chapitre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429" y="2351313"/>
            <a:ext cx="9779183" cy="35374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63550" y="6240685"/>
            <a:ext cx="989704" cy="38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1685" y="6240685"/>
            <a:ext cx="524363" cy="395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i="0">
                <a:solidFill>
                  <a:schemeClr val="accent1"/>
                </a:solidFill>
                <a:latin typeface="Ubuntu" panose="020B050403060203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Espace réservé du titre 18">
            <a:extLst>
              <a:ext uri="{FF2B5EF4-FFF2-40B4-BE49-F238E27FC236}">
                <a16:creationId xmlns:a16="http://schemas.microsoft.com/office/drawing/2014/main" id="{E63E004C-DEB7-EF1F-694F-21753FD4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428" y="113866"/>
            <a:ext cx="9779183" cy="1244338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5" name="Espace réservé du pied de page 34">
            <a:extLst>
              <a:ext uri="{FF2B5EF4-FFF2-40B4-BE49-F238E27FC236}">
                <a16:creationId xmlns:a16="http://schemas.microsoft.com/office/drawing/2014/main" id="{188DAAF4-53C2-D426-8617-8C08FA981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00419" y="6251699"/>
            <a:ext cx="1285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3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 dirty="0" err="1"/>
              <a:t>www.argusa.ch</a:t>
            </a:r>
            <a:endParaRPr lang="fr-FR" dirty="0"/>
          </a:p>
        </p:txBody>
      </p:sp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E034C41-F667-C7AA-4D7F-2BB3DC22555A}"/>
              </a:ext>
            </a:extLst>
          </p:cNvPr>
          <p:cNvSpPr/>
          <p:nvPr userDrawn="1"/>
        </p:nvSpPr>
        <p:spPr>
          <a:xfrm>
            <a:off x="-1" y="5124553"/>
            <a:ext cx="1791479" cy="1733448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Ubuntu" panose="020B0504030602030204" pitchFamily="34" charset="0"/>
            </a:endParaRPr>
          </a:p>
        </p:txBody>
      </p:sp>
      <p:sp>
        <p:nvSpPr>
          <p:cNvPr id="16" name="Triangle rectangle 15">
            <a:extLst>
              <a:ext uri="{FF2B5EF4-FFF2-40B4-BE49-F238E27FC236}">
                <a16:creationId xmlns:a16="http://schemas.microsoft.com/office/drawing/2014/main" id="{9C59C782-4C30-F5D7-D9C2-0F01CCB43543}"/>
              </a:ext>
            </a:extLst>
          </p:cNvPr>
          <p:cNvSpPr/>
          <p:nvPr userDrawn="1"/>
        </p:nvSpPr>
        <p:spPr>
          <a:xfrm rot="10800000">
            <a:off x="11553145" y="0"/>
            <a:ext cx="638855" cy="63885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Ubuntu" panose="020B050403060203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4562BC-2A47-C0C0-2EEC-F762F230B3EE}"/>
              </a:ext>
            </a:extLst>
          </p:cNvPr>
          <p:cNvCxnSpPr>
            <a:cxnSpLocks/>
          </p:cNvCxnSpPr>
          <p:nvPr userDrawn="1"/>
        </p:nvCxnSpPr>
        <p:spPr>
          <a:xfrm>
            <a:off x="1344428" y="1419114"/>
            <a:ext cx="1252959" cy="0"/>
          </a:xfrm>
          <a:prstGeom prst="line">
            <a:avLst/>
          </a:prstGeom>
          <a:ln w="349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CA46BA2-4364-E08F-C3BC-101C11AE0637}"/>
              </a:ext>
            </a:extLst>
          </p:cNvPr>
          <p:cNvCxnSpPr>
            <a:cxnSpLocks/>
          </p:cNvCxnSpPr>
          <p:nvPr userDrawn="1"/>
        </p:nvCxnSpPr>
        <p:spPr>
          <a:xfrm>
            <a:off x="9686414" y="6338977"/>
            <a:ext cx="185508" cy="198587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45A5E4B-D5B7-1BB0-3A4D-AF5F718AC150}"/>
              </a:ext>
            </a:extLst>
          </p:cNvPr>
          <p:cNvCxnSpPr>
            <a:cxnSpLocks/>
          </p:cNvCxnSpPr>
          <p:nvPr userDrawn="1"/>
        </p:nvCxnSpPr>
        <p:spPr>
          <a:xfrm>
            <a:off x="10524716" y="6339306"/>
            <a:ext cx="185508" cy="198587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0BE1D322-905B-0821-5C32-4D028F9330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0709" t="62117" r="8886" b="15472"/>
          <a:stretch/>
        </p:blipFill>
        <p:spPr>
          <a:xfrm>
            <a:off x="160325" y="6352248"/>
            <a:ext cx="909896" cy="197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1" r:id="rId3"/>
    <p:sldLayoutId id="2147483650" r:id="rId4"/>
    <p:sldLayoutId id="2147483652" r:id="rId5"/>
    <p:sldLayoutId id="2147483653" r:id="rId6"/>
    <p:sldLayoutId id="2147483656" r:id="rId7"/>
    <p:sldLayoutId id="2147483667" r:id="rId8"/>
    <p:sldLayoutId id="2147483668" r:id="rId9"/>
    <p:sldLayoutId id="214748365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3"/>
          </a:solidFill>
          <a:latin typeface="Conthrax Sb" panose="020B070702020108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rgusa-SA/SwissCommunityDayOn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9">
            <a:extLst>
              <a:ext uri="{FF2B5EF4-FFF2-40B4-BE49-F238E27FC236}">
                <a16:creationId xmlns:a16="http://schemas.microsoft.com/office/drawing/2014/main" id="{8E6FD2AA-073E-1248-F25D-382310ACB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200" cap="none" dirty="0"/>
              <a:t>Elisabetta Parozzi &amp; Luca Pescatore</a:t>
            </a:r>
          </a:p>
          <a:p>
            <a:r>
              <a:rPr lang="fr-FR" sz="1200" cap="none" dirty="0"/>
              <a:t>Argusa</a:t>
            </a:r>
          </a:p>
          <a:p>
            <a:r>
              <a:rPr lang="fr-FR" sz="1200" cap="none" dirty="0"/>
              <a:t>2025 </a:t>
            </a:r>
          </a:p>
          <a:p>
            <a:endParaRPr lang="fr-FR" cap="none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2D9D55A2-4360-E021-31F4-C1AE89D0F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0341" y="1734160"/>
            <a:ext cx="8279425" cy="1665960"/>
          </a:xfrm>
        </p:spPr>
        <p:txBody>
          <a:bodyPr>
            <a:normAutofit/>
          </a:bodyPr>
          <a:lstStyle/>
          <a:p>
            <a:r>
              <a:rPr lang="fr-FR" dirty="0" err="1"/>
              <a:t>Snowflake</a:t>
            </a:r>
            <a:r>
              <a:rPr lang="fr-FR" dirty="0"/>
              <a:t> Workshop </a:t>
            </a:r>
          </a:p>
        </p:txBody>
      </p:sp>
    </p:spTree>
    <p:extLst>
      <p:ext uri="{BB962C8B-B14F-4D97-AF65-F5344CB8AC3E}">
        <p14:creationId xmlns:p14="http://schemas.microsoft.com/office/powerpoint/2010/main" val="324683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A22CF-BD1E-5D19-D561-5DE4E463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71" y="2351562"/>
            <a:ext cx="9779183" cy="3563526"/>
          </a:xfrm>
        </p:spPr>
        <p:txBody>
          <a:bodyPr/>
          <a:lstStyle/>
          <a:p>
            <a:r>
              <a:rPr lang="en-US" dirty="0"/>
              <a:t>1. Compute Geospatial Distances</a:t>
            </a:r>
          </a:p>
          <a:p>
            <a:pPr lvl="1"/>
            <a:r>
              <a:rPr lang="en-US" dirty="0"/>
              <a:t>Use the ST_DISTANCE() function to calculate the distance (in meters) between each residence and nearby schools.</a:t>
            </a:r>
          </a:p>
          <a:p>
            <a:pPr lvl="1"/>
            <a:r>
              <a:rPr lang="en-US" dirty="0"/>
              <a:t>Filter for the closest school using a ranking function:</a:t>
            </a:r>
          </a:p>
          <a:p>
            <a:r>
              <a:rPr lang="en-US" dirty="0"/>
              <a:t>2. Create the Distance Table</a:t>
            </a:r>
          </a:p>
          <a:p>
            <a:pPr lvl="1"/>
            <a:r>
              <a:rPr lang="en-US" dirty="0"/>
              <a:t>The result is stored in </a:t>
            </a:r>
            <a:r>
              <a:rPr lang="en-US" dirty="0" err="1"/>
              <a:t>residence_school_mart_zg</a:t>
            </a:r>
            <a:r>
              <a:rPr lang="en-US" dirty="0"/>
              <a:t>, containing:</a:t>
            </a:r>
          </a:p>
          <a:p>
            <a:pPr lvl="2"/>
            <a:r>
              <a:rPr lang="en-US" dirty="0"/>
              <a:t>Residence details (address, municipality, student, allergies)</a:t>
            </a:r>
          </a:p>
          <a:p>
            <a:pPr lvl="2"/>
            <a:r>
              <a:rPr lang="en-US" dirty="0"/>
              <a:t>Closest school name and ID</a:t>
            </a:r>
          </a:p>
          <a:p>
            <a:pPr lvl="2"/>
            <a:r>
              <a:rPr lang="en-US" dirty="0"/>
              <a:t>Calculated </a:t>
            </a:r>
            <a:r>
              <a:rPr lang="en-US" dirty="0" err="1"/>
              <a:t>distance_meters</a:t>
            </a:r>
            <a:endParaRPr lang="en-US" dirty="0"/>
          </a:p>
          <a:p>
            <a:endParaRPr lang="fr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4150D-03A1-8D92-5FA3-CB1D1399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</a:t>
            </a:r>
            <a:r>
              <a:rPr lang="fr-CH" dirty="0"/>
              <a:t> 4. </a:t>
            </a:r>
            <a:r>
              <a:rPr lang="fr-CH" dirty="0" err="1"/>
              <a:t>What</a:t>
            </a:r>
            <a:r>
              <a:rPr lang="fr-CH" dirty="0"/>
              <a:t> are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looking</a:t>
            </a:r>
            <a:r>
              <a:rPr lang="fr-CH" dirty="0"/>
              <a:t> for?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A9FF56-0823-EFEE-323B-7A54217B0CA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Determine the distance between each student’s residence and the nearest school in Canton Zug, using Snowflake’s geospatial functions.</a:t>
            </a:r>
            <a:endParaRPr lang="fr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54F46-ACE9-1B46-8DA5-5055FF2793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6497D-7876-188E-FD1B-F7A898BEFE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43297-0330-EA9A-99D9-FAB15A07C3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4673F8-190C-0E91-4109-9CB26D40D7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80E87-AE94-11AF-4311-B44F5D95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40" y="3292253"/>
            <a:ext cx="4138019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8CF25A-632B-B23C-D4BF-8F5D77CD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426" y="2195376"/>
            <a:ext cx="9779183" cy="3563526"/>
          </a:xfrm>
        </p:spPr>
        <p:txBody>
          <a:bodyPr/>
          <a:lstStyle/>
          <a:p>
            <a:r>
              <a:rPr lang="en-US" dirty="0"/>
              <a:t>3. Analyze Accessibility Insights</a:t>
            </a:r>
          </a:p>
          <a:p>
            <a:pPr lvl="1"/>
            <a:r>
              <a:rPr lang="en-US" dirty="0"/>
              <a:t>Aggregate results by municipality.</a:t>
            </a:r>
            <a:endParaRPr lang="fr-CH" dirty="0"/>
          </a:p>
          <a:p>
            <a:pPr lvl="1"/>
            <a:r>
              <a:rPr lang="en-US" dirty="0"/>
              <a:t>Identify areas where </a:t>
            </a:r>
            <a:r>
              <a:rPr lang="en-US" b="1" dirty="0"/>
              <a:t>students live farther from schools</a:t>
            </a:r>
            <a:r>
              <a:rPr lang="en-US" dirty="0"/>
              <a:t> → potential insight for </a:t>
            </a:r>
            <a:r>
              <a:rPr lang="en-US" b="1" dirty="0"/>
              <a:t>urban planning or accessibility studies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95483-0332-75A0-EC63-7E601D80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</a:t>
            </a:r>
            <a:r>
              <a:rPr lang="fr-CH" dirty="0"/>
              <a:t> 4. </a:t>
            </a:r>
            <a:r>
              <a:rPr lang="fr-CH" dirty="0" err="1"/>
              <a:t>What</a:t>
            </a:r>
            <a:r>
              <a:rPr lang="fr-CH" dirty="0"/>
              <a:t> are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looking</a:t>
            </a:r>
            <a:r>
              <a:rPr lang="fr-CH" dirty="0"/>
              <a:t> for?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7E493EC-BF40-8CEE-8375-FD976FD3765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endParaRPr lang="fr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1CA6B-B59B-2170-3064-3C249BD3CB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F206-36FC-7F1F-B419-3EBB943605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4E7A-81B1-3B75-45E7-8975E30FBF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E5A776-0FA6-8D8B-CA09-14F790C21A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19E2E2-3EC9-5B38-3AA2-BE24F404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66" y="1358204"/>
            <a:ext cx="4330482" cy="14577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7E3002-CD41-BB2B-A6FB-A97EB445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72" y="3803919"/>
            <a:ext cx="7464255" cy="24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EA702-E463-835D-E3E3-4FBFDC73E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429" y="2325189"/>
            <a:ext cx="9779183" cy="3926510"/>
          </a:xfrm>
        </p:spPr>
        <p:txBody>
          <a:bodyPr/>
          <a:lstStyle/>
          <a:p>
            <a:r>
              <a:rPr lang="en-US" dirty="0"/>
              <a:t>Objective: </a:t>
            </a:r>
          </a:p>
          <a:p>
            <a:pPr lvl="1"/>
            <a:r>
              <a:rPr lang="en-US" dirty="0"/>
              <a:t>Build an interactive </a:t>
            </a:r>
            <a:r>
              <a:rPr lang="en-US" dirty="0" err="1"/>
              <a:t>Streamlit</a:t>
            </a:r>
            <a:r>
              <a:rPr lang="en-US" dirty="0"/>
              <a:t> application connected to Snowflake.</a:t>
            </a:r>
          </a:p>
          <a:p>
            <a:pPr lvl="1"/>
            <a:r>
              <a:rPr lang="en-US" dirty="0"/>
              <a:t>Use Cortex Search to query student information and allergy data in natural language.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Conversational Interface: Ask questions such as </a:t>
            </a:r>
            <a:r>
              <a:rPr lang="en-US" i="1" dirty="0"/>
              <a:t>“Which students in Zug are allergic to peanuts?”</a:t>
            </a:r>
            <a:endParaRPr lang="en-US" dirty="0"/>
          </a:p>
          <a:p>
            <a:pPr lvl="1"/>
            <a:r>
              <a:rPr lang="en-US" dirty="0"/>
              <a:t>Real-Time Data Access: Retrieves results directly from Snowflake tables.</a:t>
            </a:r>
          </a:p>
          <a:p>
            <a:pPr lvl="1"/>
            <a:r>
              <a:rPr lang="en-US" dirty="0"/>
              <a:t>Multilingual Output: Displays translated allergy information (EN, FR, DE, IT).</a:t>
            </a:r>
          </a:p>
          <a:p>
            <a:pPr lvl="1"/>
            <a:r>
              <a:rPr lang="en-US" dirty="0"/>
              <a:t>User-Friendly Visualization: Explore schools, residences, and allergy data interactively.</a:t>
            </a:r>
          </a:p>
          <a:p>
            <a:endParaRPr lang="fr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847B6-FECB-00E4-3672-254AA988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Final </a:t>
            </a:r>
            <a:r>
              <a:rPr lang="fr-CH" dirty="0" err="1"/>
              <a:t>Step</a:t>
            </a:r>
            <a:r>
              <a:rPr lang="fr-CH" dirty="0"/>
              <a:t>: </a:t>
            </a:r>
            <a:r>
              <a:rPr lang="fr-CH" dirty="0" err="1"/>
              <a:t>Streamlit</a:t>
            </a:r>
            <a:endParaRPr lang="fr-CH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C7BAD3-01F3-3E2E-6FA7-DCC9E7EC1FE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look at the </a:t>
            </a:r>
            <a:r>
              <a:rPr lang="fr-CH" dirty="0" err="1"/>
              <a:t>streamlit</a:t>
            </a:r>
            <a:r>
              <a:rPr lang="fr-CH" dirty="0"/>
              <a:t> </a:t>
            </a:r>
            <a:r>
              <a:rPr lang="fr-CH" dirty="0" err="1"/>
              <a:t>built</a:t>
            </a:r>
            <a:r>
              <a:rPr lang="fr-CH" dirty="0"/>
              <a:t> chat-bot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AD0D-7BD0-7082-7578-647C13C853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5AD27-AEB3-AF18-CC3C-11536FB4B4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530EA-0B93-3B12-7C44-F8D0CBB3C6C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9DAAB4-B960-8B3B-F95D-566AD5CCE7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B20B32-2AD8-C45F-2701-F646A09E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59" y="736035"/>
            <a:ext cx="4024555" cy="184773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DBD04F-4D72-0A6F-8012-6636B67DEC2D}"/>
              </a:ext>
            </a:extLst>
          </p:cNvPr>
          <p:cNvSpPr/>
          <p:nvPr/>
        </p:nvSpPr>
        <p:spPr>
          <a:xfrm>
            <a:off x="7673959" y="736035"/>
            <a:ext cx="3705241" cy="174590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292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0" descr="Rectangle de papier blanc sur un mur de verre intérieur">
            <a:extLst>
              <a:ext uri="{FF2B5EF4-FFF2-40B4-BE49-F238E27FC236}">
                <a16:creationId xmlns:a16="http://schemas.microsoft.com/office/drawing/2014/main" id="{13961472-602E-969B-6203-2C24B83DB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6858000"/>
          </a:xfr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D8910FF8-BECA-91E8-ED19-06253D14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513" y="1488662"/>
            <a:ext cx="3091070" cy="1673229"/>
          </a:xfrm>
        </p:spPr>
        <p:txBody>
          <a:bodyPr>
            <a:normAutofit/>
          </a:bodyPr>
          <a:lstStyle/>
          <a:p>
            <a:r>
              <a:rPr lang="fr-FR" sz="3100" dirty="0"/>
              <a:t>THANK YOU!</a:t>
            </a:r>
            <a:r>
              <a:rPr lang="fr-FR" dirty="0"/>
              <a:t> </a:t>
            </a:r>
            <a:br>
              <a:rPr lang="fr-FR" dirty="0"/>
            </a:br>
            <a:br>
              <a:rPr lang="fr-FR" sz="1800" dirty="0"/>
            </a:br>
            <a:endParaRPr lang="fr-FR" sz="1800" dirty="0"/>
          </a:p>
        </p:txBody>
      </p:sp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271CD83F-F075-26D4-B936-EF107D5A2EFA}"/>
              </a:ext>
            </a:extLst>
          </p:cNvPr>
          <p:cNvSpPr/>
          <p:nvPr/>
        </p:nvSpPr>
        <p:spPr>
          <a:xfrm rot="10800000">
            <a:off x="11396870" y="0"/>
            <a:ext cx="795130" cy="79513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Ubuntu" panose="020B0504030602030204" pitchFamily="34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1CE928B-5765-D1B4-E652-15E21B494EEF}"/>
              </a:ext>
            </a:extLst>
          </p:cNvPr>
          <p:cNvCxnSpPr>
            <a:cxnSpLocks/>
          </p:cNvCxnSpPr>
          <p:nvPr/>
        </p:nvCxnSpPr>
        <p:spPr>
          <a:xfrm>
            <a:off x="4691270" y="3621778"/>
            <a:ext cx="1252959" cy="0"/>
          </a:xfrm>
          <a:prstGeom prst="line">
            <a:avLst/>
          </a:prstGeom>
          <a:ln w="349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F9BB0414-7998-4AFA-8A23-0C71F93B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50945" y="3549842"/>
            <a:ext cx="3091071" cy="995650"/>
          </a:xfrm>
          <a:prstGeom prst="rect">
            <a:avLst/>
          </a:prstGeom>
        </p:spPr>
      </p:pic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478C8344-A903-FCF9-E98C-609CEFA97BC6}"/>
              </a:ext>
            </a:extLst>
          </p:cNvPr>
          <p:cNvSpPr/>
          <p:nvPr/>
        </p:nvSpPr>
        <p:spPr>
          <a:xfrm>
            <a:off x="-1" y="5107263"/>
            <a:ext cx="1809346" cy="1750737"/>
          </a:xfrm>
          <a:prstGeom prst="rtTriangle">
            <a:avLst/>
          </a:prstGeom>
          <a:solidFill>
            <a:srgbClr val="003C7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3EB93-6464-BBD1-7C5F-66FAA2D7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Getting</a:t>
            </a:r>
            <a:r>
              <a:rPr lang="fr-CH" dirty="0"/>
              <a:t> </a:t>
            </a:r>
            <a:r>
              <a:rPr lang="fr-CH" dirty="0" err="1"/>
              <a:t>Started</a:t>
            </a:r>
            <a:r>
              <a:rPr lang="fr-CH" dirty="0"/>
              <a:t> 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8D1918B0-1017-833A-76E0-94BE998AD0E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SNOwFLAKE</a:t>
            </a:r>
            <a:r>
              <a:rPr lang="en-US" dirty="0"/>
              <a:t>?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C73CC-76BB-996C-E22C-A213F4A0966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95B61F-4271-449B-A512-19BAE69CD042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61497-D2A7-5C9A-E37D-7967F7E70C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22395" y="6251699"/>
            <a:ext cx="1564020" cy="365125"/>
          </a:xfrm>
        </p:spPr>
        <p:txBody>
          <a:bodyPr/>
          <a:lstStyle/>
          <a:p>
            <a:r>
              <a:rPr lang="en-US" dirty="0"/>
              <a:t>www.argusa.ch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70825-EF43-D4FA-74F1-9F1BFD8AEB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D15A25-23F1-B349-81EF-8C55202F85F6}" type="slidenum">
              <a:rPr lang="en-US" smtClean="0"/>
              <a:t>2</a:t>
            </a:fld>
            <a:endParaRPr lang="en-US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3E58D6D-0401-2F18-197A-0B3FFC9501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9F21C7C-1A54-F235-2078-4D61BC0F574B}"/>
              </a:ext>
            </a:extLst>
          </p:cNvPr>
          <p:cNvSpPr txBox="1">
            <a:spLocks/>
          </p:cNvSpPr>
          <p:nvPr/>
        </p:nvSpPr>
        <p:spPr>
          <a:xfrm>
            <a:off x="879736" y="2323761"/>
            <a:ext cx="9779183" cy="356352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H" sz="2000" dirty="0" err="1"/>
              <a:t>Sclability</a:t>
            </a:r>
            <a:r>
              <a:rPr lang="fr-CH" sz="2000" dirty="0"/>
              <a:t> </a:t>
            </a:r>
            <a:r>
              <a:rPr lang="en-US" sz="2000" b="1" dirty="0"/>
              <a:t>&amp; Performance</a:t>
            </a:r>
            <a:r>
              <a:rPr lang="en-US" sz="2000" dirty="0"/>
              <a:t> – Handles large datasets efficiently with automatic scaling and parallel processing.</a:t>
            </a:r>
          </a:p>
          <a:p>
            <a:pPr lvl="1"/>
            <a:r>
              <a:rPr lang="en-US" sz="2000" b="1" dirty="0"/>
              <a:t>Separation of Storage and Compute</a:t>
            </a:r>
            <a:r>
              <a:rPr lang="en-US" sz="2000" dirty="0"/>
              <a:t> – Enables flexible resource management and cost optimization.</a:t>
            </a:r>
          </a:p>
          <a:p>
            <a:pPr lvl="1"/>
            <a:r>
              <a:rPr lang="en-US" sz="2000" b="1" dirty="0"/>
              <a:t>Cloud-Native Platform</a:t>
            </a:r>
            <a:r>
              <a:rPr lang="en-US" sz="2000" dirty="0"/>
              <a:t> – Accessible from anywhere, with built-in security, data sharing, and integration features.</a:t>
            </a:r>
          </a:p>
          <a:p>
            <a:pPr lvl="1"/>
            <a:r>
              <a:rPr lang="en-US" sz="2000" b="1" dirty="0"/>
              <a:t>SQL-Based &amp; User-Friendly</a:t>
            </a:r>
            <a:r>
              <a:rPr lang="en-US" sz="2000" dirty="0"/>
              <a:t> – Leverages standard SQL syntax while supporting advanced analytics and geospatial operations.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2377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snowflake&#10;&#10;AI-generated content may be incorrect.">
            <a:extLst>
              <a:ext uri="{FF2B5EF4-FFF2-40B4-BE49-F238E27FC236}">
                <a16:creationId xmlns:a16="http://schemas.microsoft.com/office/drawing/2014/main" id="{A9241509-97D2-9C84-8B38-12E4F046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409" b="18540"/>
          <a:stretch>
            <a:fillRect/>
          </a:stretch>
        </p:blipFill>
        <p:spPr>
          <a:xfrm>
            <a:off x="4186275" y="4687986"/>
            <a:ext cx="4287463" cy="174502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B1F07-452C-3CFA-51F6-845DA301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429" y="2325189"/>
            <a:ext cx="9606525" cy="3926510"/>
          </a:xfrm>
        </p:spPr>
        <p:txBody>
          <a:bodyPr/>
          <a:lstStyle/>
          <a:p>
            <a:r>
              <a:rPr lang="en-US" b="0" dirty="0"/>
              <a:t>Learn how to analyze spatial data in Snowflake.</a:t>
            </a:r>
          </a:p>
          <a:p>
            <a:r>
              <a:rPr lang="en-US" b="0" dirty="0"/>
              <a:t>Work with real Swiss data (students and schools).</a:t>
            </a:r>
          </a:p>
          <a:p>
            <a:r>
              <a:rPr lang="en-US" b="0" dirty="0"/>
              <a:t>Understand how to join datasets, compute school distances, and derive insights about school accessibility.</a:t>
            </a:r>
          </a:p>
          <a:p>
            <a:r>
              <a:rPr lang="en-US" b="0" dirty="0"/>
              <a:t>Gain hands-on experience using Snowflake SQL functions for data analysis and transformation.</a:t>
            </a:r>
            <a:endParaRPr lang="fr-CH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4E7C6-2271-7321-F652-A3162F15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Getting</a:t>
            </a:r>
            <a:r>
              <a:rPr lang="fr-CH" dirty="0"/>
              <a:t> </a:t>
            </a:r>
            <a:r>
              <a:rPr lang="fr-CH" dirty="0" err="1"/>
              <a:t>Started</a:t>
            </a:r>
            <a:r>
              <a:rPr lang="fr-CH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7F8984-D1AA-D64D-42E4-657421A244D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CH" dirty="0"/>
              <a:t>Workshop objective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96CB6-F9EA-C26C-1CFF-AB218F8E1D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8DD7-C5F1-A8EB-F53B-B9C486738C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E2E3-57F8-4A8B-0DEF-2971623DF9A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56EC3E-5A3F-0617-FCEC-723C4386CA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01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ED6A30-0188-1F38-A616-5716B883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" r="1" b="1"/>
          <a:stretch>
            <a:fillRect/>
          </a:stretch>
        </p:blipFill>
        <p:spPr>
          <a:xfrm>
            <a:off x="1344428" y="2620774"/>
            <a:ext cx="4802189" cy="2822305"/>
          </a:xfrm>
          <a:prstGeom prst="rect">
            <a:avLst/>
          </a:prstGeom>
          <a:noFill/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E65711AC-42BB-A893-A797-23FD3C22B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44428" y="1577532"/>
            <a:ext cx="9875798" cy="823912"/>
          </a:xfrm>
        </p:spPr>
        <p:txBody>
          <a:bodyPr anchor="b">
            <a:normAutofit/>
          </a:bodyPr>
          <a:lstStyle/>
          <a:p>
            <a:r>
              <a:rPr lang="fr-CH" dirty="0"/>
              <a:t>Link </a:t>
            </a:r>
            <a:r>
              <a:rPr lang="fr-CH" dirty="0" err="1"/>
              <a:t>where</a:t>
            </a:r>
            <a:r>
              <a:rPr lang="fr-CH" dirty="0"/>
              <a:t> to source the code and the csv file.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26F0CF-5C5B-1469-9A01-AEADA106A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016" y="2620774"/>
            <a:ext cx="4875210" cy="2822305"/>
          </a:xfrm>
        </p:spPr>
        <p:txBody>
          <a:bodyPr>
            <a:normAutofit/>
          </a:bodyPr>
          <a:lstStyle/>
          <a:p>
            <a:r>
              <a:rPr lang="fr-CH" dirty="0">
                <a:hlinkClick r:id="rId4"/>
              </a:rPr>
              <a:t>https://github.com/Argusa-SA/SwissCommunityDayOnData</a:t>
            </a: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b="0" dirty="0" err="1"/>
              <a:t>Let’s</a:t>
            </a:r>
            <a:r>
              <a:rPr lang="fr-CH" b="0" dirty="0"/>
              <a:t> </a:t>
            </a:r>
            <a:r>
              <a:rPr lang="fr-CH" b="0" dirty="0" err="1"/>
              <a:t>now</a:t>
            </a:r>
            <a:r>
              <a:rPr lang="fr-CH" b="0" dirty="0"/>
              <a:t> open a </a:t>
            </a:r>
            <a:r>
              <a:rPr lang="fr-CH" b="0" dirty="0" err="1"/>
              <a:t>workspace</a:t>
            </a:r>
            <a:r>
              <a:rPr lang="fr-CH" b="0" dirty="0"/>
              <a:t> in </a:t>
            </a:r>
            <a:r>
              <a:rPr lang="fr-CH" b="0" dirty="0" err="1"/>
              <a:t>Snowflake</a:t>
            </a:r>
            <a:r>
              <a:rPr lang="fr-CH" b="0" dirty="0"/>
              <a:t>! </a:t>
            </a:r>
          </a:p>
          <a:p>
            <a:endParaRPr lang="fr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F7FB-4260-7331-04AC-E479C246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3550" y="6240685"/>
            <a:ext cx="989704" cy="38464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6A2DA1-F6BC-9844-A2EA-870D3776C832}" type="datetime1">
              <a:rPr lang="fr-CH" smtClean="0"/>
              <a:pPr>
                <a:spcAft>
                  <a:spcPts val="600"/>
                </a:spcAft>
              </a:pPr>
              <a:t>20.10.2025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67BC-B409-2128-A239-BED45B14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0419" y="6251699"/>
            <a:ext cx="12859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www.argusa.ch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4408-BF96-3FA3-E06E-08D22CB5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1685" y="6240685"/>
            <a:ext cx="524363" cy="39540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2BEA4-E882-A1C2-AF36-A17E986A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428" y="113866"/>
            <a:ext cx="9779183" cy="1244338"/>
          </a:xfrm>
        </p:spPr>
        <p:txBody>
          <a:bodyPr anchor="b">
            <a:normAutofit/>
          </a:bodyPr>
          <a:lstStyle/>
          <a:p>
            <a:r>
              <a:rPr lang="fr-CH" dirty="0" err="1"/>
              <a:t>Useful</a:t>
            </a:r>
            <a:r>
              <a:rPr lang="fr-CH" dirty="0"/>
              <a:t> links: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6EFD581-1078-AC7A-8573-2A544B429C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492" y="114300"/>
            <a:ext cx="10431463" cy="3032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4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5FE4A-252E-45EE-AF15-43F2187D3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Go to the marketplace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3B1F2F-BE0A-A741-3725-7B8013437A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9484" y="2865936"/>
            <a:ext cx="2843834" cy="318123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F961C-29A4-B6A5-8553-40C68373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Download the free </a:t>
            </a:r>
            <a:r>
              <a:rPr lang="fr-CH" dirty="0" err="1"/>
              <a:t>database</a:t>
            </a:r>
            <a:endParaRPr lang="fr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A1AC48-E2A8-E0B2-6ACE-C48C300F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2944-E5DF-0B4B-98F0-5AE1F7814D43}" type="datetime1">
              <a:rPr lang="fr-CH" smtClean="0"/>
              <a:t>21.10.2025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1F5C94-5FB1-36CC-8EB3-BA992815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60FE8C-05F5-C7DC-00B3-F75D9DA0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0477A96-F57F-B573-D7E9-9797B4AA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</a:t>
            </a:r>
            <a:r>
              <a:rPr lang="fr-CH" dirty="0"/>
              <a:t> 1. Source </a:t>
            </a:r>
            <a:r>
              <a:rPr lang="fr-CH" dirty="0" err="1"/>
              <a:t>Database</a:t>
            </a:r>
            <a:r>
              <a:rPr lang="fr-CH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48273D-50AA-9172-2162-32ADEC94F1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C28AA0-3E27-DA5F-EF20-BEE6D73B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63" y="2620772"/>
            <a:ext cx="3938516" cy="35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0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C7E9B-EC29-2EE1-8E56-B05C7970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429" y="2325189"/>
            <a:ext cx="4751571" cy="3563526"/>
          </a:xfrm>
        </p:spPr>
        <p:txBody>
          <a:bodyPr/>
          <a:lstStyle/>
          <a:p>
            <a:r>
              <a:rPr lang="fr-CH" dirty="0"/>
              <a:t>1. </a:t>
            </a:r>
            <a:r>
              <a:rPr lang="fr-CH" dirty="0" err="1"/>
              <a:t>Upload</a:t>
            </a:r>
            <a:r>
              <a:rPr lang="fr-CH" dirty="0"/>
              <a:t> &amp; </a:t>
            </a:r>
            <a:r>
              <a:rPr lang="fr-CH" dirty="0" err="1"/>
              <a:t>Load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“+” Button</a:t>
            </a:r>
          </a:p>
          <a:p>
            <a:pPr lvl="1"/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Snowflake</a:t>
            </a:r>
            <a:r>
              <a:rPr lang="fr-CH" dirty="0"/>
              <a:t> Web UI, </a:t>
            </a:r>
            <a:r>
              <a:rPr lang="fr-CH" dirty="0" err="1"/>
              <a:t>navigate</a:t>
            </a:r>
            <a:r>
              <a:rPr lang="fr-CH" dirty="0"/>
              <a:t> to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database</a:t>
            </a:r>
            <a:r>
              <a:rPr lang="fr-CH" dirty="0"/>
              <a:t> → </a:t>
            </a:r>
            <a:r>
              <a:rPr lang="fr-CH" dirty="0" err="1"/>
              <a:t>schema</a:t>
            </a:r>
            <a:r>
              <a:rPr lang="fr-CH" dirty="0"/>
              <a:t> → table.</a:t>
            </a:r>
          </a:p>
          <a:p>
            <a:pPr lvl="1"/>
            <a:r>
              <a:rPr lang="fr-CH" dirty="0"/>
              <a:t>Click the “+” </a:t>
            </a:r>
            <a:r>
              <a:rPr lang="fr-CH" dirty="0" err="1"/>
              <a:t>icon</a:t>
            </a:r>
            <a:r>
              <a:rPr lang="fr-CH" dirty="0"/>
              <a:t> → </a:t>
            </a:r>
            <a:r>
              <a:rPr lang="fr-CH" dirty="0" err="1"/>
              <a:t>Load</a:t>
            </a:r>
            <a:r>
              <a:rPr lang="fr-CH" dirty="0"/>
              <a:t> Data.</a:t>
            </a:r>
          </a:p>
          <a:p>
            <a:pPr lvl="1"/>
            <a:r>
              <a:rPr lang="fr-CH" dirty="0"/>
              <a:t>Select </a:t>
            </a:r>
            <a:r>
              <a:rPr lang="fr-CH" dirty="0" err="1"/>
              <a:t>your</a:t>
            </a:r>
            <a:r>
              <a:rPr lang="fr-CH" dirty="0"/>
              <a:t> local CSV file, </a:t>
            </a:r>
            <a:r>
              <a:rPr lang="fr-CH" dirty="0" err="1"/>
              <a:t>define</a:t>
            </a:r>
            <a:r>
              <a:rPr lang="fr-CH" dirty="0"/>
              <a:t> the file format (e.g., comma-</a:t>
            </a:r>
            <a:r>
              <a:rPr lang="fr-CH" dirty="0" err="1"/>
              <a:t>delimited</a:t>
            </a:r>
            <a:r>
              <a:rPr lang="fr-CH" dirty="0"/>
              <a:t>, header </a:t>
            </a:r>
            <a:r>
              <a:rPr lang="fr-CH" dirty="0" err="1"/>
              <a:t>rows</a:t>
            </a:r>
            <a:r>
              <a:rPr lang="fr-CH" dirty="0"/>
              <a:t>, </a:t>
            </a:r>
            <a:r>
              <a:rPr lang="fr-CH" dirty="0" err="1"/>
              <a:t>encoding</a:t>
            </a:r>
            <a:r>
              <a:rPr lang="fr-CH" dirty="0"/>
              <a:t>).</a:t>
            </a:r>
          </a:p>
          <a:p>
            <a:pPr lvl="1"/>
            <a:r>
              <a:rPr lang="fr-CH" dirty="0" err="1"/>
              <a:t>Snowflake</a:t>
            </a:r>
            <a:r>
              <a:rPr lang="fr-CH" dirty="0"/>
              <a:t> </a:t>
            </a:r>
            <a:r>
              <a:rPr lang="fr-CH" dirty="0" err="1"/>
              <a:t>automatically</a:t>
            </a:r>
            <a:r>
              <a:rPr lang="fr-CH" dirty="0"/>
              <a:t> </a:t>
            </a:r>
            <a:r>
              <a:rPr lang="fr-CH" dirty="0" err="1"/>
              <a:t>uploads</a:t>
            </a:r>
            <a:r>
              <a:rPr lang="fr-CH" dirty="0"/>
              <a:t> and </a:t>
            </a:r>
            <a:r>
              <a:rPr lang="fr-CH" dirty="0" err="1"/>
              <a:t>loads</a:t>
            </a:r>
            <a:r>
              <a:rPr lang="fr-CH" dirty="0"/>
              <a:t> the data </a:t>
            </a:r>
            <a:r>
              <a:rPr lang="fr-CH" dirty="0" err="1"/>
              <a:t>directly</a:t>
            </a:r>
            <a:r>
              <a:rPr lang="fr-CH" dirty="0"/>
              <a:t> </a:t>
            </a:r>
            <a:r>
              <a:rPr lang="fr-CH" dirty="0" err="1"/>
              <a:t>into</a:t>
            </a:r>
            <a:r>
              <a:rPr lang="fr-CH" dirty="0"/>
              <a:t> the </a:t>
            </a:r>
            <a:r>
              <a:rPr lang="fr-CH" dirty="0" err="1"/>
              <a:t>selected</a:t>
            </a:r>
            <a:r>
              <a:rPr lang="fr-CH" dirty="0"/>
              <a:t> table.</a:t>
            </a:r>
          </a:p>
          <a:p>
            <a:endParaRPr lang="fr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D80769-8738-219F-D449-E5674EBC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</a:t>
            </a:r>
            <a:r>
              <a:rPr lang="fr-CH" dirty="0"/>
              <a:t> 2. </a:t>
            </a:r>
            <a:r>
              <a:rPr lang="fr-CH" dirty="0" err="1"/>
              <a:t>Add</a:t>
            </a:r>
            <a:r>
              <a:rPr lang="fr-CH" dirty="0"/>
              <a:t> CSV file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FC07B2-689A-5C65-8C56-BD2F850137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CH" dirty="0"/>
              <a:t>LOADING an </a:t>
            </a:r>
            <a:r>
              <a:rPr lang="fr-CH" dirty="0" err="1"/>
              <a:t>external</a:t>
            </a:r>
            <a:r>
              <a:rPr lang="fr-CH" dirty="0"/>
              <a:t> file to the </a:t>
            </a:r>
            <a:r>
              <a:rPr lang="fr-CH" dirty="0" err="1"/>
              <a:t>analysis</a:t>
            </a:r>
            <a:endParaRPr lang="fr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B8AA-58EC-A38B-849C-52A4402B2A6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AE79-2739-D338-50D4-C9C046AE70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B69D8-8FA0-A89E-4F0C-56C439EAA25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740EC-731B-E48A-C76C-8D380CCDBF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6FF81-E09F-1347-1037-6C966D2B2E59}"/>
              </a:ext>
            </a:extLst>
          </p:cNvPr>
          <p:cNvSpPr txBox="1"/>
          <p:nvPr/>
        </p:nvSpPr>
        <p:spPr>
          <a:xfrm>
            <a:off x="6807200" y="2325189"/>
            <a:ext cx="47515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Ubuntu" panose="020B0504030602030204" pitchFamily="34" charset="0"/>
              </a:rPr>
              <a:t>2.  Load via Stage and COPY INTO Command: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Create or use an existing </a:t>
            </a:r>
            <a:r>
              <a:rPr lang="en-US" sz="2000" b="1" dirty="0">
                <a:latin typeface="Ubuntu" panose="020B0504030602030204" pitchFamily="34" charset="0"/>
              </a:rPr>
              <a:t>internal stage</a:t>
            </a:r>
            <a:r>
              <a:rPr lang="en-US" sz="2000" dirty="0">
                <a:latin typeface="Ubuntu" panose="020B0504030602030204" pitchFamily="34" charset="0"/>
              </a:rPr>
              <a:t> (@mystage) or </a:t>
            </a:r>
            <a:r>
              <a:rPr lang="en-US" sz="2000" b="1" dirty="0">
                <a:latin typeface="Ubuntu" panose="020B0504030602030204" pitchFamily="34" charset="0"/>
              </a:rPr>
              <a:t>external stage</a:t>
            </a:r>
            <a:r>
              <a:rPr lang="en-US" sz="2000" dirty="0">
                <a:latin typeface="Ubuntu" panose="020B0504030602030204" pitchFamily="34" charset="0"/>
              </a:rPr>
              <a:t> (e.g., AWS S3).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504030602030204" pitchFamily="34" charset="0"/>
              </a:rPr>
              <a:t>Upload your CSV file to the stage using  “COPY INTO”  SQL command.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1130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96703-E57C-908B-D8B0-5FD1B6C5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78F9AF-1C4E-722C-A478-AB40575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</a:t>
            </a:r>
            <a:r>
              <a:rPr lang="fr-CH" dirty="0"/>
              <a:t> 2. </a:t>
            </a:r>
            <a:r>
              <a:rPr lang="fr-CH" dirty="0" err="1"/>
              <a:t>Add</a:t>
            </a:r>
            <a:r>
              <a:rPr lang="fr-CH" dirty="0"/>
              <a:t> CSV file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23D4DE-AEED-C8D7-0FF2-6812E4EBBCF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CH" dirty="0"/>
              <a:t>LOADING an </a:t>
            </a:r>
            <a:r>
              <a:rPr lang="fr-CH" dirty="0" err="1"/>
              <a:t>external</a:t>
            </a:r>
            <a:r>
              <a:rPr lang="fr-CH" dirty="0"/>
              <a:t> file to the </a:t>
            </a:r>
            <a:r>
              <a:rPr lang="fr-CH" dirty="0" err="1"/>
              <a:t>analysis</a:t>
            </a:r>
            <a:endParaRPr lang="fr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8CF6-1AAF-D0A3-FAB8-CA249D38BA0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C0623-1264-2686-5791-A21F126A5E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8A3A-482F-D620-49A3-6D76B8B61D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A7107-C303-E6C3-D29F-96A8CC9028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368C45-645A-9103-AAF0-DC013E3B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35" y="2221501"/>
            <a:ext cx="3703641" cy="4130398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83065F-6E35-012C-58C7-7BF7F3D4B8C8}"/>
              </a:ext>
            </a:extLst>
          </p:cNvPr>
          <p:cNvSpPr/>
          <p:nvPr/>
        </p:nvSpPr>
        <p:spPr>
          <a:xfrm>
            <a:off x="1224421" y="2067116"/>
            <a:ext cx="4439888" cy="44153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87450B-F721-F2CA-E9D3-357153CB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183" y="4373900"/>
            <a:ext cx="4854361" cy="1562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974309-26DB-86CE-97F0-C0F11586C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386" y="2098111"/>
            <a:ext cx="3965725" cy="2212759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DC8325-4E26-C531-8C0C-1074076E9619}"/>
              </a:ext>
            </a:extLst>
          </p:cNvPr>
          <p:cNvSpPr/>
          <p:nvPr/>
        </p:nvSpPr>
        <p:spPr>
          <a:xfrm>
            <a:off x="6080564" y="2067116"/>
            <a:ext cx="5457371" cy="405791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BDFC6-8A17-960B-7372-82CEED2FC26A}"/>
              </a:ext>
            </a:extLst>
          </p:cNvPr>
          <p:cNvSpPr txBox="1"/>
          <p:nvPr/>
        </p:nvSpPr>
        <p:spPr>
          <a:xfrm>
            <a:off x="5925604" y="1982950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latin typeface="Ubuntu" panose="020B0504030602030204" pitchFamily="34" charset="0"/>
              </a:rPr>
              <a:t>2.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58E3EF-A7A3-AA8E-91E0-4937FD31FA7E}"/>
              </a:ext>
            </a:extLst>
          </p:cNvPr>
          <p:cNvSpPr txBox="1"/>
          <p:nvPr/>
        </p:nvSpPr>
        <p:spPr>
          <a:xfrm>
            <a:off x="996112" y="2033189"/>
            <a:ext cx="53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>
                <a:latin typeface="Ubuntu" panose="020B050403060203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15920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91F6D-19A6-1471-E652-8FECFAA0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01" y="2234378"/>
            <a:ext cx="7697971" cy="3563526"/>
          </a:xfrm>
        </p:spPr>
        <p:txBody>
          <a:bodyPr/>
          <a:lstStyle/>
          <a:p>
            <a:r>
              <a:rPr lang="en-US" dirty="0"/>
              <a:t>1. Filter the Data by Canton</a:t>
            </a:r>
          </a:p>
          <a:p>
            <a:pPr lvl="1"/>
            <a:r>
              <a:rPr lang="en-US" dirty="0"/>
              <a:t>Extract only the records for Canton Zug (ZG) from the Swiss geographic dataset.</a:t>
            </a:r>
          </a:p>
          <a:p>
            <a:pPr lvl="1"/>
            <a:r>
              <a:rPr lang="en-US" dirty="0"/>
              <a:t>Create working tables such as </a:t>
            </a:r>
            <a:r>
              <a:rPr lang="en-US" dirty="0" err="1"/>
              <a:t>buildings_zg</a:t>
            </a:r>
            <a:r>
              <a:rPr lang="en-US" dirty="0"/>
              <a:t> for further processing.</a:t>
            </a:r>
          </a:p>
          <a:p>
            <a:r>
              <a:rPr lang="en-US" dirty="0"/>
              <a:t>2. Identify and Separate Key Building Types</a:t>
            </a:r>
          </a:p>
          <a:p>
            <a:pPr lvl="1"/>
            <a:r>
              <a:rPr lang="en-US" dirty="0"/>
              <a:t>Residential buildings → filter by </a:t>
            </a:r>
            <a:r>
              <a:rPr lang="en-US" dirty="0" err="1"/>
              <a:t>building_category</a:t>
            </a:r>
            <a:r>
              <a:rPr lang="en-US" dirty="0"/>
              <a:t> = 'residential’.</a:t>
            </a:r>
          </a:p>
          <a:p>
            <a:pPr lvl="1"/>
            <a:r>
              <a:rPr lang="en-US" dirty="0"/>
              <a:t>Schools → select where </a:t>
            </a:r>
            <a:r>
              <a:rPr lang="en-US" dirty="0" err="1"/>
              <a:t>building_name</a:t>
            </a:r>
            <a:r>
              <a:rPr lang="en-US" dirty="0"/>
              <a:t> ILIKE '%Schul%’.</a:t>
            </a:r>
          </a:p>
          <a:p>
            <a:pPr lvl="1"/>
            <a:r>
              <a:rPr lang="en-US" dirty="0"/>
              <a:t>Store them in new tables:</a:t>
            </a:r>
          </a:p>
          <a:p>
            <a:pPr lvl="2"/>
            <a:r>
              <a:rPr lang="en-US" dirty="0" err="1"/>
              <a:t>residences_zg</a:t>
            </a:r>
            <a:endParaRPr lang="en-US" dirty="0"/>
          </a:p>
          <a:p>
            <a:pPr lvl="2"/>
            <a:r>
              <a:rPr lang="en-US" dirty="0" err="1"/>
              <a:t>schools_zg</a:t>
            </a:r>
            <a:endParaRPr lang="en-US" dirty="0"/>
          </a:p>
          <a:p>
            <a:endParaRPr lang="fr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5AF6C5-C1DA-5EAF-2F0F-8D876285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</a:t>
            </a:r>
            <a:r>
              <a:rPr lang="fr-CH" dirty="0"/>
              <a:t> 3. </a:t>
            </a:r>
            <a:r>
              <a:rPr lang="fr-CH" dirty="0" err="1"/>
              <a:t>Filter</a:t>
            </a:r>
            <a:r>
              <a:rPr lang="fr-CH" dirty="0"/>
              <a:t> and </a:t>
            </a:r>
            <a:r>
              <a:rPr lang="fr-CH" dirty="0" err="1"/>
              <a:t>Organize</a:t>
            </a:r>
            <a:r>
              <a:rPr lang="fr-CH" dirty="0"/>
              <a:t>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6DE256-2837-C244-5524-253A39269EB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Structure and prepare the raw data for analysis by isolating relevant subsets (e.g., residential buildings, schools, students).</a:t>
            </a:r>
            <a:endParaRPr lang="fr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47F4-8B7E-CB9B-AA4B-F7ED94EB82F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E850E-15FE-E9A9-2456-6F34F6D5A44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CC34B-6BA7-04C2-BCC0-0740F35FC0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A1B86C-AFAD-9656-AA25-4F5FB6D4A1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DC3243-7D05-1AE7-EAD3-1C6FE961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422" y="2221501"/>
            <a:ext cx="3543977" cy="949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7A3352-6660-4493-54DE-6B39B3A7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19" y="4753267"/>
            <a:ext cx="3889980" cy="10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4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F5E25-4AE5-D4BA-B24A-3BF33A897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15" y="1541417"/>
            <a:ext cx="6401678" cy="3563526"/>
          </a:xfrm>
        </p:spPr>
        <p:txBody>
          <a:bodyPr/>
          <a:lstStyle/>
          <a:p>
            <a:r>
              <a:rPr lang="en-US" dirty="0"/>
              <a:t>3. Enrich Buildings with Municipality  Information</a:t>
            </a:r>
          </a:p>
          <a:p>
            <a:pPr lvl="1"/>
            <a:r>
              <a:rPr lang="en-US" dirty="0"/>
              <a:t>Join buildings streets to include geographic context: Municipality</a:t>
            </a:r>
          </a:p>
          <a:p>
            <a:pPr lvl="1"/>
            <a:r>
              <a:rPr lang="en-US" dirty="0"/>
              <a:t>Create a clean, enriched table </a:t>
            </a:r>
            <a:r>
              <a:rPr lang="en-US" dirty="0" err="1"/>
              <a:t>buildings_with_municipality_zg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4. Add Student Information</a:t>
            </a:r>
          </a:p>
          <a:p>
            <a:pPr lvl="1"/>
            <a:r>
              <a:rPr lang="en-US" dirty="0"/>
              <a:t>Join </a:t>
            </a:r>
            <a:r>
              <a:rPr lang="en-US" dirty="0" err="1"/>
              <a:t>residences_zg</a:t>
            </a:r>
            <a:r>
              <a:rPr lang="en-US" dirty="0"/>
              <a:t> with the students table imported from the CSV file</a:t>
            </a:r>
          </a:p>
          <a:p>
            <a:pPr lvl="1"/>
            <a:r>
              <a:rPr lang="en-US" dirty="0"/>
              <a:t>Result: </a:t>
            </a:r>
            <a:r>
              <a:rPr lang="en-US" dirty="0" err="1"/>
              <a:t>buildings_zg_students</a:t>
            </a:r>
            <a:r>
              <a:rPr lang="en-US" dirty="0"/>
              <a:t> — a dataset linking each student to their residence and allergies.</a:t>
            </a:r>
          </a:p>
          <a:p>
            <a:endParaRPr lang="fr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F1649-D9BF-28D5-0049-8761C6E0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</a:t>
            </a:r>
            <a:r>
              <a:rPr lang="fr-CH" dirty="0"/>
              <a:t> 3. </a:t>
            </a:r>
            <a:r>
              <a:rPr lang="fr-CH" dirty="0" err="1"/>
              <a:t>Filter</a:t>
            </a:r>
            <a:r>
              <a:rPr lang="fr-CH" dirty="0"/>
              <a:t> and </a:t>
            </a:r>
            <a:r>
              <a:rPr lang="fr-CH" dirty="0" err="1"/>
              <a:t>Organizing</a:t>
            </a:r>
            <a:r>
              <a:rPr lang="fr-CH" dirty="0"/>
              <a:t>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A7443-DE5B-B4AF-BE68-B107A993A9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6A2DA1-F6BC-9844-A2EA-870D3776C832}" type="datetime1">
              <a:rPr lang="fr-CH" smtClean="0"/>
              <a:pPr/>
              <a:t>20.10.2025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99DBE-1479-DBAF-8F78-FDC5D31200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www.argusa.ch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47222-3070-37F9-9A2E-7DDBB3C266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F7C87B-C8D1-67AD-A44E-BF977E3881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F43DFC-8A95-0B05-8319-F4A4F8A0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543" y="4683253"/>
            <a:ext cx="3721412" cy="843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2C6452-C46F-E95C-66F5-A7A2C5B1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70" y="2060613"/>
            <a:ext cx="3815287" cy="84338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2FB2BF-DFDF-7A0A-8337-F45D9CC05DEF}"/>
              </a:ext>
            </a:extLst>
          </p:cNvPr>
          <p:cNvSpPr/>
          <p:nvPr/>
        </p:nvSpPr>
        <p:spPr>
          <a:xfrm>
            <a:off x="7593272" y="1812838"/>
            <a:ext cx="3940555" cy="120206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2789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RGUSA-2023">
      <a:dk1>
        <a:srgbClr val="424242"/>
      </a:dk1>
      <a:lt1>
        <a:srgbClr val="FFFFFF"/>
      </a:lt1>
      <a:dk2>
        <a:srgbClr val="0C2145"/>
      </a:dk2>
      <a:lt2>
        <a:srgbClr val="E9DECA"/>
      </a:lt2>
      <a:accent1>
        <a:srgbClr val="FFCA00"/>
      </a:accent1>
      <a:accent2>
        <a:srgbClr val="E20512"/>
      </a:accent2>
      <a:accent3>
        <a:srgbClr val="163D7E"/>
      </a:accent3>
      <a:accent4>
        <a:srgbClr val="B48F00"/>
      </a:accent4>
      <a:accent5>
        <a:srgbClr val="8F2114"/>
      </a:accent5>
      <a:accent6>
        <a:srgbClr val="112E5E"/>
      </a:accent6>
      <a:hlink>
        <a:srgbClr val="E20512"/>
      </a:hlink>
      <a:folHlink>
        <a:srgbClr val="AFA08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Argusa-modele-v3" id="{CA26174D-BE1B-3A4C-94C5-794A34D38F92}" vid="{8FC0A42E-7A66-914A-8E24-AE175449850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b92d00-2597-46c8-8bbd-45f7b791c6cc" xsi:nil="true"/>
    <lcf76f155ced4ddcb4097134ff3c332f xmlns="71c33b69-f513-49d4-b2ac-e640d0f20bf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1F9031E169364EACA427940ECB99BC" ma:contentTypeVersion="14" ma:contentTypeDescription="Ein neues Dokument erstellen." ma:contentTypeScope="" ma:versionID="38cc1b041b01ab83a87afe7eecbaf808">
  <xsd:schema xmlns:xsd="http://www.w3.org/2001/XMLSchema" xmlns:xs="http://www.w3.org/2001/XMLSchema" xmlns:p="http://schemas.microsoft.com/office/2006/metadata/properties" xmlns:ns2="71c33b69-f513-49d4-b2ac-e640d0f20bf6" xmlns:ns3="80b92d00-2597-46c8-8bbd-45f7b791c6cc" targetNamespace="http://schemas.microsoft.com/office/2006/metadata/properties" ma:root="true" ma:fieldsID="e64db9cc61ee665355442e1fbae1ed94" ns2:_="" ns3:_="">
    <xsd:import namespace="71c33b69-f513-49d4-b2ac-e640d0f20bf6"/>
    <xsd:import namespace="80b92d00-2597-46c8-8bbd-45f7b791c6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33b69-f513-49d4-b2ac-e640d0f20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b26ce132-316a-42db-86d3-0eea58fbd9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92d00-2597-46c8-8bbd-45f7b791c6c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73a1844-a1d3-402b-a38a-61c5f5d85955}" ma:internalName="TaxCatchAll" ma:showField="CatchAllData" ma:web="80b92d00-2597-46c8-8bbd-45f7b791c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A81AF3-37C0-4C79-983F-73173F687C48}">
  <ds:schemaRefs>
    <ds:schemaRef ds:uri="http://schemas.microsoft.com/office/2006/metadata/properties"/>
    <ds:schemaRef ds:uri="http://schemas.microsoft.com/office/infopath/2007/PartnerControls"/>
    <ds:schemaRef ds:uri="80b92d00-2597-46c8-8bbd-45f7b791c6cc"/>
    <ds:schemaRef ds:uri="71c33b69-f513-49d4-b2ac-e640d0f20bf6"/>
  </ds:schemaRefs>
</ds:datastoreItem>
</file>

<file path=customXml/itemProps2.xml><?xml version="1.0" encoding="utf-8"?>
<ds:datastoreItem xmlns:ds="http://schemas.openxmlformats.org/officeDocument/2006/customXml" ds:itemID="{BD8F0C2A-38E7-4911-935C-E5B4DD5D82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325302-2401-4F4D-BAA3-6B5003990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33b69-f513-49d4-b2ac-e640d0f20bf6"/>
    <ds:schemaRef ds:uri="80b92d00-2597-46c8-8bbd-45f7b791c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827</Words>
  <Application>Microsoft Office PowerPoint</Application>
  <PresentationFormat>Widescreen</PresentationFormat>
  <Paragraphs>121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Conthrax Sb</vt:lpstr>
      <vt:lpstr>Ubuntu</vt:lpstr>
      <vt:lpstr>Circuit</vt:lpstr>
      <vt:lpstr>Snowflake Workshop </vt:lpstr>
      <vt:lpstr>Getting Started </vt:lpstr>
      <vt:lpstr>Getting Started </vt:lpstr>
      <vt:lpstr>Useful links: </vt:lpstr>
      <vt:lpstr>Step 1. Source Database </vt:lpstr>
      <vt:lpstr>Step 2. Add CSV file </vt:lpstr>
      <vt:lpstr>Step 2. Add CSV file </vt:lpstr>
      <vt:lpstr>Step 3. Filter and Organize Data</vt:lpstr>
      <vt:lpstr>Step 3. Filter and Organizing Data</vt:lpstr>
      <vt:lpstr>Step 4. What are we looking for? </vt:lpstr>
      <vt:lpstr>Step 4. What are we looking for? </vt:lpstr>
      <vt:lpstr>Final Step: Streamlit</vt:lpstr>
      <vt:lpstr>THANK YOU!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Marguerat</dc:creator>
  <cp:lastModifiedBy>Elisabetta Parozzi</cp:lastModifiedBy>
  <cp:revision>77</cp:revision>
  <dcterms:created xsi:type="dcterms:W3CDTF">2022-08-15T14:29:15Z</dcterms:created>
  <dcterms:modified xsi:type="dcterms:W3CDTF">2025-10-21T15:27:29Z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0x010100581F9031E169364EACA427940ECB99BC</vt:lpwstr>
  </property>
  <property fmtid="{D5CDD505-2E9C-101B-9397-08002B2CF9AE}" pid="3" name="MediaServiceImageTags">
    <vt:lpwstr/>
  </property>
</Properties>
</file>