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8" r:id="rId5"/>
    <p:sldId id="259" r:id="rId6"/>
    <p:sldId id="264" r:id="rId7"/>
    <p:sldId id="262" r:id="rId8"/>
    <p:sldId id="271" r:id="rId9"/>
    <p:sldId id="273" r:id="rId10"/>
    <p:sldId id="263" r:id="rId11"/>
    <p:sldId id="265" r:id="rId12"/>
    <p:sldId id="275" r:id="rId13"/>
    <p:sldId id="272" r:id="rId14"/>
    <p:sldId id="274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A2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114" d="100"/>
          <a:sy n="114" d="100"/>
        </p:scale>
        <p:origin x="-155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BC41-43E4-43B2-A2A8-49ED358A4BD6}" type="datetimeFigureOut">
              <a:rPr lang="el-GR" smtClean="0"/>
              <a:pPr/>
              <a:t>27/1/2020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40D3E-94A8-4DD0-AD5D-DBED065AE19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85F8-FE6E-42DD-A8E8-30CB10D24577}" type="datetimeFigureOut">
              <a:rPr lang="el-GR" smtClean="0"/>
              <a:pPr/>
              <a:t>27/1/2020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7E56-64F6-4489-BF6E-19835BA7EDE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introduction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Delivery drones, assistant robots, etc. etc.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what AI at</a:t>
            </a:r>
            <a:r>
              <a:rPr lang="en-US" baseline="0" dirty="0" smtClean="0"/>
              <a:t> the Edge is and what it offers to the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concept.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https://blog.bosch-si.com/bosch-iot-suite/cloud-and-edge-computing-for-iot-a-short-history/</a:t>
            </a:r>
          </a:p>
          <a:p>
            <a:r>
              <a:rPr lang="en-US" dirty="0" smtClean="0"/>
              <a:t>https://dl.acm.org/doi/10.1145/1013367.1013397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</a:t>
            </a:r>
            <a:r>
              <a:rPr lang="en-US" baseline="0" dirty="0" smtClean="0"/>
              <a:t> differences between the Edge and the Cloud and why Edge is preferred over cloud at certain cases.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OpenVINO toolkit and its features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OpenVINO</a:t>
            </a:r>
            <a:r>
              <a:rPr lang="en-US" baseline="0" dirty="0" smtClean="0"/>
              <a:t> briefly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r>
              <a:rPr lang="en-US" baseline="0" dirty="0" smtClean="0"/>
              <a:t> of the classes that implement the Inference Engine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description of the data</a:t>
            </a:r>
            <a:r>
              <a:rPr lang="en-US" baseline="0" dirty="0" smtClean="0"/>
              <a:t> “journey” within the inference engine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7E56-64F6-4489-BF6E-19835BA7EDE7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1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4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8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0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35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2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9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7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6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D079-A5C7-4211-B487-5DD4D6307C94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7499-4C9F-4DF3-9D6E-CF2A31E0A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0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dg_cloud_thess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58310" cy="24208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35" y="2411651"/>
            <a:ext cx="9144000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VERDANA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37910" y="923467"/>
            <a:ext cx="4680000" cy="4680000"/>
          </a:xfrm>
          <a:prstGeom prst="ellipse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64164" y="1486667"/>
            <a:ext cx="3600000" cy="36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0152" y="836712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9792" y="4797152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81148" y="3311751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23728" y="2609560"/>
            <a:ext cx="468000" cy="468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1556792"/>
            <a:ext cx="3240360" cy="3240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GDG Cloud Thessaloniki – Intel OpenVINO</a:t>
            </a:r>
            <a:endParaRPr lang="en-US" sz="30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524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39552" y="260648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Inference Engine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ference-engin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268760"/>
            <a:ext cx="3888432" cy="324036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3635896" y="2348880"/>
            <a:ext cx="568863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800" b="0" dirty="0" smtClean="0"/>
              <a:t> Written in C++</a:t>
            </a: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635896" y="2852936"/>
            <a:ext cx="676875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800" b="0" dirty="0" smtClean="0"/>
              <a:t> Coded with a Python Wrapper</a:t>
            </a:r>
            <a:endParaRPr lang="en-US" sz="2800" b="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35896" y="3429000"/>
            <a:ext cx="5904656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800" b="0" dirty="0" smtClean="0"/>
              <a:t> Apps can be developed in both</a:t>
            </a:r>
          </a:p>
          <a:p>
            <a:pPr algn="l"/>
            <a:r>
              <a:rPr lang="en-US" sz="2800" b="0" dirty="0" smtClean="0"/>
              <a:t>  C++ and Python</a:t>
            </a:r>
            <a:endParaRPr lang="en-US" sz="2800" b="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635896" y="1772816"/>
            <a:ext cx="568863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800" b="0" dirty="0" smtClean="0"/>
              <a:t> Runs the actual Inference</a:t>
            </a: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077072"/>
            <a:ext cx="1219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39552" y="260648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Inference Engine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71600" y="1700808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2800" b="0" dirty="0" smtClean="0"/>
              <a:t>But how does the Inference Engine work?</a:t>
            </a: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15616" y="2852936"/>
            <a:ext cx="8028384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000" b="0" dirty="0" smtClean="0"/>
              <a:t> </a:t>
            </a:r>
            <a:r>
              <a:rPr lang="en-US" sz="2000" b="0" dirty="0" err="1" smtClean="0"/>
              <a:t>IENetwork</a:t>
            </a:r>
            <a:r>
              <a:rPr lang="en-US" sz="2000" b="0" dirty="0" smtClean="0"/>
              <a:t> – A class to hold the network and load it into the </a:t>
            </a:r>
            <a:r>
              <a:rPr lang="en-US" sz="2000" b="0" dirty="0" err="1" smtClean="0"/>
              <a:t>IECore</a:t>
            </a:r>
            <a:endParaRPr lang="en-US" sz="2000" b="0" dirty="0" smtClean="0"/>
          </a:p>
          <a:p>
            <a:endParaRPr lang="en-US" sz="20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20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20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115616" y="2420888"/>
            <a:ext cx="568863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000" b="0" dirty="0" smtClean="0"/>
              <a:t> </a:t>
            </a:r>
            <a:r>
              <a:rPr lang="en-US" sz="2000" b="0" dirty="0" err="1" smtClean="0"/>
              <a:t>IECore</a:t>
            </a:r>
            <a:r>
              <a:rPr lang="en-US" sz="2000" b="0" dirty="0" smtClean="0"/>
              <a:t> – A Python Wrapper to work on the IE </a:t>
            </a:r>
          </a:p>
          <a:p>
            <a:endParaRPr lang="en-US" sz="20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20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20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115616" y="3284984"/>
            <a:ext cx="763284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000" b="0" dirty="0" smtClean="0"/>
              <a:t> Inference Request – Synchronous/Asynchronous Requests</a:t>
            </a:r>
          </a:p>
          <a:p>
            <a:endParaRPr lang="en-US" sz="20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20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20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 smtClean="0"/>
          </a:p>
          <a:p>
            <a:pPr algn="l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39552" y="260648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Inference Engine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99592" y="3861048"/>
            <a:ext cx="72008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900" b="0" dirty="0" smtClean="0"/>
              <a:t> InferRequest handles inputs, outputs,</a:t>
            </a:r>
          </a:p>
          <a:p>
            <a:pPr algn="l"/>
            <a:r>
              <a:rPr lang="en-US" sz="2900" b="0" dirty="0" smtClean="0"/>
              <a:t>  and latency  as attributes</a:t>
            </a:r>
            <a:endParaRPr lang="en-US" sz="2800" b="0" dirty="0" smtClean="0"/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endParaRPr lang="en-US" sz="3200" b="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pic>
        <p:nvPicPr>
          <p:cNvPr id="13" name="Picture 12" descr="integration_proce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388240"/>
            <a:ext cx="6336704" cy="2088831"/>
          </a:xfrm>
          <a:prstGeom prst="rect">
            <a:avLst/>
          </a:prstGeom>
        </p:spPr>
      </p:pic>
      <p:pic>
        <p:nvPicPr>
          <p:cNvPr id="20" name="Picture 19" descr="i_view32_pGG61uaEA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2996952"/>
            <a:ext cx="167663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39552" y="404664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Deploying an Edge App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80528" y="1772816"/>
            <a:ext cx="6428815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What do I need to do?</a:t>
            </a:r>
          </a:p>
          <a:p>
            <a:endParaRPr lang="en-US" sz="32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71600" y="2528900"/>
            <a:ext cx="6428815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Handle input streams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b="0" dirty="0" smtClean="0"/>
          </a:p>
          <a:p>
            <a:pPr algn="l">
              <a:buFont typeface="Arial" pitchFamily="34" charset="0"/>
              <a:buChar char="•"/>
            </a:pPr>
            <a:endParaRPr lang="en-US" b="0" dirty="0" smtClean="0"/>
          </a:p>
          <a:p>
            <a:pPr algn="l">
              <a:buFont typeface="Arial" pitchFamily="34" charset="0"/>
              <a:buChar char="•"/>
            </a:pPr>
            <a:endParaRPr lang="en-US" b="0" dirty="0" smtClean="0"/>
          </a:p>
          <a:p>
            <a:pPr algn="l">
              <a:buFont typeface="Arial" pitchFamily="34" charset="0"/>
              <a:buChar char="•"/>
            </a:pPr>
            <a:endParaRPr lang="en-US" b="0" dirty="0" smtClean="0"/>
          </a:p>
          <a:p>
            <a:pPr algn="l"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71600" y="3140968"/>
            <a:ext cx="6428815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Process model outputs</a:t>
            </a:r>
            <a:endParaRPr lang="en-US" b="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71600" y="3789040"/>
            <a:ext cx="6428815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3500" b="0" dirty="0" smtClean="0"/>
              <a:t> </a:t>
            </a:r>
            <a:r>
              <a:rPr lang="en-US" sz="4300" b="0" dirty="0" smtClean="0"/>
              <a:t>Take care of server communications</a:t>
            </a:r>
          </a:p>
          <a:p>
            <a:endParaRPr lang="en-US" sz="32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pic>
        <p:nvPicPr>
          <p:cNvPr id="14" name="Picture 13" descr="i_view32_NButwyZ3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2492896"/>
            <a:ext cx="1293339" cy="11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53387" y="2204864"/>
            <a:ext cx="7707045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4400" dirty="0" smtClean="0">
                <a:solidFill>
                  <a:srgbClr val="00B0F0"/>
                </a:solidFill>
              </a:rPr>
              <a:t>App Deployment Demo!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55576" y="332656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AI At the Edge Applicability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91680" y="1412776"/>
            <a:ext cx="6572831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Self-driving cars</a:t>
            </a:r>
          </a:p>
          <a:p>
            <a:pPr algn="l"/>
            <a:endParaRPr lang="en-US" b="0" dirty="0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91680" y="1988840"/>
            <a:ext cx="6572831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Security Cameras</a:t>
            </a:r>
            <a:endParaRPr lang="en-US" b="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691680" y="2636912"/>
            <a:ext cx="6572831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Drones</a:t>
            </a:r>
            <a:endParaRPr lang="en-US" b="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91680" y="3212976"/>
            <a:ext cx="6572831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Robots</a:t>
            </a:r>
            <a:endParaRPr lang="en-US" b="0" dirty="0"/>
          </a:p>
        </p:txBody>
      </p:sp>
      <p:pic>
        <p:nvPicPr>
          <p:cNvPr id="15" name="Picture 2" descr="C:\Users\Silver\Desktop\Documents\ShareX\Screenshots\2020-01\opera_lP9mJi0t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276872"/>
            <a:ext cx="3237406" cy="2016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65355" y="332656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Credits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Silver\Desktop\Documents\ShareX\Screenshots\2020-01\opera_A5gWeemKZ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077072"/>
            <a:ext cx="716285" cy="904781"/>
          </a:xfrm>
          <a:prstGeom prst="rect">
            <a:avLst/>
          </a:prstGeom>
          <a:noFill/>
        </p:spPr>
      </p:pic>
      <p:pic>
        <p:nvPicPr>
          <p:cNvPr id="1027" name="Picture 3" descr="C:\Users\Silver\Desktop\Documents\ShareX\Screenshots\2020-01\opera_qhGke0ivT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24944"/>
            <a:ext cx="723900" cy="998984"/>
          </a:xfrm>
          <a:prstGeom prst="rect">
            <a:avLst/>
          </a:prstGeom>
          <a:noFill/>
        </p:spPr>
      </p:pic>
      <p:pic>
        <p:nvPicPr>
          <p:cNvPr id="16" name="Picture 15" descr="intel-2821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908720"/>
            <a:ext cx="2376264" cy="2155304"/>
          </a:xfrm>
          <a:prstGeom prst="rect">
            <a:avLst/>
          </a:prstGeom>
        </p:spPr>
      </p:pic>
      <p:pic>
        <p:nvPicPr>
          <p:cNvPr id="17" name="Picture 16" descr="udacity-1-2829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836712"/>
            <a:ext cx="2808312" cy="244827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267744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Icons Designed by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studiogstock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Freepik.com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Drone photo by Jared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Brashier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Unsplash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87824" y="2996952"/>
            <a:ext cx="2336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Elias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Papachristos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59832" y="335699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https://www.linkedin.com/in/elias-papachristos</a:t>
            </a:r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39657" y="4005064"/>
            <a:ext cx="1911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Argyris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Liatsis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78942" y="4355812"/>
            <a:ext cx="458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https://www.linkedin.com/in/argyris-liatsis/</a:t>
            </a:r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51720" y="33265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4000" dirty="0" smtClean="0">
                <a:solidFill>
                  <a:srgbClr val="00B0F0"/>
                </a:solidFill>
              </a:rPr>
              <a:t>Introduction to AI </a:t>
            </a:r>
          </a:p>
          <a:p>
            <a:r>
              <a:rPr lang="en-US" sz="4000" dirty="0" smtClean="0">
                <a:solidFill>
                  <a:srgbClr val="00B0F0"/>
                </a:solidFill>
              </a:rPr>
              <a:t>at the Edge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5" y="0"/>
            <a:ext cx="19050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03671" y="288949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1640" y="5445224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67744" y="1988840"/>
            <a:ext cx="49685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AI at the Edge?</a:t>
            </a:r>
          </a:p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12" name="Picture 11" descr="i_view32_8j4E9P3JF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924944"/>
            <a:ext cx="1376275" cy="1261586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2339752" y="3861048"/>
            <a:ext cx="599676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b="0" dirty="0" smtClean="0">
                <a:solidFill>
                  <a:prstClr val="black">
                    <a:tint val="75000"/>
                  </a:prstClr>
                </a:solidFill>
              </a:rPr>
              <a:t>Extension of Internet-Of-Things(</a:t>
            </a:r>
            <a:r>
              <a:rPr lang="en-US" sz="1800" b="0" dirty="0" err="1" smtClean="0">
                <a:solidFill>
                  <a:prstClr val="black">
                    <a:tint val="75000"/>
                  </a:prstClr>
                </a:solidFill>
              </a:rPr>
              <a:t>IoT</a:t>
            </a:r>
            <a:r>
              <a:rPr lang="en-US" sz="1800" b="0" dirty="0" smtClean="0">
                <a:solidFill>
                  <a:prstClr val="black">
                    <a:tint val="75000"/>
                  </a:prstClr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39752" y="2996952"/>
            <a:ext cx="3369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or Near-Local Processing</a:t>
            </a:r>
            <a:endParaRPr lang="el-GR" dirty="0"/>
          </a:p>
        </p:txBody>
      </p:sp>
      <p:sp>
        <p:nvSpPr>
          <p:cNvPr id="17" name="Rectangle 16"/>
          <p:cNvSpPr/>
          <p:nvPr/>
        </p:nvSpPr>
        <p:spPr>
          <a:xfrm>
            <a:off x="2339752" y="3429000"/>
            <a:ext cx="5003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Network Inference Locally/Semi-Locally</a:t>
            </a:r>
          </a:p>
        </p:txBody>
      </p:sp>
    </p:spTree>
    <p:extLst>
      <p:ext uri="{BB962C8B-B14F-4D97-AF65-F5344CB8AC3E}">
        <p14:creationId xmlns:p14="http://schemas.microsoft.com/office/powerpoint/2010/main" xmlns="" val="4226189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39552" y="332656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A little bit of History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9672" y="1916832"/>
            <a:ext cx="4879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1990  Beginning of Decentralized Computing</a:t>
            </a:r>
          </a:p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(ATMs)</a:t>
            </a:r>
            <a:endParaRPr lang="el-GR" dirty="0"/>
          </a:p>
        </p:txBody>
      </p:sp>
      <p:sp>
        <p:nvSpPr>
          <p:cNvPr id="12" name="Rectangle 11"/>
          <p:cNvSpPr/>
          <p:nvPr/>
        </p:nvSpPr>
        <p:spPr>
          <a:xfrm>
            <a:off x="1619672" y="2492896"/>
            <a:ext cx="4821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2001  Emergence of Peer-to-Peer Networks </a:t>
            </a:r>
          </a:p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(Torrent Networks, etc.)</a:t>
            </a:r>
            <a:endParaRPr lang="el-GR" dirty="0"/>
          </a:p>
        </p:txBody>
      </p:sp>
      <p:sp>
        <p:nvSpPr>
          <p:cNvPr id="13" name="Rectangle 12"/>
          <p:cNvSpPr/>
          <p:nvPr/>
        </p:nvSpPr>
        <p:spPr>
          <a:xfrm>
            <a:off x="1619672" y="3140968"/>
            <a:ext cx="5141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2006-2009 Inception of Cloud/Edge Computing</a:t>
            </a:r>
          </a:p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(Cloud Storage, etc.)</a:t>
            </a:r>
            <a:endParaRPr lang="el-GR" dirty="0"/>
          </a:p>
        </p:txBody>
      </p:sp>
      <p:sp>
        <p:nvSpPr>
          <p:cNvPr id="14" name="Rectangle 13"/>
          <p:cNvSpPr/>
          <p:nvPr/>
        </p:nvSpPr>
        <p:spPr>
          <a:xfrm>
            <a:off x="1619672" y="3717032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2012 Development of Fog Computing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2836540"/>
            <a:ext cx="11334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31640" y="2060848"/>
            <a:ext cx="599676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0" dirty="0" smtClean="0"/>
              <a:t>Why Edge Instead of Cloud?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403648" y="2852936"/>
            <a:ext cx="6140783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Lack of spontaneous processing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403648" y="3356992"/>
            <a:ext cx="6140783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Need for network availability</a:t>
            </a:r>
            <a:endParaRPr lang="en-US" b="0" dirty="0"/>
          </a:p>
        </p:txBody>
      </p:sp>
      <p:sp>
        <p:nvSpPr>
          <p:cNvPr id="16" name="Rectangle 15"/>
          <p:cNvSpPr/>
          <p:nvPr/>
        </p:nvSpPr>
        <p:spPr>
          <a:xfrm>
            <a:off x="323528" y="620688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Instead Of Cloud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403648" y="3861048"/>
            <a:ext cx="6140783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Need for real-time decision making </a:t>
            </a:r>
            <a:endParaRPr lang="en-US" b="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187624" y="4365104"/>
            <a:ext cx="7220903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Edge does not imply no cloud whatsoever</a:t>
            </a:r>
          </a:p>
          <a:p>
            <a:endParaRPr lang="en-US" sz="24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sz="2400" b="0" dirty="0" smtClean="0"/>
          </a:p>
          <a:p>
            <a:pPr algn="l"/>
            <a:endParaRPr lang="en-US" sz="2400" b="0" dirty="0" smtClean="0"/>
          </a:p>
          <a:p>
            <a:pPr algn="l"/>
            <a:endParaRPr lang="en-US" sz="2400" b="0" dirty="0" smtClean="0"/>
          </a:p>
          <a:p>
            <a:pPr algn="l"/>
            <a:endParaRPr lang="en-US" sz="2400" b="0" dirty="0" smtClean="0"/>
          </a:p>
          <a:p>
            <a:pPr algn="l"/>
            <a:endParaRPr lang="en-US" sz="2400" b="0" dirty="0"/>
          </a:p>
        </p:txBody>
      </p:sp>
      <p:pic>
        <p:nvPicPr>
          <p:cNvPr id="23" name="Picture 2" descr="C:\Users\Silver\Downloads\GDC_CLOUD_THESS_OPENVINO_MATERIAL\i_view32_meKmXRc5Q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780928"/>
            <a:ext cx="1266825" cy="1543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753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39552" y="332656"/>
            <a:ext cx="7707045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600" dirty="0" smtClean="0">
                <a:solidFill>
                  <a:srgbClr val="00B0F0"/>
                </a:solidFill>
              </a:rPr>
              <a:t>Importance of 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AI at the Edge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_view32_Gl4xrr5I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320" y="2564904"/>
            <a:ext cx="1083662" cy="1296144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835696" y="2060848"/>
            <a:ext cx="599676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Network availability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35696" y="2636912"/>
            <a:ext cx="5996767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3200" b="0" dirty="0" smtClean="0"/>
              <a:t>Security considerations</a:t>
            </a:r>
          </a:p>
          <a:p>
            <a:pPr lvl="1" algn="l"/>
            <a:r>
              <a:rPr lang="en-US" b="0" dirty="0" smtClean="0"/>
              <a:t>(Health, Business, Governmental Data)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835696" y="4293096"/>
            <a:ext cx="5996767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Latency concerns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5696" y="3717032"/>
            <a:ext cx="57353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decision-making need</a:t>
            </a:r>
          </a:p>
        </p:txBody>
      </p:sp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411760" y="33265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The OpenVINO Toolkit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5" y="0"/>
            <a:ext cx="19050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03671" y="288949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23728" y="1844824"/>
            <a:ext cx="6040760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 algn="l">
              <a:buFont typeface="Arial" pitchFamily="34" charset="0"/>
              <a:buChar char="•"/>
            </a:pPr>
            <a:r>
              <a:rPr lang="en-US" b="0" dirty="0" smtClean="0"/>
              <a:t>Stands for Open </a:t>
            </a:r>
            <a:r>
              <a:rPr lang="en-US" dirty="0" smtClean="0"/>
              <a:t>V</a:t>
            </a:r>
            <a:r>
              <a:rPr lang="en-US" b="0" dirty="0" smtClean="0"/>
              <a:t>isual        </a:t>
            </a:r>
            <a:r>
              <a:rPr lang="en-US" dirty="0" smtClean="0"/>
              <a:t>I</a:t>
            </a:r>
            <a:r>
              <a:rPr lang="en-US" b="0" dirty="0" smtClean="0"/>
              <a:t>nferencing and </a:t>
            </a:r>
            <a:r>
              <a:rPr lang="en-US" dirty="0" smtClean="0"/>
              <a:t>N</a:t>
            </a:r>
            <a:r>
              <a:rPr lang="en-US" b="0" dirty="0" smtClean="0"/>
              <a:t>etwork </a:t>
            </a:r>
            <a:r>
              <a:rPr lang="en-US" dirty="0" smtClean="0"/>
              <a:t>O</a:t>
            </a:r>
            <a:r>
              <a:rPr lang="en-US" b="0" dirty="0" smtClean="0"/>
              <a:t>ptimization</a:t>
            </a:r>
            <a:endParaRPr lang="en-US" b="0" dirty="0"/>
          </a:p>
        </p:txBody>
      </p:sp>
      <p:sp>
        <p:nvSpPr>
          <p:cNvPr id="7" name="Oval 6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1640" y="5445224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123728" y="3284984"/>
            <a:ext cx="5104656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 algn="l">
              <a:buFont typeface="Arial" pitchFamily="34" charset="0"/>
              <a:buChar char="•"/>
            </a:pPr>
            <a:r>
              <a:rPr lang="en-US" b="0" dirty="0" smtClean="0"/>
              <a:t>Developed by Intel</a:t>
            </a:r>
            <a:endParaRPr lang="en-US" b="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23728" y="3789040"/>
            <a:ext cx="6040760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 algn="l">
              <a:buFont typeface="Arial" pitchFamily="34" charset="0"/>
              <a:buChar char="•"/>
            </a:pPr>
            <a:r>
              <a:rPr lang="en-US" b="0" dirty="0" smtClean="0"/>
              <a:t>Is Open Source</a:t>
            </a:r>
            <a:endParaRPr lang="en-US" b="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23728" y="4293096"/>
            <a:ext cx="6040760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 algn="l">
              <a:buFont typeface="Arial" pitchFamily="34" charset="0"/>
              <a:buChar char="•"/>
            </a:pPr>
            <a:r>
              <a:rPr lang="en-US" b="0" dirty="0" smtClean="0"/>
              <a:t>Supports CPUs, GPUs, FPGAs, and </a:t>
            </a:r>
            <a:r>
              <a:rPr lang="en-US" dirty="0" smtClean="0"/>
              <a:t>Intel’s Neural Compute Stick via usage of a common API</a:t>
            </a:r>
            <a:endParaRPr lang="en-US" b="0" dirty="0"/>
          </a:p>
        </p:txBody>
      </p:sp>
      <p:pic>
        <p:nvPicPr>
          <p:cNvPr id="13" name="Picture 12" descr="i_view32_D9mrSQ7YV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2636912"/>
            <a:ext cx="142895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618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67544" y="260648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OpenVINO Toolkit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nference-engine-700w-300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80728"/>
            <a:ext cx="6048672" cy="2592288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259632" y="3789040"/>
            <a:ext cx="6428815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endParaRPr lang="en-US" b="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403648" y="3645024"/>
            <a:ext cx="6428815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endParaRPr lang="en-US" b="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27584" y="4797152"/>
            <a:ext cx="6428815" cy="6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514350" indent="-514350" algn="l">
              <a:buFont typeface="+mj-lt"/>
              <a:buAutoNum type="arabicPeriod" startAt="3"/>
            </a:pP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27809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3429000"/>
            <a:ext cx="69847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 a Pretrained Model to the Model Optimizer</a:t>
            </a:r>
          </a:p>
          <a:p>
            <a:endParaRPr lang="el-GR" sz="2800" dirty="0" smtClean="0">
              <a:solidFill>
                <a:schemeClr val="tx1">
                  <a:tint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3861048"/>
            <a:ext cx="5976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 the Intermediate Representation(IR)</a:t>
            </a:r>
          </a:p>
          <a:p>
            <a:r>
              <a:rPr lang="en-US" sz="2300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Inference Engine</a:t>
            </a:r>
          </a:p>
          <a:p>
            <a:endParaRPr lang="el-GR" sz="2800" dirty="0" smtClean="0">
              <a:solidFill>
                <a:schemeClr val="tx1">
                  <a:tint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581128"/>
            <a:ext cx="69847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inference to the User Application</a:t>
            </a:r>
          </a:p>
          <a:p>
            <a:endParaRPr lang="el-GR" sz="2800" dirty="0" smtClean="0">
              <a:solidFill>
                <a:schemeClr val="tx1">
                  <a:tint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105515" y="332656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Pretrained Models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71600" y="2996952"/>
            <a:ext cx="6284799" cy="75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Feed the model to the Model Optimizer</a:t>
            </a:r>
            <a:endParaRPr lang="en-US" b="0" dirty="0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71600" y="2276872"/>
            <a:ext cx="518457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700" b="0" dirty="0" smtClean="0"/>
              <a:t> Preprocess model inputs </a:t>
            </a:r>
          </a:p>
          <a:p>
            <a:endParaRPr lang="en-US" sz="32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71600" y="1700808"/>
            <a:ext cx="6284799" cy="75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3500" b="0" dirty="0" smtClean="0"/>
              <a:t> Models need to be trained beforehand</a:t>
            </a:r>
          </a:p>
          <a:p>
            <a:endParaRPr lang="en-US" sz="32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pic>
        <p:nvPicPr>
          <p:cNvPr id="14" name="Picture 13" descr="i_view32_SlaySyNH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2276872"/>
            <a:ext cx="151468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99592" y="332656"/>
            <a:ext cx="7707045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</a:rPr>
              <a:t>Model Optimizer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5735782"/>
            <a:ext cx="9141365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3427" y="316976"/>
            <a:ext cx="792088" cy="792088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548680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0392" y="6453336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5301208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15616" y="1556792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b="0" dirty="0" smtClean="0"/>
              <a:t> Accepts all Major Frameworks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59632" y="2060848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2400" b="0" dirty="0" smtClean="0"/>
              <a:t> </a:t>
            </a:r>
            <a:r>
              <a:rPr lang="en-US" sz="2400" b="0" dirty="0" err="1" smtClean="0"/>
              <a:t>Tensorflow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Caffe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Pytorch</a:t>
            </a:r>
            <a:r>
              <a:rPr lang="en-US" sz="2400" b="0" dirty="0" smtClean="0"/>
              <a:t>(via ONNX),etc</a:t>
            </a:r>
            <a:r>
              <a:rPr lang="en-US" b="0" dirty="0" smtClean="0"/>
              <a:t>.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43608" y="2708920"/>
            <a:ext cx="6284799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2700" b="0" dirty="0" smtClean="0"/>
              <a:t> Transforms the Model to an       Intermediate Representation</a:t>
            </a:r>
          </a:p>
          <a:p>
            <a:endParaRPr lang="en-US" sz="27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sz="2700" b="0" dirty="0" smtClean="0"/>
          </a:p>
          <a:p>
            <a:pPr algn="l"/>
            <a:endParaRPr lang="en-US" sz="2700" b="0" dirty="0" smtClean="0"/>
          </a:p>
          <a:p>
            <a:pPr algn="l"/>
            <a:endParaRPr lang="en-US" sz="2700" b="0" dirty="0" smtClean="0"/>
          </a:p>
          <a:p>
            <a:pPr algn="l"/>
            <a:endParaRPr lang="en-US" sz="2700" b="0" dirty="0" smtClean="0"/>
          </a:p>
          <a:p>
            <a:pPr algn="l"/>
            <a:endParaRPr lang="en-US" sz="2700" b="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043608" y="3861048"/>
            <a:ext cx="6984776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3500" b="0" dirty="0" smtClean="0"/>
              <a:t> Boosts latency, computational speed,    but not inference accuracy</a:t>
            </a:r>
          </a:p>
          <a:p>
            <a:endParaRPr lang="en-US" sz="32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</p:txBody>
      </p:sp>
      <p:pic>
        <p:nvPicPr>
          <p:cNvPr id="15" name="Picture 14" descr="i_view32_mjhhYfNi5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2276872"/>
            <a:ext cx="1629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N01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489</Words>
  <Application>Microsoft Office PowerPoint</Application>
  <PresentationFormat>On-screen Show (4:3)</PresentationFormat>
  <Paragraphs>177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N0107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Silver</dc:creator>
  <cp:lastModifiedBy>Silver</cp:lastModifiedBy>
  <cp:revision>214</cp:revision>
  <dcterms:created xsi:type="dcterms:W3CDTF">2020-01-15T09:44:49Z</dcterms:created>
  <dcterms:modified xsi:type="dcterms:W3CDTF">2020-01-27T09:40:56Z</dcterms:modified>
</cp:coreProperties>
</file>