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4" r:id="rId2"/>
    <p:sldId id="265" r:id="rId3"/>
    <p:sldId id="267" r:id="rId4"/>
    <p:sldId id="266" r:id="rId5"/>
    <p:sldId id="268" r:id="rId6"/>
    <p:sldId id="269" r:id="rId7"/>
    <p:sldId id="256" r:id="rId8"/>
    <p:sldId id="257" r:id="rId9"/>
    <p:sldId id="258" r:id="rId10"/>
    <p:sldId id="261" r:id="rId11"/>
    <p:sldId id="263" r:id="rId12"/>
    <p:sldId id="270" r:id="rId13"/>
    <p:sldId id="271" r:id="rId14"/>
    <p:sldId id="272" r:id="rId15"/>
    <p:sldId id="274" r:id="rId16"/>
    <p:sldId id="273" r:id="rId17"/>
    <p:sldId id="275" r:id="rId18"/>
    <p:sldId id="276" r:id="rId1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6197"/>
  </p:normalViewPr>
  <p:slideViewPr>
    <p:cSldViewPr snapToGrid="0">
      <p:cViewPr varScale="1">
        <p:scale>
          <a:sx n="96" d="100"/>
          <a:sy n="96" d="100"/>
        </p:scale>
        <p:origin x="168"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5CC45-0ACB-4D36-8718-9D74DBD9FCDE}" type="datetimeFigureOut">
              <a:rPr lang="en-US" smtClean="0"/>
              <a:t>9/6/24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971DC-C88C-43EA-816C-33AC2F4C466B}" type="slidenum">
              <a:rPr lang="en-US" smtClean="0"/>
              <a:t>‹#›</a:t>
            </a:fld>
            <a:endParaRPr lang="en-US"/>
          </a:p>
        </p:txBody>
      </p:sp>
    </p:spTree>
    <p:extLst>
      <p:ext uri="{BB962C8B-B14F-4D97-AF65-F5344CB8AC3E}">
        <p14:creationId xmlns:p14="http://schemas.microsoft.com/office/powerpoint/2010/main" val="7202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D899-77DC-CA86-AF9C-A13D9E866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B09D70D6-1C7B-7BCD-C1C1-0A5E9B92D8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55980DE7-BAB9-FBE3-9374-64E93600EB9B}"/>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947E7325-BDFE-3BAA-257C-A336792FC5F9}"/>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8E5A347-2177-50BB-B8E4-B2A9F5D8BE4D}"/>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3174993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29D4-8710-02A2-B5D3-DECD322663C9}"/>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8D28BF58-1187-0AAA-A9DD-191A782DB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E380B350-D357-AE02-AFA5-71B50EFDAA72}"/>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895D2E4B-5487-0230-0A39-6A794C2A852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23BB241-2DC5-C7A1-3411-C25873E92EEB}"/>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54583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C4AC5-F999-BA06-90D7-4E7C22A63C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0616A0D0-0608-A38B-FF88-B4C0B9A0A6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FE1A102-A3A3-B35F-3182-A07F1E7B4BAB}"/>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72B67E98-D285-8B07-99AA-19863E0623A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9329FB2-2A2E-7FC9-3D3D-056CDF2D7A3E}"/>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9774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363B-EA91-2DBB-1B83-7270057D861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07C473A0-F5CD-5A8F-AFD0-D4CFA383B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14BAD060-1A59-680B-94A6-68B1643FA17A}"/>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A188F635-FC4A-9766-F189-9C5ED118B80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CE5E3CAB-1585-9629-42CF-C6B2E4DF5E77}"/>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81067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2BAA-57DB-EC77-ED5E-BFFDC592A5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68C8B3E1-8F10-B8FA-38CB-8341918B35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2F97A-5611-BEFE-F0EF-153A33233C8C}"/>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9CE1C377-BA08-4911-C7A2-2961A9B9995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6F7DAB1-3377-A991-84EB-2AD042631AF0}"/>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111346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B771-A1B5-F7FF-A24D-A26B979CDA6B}"/>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1D590350-E7F2-2478-0A2E-4A79F1EB3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5526966B-DDB2-401D-A15E-B470950936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13C6A93C-749D-048C-9FB1-A78678D4E675}"/>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6" name="Footer Placeholder 5">
            <a:extLst>
              <a:ext uri="{FF2B5EF4-FFF2-40B4-BE49-F238E27FC236}">
                <a16:creationId xmlns:a16="http://schemas.microsoft.com/office/drawing/2014/main" id="{FBFCCC56-C624-9381-FC15-229B3DA4CC09}"/>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3D00D820-B67D-DAAC-08D5-AF65E751F008}"/>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82899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2334-0976-2004-87D6-724E66D91057}"/>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8AB3B372-AB36-796B-9DFE-AE195FBD6D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2062C6-3F1C-6EDA-06C1-BE73297486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620E3884-C29C-DEB4-3B63-F62D779CA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1AB8A-BC2D-C9AC-910A-0F98334DFC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8E7F8730-8660-821B-86B4-4334788C593A}"/>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8" name="Footer Placeholder 7">
            <a:extLst>
              <a:ext uri="{FF2B5EF4-FFF2-40B4-BE49-F238E27FC236}">
                <a16:creationId xmlns:a16="http://schemas.microsoft.com/office/drawing/2014/main" id="{0034775B-16F0-8C03-046B-63A0FBDEAC4C}"/>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3524A36E-0717-16E5-B61F-FC574D8B6A09}"/>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341346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090D-BB62-0751-5A59-ADB9B9B4CF15}"/>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D76B00AC-8463-3D4D-1276-A3F7D93EA6E0}"/>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4" name="Footer Placeholder 3">
            <a:extLst>
              <a:ext uri="{FF2B5EF4-FFF2-40B4-BE49-F238E27FC236}">
                <a16:creationId xmlns:a16="http://schemas.microsoft.com/office/drawing/2014/main" id="{8C27B3E5-459E-3B1F-95A1-0F3665684DB5}"/>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C7FC84BE-F4A3-47B2-A182-EA26CC7550A5}"/>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673784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CB72F1-AB7A-96FB-0CE8-E0907403F70D}"/>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3" name="Footer Placeholder 2">
            <a:extLst>
              <a:ext uri="{FF2B5EF4-FFF2-40B4-BE49-F238E27FC236}">
                <a16:creationId xmlns:a16="http://schemas.microsoft.com/office/drawing/2014/main" id="{55E5553F-78C9-CD8D-5BD5-3E1BAA33346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91D29772-60A7-91EC-B52F-5E0A11BB899A}"/>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6212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186D-F839-8DD0-12C9-289B411E4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81DC18A8-4BFD-4F04-4ACC-E3F1E14C89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BFBD73E8-4121-6795-A638-210954AC9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2BB88-97E1-4BF2-3CA5-C6EB56E9FBF7}"/>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6" name="Footer Placeholder 5">
            <a:extLst>
              <a:ext uri="{FF2B5EF4-FFF2-40B4-BE49-F238E27FC236}">
                <a16:creationId xmlns:a16="http://schemas.microsoft.com/office/drawing/2014/main" id="{F6C3C046-7ACD-8DE3-776D-41A9E654F9DF}"/>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B268C83A-8011-27F1-C4B7-FE711696147E}"/>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81334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4C6D-2C68-FCEA-098D-406D7B2E1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B144394E-40D1-29BC-F5E3-36CA4C8853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24A301A6-D995-26DA-82A9-9E8341F71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CDFF7-AFE4-242D-C074-98765FC852C2}"/>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6" name="Footer Placeholder 5">
            <a:extLst>
              <a:ext uri="{FF2B5EF4-FFF2-40B4-BE49-F238E27FC236}">
                <a16:creationId xmlns:a16="http://schemas.microsoft.com/office/drawing/2014/main" id="{897A178D-A580-54B2-CE4B-0E22F373DF3F}"/>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0C8AF80C-4300-3832-0A9E-9EAAB40E17B5}"/>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36807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56F419-A1F9-0EB9-0266-1E3EC9CB6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EDF654AF-724B-257D-9879-70EAEA319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ABD5620C-E54E-07B8-7543-681F96DAC6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865BAF5E-4B8A-B506-2A52-00DDA362EA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922B17C0-96D3-75CF-A57A-1CFFEECCE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67662-150D-4960-A4E2-322242865C83}" type="slidenum">
              <a:rPr lang="el-GR" smtClean="0"/>
              <a:t>‹#›</a:t>
            </a:fld>
            <a:endParaRPr lang="el-GR"/>
          </a:p>
        </p:txBody>
      </p:sp>
    </p:spTree>
    <p:extLst>
      <p:ext uri="{BB962C8B-B14F-4D97-AF65-F5344CB8AC3E}">
        <p14:creationId xmlns:p14="http://schemas.microsoft.com/office/powerpoint/2010/main" val="202813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line, diagram, text, font&#10;&#10;Description automatically generated">
            <a:extLst>
              <a:ext uri="{FF2B5EF4-FFF2-40B4-BE49-F238E27FC236}">
                <a16:creationId xmlns:a16="http://schemas.microsoft.com/office/drawing/2014/main" id="{D7AD5481-E99F-132C-1F32-33E19BD67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83" y="126977"/>
            <a:ext cx="11889233" cy="7597509"/>
          </a:xfrm>
          <a:prstGeom prst="rect">
            <a:avLst/>
          </a:prstGeom>
        </p:spPr>
      </p:pic>
      <p:sp>
        <p:nvSpPr>
          <p:cNvPr id="2" name="Title 1">
            <a:extLst>
              <a:ext uri="{FF2B5EF4-FFF2-40B4-BE49-F238E27FC236}">
                <a16:creationId xmlns:a16="http://schemas.microsoft.com/office/drawing/2014/main" id="{CC7DA884-2CDD-E793-F811-1A90C4C11FB1}"/>
              </a:ext>
            </a:extLst>
          </p:cNvPr>
          <p:cNvSpPr>
            <a:spLocks noGrp="1"/>
          </p:cNvSpPr>
          <p:nvPr>
            <p:ph type="title"/>
          </p:nvPr>
        </p:nvSpPr>
        <p:spPr>
          <a:xfrm>
            <a:off x="1029929" y="408780"/>
            <a:ext cx="10515600" cy="1325563"/>
          </a:xfrm>
        </p:spPr>
        <p:txBody>
          <a:bodyPr>
            <a:noAutofit/>
          </a:bodyPr>
          <a:lstStyle/>
          <a:p>
            <a:r>
              <a:rPr lang="el-GR" sz="3200" b="1" dirty="0"/>
              <a:t>Εθνικό Μετσόβιο Πολυτεχνείο</a:t>
            </a:r>
            <a:br>
              <a:rPr lang="el-GR" sz="3200" b="1" dirty="0"/>
            </a:br>
            <a:r>
              <a:rPr lang="el-GR" sz="3200" i="1" dirty="0"/>
              <a:t>Σχολή Ηλεκτρολόγων Μηχανικών και Μηχανικών </a:t>
            </a:r>
            <a:br>
              <a:rPr lang="en-US" sz="3200" i="1" dirty="0"/>
            </a:br>
            <a:r>
              <a:rPr lang="el-GR" sz="3200" i="1" dirty="0"/>
              <a:t>Υπολογιστών</a:t>
            </a:r>
            <a:br>
              <a:rPr lang="el-GR" sz="3200" b="1" dirty="0"/>
            </a:br>
            <a:r>
              <a:rPr lang="el-GR" sz="3200" b="1" dirty="0"/>
              <a:t> </a:t>
            </a:r>
            <a:endParaRPr lang="en-GR" sz="3200" b="1" dirty="0"/>
          </a:p>
        </p:txBody>
      </p:sp>
      <p:sp>
        <p:nvSpPr>
          <p:cNvPr id="3" name="Content Placeholder 2">
            <a:extLst>
              <a:ext uri="{FF2B5EF4-FFF2-40B4-BE49-F238E27FC236}">
                <a16:creationId xmlns:a16="http://schemas.microsoft.com/office/drawing/2014/main" id="{CE97D5C6-12B0-9FEA-DB48-06C555024BD3}"/>
              </a:ext>
            </a:extLst>
          </p:cNvPr>
          <p:cNvSpPr>
            <a:spLocks noGrp="1"/>
          </p:cNvSpPr>
          <p:nvPr>
            <p:ph idx="1"/>
          </p:nvPr>
        </p:nvSpPr>
        <p:spPr>
          <a:xfrm>
            <a:off x="1029929" y="1462158"/>
            <a:ext cx="10515600" cy="4351338"/>
          </a:xfrm>
        </p:spPr>
        <p:txBody>
          <a:bodyPr/>
          <a:lstStyle/>
          <a:p>
            <a:pPr marL="0" indent="0" algn="ctr">
              <a:buNone/>
            </a:pPr>
            <a:r>
              <a:rPr lang="el-GR" sz="2400" b="1" dirty="0"/>
              <a:t>Τεχνολογίες Κινητής και Ηλεκτρονικής Υγείας</a:t>
            </a:r>
          </a:p>
          <a:p>
            <a:pPr marL="0" indent="0" algn="ctr">
              <a:buNone/>
            </a:pPr>
            <a:endParaRPr lang="el-GR" sz="2400" b="1" dirty="0"/>
          </a:p>
          <a:p>
            <a:pPr marL="0" indent="0" algn="ctr">
              <a:buNone/>
            </a:pPr>
            <a:r>
              <a:rPr lang="el-GR" dirty="0"/>
              <a:t>Υπολογισμός HRV από ανάλυση σήματος και ανάπτυξη</a:t>
            </a:r>
          </a:p>
          <a:p>
            <a:pPr marL="0" indent="0" algn="ctr">
              <a:buNone/>
            </a:pPr>
            <a:r>
              <a:rPr lang="el-GR" dirty="0"/>
              <a:t>εφαρμογής για παρακολούθησή του</a:t>
            </a:r>
          </a:p>
          <a:p>
            <a:pPr marL="0" indent="0" algn="ctr">
              <a:buNone/>
            </a:pPr>
            <a:endParaRPr lang="el-GR" dirty="0"/>
          </a:p>
          <a:p>
            <a:pPr marL="0" indent="0" algn="ctr">
              <a:buNone/>
            </a:pPr>
            <a:r>
              <a:rPr lang="el-GR" sz="1800" dirty="0"/>
              <a:t>Αριστομένης Παναγιώτης Κουμπανάκης</a:t>
            </a:r>
          </a:p>
          <a:p>
            <a:pPr marL="0" indent="0" algn="ctr">
              <a:buNone/>
            </a:pPr>
            <a:r>
              <a:rPr lang="el-GR" sz="1800" dirty="0"/>
              <a:t>Χαράλαμπος Μπότσας</a:t>
            </a:r>
          </a:p>
          <a:p>
            <a:pPr marL="0" indent="0" algn="ctr">
              <a:buNone/>
            </a:pPr>
            <a:r>
              <a:rPr lang="el-GR" sz="1800" dirty="0"/>
              <a:t>Αργυρώ Τσίπη</a:t>
            </a:r>
            <a:endParaRPr lang="en-GR" sz="1800" dirty="0"/>
          </a:p>
        </p:txBody>
      </p:sp>
      <p:pic>
        <p:nvPicPr>
          <p:cNvPr id="7" name="Picture 6" descr="A hand holding a black circuit board&#10;&#10;Description automatically generated with low confidence">
            <a:extLst>
              <a:ext uri="{FF2B5EF4-FFF2-40B4-BE49-F238E27FC236}">
                <a16:creationId xmlns:a16="http://schemas.microsoft.com/office/drawing/2014/main" id="{EC92BF11-07AB-6367-48BF-CDE705435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8875" y="0"/>
            <a:ext cx="2143125" cy="2143125"/>
          </a:xfrm>
          <a:prstGeom prst="rect">
            <a:avLst/>
          </a:prstGeom>
        </p:spPr>
      </p:pic>
    </p:spTree>
    <p:extLst>
      <p:ext uri="{BB962C8B-B14F-4D97-AF65-F5344CB8AC3E}">
        <p14:creationId xmlns:p14="http://schemas.microsoft.com/office/powerpoint/2010/main" val="1991347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F04758-8C36-B0FE-17A6-E7D4A8B15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95" y="595716"/>
            <a:ext cx="11816609" cy="5896524"/>
          </a:xfrm>
          <a:prstGeom prst="rect">
            <a:avLst/>
          </a:prstGeom>
        </p:spPr>
      </p:pic>
    </p:spTree>
    <p:extLst>
      <p:ext uri="{BB962C8B-B14F-4D97-AF65-F5344CB8AC3E}">
        <p14:creationId xmlns:p14="http://schemas.microsoft.com/office/powerpoint/2010/main" val="77427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0A35B-9CBD-9D89-6F8B-19297B26B29D}"/>
              </a:ext>
            </a:extLst>
          </p:cNvPr>
          <p:cNvSpPr>
            <a:spLocks noGrp="1"/>
          </p:cNvSpPr>
          <p:nvPr>
            <p:ph idx="1"/>
          </p:nvPr>
        </p:nvSpPr>
        <p:spPr>
          <a:xfrm>
            <a:off x="289760" y="163736"/>
            <a:ext cx="11612480" cy="6530528"/>
          </a:xfrm>
        </p:spPr>
        <p:txBody>
          <a:bodyPr>
            <a:normAutofit lnSpcReduction="10000"/>
          </a:bodyPr>
          <a:lstStyle/>
          <a:p>
            <a:pPr marL="0" indent="0" algn="ctr">
              <a:buNone/>
            </a:pPr>
            <a:r>
              <a:rPr lang="el-GR" dirty="0">
                <a:solidFill>
                  <a:schemeClr val="tx2"/>
                </a:solidFill>
                <a:latin typeface="Times New Roman" panose="02020603050405020304" pitchFamily="18" charset="0"/>
                <a:cs typeface="Times New Roman" panose="02020603050405020304" pitchFamily="18" charset="0"/>
              </a:rPr>
              <a:t>Υπολογισμός HRV από δεδομένα </a:t>
            </a:r>
            <a:r>
              <a:rPr lang="el-GR" dirty="0" err="1">
                <a:solidFill>
                  <a:schemeClr val="tx2"/>
                </a:solidFill>
                <a:latin typeface="Times New Roman" panose="02020603050405020304" pitchFamily="18" charset="0"/>
                <a:cs typeface="Times New Roman" panose="02020603050405020304" pitchFamily="18" charset="0"/>
              </a:rPr>
              <a:t>Emotibit</a:t>
            </a:r>
            <a:endParaRPr lang="en-US" dirty="0">
              <a:solidFill>
                <a:schemeClr val="tx2"/>
              </a:solidFill>
              <a:latin typeface="Times New Roman" panose="02020603050405020304" pitchFamily="18" charset="0"/>
              <a:cs typeface="Times New Roman" panose="02020603050405020304" pitchFamily="18" charset="0"/>
            </a:endParaRPr>
          </a:p>
          <a:p>
            <a:pPr marL="0" indent="0" algn="ctr">
              <a:buNone/>
            </a:pP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r>
              <a:rPr lang="en-US" sz="2400" dirty="0">
                <a:solidFill>
                  <a:schemeClr val="tx2"/>
                </a:solidFill>
                <a:latin typeface="Times New Roman" panose="02020603050405020304" pitchFamily="18" charset="0"/>
                <a:cs typeface="Times New Roman" panose="02020603050405020304" pitchFamily="18" charset="0"/>
              </a:rPr>
              <a:t>- </a:t>
            </a:r>
            <a:r>
              <a:rPr lang="el-GR" sz="2400" dirty="0">
                <a:solidFill>
                  <a:schemeClr val="tx2"/>
                </a:solidFill>
                <a:latin typeface="Times New Roman" panose="02020603050405020304" pitchFamily="18" charset="0"/>
                <a:cs typeface="Times New Roman" panose="02020603050405020304" pitchFamily="18" charset="0"/>
              </a:rPr>
              <a:t>Υπολογισμός χρονικών διαστημάτων μεταξύ διαδοχικών καρδιακών παλμών (ΝΝ </a:t>
            </a:r>
            <a:r>
              <a:rPr lang="en-US" sz="2400" dirty="0">
                <a:solidFill>
                  <a:schemeClr val="tx2"/>
                </a:solidFill>
                <a:latin typeface="Times New Roman" panose="02020603050405020304" pitchFamily="18" charset="0"/>
                <a:cs typeface="Times New Roman" panose="02020603050405020304" pitchFamily="18" charset="0"/>
              </a:rPr>
              <a:t>intervals)</a:t>
            </a:r>
          </a:p>
          <a:p>
            <a:pPr marL="0" indent="0">
              <a:buNone/>
            </a:pPr>
            <a:r>
              <a:rPr lang="en-US" sz="2400" dirty="0">
                <a:solidFill>
                  <a:schemeClr val="tx2"/>
                </a:solidFill>
                <a:latin typeface="Times New Roman" panose="02020603050405020304" pitchFamily="18" charset="0"/>
                <a:cs typeface="Times New Roman" panose="02020603050405020304" pitchFamily="18" charset="0"/>
              </a:rPr>
              <a:t>	- </a:t>
            </a:r>
            <a:r>
              <a:rPr lang="el-GR" sz="1800" dirty="0">
                <a:solidFill>
                  <a:schemeClr val="tx2"/>
                </a:solidFill>
                <a:latin typeface="Times New Roman" panose="02020603050405020304" pitchFamily="18" charset="0"/>
                <a:cs typeface="Times New Roman" panose="02020603050405020304" pitchFamily="18" charset="0"/>
              </a:rPr>
              <a:t>Χρήση της </a:t>
            </a:r>
            <a:r>
              <a:rPr lang="el-GR" sz="18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pyhrv.tools.nn_intervals</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δίνοντας ως είσοδο τα ανιχνευμένα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peaks</a:t>
            </a:r>
          </a:p>
          <a:p>
            <a:pPr>
              <a:buFontTx/>
              <a:buChar char="-"/>
            </a:pPr>
            <a:r>
              <a:rPr lang="el-GR" sz="2400" dirty="0">
                <a:solidFill>
                  <a:schemeClr val="tx2"/>
                </a:solidFill>
                <a:latin typeface="Times New Roman" panose="02020603050405020304" pitchFamily="18" charset="0"/>
                <a:cs typeface="Times New Roman" panose="02020603050405020304" pitchFamily="18" charset="0"/>
              </a:rPr>
              <a:t>Υπολογισμός σημαντικών χρονικών παραμέτρων του </a:t>
            </a:r>
            <a:r>
              <a:rPr lang="en-US" sz="2400" dirty="0">
                <a:solidFill>
                  <a:schemeClr val="tx2"/>
                </a:solidFill>
                <a:latin typeface="Times New Roman" panose="02020603050405020304" pitchFamily="18" charset="0"/>
                <a:cs typeface="Times New Roman" panose="02020603050405020304" pitchFamily="18" charset="0"/>
              </a:rPr>
              <a:t>HRV</a:t>
            </a:r>
          </a:p>
          <a:p>
            <a:pPr lvl="1">
              <a:buFontTx/>
              <a:buChar char="-"/>
            </a:pPr>
            <a:r>
              <a:rPr lang="el-GR" sz="1800" dirty="0">
                <a:solidFill>
                  <a:schemeClr val="tx2"/>
                </a:solidFill>
                <a:latin typeface="Times New Roman" panose="02020603050405020304" pitchFamily="18" charset="0"/>
                <a:cs typeface="Times New Roman" panose="02020603050405020304" pitchFamily="18" charset="0"/>
              </a:rPr>
              <a:t>Πολλαπλασιάζουμε τα </a:t>
            </a:r>
            <a:r>
              <a:rPr lang="en-US" sz="1800" dirty="0">
                <a:solidFill>
                  <a:schemeClr val="tx2"/>
                </a:solidFill>
                <a:latin typeface="Times New Roman" panose="02020603050405020304" pitchFamily="18" charset="0"/>
                <a:cs typeface="Times New Roman" panose="02020603050405020304" pitchFamily="18" charset="0"/>
              </a:rPr>
              <a:t>NN intervals </a:t>
            </a:r>
            <a:r>
              <a:rPr lang="el-GR" sz="1800" dirty="0">
                <a:solidFill>
                  <a:schemeClr val="tx2"/>
                </a:solidFill>
                <a:latin typeface="Times New Roman" panose="02020603050405020304" pitchFamily="18" charset="0"/>
                <a:cs typeface="Times New Roman" panose="02020603050405020304" pitchFamily="18" charset="0"/>
              </a:rPr>
              <a:t>κατά παράγοντα 4 ώστε να αντισταθμίσουμε την αύξηση του </a:t>
            </a:r>
            <a:r>
              <a:rPr lang="en-US" sz="1800" dirty="0">
                <a:solidFill>
                  <a:schemeClr val="tx2"/>
                </a:solidFill>
                <a:latin typeface="Times New Roman" panose="02020603050405020304" pitchFamily="18" charset="0"/>
                <a:cs typeface="Times New Roman" panose="02020603050405020304" pitchFamily="18" charset="0"/>
              </a:rPr>
              <a:t>sampling rate</a:t>
            </a:r>
            <a:endParaRPr lang="el-GR" sz="1800" dirty="0">
              <a:solidFill>
                <a:schemeClr val="tx2"/>
              </a:solidFill>
              <a:latin typeface="Times New Roman" panose="02020603050405020304" pitchFamily="18" charset="0"/>
              <a:cs typeface="Times New Roman" panose="02020603050405020304" pitchFamily="18" charset="0"/>
            </a:endParaRPr>
          </a:p>
          <a:p>
            <a:pPr lvl="1">
              <a:buFontTx/>
              <a:buChar char="-"/>
            </a:pPr>
            <a:r>
              <a:rPr lang="el-GR" sz="1800" dirty="0">
                <a:solidFill>
                  <a:schemeClr val="tx2"/>
                </a:solidFill>
                <a:latin typeface="Times New Roman" panose="02020603050405020304" pitchFamily="18" charset="0"/>
                <a:cs typeface="Times New Roman" panose="02020603050405020304" pitchFamily="18" charset="0"/>
              </a:rPr>
              <a:t>Υπολογίζουμε τις παραμέτρους</a:t>
            </a:r>
            <a:r>
              <a:rPr lang="en-US" sz="1800" dirty="0">
                <a:solidFill>
                  <a:schemeClr val="tx2"/>
                </a:solidFill>
                <a:latin typeface="Times New Roman" panose="02020603050405020304" pitchFamily="18" charset="0"/>
                <a:cs typeface="Times New Roman" panose="02020603050405020304" pitchFamily="18" charset="0"/>
              </a:rPr>
              <a:t>:</a:t>
            </a:r>
            <a:endParaRPr lang="el-GR" sz="1800" dirty="0">
              <a:solidFill>
                <a:schemeClr val="tx2"/>
              </a:solidFill>
              <a:latin typeface="Times New Roman" panose="02020603050405020304" pitchFamily="18" charset="0"/>
              <a:cs typeface="Times New Roman" panose="02020603050405020304" pitchFamily="18" charset="0"/>
            </a:endParaRPr>
          </a:p>
          <a:p>
            <a:pPr lvl="2">
              <a:buFontTx/>
              <a:buChar char="-"/>
            </a:pPr>
            <a:r>
              <a:rPr lang="en-US" sz="1800" dirty="0">
                <a:solidFill>
                  <a:schemeClr val="tx2"/>
                </a:solidFill>
                <a:latin typeface="Times New Roman" panose="02020603050405020304" pitchFamily="18" charset="0"/>
                <a:cs typeface="Times New Roman" panose="02020603050405020304" pitchFamily="18" charset="0"/>
              </a:rPr>
              <a:t>SDNN: </a:t>
            </a:r>
            <a:r>
              <a:rPr lang="el-GR" sz="1800" dirty="0">
                <a:solidFill>
                  <a:schemeClr val="tx2"/>
                </a:solidFill>
                <a:latin typeface="Times New Roman" panose="02020603050405020304" pitchFamily="18" charset="0"/>
                <a:cs typeface="Times New Roman" panose="02020603050405020304" pitchFamily="18" charset="0"/>
              </a:rPr>
              <a:t>Τυπική απόκλιση των </a:t>
            </a:r>
            <a:r>
              <a:rPr lang="en-US" sz="1800" dirty="0">
                <a:solidFill>
                  <a:schemeClr val="tx2"/>
                </a:solidFill>
                <a:latin typeface="Times New Roman" panose="02020603050405020304" pitchFamily="18" charset="0"/>
                <a:cs typeface="Times New Roman" panose="02020603050405020304" pitchFamily="18" charset="0"/>
              </a:rPr>
              <a:t>NN intervals</a:t>
            </a:r>
          </a:p>
          <a:p>
            <a:pPr lvl="2">
              <a:buFontTx/>
              <a:buChar char="-"/>
            </a:pPr>
            <a:r>
              <a:rPr lang="en-US" sz="1800" dirty="0">
                <a:solidFill>
                  <a:schemeClr val="tx2"/>
                </a:solidFill>
                <a:latin typeface="Times New Roman" panose="02020603050405020304" pitchFamily="18" charset="0"/>
                <a:cs typeface="Times New Roman" panose="02020603050405020304" pitchFamily="18" charset="0"/>
              </a:rPr>
              <a:t>RMSSD: Root-Mean-Square </a:t>
            </a:r>
            <a:r>
              <a:rPr lang="el-GR" sz="1800" dirty="0">
                <a:solidFill>
                  <a:schemeClr val="tx2"/>
                </a:solidFill>
                <a:latin typeface="Times New Roman" panose="02020603050405020304" pitchFamily="18" charset="0"/>
                <a:cs typeface="Times New Roman" panose="02020603050405020304" pitchFamily="18" charset="0"/>
              </a:rPr>
              <a:t>των διαφορών διαδοχικών παλμών</a:t>
            </a:r>
          </a:p>
          <a:p>
            <a:pPr marL="914400" lvl="2" indent="0">
              <a:buNone/>
            </a:pPr>
            <a:r>
              <a:rPr lang="el-GR" sz="1800" dirty="0">
                <a:solidFill>
                  <a:schemeClr val="tx2"/>
                </a:solidFill>
                <a:latin typeface="Times New Roman" panose="02020603050405020304" pitchFamily="18" charset="0"/>
                <a:cs typeface="Times New Roman" panose="02020603050405020304" pitchFamily="18" charset="0"/>
              </a:rPr>
              <a:t>μέσω των συναρτήσεων </a:t>
            </a:r>
            <a:r>
              <a:rPr lang="el-GR" sz="18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pyhrv.time_domain.sdnn</a:t>
            </a: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και </a:t>
            </a:r>
            <a:r>
              <a:rPr lang="el-GR" sz="18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pyhrv.time_domain</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2"/>
                </a:solidFill>
                <a:latin typeface="Times New Roman" panose="02020603050405020304" pitchFamily="18" charset="0"/>
                <a:ea typeface="Calibri" panose="020F0502020204030204" pitchFamily="34" charset="0"/>
                <a:cs typeface="Times New Roman" panose="02020603050405020304" pitchFamily="18" charset="0"/>
              </a:rPr>
              <a:t>rmssd</a:t>
            </a: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αντίστοιχα</a:t>
            </a:r>
          </a:p>
          <a:p>
            <a:pPr marL="457200" lvl="1" indent="0">
              <a:buNone/>
            </a:pPr>
            <a:r>
              <a:rPr lang="el-GR"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Λάβαμε τις τιμές:</a:t>
            </a:r>
          </a:p>
          <a:p>
            <a:pPr lvl="2">
              <a:buFontTx/>
              <a:buChar char="-"/>
            </a:pPr>
            <a:r>
              <a:rPr lang="en-US" sz="18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SDNN: 61.56 </a:t>
            </a:r>
            <a:r>
              <a:rPr lang="en-US" sz="1800" kern="1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ms</a:t>
            </a:r>
            <a:endParaRPr lang="el-GR" sz="18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lvl="2">
              <a:buFontTx/>
              <a:buChar char="-"/>
            </a:pPr>
            <a:r>
              <a:rPr lang="en-US" sz="18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RMSSD: 50.03 </a:t>
            </a:r>
            <a:r>
              <a:rPr lang="en-US" sz="1800" kern="1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ms</a:t>
            </a:r>
            <a:endParaRPr lang="el-GR" sz="18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marL="914400" lvl="2" indent="0">
              <a:buNone/>
            </a:pPr>
            <a:r>
              <a:rPr lang="el-GR" sz="1800" dirty="0">
                <a:solidFill>
                  <a:schemeClr val="tx2"/>
                </a:solidFill>
                <a:latin typeface="Times New Roman" panose="02020603050405020304" pitchFamily="18" charset="0"/>
                <a:cs typeface="Times New Roman" panose="02020603050405020304" pitchFamily="18" charset="0"/>
              </a:rPr>
              <a:t>οι οποίες είναι εντός των αναμενόμενων ορίων, υποδηλώνοντας επιτυχή υπολογισμό</a:t>
            </a:r>
          </a:p>
          <a:p>
            <a:pPr>
              <a:buFontTx/>
              <a:buChar char="-"/>
            </a:pPr>
            <a:r>
              <a:rPr lang="el-GR" sz="2400" dirty="0">
                <a:solidFill>
                  <a:schemeClr val="tx2"/>
                </a:solidFill>
                <a:latin typeface="Times New Roman" panose="02020603050405020304" pitchFamily="18" charset="0"/>
                <a:cs typeface="Times New Roman" panose="02020603050405020304" pitchFamily="18" charset="0"/>
              </a:rPr>
              <a:t>Συνοψίζοντας</a:t>
            </a:r>
          </a:p>
          <a:p>
            <a:pPr lvl="1">
              <a:buFontTx/>
              <a:buChar char="-"/>
            </a:pPr>
            <a:r>
              <a:rPr lang="el-GR" sz="1800" dirty="0">
                <a:solidFill>
                  <a:schemeClr val="tx2"/>
                </a:solidFill>
                <a:latin typeface="Times New Roman" panose="02020603050405020304" pitchFamily="18" charset="0"/>
                <a:cs typeface="Times New Roman" panose="02020603050405020304" pitchFamily="18" charset="0"/>
              </a:rPr>
              <a:t>Από ένα αρχείο με </a:t>
            </a:r>
            <a:r>
              <a:rPr lang="en-US" sz="1800" dirty="0">
                <a:solidFill>
                  <a:schemeClr val="tx2"/>
                </a:solidFill>
                <a:latin typeface="Times New Roman" panose="02020603050405020304" pitchFamily="18" charset="0"/>
                <a:cs typeface="Times New Roman" panose="02020603050405020304" pitchFamily="18" charset="0"/>
              </a:rPr>
              <a:t>raw </a:t>
            </a:r>
            <a:r>
              <a:rPr lang="el-GR" sz="1800" dirty="0">
                <a:solidFill>
                  <a:schemeClr val="tx2"/>
                </a:solidFill>
                <a:latin typeface="Times New Roman" panose="02020603050405020304" pitchFamily="18" charset="0"/>
                <a:cs typeface="Times New Roman" panose="02020603050405020304" pitchFamily="18" charset="0"/>
              </a:rPr>
              <a:t>δεδομένα </a:t>
            </a:r>
            <a:r>
              <a:rPr lang="en-US" sz="1800" dirty="0" err="1">
                <a:solidFill>
                  <a:schemeClr val="tx2"/>
                </a:solidFill>
                <a:latin typeface="Times New Roman" panose="02020603050405020304" pitchFamily="18" charset="0"/>
                <a:cs typeface="Times New Roman" panose="02020603050405020304" pitchFamily="18" charset="0"/>
              </a:rPr>
              <a:t>Emotibit</a:t>
            </a:r>
            <a:r>
              <a:rPr lang="el-GR" sz="1800" dirty="0">
                <a:solidFill>
                  <a:schemeClr val="tx2"/>
                </a:solidFill>
                <a:latin typeface="Times New Roman" panose="02020603050405020304" pitchFamily="18" charset="0"/>
                <a:cs typeface="Times New Roman" panose="02020603050405020304" pitchFamily="18" charset="0"/>
              </a:rPr>
              <a:t> υπολογίσαμε τελικώς τις σημαντικότερες χρονικές παραμέτρους του </a:t>
            </a:r>
            <a:r>
              <a:rPr lang="en-US" sz="1800" dirty="0">
                <a:solidFill>
                  <a:schemeClr val="tx2"/>
                </a:solidFill>
                <a:latin typeface="Times New Roman" panose="02020603050405020304" pitchFamily="18" charset="0"/>
                <a:cs typeface="Times New Roman" panose="02020603050405020304" pitchFamily="18" charset="0"/>
              </a:rPr>
              <a:t>HRV</a:t>
            </a:r>
          </a:p>
          <a:p>
            <a:pPr lvl="1">
              <a:buFontTx/>
              <a:buChar char="-"/>
            </a:pPr>
            <a:r>
              <a:rPr lang="el-GR" sz="1800" dirty="0">
                <a:solidFill>
                  <a:schemeClr val="tx2"/>
                </a:solidFill>
                <a:latin typeface="Times New Roman" panose="02020603050405020304" pitchFamily="18" charset="0"/>
                <a:cs typeface="Times New Roman" panose="02020603050405020304" pitchFamily="18" charset="0"/>
              </a:rPr>
              <a:t>Συμπέρασμα: εφικτός ο συνδυασμός του </a:t>
            </a:r>
            <a:r>
              <a:rPr lang="en-US" sz="1800" dirty="0" err="1">
                <a:solidFill>
                  <a:schemeClr val="tx2"/>
                </a:solidFill>
                <a:latin typeface="Times New Roman" panose="02020603050405020304" pitchFamily="18" charset="0"/>
                <a:cs typeface="Times New Roman" panose="02020603050405020304" pitchFamily="18" charset="0"/>
              </a:rPr>
              <a:t>Emotibit</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με κάποια εφαρμογή, όπως αυτή που ακολουθεί</a:t>
            </a:r>
          </a:p>
        </p:txBody>
      </p:sp>
    </p:spTree>
    <p:extLst>
      <p:ext uri="{BB962C8B-B14F-4D97-AF65-F5344CB8AC3E}">
        <p14:creationId xmlns:p14="http://schemas.microsoft.com/office/powerpoint/2010/main" val="1444598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5">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64559-E062-0F7B-F4A3-5038BA845CAF}"/>
              </a:ext>
            </a:extLst>
          </p:cNvPr>
          <p:cNvSpPr>
            <a:spLocks noGrp="1"/>
          </p:cNvSpPr>
          <p:nvPr>
            <p:ph type="title"/>
          </p:nvPr>
        </p:nvSpPr>
        <p:spPr>
          <a:xfrm>
            <a:off x="773526" y="223078"/>
            <a:ext cx="3228738" cy="1454709"/>
          </a:xfrm>
        </p:spPr>
        <p:txBody>
          <a:bodyPr anchor="b">
            <a:normAutofit/>
          </a:bodyPr>
          <a:lstStyle/>
          <a:p>
            <a:pPr algn="ctr"/>
            <a:r>
              <a:rPr lang="el-GR" sz="2800" dirty="0">
                <a:solidFill>
                  <a:srgbClr val="595959"/>
                </a:solidFill>
              </a:rPr>
              <a:t>Εφαρμογή σε </a:t>
            </a:r>
            <a:r>
              <a:rPr lang="en-US" sz="2800" dirty="0">
                <a:solidFill>
                  <a:srgbClr val="595959"/>
                </a:solidFill>
              </a:rPr>
              <a:t>Figma</a:t>
            </a:r>
            <a:endParaRPr lang="en-GR" sz="2800" dirty="0">
              <a:solidFill>
                <a:srgbClr val="595959"/>
              </a:solidFill>
            </a:endParaRPr>
          </a:p>
        </p:txBody>
      </p:sp>
      <p:sp>
        <p:nvSpPr>
          <p:cNvPr id="3" name="Content Placeholder 2">
            <a:extLst>
              <a:ext uri="{FF2B5EF4-FFF2-40B4-BE49-F238E27FC236}">
                <a16:creationId xmlns:a16="http://schemas.microsoft.com/office/drawing/2014/main" id="{0E7E7C8B-8907-8CE2-9B38-F592D2BD397F}"/>
              </a:ext>
            </a:extLst>
          </p:cNvPr>
          <p:cNvSpPr>
            <a:spLocks noGrp="1"/>
          </p:cNvSpPr>
          <p:nvPr>
            <p:ph idx="1"/>
          </p:nvPr>
        </p:nvSpPr>
        <p:spPr>
          <a:xfrm>
            <a:off x="773526" y="2155920"/>
            <a:ext cx="3684174" cy="4016280"/>
          </a:xfrm>
        </p:spPr>
        <p:txBody>
          <a:bodyPr anchor="t">
            <a:normAutofit/>
          </a:bodyPr>
          <a:lstStyle/>
          <a:p>
            <a:pPr marL="0" indent="0" algn="ctr">
              <a:buNone/>
            </a:pPr>
            <a:r>
              <a:rPr lang="el-GR" sz="2400" dirty="0">
                <a:solidFill>
                  <a:srgbClr val="595959"/>
                </a:solidFill>
                <a:effectLst/>
                <a:latin typeface="Times New Roman" panose="02020603050405020304" pitchFamily="18" charset="0"/>
                <a:ea typeface="Times New Roman" panose="02020603050405020304" pitchFamily="18" charset="0"/>
              </a:rPr>
              <a:t>Κύριο χαρακτηριστικό της εφαρμογής είναι η συλλογή και η παρουσίαση των μετρήσεων σε μορφή ιστορικού.</a:t>
            </a: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Η κάθε μέτρηση αντιστοιχεί σε διάστημα 30 λεπτών.</a:t>
            </a: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Οι μετρήσεις διατάσσονται ανά μέρα.</a:t>
            </a:r>
            <a:endParaRPr lang="en-GR" sz="2400" dirty="0">
              <a:solidFill>
                <a:srgbClr val="595959"/>
              </a:solidFill>
              <a:effectLst/>
              <a:latin typeface="Times New Roman" panose="02020603050405020304" pitchFamily="18" charset="0"/>
              <a:ea typeface="Times New Roman" panose="02020603050405020304" pitchFamily="18" charset="0"/>
            </a:endParaRPr>
          </a:p>
          <a:p>
            <a:pPr algn="ctr"/>
            <a:endParaRPr lang="en-GR" sz="2000" dirty="0">
              <a:solidFill>
                <a:srgbClr val="595959"/>
              </a:solidFill>
            </a:endParaRPr>
          </a:p>
        </p:txBody>
      </p:sp>
      <p:pic>
        <p:nvPicPr>
          <p:cNvPr id="4" name="Picture 3" descr="A screenshot of a calendar&#10;&#10;Description automatically generated">
            <a:extLst>
              <a:ext uri="{FF2B5EF4-FFF2-40B4-BE49-F238E27FC236}">
                <a16:creationId xmlns:a16="http://schemas.microsoft.com/office/drawing/2014/main" id="{F628999F-EEB0-FEAB-3196-7F3F129E23CE}"/>
              </a:ext>
            </a:extLst>
          </p:cNvPr>
          <p:cNvPicPr>
            <a:picLocks noChangeAspect="1"/>
          </p:cNvPicPr>
          <p:nvPr/>
        </p:nvPicPr>
        <p:blipFill>
          <a:blip r:embed="rId2"/>
          <a:stretch>
            <a:fillRect/>
          </a:stretch>
        </p:blipFill>
        <p:spPr>
          <a:xfrm>
            <a:off x="5790314" y="685802"/>
            <a:ext cx="2604091" cy="5486398"/>
          </a:xfrm>
          <a:prstGeom prst="rect">
            <a:avLst/>
          </a:prstGeom>
        </p:spPr>
      </p:pic>
      <p:pic>
        <p:nvPicPr>
          <p:cNvPr id="12" name="Picture 11" descr="A screenshot of a phone&#10;&#10;Description automatically generated with medium confidence">
            <a:extLst>
              <a:ext uri="{FF2B5EF4-FFF2-40B4-BE49-F238E27FC236}">
                <a16:creationId xmlns:a16="http://schemas.microsoft.com/office/drawing/2014/main" id="{D5078E8C-C17C-0C1C-9FAB-9A49BF561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58383" y="685801"/>
            <a:ext cx="2677885" cy="5486400"/>
          </a:xfrm>
          <a:prstGeom prst="rect">
            <a:avLst/>
          </a:prstGeom>
          <a:noFill/>
        </p:spPr>
      </p:pic>
    </p:spTree>
    <p:extLst>
      <p:ext uri="{BB962C8B-B14F-4D97-AF65-F5344CB8AC3E}">
        <p14:creationId xmlns:p14="http://schemas.microsoft.com/office/powerpoint/2010/main" val="40164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465EF-3ECD-A593-D107-2D58435850BB}"/>
              </a:ext>
            </a:extLst>
          </p:cNvPr>
          <p:cNvSpPr>
            <a:spLocks noGrp="1"/>
          </p:cNvSpPr>
          <p:nvPr>
            <p:ph type="title"/>
          </p:nvPr>
        </p:nvSpPr>
        <p:spPr>
          <a:xfrm>
            <a:off x="773526" y="22240"/>
            <a:ext cx="3228738" cy="1454709"/>
          </a:xfrm>
        </p:spPr>
        <p:txBody>
          <a:bodyPr anchor="b">
            <a:normAutofit/>
          </a:bodyPr>
          <a:lstStyle/>
          <a:p>
            <a:pPr algn="ctr"/>
            <a:r>
              <a:rPr lang="en-US" sz="2800" dirty="0">
                <a:solidFill>
                  <a:srgbClr val="595959"/>
                </a:solidFill>
              </a:rPr>
              <a:t>Tagging</a:t>
            </a:r>
            <a:endParaRPr lang="en-GR" sz="2800" dirty="0">
              <a:solidFill>
                <a:srgbClr val="595959"/>
              </a:solidFill>
            </a:endParaRPr>
          </a:p>
        </p:txBody>
      </p:sp>
      <p:sp>
        <p:nvSpPr>
          <p:cNvPr id="3" name="Content Placeholder 2">
            <a:extLst>
              <a:ext uri="{FF2B5EF4-FFF2-40B4-BE49-F238E27FC236}">
                <a16:creationId xmlns:a16="http://schemas.microsoft.com/office/drawing/2014/main" id="{8B8F3C89-242D-7B24-BF53-A9081C3A714C}"/>
              </a:ext>
            </a:extLst>
          </p:cNvPr>
          <p:cNvSpPr>
            <a:spLocks noGrp="1"/>
          </p:cNvSpPr>
          <p:nvPr>
            <p:ph idx="1"/>
          </p:nvPr>
        </p:nvSpPr>
        <p:spPr>
          <a:xfrm>
            <a:off x="773526" y="2041619"/>
            <a:ext cx="3228738" cy="3681023"/>
          </a:xfrm>
        </p:spPr>
        <p:txBody>
          <a:bodyPr anchor="t">
            <a:normAutofit fontScale="92500"/>
          </a:bodyPr>
          <a:lstStyle/>
          <a:p>
            <a:pPr marL="0" indent="0" algn="ctr">
              <a:buNone/>
            </a:pPr>
            <a:r>
              <a:rPr lang="el-GR" sz="2400" dirty="0">
                <a:solidFill>
                  <a:srgbClr val="595959"/>
                </a:solidFill>
                <a:effectLst/>
                <a:latin typeface="Times New Roman" panose="02020603050405020304" pitchFamily="18" charset="0"/>
                <a:ea typeface="Times New Roman" panose="02020603050405020304" pitchFamily="18" charset="0"/>
              </a:rPr>
              <a:t>Σε κάθε μέτρηση μπορούν να καταχωρηθούν </a:t>
            </a:r>
            <a:r>
              <a:rPr lang="el-GR" sz="2400" dirty="0">
                <a:solidFill>
                  <a:srgbClr val="595959"/>
                </a:solidFill>
                <a:latin typeface="Times New Roman" panose="02020603050405020304" pitchFamily="18" charset="0"/>
                <a:ea typeface="Times New Roman" panose="02020603050405020304" pitchFamily="18" charset="0"/>
              </a:rPr>
              <a:t>λεζάντες </a:t>
            </a:r>
            <a:r>
              <a:rPr lang="en-US" sz="2400" dirty="0">
                <a:solidFill>
                  <a:srgbClr val="595959"/>
                </a:solidFill>
                <a:latin typeface="Times New Roman" panose="02020603050405020304" pitchFamily="18" charset="0"/>
                <a:ea typeface="Times New Roman" panose="02020603050405020304" pitchFamily="18" charset="0"/>
              </a:rPr>
              <a:t>(tags).</a:t>
            </a:r>
          </a:p>
          <a:p>
            <a:pPr marL="0" indent="0" algn="ctr">
              <a:buNone/>
            </a:pPr>
            <a:endParaRPr lang="en-US" sz="2400" dirty="0">
              <a:solidFill>
                <a:srgbClr val="595959"/>
              </a:solidFill>
              <a:effectLst/>
              <a:latin typeface="Times New Roman" panose="02020603050405020304" pitchFamily="18" charset="0"/>
              <a:ea typeface="Times New Roman" panose="02020603050405020304" pitchFamily="18" charset="0"/>
            </a:endParaRP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Μπορούν να επιλεχθούν προϋπάρχοντα </a:t>
            </a:r>
            <a:r>
              <a:rPr lang="en-US" sz="2400" dirty="0">
                <a:solidFill>
                  <a:srgbClr val="595959"/>
                </a:solidFill>
                <a:latin typeface="Times New Roman" panose="02020603050405020304" pitchFamily="18" charset="0"/>
                <a:ea typeface="Times New Roman" panose="02020603050405020304" pitchFamily="18" charset="0"/>
              </a:rPr>
              <a:t>tag </a:t>
            </a:r>
            <a:r>
              <a:rPr lang="el-GR" sz="2400" dirty="0">
                <a:solidFill>
                  <a:srgbClr val="595959"/>
                </a:solidFill>
                <a:latin typeface="Times New Roman" panose="02020603050405020304" pitchFamily="18" charset="0"/>
                <a:ea typeface="Times New Roman" panose="02020603050405020304" pitchFamily="18" charset="0"/>
              </a:rPr>
              <a:t>ή να δημιουργηθούν νέα επί τόπου.</a:t>
            </a:r>
          </a:p>
          <a:p>
            <a:pPr marL="0" indent="0" algn="ctr">
              <a:buNone/>
            </a:pPr>
            <a:endParaRPr lang="el-GR" sz="2400" dirty="0">
              <a:solidFill>
                <a:srgbClr val="595959"/>
              </a:solidFill>
              <a:effectLst/>
              <a:latin typeface="Times New Roman" panose="02020603050405020304" pitchFamily="18" charset="0"/>
              <a:ea typeface="Times New Roman" panose="02020603050405020304" pitchFamily="18" charset="0"/>
            </a:endParaRP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Με λειτουργία </a:t>
            </a:r>
            <a:r>
              <a:rPr lang="en-US" sz="2400" dirty="0">
                <a:solidFill>
                  <a:srgbClr val="595959"/>
                </a:solidFill>
                <a:latin typeface="Times New Roman" panose="02020603050405020304" pitchFamily="18" charset="0"/>
                <a:ea typeface="Times New Roman" panose="02020603050405020304" pitchFamily="18" charset="0"/>
              </a:rPr>
              <a:t>hover </a:t>
            </a:r>
            <a:endParaRPr lang="en-GR" sz="2400" dirty="0">
              <a:solidFill>
                <a:srgbClr val="595959"/>
              </a:solidFill>
              <a:effectLst/>
              <a:latin typeface="Times New Roman" panose="02020603050405020304" pitchFamily="18" charset="0"/>
              <a:ea typeface="Times New Roman" panose="02020603050405020304" pitchFamily="18" charset="0"/>
            </a:endParaRPr>
          </a:p>
          <a:p>
            <a:pPr algn="ctr"/>
            <a:endParaRPr lang="en-GR" sz="2000" dirty="0">
              <a:solidFill>
                <a:srgbClr val="595959"/>
              </a:solidFill>
            </a:endParaRPr>
          </a:p>
        </p:txBody>
      </p:sp>
      <p:pic>
        <p:nvPicPr>
          <p:cNvPr id="6" name="Picture 5">
            <a:extLst>
              <a:ext uri="{FF2B5EF4-FFF2-40B4-BE49-F238E27FC236}">
                <a16:creationId xmlns:a16="http://schemas.microsoft.com/office/drawing/2014/main" id="{B54D3F0B-2FFD-1BBF-CB97-4770BC65F609}"/>
              </a:ext>
            </a:extLst>
          </p:cNvPr>
          <p:cNvPicPr>
            <a:picLocks noChangeAspect="1"/>
          </p:cNvPicPr>
          <p:nvPr/>
        </p:nvPicPr>
        <p:blipFill>
          <a:blip r:embed="rId2"/>
          <a:stretch>
            <a:fillRect/>
          </a:stretch>
        </p:blipFill>
        <p:spPr>
          <a:xfrm>
            <a:off x="5341478" y="342902"/>
            <a:ext cx="2879056" cy="5957886"/>
          </a:xfrm>
          <a:prstGeom prst="rect">
            <a:avLst/>
          </a:prstGeom>
        </p:spPr>
      </p:pic>
      <p:pic>
        <p:nvPicPr>
          <p:cNvPr id="8" name="Picture 7">
            <a:extLst>
              <a:ext uri="{FF2B5EF4-FFF2-40B4-BE49-F238E27FC236}">
                <a16:creationId xmlns:a16="http://schemas.microsoft.com/office/drawing/2014/main" id="{46851B65-ADED-520F-2A78-30CFB497C1B1}"/>
              </a:ext>
            </a:extLst>
          </p:cNvPr>
          <p:cNvPicPr>
            <a:picLocks noChangeAspect="1"/>
          </p:cNvPicPr>
          <p:nvPr/>
        </p:nvPicPr>
        <p:blipFill>
          <a:blip r:embed="rId3"/>
          <a:stretch>
            <a:fillRect/>
          </a:stretch>
        </p:blipFill>
        <p:spPr>
          <a:xfrm>
            <a:off x="8444083" y="342902"/>
            <a:ext cx="2879056" cy="5936200"/>
          </a:xfrm>
          <a:prstGeom prst="rect">
            <a:avLst/>
          </a:prstGeom>
        </p:spPr>
      </p:pic>
    </p:spTree>
    <p:extLst>
      <p:ext uri="{BB962C8B-B14F-4D97-AF65-F5344CB8AC3E}">
        <p14:creationId xmlns:p14="http://schemas.microsoft.com/office/powerpoint/2010/main" val="352552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9E881A4-A468-403A-9941-F8FFD5C6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C519BF7B-0A17-97FA-0D2A-94422981C883}"/>
              </a:ext>
            </a:extLst>
          </p:cNvPr>
          <p:cNvPicPr>
            <a:picLocks noGrp="1" noChangeAspect="1"/>
          </p:cNvPicPr>
          <p:nvPr>
            <p:ph idx="1"/>
          </p:nvPr>
        </p:nvPicPr>
        <p:blipFill>
          <a:blip r:embed="rId2"/>
          <a:stretch>
            <a:fillRect/>
          </a:stretch>
        </p:blipFill>
        <p:spPr>
          <a:xfrm>
            <a:off x="350301" y="125855"/>
            <a:ext cx="3054081" cy="6429645"/>
          </a:xfrm>
          <a:prstGeom prst="rect">
            <a:avLst/>
          </a:prstGeom>
        </p:spPr>
      </p:pic>
      <p:sp>
        <p:nvSpPr>
          <p:cNvPr id="33" name="Rectangle 32">
            <a:extLst>
              <a:ext uri="{FF2B5EF4-FFF2-40B4-BE49-F238E27FC236}">
                <a16:creationId xmlns:a16="http://schemas.microsoft.com/office/drawing/2014/main" id="{6F168544-607B-491A-8601-3087D0FCE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BAC60B4-3608-243B-B4E9-3C6A288D6C52}"/>
              </a:ext>
            </a:extLst>
          </p:cNvPr>
          <p:cNvSpPr>
            <a:spLocks noGrp="1"/>
          </p:cNvSpPr>
          <p:nvPr>
            <p:ph type="title"/>
          </p:nvPr>
        </p:nvSpPr>
        <p:spPr>
          <a:xfrm>
            <a:off x="5646717" y="3658399"/>
            <a:ext cx="5667269" cy="1289024"/>
          </a:xfrm>
        </p:spPr>
        <p:txBody>
          <a:bodyPr vert="horz" lIns="91440" tIns="45720" rIns="91440" bIns="45720" rtlCol="0" anchor="b">
            <a:noAutofit/>
          </a:bodyPr>
          <a:lstStyle/>
          <a:p>
            <a:pPr algn="ctr"/>
            <a:r>
              <a:rPr lang="en-US" sz="2800" kern="1200" dirty="0">
                <a:solidFill>
                  <a:srgbClr val="595959"/>
                </a:solidFill>
                <a:effectLst/>
                <a:latin typeface="+mj-lt"/>
                <a:ea typeface="+mj-ea"/>
                <a:cs typeface="+mj-cs"/>
              </a:rPr>
              <a:t>Η </a:t>
            </a:r>
            <a:r>
              <a:rPr lang="en-US" sz="2800" kern="1200" dirty="0" err="1">
                <a:solidFill>
                  <a:srgbClr val="595959"/>
                </a:solidFill>
                <a:effectLst/>
                <a:latin typeface="+mj-lt"/>
                <a:ea typeface="+mj-ea"/>
                <a:cs typeface="+mj-cs"/>
              </a:rPr>
              <a:t>εφ</a:t>
            </a:r>
            <a:r>
              <a:rPr lang="en-US" sz="2800" kern="1200" dirty="0">
                <a:solidFill>
                  <a:srgbClr val="595959"/>
                </a:solidFill>
                <a:effectLst/>
                <a:latin typeface="+mj-lt"/>
                <a:ea typeface="+mj-ea"/>
                <a:cs typeface="+mj-cs"/>
              </a:rPr>
              <a:t>αρμογή δημιουργεί γράφημα με τις τιμές του HRV μέσα στη μέρα.</a:t>
            </a:r>
            <a:br>
              <a:rPr lang="en-US" sz="2800" kern="1200" dirty="0">
                <a:solidFill>
                  <a:srgbClr val="595959"/>
                </a:solidFill>
                <a:effectLst/>
                <a:latin typeface="+mj-lt"/>
                <a:ea typeface="+mj-ea"/>
                <a:cs typeface="+mj-cs"/>
              </a:rPr>
            </a:br>
            <a:br>
              <a:rPr lang="en-US" sz="2800" kern="1200" dirty="0">
                <a:solidFill>
                  <a:srgbClr val="595959"/>
                </a:solidFill>
                <a:effectLst/>
                <a:latin typeface="+mj-lt"/>
                <a:ea typeface="+mj-ea"/>
                <a:cs typeface="+mj-cs"/>
              </a:rPr>
            </a:br>
            <a:r>
              <a:rPr lang="en-US" sz="2800" kern="1200" dirty="0" err="1">
                <a:solidFill>
                  <a:srgbClr val="595959"/>
                </a:solidFill>
                <a:effectLst/>
                <a:latin typeface="+mj-lt"/>
                <a:ea typeface="+mj-ea"/>
                <a:cs typeface="+mj-cs"/>
              </a:rPr>
              <a:t>Το</a:t>
            </a:r>
            <a:r>
              <a:rPr lang="en-US" sz="2800" kern="1200" dirty="0">
                <a:solidFill>
                  <a:srgbClr val="595959"/>
                </a:solidFill>
                <a:effectLst/>
                <a:latin typeface="+mj-lt"/>
                <a:ea typeface="+mj-ea"/>
                <a:cs typeface="+mj-cs"/>
              </a:rPr>
              <a:t> </a:t>
            </a:r>
            <a:r>
              <a:rPr lang="en-US" sz="2800" kern="1200" dirty="0" err="1">
                <a:solidFill>
                  <a:srgbClr val="595959"/>
                </a:solidFill>
                <a:effectLst/>
                <a:latin typeface="+mj-lt"/>
                <a:ea typeface="+mj-ea"/>
                <a:cs typeface="+mj-cs"/>
              </a:rPr>
              <a:t>γράφημ</a:t>
            </a:r>
            <a:r>
              <a:rPr lang="en-US" sz="2800" kern="1200" dirty="0">
                <a:solidFill>
                  <a:srgbClr val="595959"/>
                </a:solidFill>
                <a:effectLst/>
                <a:latin typeface="+mj-lt"/>
                <a:ea typeface="+mj-ea"/>
                <a:cs typeface="+mj-cs"/>
              </a:rPr>
              <a:t>α </a:t>
            </a:r>
            <a:r>
              <a:rPr lang="en-US" sz="2800" kern="1200" dirty="0">
                <a:solidFill>
                  <a:srgbClr val="595959"/>
                </a:solidFill>
                <a:latin typeface="+mj-lt"/>
                <a:ea typeface="+mj-ea"/>
                <a:cs typeface="+mj-cs"/>
              </a:rPr>
              <a:t>διατρέχεται</a:t>
            </a:r>
            <a:r>
              <a:rPr lang="en-US" sz="2800" kern="1200" dirty="0">
                <a:solidFill>
                  <a:srgbClr val="595959"/>
                </a:solidFill>
                <a:effectLst/>
                <a:latin typeface="+mj-lt"/>
                <a:ea typeface="+mj-ea"/>
                <a:cs typeface="+mj-cs"/>
              </a:rPr>
              <a:t> με horizontal scroll.</a:t>
            </a:r>
            <a:br>
              <a:rPr lang="en-US" sz="2800" kern="1200" dirty="0">
                <a:solidFill>
                  <a:srgbClr val="595959"/>
                </a:solidFill>
                <a:effectLst/>
                <a:latin typeface="+mj-lt"/>
                <a:ea typeface="+mj-ea"/>
                <a:cs typeface="+mj-cs"/>
              </a:rPr>
            </a:br>
            <a:endParaRPr lang="en-US" sz="2800" kern="1200" dirty="0">
              <a:solidFill>
                <a:srgbClr val="595959"/>
              </a:solidFill>
              <a:latin typeface="+mj-lt"/>
              <a:ea typeface="+mj-ea"/>
              <a:cs typeface="+mj-cs"/>
            </a:endParaRPr>
          </a:p>
        </p:txBody>
      </p:sp>
      <p:sp>
        <p:nvSpPr>
          <p:cNvPr id="9" name="TextBox 8">
            <a:extLst>
              <a:ext uri="{FF2B5EF4-FFF2-40B4-BE49-F238E27FC236}">
                <a16:creationId xmlns:a16="http://schemas.microsoft.com/office/drawing/2014/main" id="{38F10AEF-851F-C22D-EEC8-85614BB943FC}"/>
              </a:ext>
            </a:extLst>
          </p:cNvPr>
          <p:cNvSpPr txBox="1"/>
          <p:nvPr/>
        </p:nvSpPr>
        <p:spPr>
          <a:xfrm>
            <a:off x="5339450" y="704102"/>
            <a:ext cx="6610211" cy="353922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4800" dirty="0" err="1">
                <a:solidFill>
                  <a:srgbClr val="595959"/>
                </a:solidFill>
              </a:rPr>
              <a:t>Γράφημ</a:t>
            </a:r>
            <a:r>
              <a:rPr lang="en-US" sz="4800" dirty="0">
                <a:solidFill>
                  <a:srgbClr val="595959"/>
                </a:solidFill>
              </a:rPr>
              <a:t>α HRV - χρόνου</a:t>
            </a:r>
          </a:p>
        </p:txBody>
      </p:sp>
    </p:spTree>
    <p:extLst>
      <p:ext uri="{BB962C8B-B14F-4D97-AF65-F5344CB8AC3E}">
        <p14:creationId xmlns:p14="http://schemas.microsoft.com/office/powerpoint/2010/main" val="101399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C87767E-4427-7D89-9207-6556780183F0}"/>
              </a:ext>
            </a:extLst>
          </p:cNvPr>
          <p:cNvPicPr>
            <a:picLocks noChangeAspect="1"/>
          </p:cNvPicPr>
          <p:nvPr/>
        </p:nvPicPr>
        <p:blipFill rotWithShape="1">
          <a:blip r:embed="rId2"/>
          <a:srcRect t="5959" r="1" b="5137"/>
          <a:stretch/>
        </p:blipFill>
        <p:spPr>
          <a:xfrm>
            <a:off x="680484" y="685792"/>
            <a:ext cx="2905400" cy="5437925"/>
          </a:xfrm>
          <a:prstGeom prst="rect">
            <a:avLst/>
          </a:prstGeom>
        </p:spPr>
      </p:pic>
      <p:sp>
        <p:nvSpPr>
          <p:cNvPr id="36" name="Rectangle 35">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1782" y="685800"/>
            <a:ext cx="4994335"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0E659BE-FBB9-1EF8-5B23-255C36BE6548}"/>
              </a:ext>
            </a:extLst>
          </p:cNvPr>
          <p:cNvSpPr>
            <a:spLocks noGrp="1"/>
          </p:cNvSpPr>
          <p:nvPr>
            <p:ph idx="1"/>
          </p:nvPr>
        </p:nvSpPr>
        <p:spPr>
          <a:xfrm>
            <a:off x="4120661" y="2847466"/>
            <a:ext cx="3976577" cy="3137355"/>
          </a:xfrm>
        </p:spPr>
        <p:txBody>
          <a:bodyPr anchor="t">
            <a:normAutofit/>
          </a:bodyPr>
          <a:lstStyle/>
          <a:p>
            <a:pPr marL="0" indent="0" algn="ctr">
              <a:buNone/>
            </a:pPr>
            <a:r>
              <a:rPr lang="el-GR" sz="2000" dirty="0">
                <a:solidFill>
                  <a:srgbClr val="595959"/>
                </a:solidFill>
                <a:effectLst/>
                <a:latin typeface="Times New Roman" panose="02020603050405020304" pitchFamily="18" charset="0"/>
                <a:ea typeface="Times New Roman" panose="02020603050405020304" pitchFamily="18" charset="0"/>
              </a:rPr>
              <a:t>Στην αρχική οθόνη απεικονίζεται σε </a:t>
            </a:r>
            <a:r>
              <a:rPr lang="en-US" sz="2000" dirty="0">
                <a:solidFill>
                  <a:srgbClr val="595959"/>
                </a:solidFill>
                <a:effectLst/>
                <a:latin typeface="Times New Roman" panose="02020603050405020304" pitchFamily="18" charset="0"/>
                <a:ea typeface="Times New Roman" panose="02020603050405020304" pitchFamily="18" charset="0"/>
              </a:rPr>
              <a:t>live </a:t>
            </a:r>
            <a:r>
              <a:rPr lang="el-GR" sz="2000" dirty="0">
                <a:solidFill>
                  <a:srgbClr val="595959"/>
                </a:solidFill>
                <a:effectLst/>
                <a:latin typeface="Times New Roman" panose="02020603050405020304" pitchFamily="18" charset="0"/>
                <a:ea typeface="Times New Roman" panose="02020603050405020304" pitchFamily="18" charset="0"/>
              </a:rPr>
              <a:t>χρόνο η μέτρηση του </a:t>
            </a:r>
            <a:r>
              <a:rPr lang="en-US" sz="2000" dirty="0">
                <a:solidFill>
                  <a:srgbClr val="595959"/>
                </a:solidFill>
                <a:effectLst/>
                <a:latin typeface="Times New Roman" panose="02020603050405020304" pitchFamily="18" charset="0"/>
                <a:ea typeface="Times New Roman" panose="02020603050405020304" pitchFamily="18" charset="0"/>
              </a:rPr>
              <a:t>HRV</a:t>
            </a:r>
            <a:r>
              <a:rPr lang="el-GR" sz="2000" dirty="0">
                <a:solidFill>
                  <a:srgbClr val="595959"/>
                </a:solidFill>
                <a:effectLst/>
                <a:latin typeface="Times New Roman" panose="02020603050405020304" pitchFamily="18" charset="0"/>
                <a:ea typeface="Times New Roman" panose="02020603050405020304" pitchFamily="18" charset="0"/>
              </a:rPr>
              <a:t> των τελευταίων 5 λεπτών.</a:t>
            </a:r>
          </a:p>
          <a:p>
            <a:pPr marL="0" indent="0" algn="ctr">
              <a:buNone/>
            </a:pPr>
            <a:endParaRPr lang="el-GR" sz="2000" dirty="0">
              <a:solidFill>
                <a:srgbClr val="595959"/>
              </a:solidFill>
              <a:latin typeface="Times New Roman" panose="02020603050405020304" pitchFamily="18" charset="0"/>
            </a:endParaRPr>
          </a:p>
          <a:p>
            <a:pPr marL="0" indent="0" algn="ctr">
              <a:buNone/>
            </a:pPr>
            <a:r>
              <a:rPr lang="el-GR" sz="2000" dirty="0">
                <a:solidFill>
                  <a:srgbClr val="595959"/>
                </a:solidFill>
              </a:rPr>
              <a:t>Ο χρήστης μπορεί </a:t>
            </a:r>
            <a:r>
              <a:rPr lang="el-GR" sz="2000" b="1" dirty="0">
                <a:solidFill>
                  <a:srgbClr val="595959"/>
                </a:solidFill>
              </a:rPr>
              <a:t>απευθείας</a:t>
            </a:r>
            <a:r>
              <a:rPr lang="el-GR" sz="2000" dirty="0">
                <a:solidFill>
                  <a:srgbClr val="595959"/>
                </a:solidFill>
              </a:rPr>
              <a:t> να προσθέσει </a:t>
            </a:r>
            <a:r>
              <a:rPr lang="en-US" sz="2000" dirty="0">
                <a:solidFill>
                  <a:srgbClr val="595959"/>
                </a:solidFill>
              </a:rPr>
              <a:t>tag</a:t>
            </a:r>
          </a:p>
        </p:txBody>
      </p:sp>
      <p:pic>
        <p:nvPicPr>
          <p:cNvPr id="3" name="Picture 2">
            <a:extLst>
              <a:ext uri="{FF2B5EF4-FFF2-40B4-BE49-F238E27FC236}">
                <a16:creationId xmlns:a16="http://schemas.microsoft.com/office/drawing/2014/main" id="{CE950D07-5F04-41CE-FF89-4A10AEDB29AF}"/>
              </a:ext>
            </a:extLst>
          </p:cNvPr>
          <p:cNvPicPr>
            <a:picLocks noChangeAspect="1"/>
          </p:cNvPicPr>
          <p:nvPr/>
        </p:nvPicPr>
        <p:blipFill rotWithShape="1">
          <a:blip r:embed="rId3"/>
          <a:srcRect t="3569" r="-3" b="7203"/>
          <a:stretch/>
        </p:blipFill>
        <p:spPr>
          <a:xfrm>
            <a:off x="8606117" y="685808"/>
            <a:ext cx="2905400" cy="5486399"/>
          </a:xfrm>
          <a:prstGeom prst="rect">
            <a:avLst/>
          </a:prstGeom>
        </p:spPr>
      </p:pic>
      <p:sp>
        <p:nvSpPr>
          <p:cNvPr id="8" name="TextBox 7">
            <a:extLst>
              <a:ext uri="{FF2B5EF4-FFF2-40B4-BE49-F238E27FC236}">
                <a16:creationId xmlns:a16="http://schemas.microsoft.com/office/drawing/2014/main" id="{50BC1B0B-EC19-5D61-89C8-E2DA6D7FA732}"/>
              </a:ext>
            </a:extLst>
          </p:cNvPr>
          <p:cNvSpPr txBox="1"/>
          <p:nvPr/>
        </p:nvSpPr>
        <p:spPr>
          <a:xfrm>
            <a:off x="4715974" y="1324281"/>
            <a:ext cx="2760051" cy="646331"/>
          </a:xfrm>
          <a:prstGeom prst="rect">
            <a:avLst/>
          </a:prstGeom>
          <a:noFill/>
        </p:spPr>
        <p:txBody>
          <a:bodyPr wrap="none" rtlCol="0">
            <a:spAutoFit/>
          </a:bodyPr>
          <a:lstStyle/>
          <a:p>
            <a:r>
              <a:rPr lang="el-GR" sz="3600" dirty="0"/>
              <a:t>Αρχική οθόνη</a:t>
            </a:r>
            <a:endParaRPr lang="en-US" sz="3600" dirty="0"/>
          </a:p>
        </p:txBody>
      </p:sp>
    </p:spTree>
    <p:extLst>
      <p:ext uri="{BB962C8B-B14F-4D97-AF65-F5344CB8AC3E}">
        <p14:creationId xmlns:p14="http://schemas.microsoft.com/office/powerpoint/2010/main" val="79383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9613-8831-4432-A62D-24A970EF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4E0407-A637-4681-B905-C53E4216CE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9744" y="685799"/>
            <a:ext cx="4232512"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5E349-1141-E98E-8732-A2BC158EDAE2}"/>
              </a:ext>
            </a:extLst>
          </p:cNvPr>
          <p:cNvSpPr>
            <a:spLocks noGrp="1"/>
          </p:cNvSpPr>
          <p:nvPr>
            <p:ph type="title"/>
          </p:nvPr>
        </p:nvSpPr>
        <p:spPr>
          <a:xfrm>
            <a:off x="4325829" y="3113107"/>
            <a:ext cx="3212806" cy="2546309"/>
          </a:xfrm>
        </p:spPr>
        <p:txBody>
          <a:bodyPr vert="horz" lIns="91440" tIns="45720" rIns="91440" bIns="45720" rtlCol="0" anchor="b">
            <a:normAutofit fontScale="90000"/>
          </a:bodyPr>
          <a:lstStyle/>
          <a:p>
            <a:pPr algn="ctr"/>
            <a:r>
              <a:rPr lang="el-GR" sz="2200" dirty="0">
                <a:effectLst/>
                <a:latin typeface="Times New Roman" panose="02020603050405020304" pitchFamily="18" charset="0"/>
                <a:ea typeface="Times New Roman" panose="02020603050405020304" pitchFamily="18" charset="0"/>
              </a:rPr>
              <a:t>Ο χρήστης πρέπει να φτιάξει λογαριασμό για να χρησιμοποιήσει την εφαρμογή.</a:t>
            </a:r>
            <a:br>
              <a:rPr lang="el-GR" sz="2200" dirty="0">
                <a:effectLst/>
                <a:latin typeface="Times New Roman" panose="02020603050405020304" pitchFamily="18" charset="0"/>
                <a:ea typeface="Times New Roman" panose="02020603050405020304" pitchFamily="18" charset="0"/>
              </a:rPr>
            </a:br>
            <a:br>
              <a:rPr lang="el-GR" sz="2200" dirty="0">
                <a:effectLst/>
                <a:latin typeface="Times New Roman" panose="02020603050405020304" pitchFamily="18" charset="0"/>
                <a:ea typeface="Times New Roman" panose="02020603050405020304" pitchFamily="18" charset="0"/>
              </a:rPr>
            </a:br>
            <a:r>
              <a:rPr lang="el-GR" sz="2200" dirty="0">
                <a:effectLst/>
                <a:latin typeface="Times New Roman" panose="02020603050405020304" pitchFamily="18" charset="0"/>
                <a:ea typeface="Times New Roman" panose="02020603050405020304" pitchFamily="18" charset="0"/>
              </a:rPr>
              <a:t>Είναι σημαντική η προστασία των προσωπικών δεδομένων.</a:t>
            </a:r>
            <a:br>
              <a:rPr lang="el-GR" sz="2200" dirty="0">
                <a:effectLst/>
                <a:latin typeface="Times New Roman" panose="02020603050405020304" pitchFamily="18" charset="0"/>
                <a:ea typeface="Times New Roman" panose="02020603050405020304" pitchFamily="18" charset="0"/>
              </a:rPr>
            </a:br>
            <a:br>
              <a:rPr lang="el-GR" sz="2200" dirty="0">
                <a:effectLst/>
                <a:latin typeface="Times New Roman" panose="02020603050405020304" pitchFamily="18" charset="0"/>
                <a:ea typeface="Times New Roman" panose="02020603050405020304" pitchFamily="18" charset="0"/>
              </a:rPr>
            </a:br>
            <a:r>
              <a:rPr lang="el-GR" sz="2200" dirty="0">
                <a:effectLst/>
                <a:latin typeface="Times New Roman" panose="02020603050405020304" pitchFamily="18" charset="0"/>
                <a:ea typeface="Times New Roman" panose="02020603050405020304" pitchFamily="18" charset="0"/>
              </a:rPr>
              <a:t>Μπορεί να γίνει </a:t>
            </a:r>
            <a:r>
              <a:rPr lang="el-GR" sz="2200" dirty="0">
                <a:latin typeface="Times New Roman" panose="02020603050405020304" pitchFamily="18" charset="0"/>
                <a:ea typeface="Times New Roman" panose="02020603050405020304" pitchFamily="18" charset="0"/>
              </a:rPr>
              <a:t>επεξεργασία των υπάρχοντων </a:t>
            </a:r>
            <a:r>
              <a:rPr lang="en-US" sz="2200" dirty="0">
                <a:latin typeface="Times New Roman" panose="02020603050405020304" pitchFamily="18" charset="0"/>
                <a:ea typeface="Times New Roman" panose="02020603050405020304" pitchFamily="18" charset="0"/>
              </a:rPr>
              <a:t>tag </a:t>
            </a:r>
            <a:r>
              <a:rPr lang="el-GR" sz="2200" dirty="0">
                <a:latin typeface="Times New Roman" panose="02020603050405020304" pitchFamily="18" charset="0"/>
                <a:ea typeface="Times New Roman" panose="02020603050405020304" pitchFamily="18" charset="0"/>
              </a:rPr>
              <a:t>ανά πάσα στιγμή.</a:t>
            </a:r>
            <a:br>
              <a:rPr lang="en-GR" sz="1800" dirty="0">
                <a:effectLst/>
                <a:latin typeface="Times New Roman" panose="02020603050405020304" pitchFamily="18" charset="0"/>
                <a:ea typeface="Times New Roman" panose="02020603050405020304" pitchFamily="18" charset="0"/>
              </a:rPr>
            </a:br>
            <a:endParaRPr lang="en-US" sz="2800" kern="1200" dirty="0">
              <a:solidFill>
                <a:srgbClr val="595959"/>
              </a:solidFill>
              <a:latin typeface="+mj-lt"/>
              <a:ea typeface="+mj-ea"/>
              <a:cs typeface="+mj-cs"/>
            </a:endParaRPr>
          </a:p>
        </p:txBody>
      </p:sp>
      <p:sp>
        <p:nvSpPr>
          <p:cNvPr id="6" name="Content Placeholder 5">
            <a:extLst>
              <a:ext uri="{FF2B5EF4-FFF2-40B4-BE49-F238E27FC236}">
                <a16:creationId xmlns:a16="http://schemas.microsoft.com/office/drawing/2014/main" id="{81627CCE-382F-4BE3-27EA-EACC53A2F149}"/>
              </a:ext>
            </a:extLst>
          </p:cNvPr>
          <p:cNvSpPr>
            <a:spLocks noGrp="1"/>
          </p:cNvSpPr>
          <p:nvPr>
            <p:ph idx="1"/>
          </p:nvPr>
        </p:nvSpPr>
        <p:spPr>
          <a:xfrm>
            <a:off x="4910425" y="1026582"/>
            <a:ext cx="4831039" cy="1026488"/>
          </a:xfrm>
        </p:spPr>
        <p:txBody>
          <a:bodyPr/>
          <a:lstStyle/>
          <a:p>
            <a:r>
              <a:rPr lang="el-GR" dirty="0"/>
              <a:t>Ρυθμίσεις</a:t>
            </a:r>
            <a:endParaRPr lang="en-US" dirty="0"/>
          </a:p>
        </p:txBody>
      </p:sp>
      <p:pic>
        <p:nvPicPr>
          <p:cNvPr id="8" name="Picture 7">
            <a:extLst>
              <a:ext uri="{FF2B5EF4-FFF2-40B4-BE49-F238E27FC236}">
                <a16:creationId xmlns:a16="http://schemas.microsoft.com/office/drawing/2014/main" id="{D3D19CAE-32D3-8A16-1F8A-7C8A754BC9EF}"/>
              </a:ext>
            </a:extLst>
          </p:cNvPr>
          <p:cNvPicPr>
            <a:picLocks noChangeAspect="1"/>
          </p:cNvPicPr>
          <p:nvPr/>
        </p:nvPicPr>
        <p:blipFill>
          <a:blip r:embed="rId2"/>
          <a:stretch>
            <a:fillRect/>
          </a:stretch>
        </p:blipFill>
        <p:spPr>
          <a:xfrm>
            <a:off x="838200" y="506321"/>
            <a:ext cx="2649429" cy="5665878"/>
          </a:xfrm>
          <a:prstGeom prst="rect">
            <a:avLst/>
          </a:prstGeom>
        </p:spPr>
      </p:pic>
      <p:pic>
        <p:nvPicPr>
          <p:cNvPr id="11" name="Picture 10">
            <a:extLst>
              <a:ext uri="{FF2B5EF4-FFF2-40B4-BE49-F238E27FC236}">
                <a16:creationId xmlns:a16="http://schemas.microsoft.com/office/drawing/2014/main" id="{93D5EFB6-45B4-0F45-F953-70167E0E2F38}"/>
              </a:ext>
            </a:extLst>
          </p:cNvPr>
          <p:cNvPicPr>
            <a:picLocks noChangeAspect="1"/>
          </p:cNvPicPr>
          <p:nvPr/>
        </p:nvPicPr>
        <p:blipFill>
          <a:blip r:embed="rId3"/>
          <a:stretch>
            <a:fillRect/>
          </a:stretch>
        </p:blipFill>
        <p:spPr>
          <a:xfrm>
            <a:off x="8564840" y="888037"/>
            <a:ext cx="2436376" cy="5241900"/>
          </a:xfrm>
          <a:prstGeom prst="rect">
            <a:avLst/>
          </a:prstGeom>
        </p:spPr>
      </p:pic>
    </p:spTree>
    <p:extLst>
      <p:ext uri="{BB962C8B-B14F-4D97-AF65-F5344CB8AC3E}">
        <p14:creationId xmlns:p14="http://schemas.microsoft.com/office/powerpoint/2010/main" val="3222141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5A225A-BD1A-B51F-F1B9-B51F79614CB6}"/>
              </a:ext>
            </a:extLst>
          </p:cNvPr>
          <p:cNvSpPr>
            <a:spLocks noGrp="1"/>
          </p:cNvSpPr>
          <p:nvPr>
            <p:ph idx="1"/>
          </p:nvPr>
        </p:nvSpPr>
        <p:spPr>
          <a:xfrm>
            <a:off x="440113" y="228102"/>
            <a:ext cx="3228738" cy="3681023"/>
          </a:xfrm>
        </p:spPr>
        <p:txBody>
          <a:bodyPr anchor="t">
            <a:noAutofit/>
          </a:bodyPr>
          <a:lstStyle/>
          <a:p>
            <a:pPr marL="0" indent="0" algn="ctr">
              <a:buNone/>
            </a:pPr>
            <a:r>
              <a:rPr lang="el-GR" sz="2400" dirty="0">
                <a:effectLst/>
                <a:latin typeface="Times New Roman" panose="02020603050405020304" pitchFamily="18" charset="0"/>
                <a:ea typeface="Times New Roman" panose="02020603050405020304" pitchFamily="18" charset="0"/>
              </a:rPr>
              <a:t>Σκοπός της εφαρμογής είναι να παρέχει στο χρήστη ευρεία εικόνα της πορείας τού </a:t>
            </a:r>
            <a:r>
              <a:rPr lang="en-US" sz="2400" dirty="0">
                <a:effectLst/>
                <a:latin typeface="Times New Roman" panose="02020603050405020304" pitchFamily="18" charset="0"/>
                <a:ea typeface="Times New Roman" panose="02020603050405020304" pitchFamily="18" charset="0"/>
              </a:rPr>
              <a:t>HRV </a:t>
            </a:r>
            <a:r>
              <a:rPr lang="el-GR" sz="2400" dirty="0">
                <a:latin typeface="Times New Roman" panose="02020603050405020304" pitchFamily="18" charset="0"/>
                <a:ea typeface="Times New Roman" panose="02020603050405020304" pitchFamily="18" charset="0"/>
              </a:rPr>
              <a:t>του.</a:t>
            </a:r>
          </a:p>
          <a:p>
            <a:pPr marL="0" indent="0" algn="ctr">
              <a:buNone/>
            </a:pPr>
            <a:endParaRPr lang="el-GR" sz="2400" dirty="0">
              <a:effectLst/>
              <a:latin typeface="Times New Roman" panose="02020603050405020304" pitchFamily="18" charset="0"/>
              <a:ea typeface="Times New Roman" panose="02020603050405020304" pitchFamily="18" charset="0"/>
            </a:endParaRPr>
          </a:p>
          <a:p>
            <a:pPr marL="0" indent="0" algn="ctr">
              <a:buNone/>
            </a:pPr>
            <a:r>
              <a:rPr lang="el-GR" sz="2400" dirty="0">
                <a:effectLst/>
                <a:latin typeface="Times New Roman" panose="02020603050405020304" pitchFamily="18" charset="0"/>
                <a:ea typeface="Times New Roman" panose="02020603050405020304" pitchFamily="18" charset="0"/>
              </a:rPr>
              <a:t>Γ</a:t>
            </a:r>
            <a:r>
              <a:rPr lang="el-GR" sz="2400" dirty="0">
                <a:latin typeface="Times New Roman" panose="02020603050405020304" pitchFamily="18" charset="0"/>
                <a:ea typeface="Times New Roman" panose="02020603050405020304" pitchFamily="18" charset="0"/>
              </a:rPr>
              <a:t>ίνεται εύκολο να παρατηρηθούν συσχετίσεις μεταξύ συγκεκριμένων δραστηριοτήτων και αυξομειώσεων του </a:t>
            </a:r>
            <a:r>
              <a:rPr lang="en-US" sz="2400" dirty="0">
                <a:latin typeface="Times New Roman" panose="02020603050405020304" pitchFamily="18" charset="0"/>
                <a:ea typeface="Times New Roman" panose="02020603050405020304" pitchFamily="18" charset="0"/>
              </a:rPr>
              <a:t>HRV.</a:t>
            </a:r>
          </a:p>
          <a:p>
            <a:pPr marL="0" indent="0" algn="ctr">
              <a:buNone/>
            </a:pPr>
            <a:endParaRPr lang="en-US" sz="2400" dirty="0">
              <a:effectLst/>
              <a:latin typeface="Times New Roman" panose="02020603050405020304" pitchFamily="18" charset="0"/>
              <a:ea typeface="Times New Roman" panose="02020603050405020304" pitchFamily="18" charset="0"/>
            </a:endParaRPr>
          </a:p>
          <a:p>
            <a:pPr marL="0" indent="0" algn="ctr">
              <a:buNone/>
            </a:pPr>
            <a:r>
              <a:rPr lang="el-GR" sz="2400" dirty="0">
                <a:effectLst/>
                <a:latin typeface="Times New Roman" panose="02020603050405020304" pitchFamily="18" charset="0"/>
                <a:ea typeface="Times New Roman" panose="02020603050405020304" pitchFamily="18" charset="0"/>
              </a:rPr>
              <a:t>Το άτομο αποκτά μια νέα οπτική, που μπορεί έμμεσα να συμβάλλει στη βελτίωση της ποιότητας ζωής του.</a:t>
            </a:r>
            <a:endParaRPr lang="en-GR" sz="2400" dirty="0">
              <a:effectLst/>
              <a:latin typeface="Times New Roman" panose="02020603050405020304" pitchFamily="18" charset="0"/>
              <a:ea typeface="Times New Roman" panose="02020603050405020304" pitchFamily="18" charset="0"/>
            </a:endParaRPr>
          </a:p>
          <a:p>
            <a:pPr algn="ctr"/>
            <a:endParaRPr lang="en-GR" sz="2400" dirty="0">
              <a:solidFill>
                <a:srgbClr val="595959"/>
              </a:solidFill>
            </a:endParaRPr>
          </a:p>
        </p:txBody>
      </p:sp>
      <p:pic>
        <p:nvPicPr>
          <p:cNvPr id="4" name="Picture 3">
            <a:extLst>
              <a:ext uri="{FF2B5EF4-FFF2-40B4-BE49-F238E27FC236}">
                <a16:creationId xmlns:a16="http://schemas.microsoft.com/office/drawing/2014/main" id="{73F30717-E8F7-AB61-D167-7E4FFACEA74F}"/>
              </a:ext>
            </a:extLst>
          </p:cNvPr>
          <p:cNvPicPr>
            <a:picLocks noChangeAspect="1"/>
          </p:cNvPicPr>
          <p:nvPr/>
        </p:nvPicPr>
        <p:blipFill>
          <a:blip r:embed="rId2"/>
          <a:stretch>
            <a:fillRect/>
          </a:stretch>
        </p:blipFill>
        <p:spPr>
          <a:xfrm>
            <a:off x="5116493" y="962024"/>
            <a:ext cx="2390775" cy="4933950"/>
          </a:xfrm>
          <a:prstGeom prst="rect">
            <a:avLst/>
          </a:prstGeom>
        </p:spPr>
      </p:pic>
      <p:pic>
        <p:nvPicPr>
          <p:cNvPr id="8" name="Picture 7" descr="A picture containing cartoon, kitchenware, illustration&#10;&#10;Description automatically generated">
            <a:extLst>
              <a:ext uri="{FF2B5EF4-FFF2-40B4-BE49-F238E27FC236}">
                <a16:creationId xmlns:a16="http://schemas.microsoft.com/office/drawing/2014/main" id="{D7C9B285-7EA7-A564-7334-352BD842C8A0}"/>
              </a:ext>
            </a:extLst>
          </p:cNvPr>
          <p:cNvPicPr>
            <a:picLocks noChangeAspect="1"/>
          </p:cNvPicPr>
          <p:nvPr/>
        </p:nvPicPr>
        <p:blipFill rotWithShape="1">
          <a:blip r:embed="rId3">
            <a:extLst>
              <a:ext uri="{28A0092B-C50C-407E-A947-70E740481C1C}">
                <a14:useLocalDpi xmlns:a14="http://schemas.microsoft.com/office/drawing/2010/main" val="0"/>
              </a:ext>
            </a:extLst>
          </a:blip>
          <a:srcRect l="24752" r="18464"/>
          <a:stretch/>
        </p:blipFill>
        <p:spPr>
          <a:xfrm>
            <a:off x="9120522" y="1482862"/>
            <a:ext cx="2983866" cy="3173543"/>
          </a:xfrm>
          <a:prstGeom prst="rect">
            <a:avLst/>
          </a:prstGeom>
        </p:spPr>
      </p:pic>
      <p:pic>
        <p:nvPicPr>
          <p:cNvPr id="12" name="Picture 11" descr="A black arrow pointing to the right&#10;&#10;Description automatically generated with medium confidence">
            <a:extLst>
              <a:ext uri="{FF2B5EF4-FFF2-40B4-BE49-F238E27FC236}">
                <a16:creationId xmlns:a16="http://schemas.microsoft.com/office/drawing/2014/main" id="{BC986624-7A3B-72D3-71F0-E7BE2D64E6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4432" y="2529536"/>
            <a:ext cx="1798927" cy="1798927"/>
          </a:xfrm>
          <a:prstGeom prst="rect">
            <a:avLst/>
          </a:prstGeom>
        </p:spPr>
      </p:pic>
    </p:spTree>
    <p:extLst>
      <p:ext uri="{BB962C8B-B14F-4D97-AF65-F5344CB8AC3E}">
        <p14:creationId xmlns:p14="http://schemas.microsoft.com/office/powerpoint/2010/main" val="247999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2F47-E1F4-7CD3-CD39-C049B396E6C8}"/>
              </a:ext>
            </a:extLst>
          </p:cNvPr>
          <p:cNvSpPr>
            <a:spLocks noGrp="1"/>
          </p:cNvSpPr>
          <p:nvPr>
            <p:ph type="title"/>
          </p:nvPr>
        </p:nvSpPr>
        <p:spPr>
          <a:xfrm>
            <a:off x="3733800" y="2581853"/>
            <a:ext cx="10515600" cy="1325563"/>
          </a:xfrm>
        </p:spPr>
        <p:txBody>
          <a:bodyPr/>
          <a:lstStyle/>
          <a:p>
            <a:r>
              <a:rPr lang="el-GR" dirty="0"/>
              <a:t>Ευχαριστούμε</a:t>
            </a:r>
            <a:r>
              <a:rPr lang="en-US" dirty="0"/>
              <a:t>.</a:t>
            </a:r>
            <a:endParaRPr lang="en-GR" dirty="0"/>
          </a:p>
        </p:txBody>
      </p:sp>
    </p:spTree>
    <p:extLst>
      <p:ext uri="{BB962C8B-B14F-4D97-AF65-F5344CB8AC3E}">
        <p14:creationId xmlns:p14="http://schemas.microsoft.com/office/powerpoint/2010/main" val="91917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1E73F-F422-C55E-A378-6772057E3471}"/>
              </a:ext>
            </a:extLst>
          </p:cNvPr>
          <p:cNvSpPr>
            <a:spLocks noGrp="1"/>
          </p:cNvSpPr>
          <p:nvPr>
            <p:ph type="title"/>
          </p:nvPr>
        </p:nvSpPr>
        <p:spPr>
          <a:xfrm>
            <a:off x="871442" y="685800"/>
            <a:ext cx="4353116" cy="1474666"/>
          </a:xfrm>
        </p:spPr>
        <p:txBody>
          <a:bodyPr anchor="b">
            <a:normAutofit/>
          </a:bodyPr>
          <a:lstStyle/>
          <a:p>
            <a:pPr algn="ctr"/>
            <a:r>
              <a:rPr lang="el-GR" sz="3200">
                <a:solidFill>
                  <a:srgbClr val="595959"/>
                </a:solidFill>
              </a:rPr>
              <a:t>Εισαγωγή</a:t>
            </a:r>
            <a:endParaRPr lang="en-GR" sz="3200">
              <a:solidFill>
                <a:srgbClr val="595959"/>
              </a:solidFill>
            </a:endParaRPr>
          </a:p>
        </p:txBody>
      </p:sp>
      <p:sp>
        <p:nvSpPr>
          <p:cNvPr id="3" name="Content Placeholder 2">
            <a:extLst>
              <a:ext uri="{FF2B5EF4-FFF2-40B4-BE49-F238E27FC236}">
                <a16:creationId xmlns:a16="http://schemas.microsoft.com/office/drawing/2014/main" id="{57E9D21F-49D4-A8C8-97EA-E7D94C1D1C29}"/>
              </a:ext>
            </a:extLst>
          </p:cNvPr>
          <p:cNvSpPr>
            <a:spLocks noGrp="1"/>
          </p:cNvSpPr>
          <p:nvPr>
            <p:ph idx="1"/>
          </p:nvPr>
        </p:nvSpPr>
        <p:spPr>
          <a:xfrm>
            <a:off x="871442" y="2447337"/>
            <a:ext cx="4353116" cy="3770434"/>
          </a:xfrm>
        </p:spPr>
        <p:txBody>
          <a:bodyPr anchor="t">
            <a:normAutofit/>
          </a:bodyPr>
          <a:lstStyle/>
          <a:p>
            <a:endParaRPr lang="el-GR" sz="2000">
              <a:solidFill>
                <a:srgbClr val="595959"/>
              </a:solidFill>
              <a:effectLst/>
              <a:latin typeface="Times New Roman" panose="02020603050405020304" pitchFamily="18" charset="0"/>
              <a:ea typeface="Times New Roman" panose="02020603050405020304" pitchFamily="18" charset="0"/>
            </a:endParaRPr>
          </a:p>
          <a:p>
            <a:endParaRPr lang="el-GR" sz="2000">
              <a:solidFill>
                <a:srgbClr val="595959"/>
              </a:solidFill>
              <a:latin typeface="Times New Roman" panose="02020603050405020304" pitchFamily="18" charset="0"/>
              <a:ea typeface="Times New Roman" panose="02020603050405020304" pitchFamily="18" charset="0"/>
            </a:endParaRPr>
          </a:p>
          <a:p>
            <a:pPr marL="0" indent="0">
              <a:buNone/>
            </a:pPr>
            <a:r>
              <a:rPr lang="el-GR" sz="2000">
                <a:solidFill>
                  <a:srgbClr val="595959"/>
                </a:solidFill>
                <a:effectLst/>
                <a:latin typeface="Times New Roman" panose="02020603050405020304" pitchFamily="18" charset="0"/>
                <a:ea typeface="Times New Roman" panose="02020603050405020304" pitchFamily="18" charset="0"/>
              </a:rPr>
              <a:t>Η μεταβλητότητα του καρδιακού ρυθμού (</a:t>
            </a:r>
            <a:r>
              <a:rPr lang="en-US" sz="2000">
                <a:solidFill>
                  <a:srgbClr val="595959"/>
                </a:solidFill>
                <a:effectLst/>
                <a:latin typeface="Times New Roman" panose="02020603050405020304" pitchFamily="18" charset="0"/>
                <a:ea typeface="Times New Roman" panose="02020603050405020304" pitchFamily="18" charset="0"/>
              </a:rPr>
              <a:t>HRV</a:t>
            </a:r>
            <a:r>
              <a:rPr lang="el-GR" sz="2000">
                <a:solidFill>
                  <a:srgbClr val="595959"/>
                </a:solidFill>
                <a:effectLst/>
                <a:latin typeface="Times New Roman" panose="02020603050405020304" pitchFamily="18" charset="0"/>
                <a:ea typeface="Times New Roman" panose="02020603050405020304" pitchFamily="18" charset="0"/>
              </a:rPr>
              <a:t>) ορίζεται ως η μεταβολή του χρόνου μεταξύ των διαδοχικών καρδιακών παλμών. </a:t>
            </a:r>
          </a:p>
          <a:p>
            <a:pPr marL="0" indent="0">
              <a:buNone/>
            </a:pPr>
            <a:r>
              <a:rPr lang="el-GR" sz="2000">
                <a:solidFill>
                  <a:srgbClr val="595959"/>
                </a:solidFill>
                <a:effectLst/>
                <a:latin typeface="Times New Roman" panose="02020603050405020304" pitchFamily="18" charset="0"/>
                <a:ea typeface="Times New Roman" panose="02020603050405020304" pitchFamily="18" charset="0"/>
              </a:rPr>
              <a:t>Η μεταβλητότητα αυτή είναι διαφορετική από τον καρδιακό ρυθμό – που είναι μία μέτρηση του αριθμού των φορών που χτυπά η καρδιά σε ένα χρονικό διάστημα.   </a:t>
            </a:r>
            <a:endParaRPr lang="en-GR" sz="2000">
              <a:solidFill>
                <a:srgbClr val="595959"/>
              </a:solidFill>
              <a:effectLst/>
              <a:latin typeface="Times New Roman" panose="02020603050405020304" pitchFamily="18" charset="0"/>
              <a:ea typeface="Times New Roman" panose="02020603050405020304" pitchFamily="18" charset="0"/>
            </a:endParaRPr>
          </a:p>
          <a:p>
            <a:pPr marL="0" indent="0">
              <a:buNone/>
            </a:pPr>
            <a:endParaRPr lang="en-GR" sz="2000">
              <a:solidFill>
                <a:srgbClr val="595959"/>
              </a:solidFill>
            </a:endParaRPr>
          </a:p>
        </p:txBody>
      </p:sp>
      <p:pic>
        <p:nvPicPr>
          <p:cNvPr id="5" name="Picture 4" descr="A picture containing line, diagram, font, design&#10;&#10;Description automatically generated">
            <a:extLst>
              <a:ext uri="{FF2B5EF4-FFF2-40B4-BE49-F238E27FC236}">
                <a16:creationId xmlns:a16="http://schemas.microsoft.com/office/drawing/2014/main" id="{37F58558-261D-8284-E1AB-D96279A28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1" y="2600308"/>
            <a:ext cx="4797056" cy="1702954"/>
          </a:xfrm>
          <a:prstGeom prst="rect">
            <a:avLst/>
          </a:prstGeom>
        </p:spPr>
      </p:pic>
    </p:spTree>
    <p:extLst>
      <p:ext uri="{BB962C8B-B14F-4D97-AF65-F5344CB8AC3E}">
        <p14:creationId xmlns:p14="http://schemas.microsoft.com/office/powerpoint/2010/main" val="121792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C80CDDA-97CD-CEF2-1188-30E91C1E4427}"/>
              </a:ext>
            </a:extLst>
          </p:cNvPr>
          <p:cNvSpPr>
            <a:spLocks noGrp="1"/>
          </p:cNvSpPr>
          <p:nvPr>
            <p:ph type="title"/>
          </p:nvPr>
        </p:nvSpPr>
        <p:spPr>
          <a:xfrm>
            <a:off x="1179226" y="1594707"/>
            <a:ext cx="9833548" cy="1325563"/>
          </a:xfrm>
        </p:spPr>
        <p:txBody>
          <a:bodyPr anchor="b">
            <a:normAutofit/>
          </a:bodyPr>
          <a:lstStyle/>
          <a:p>
            <a:pPr algn="ctr"/>
            <a:r>
              <a:rPr lang="el-GR" sz="3600" dirty="0">
                <a:solidFill>
                  <a:schemeClr val="tx2"/>
                </a:solidFill>
              </a:rPr>
              <a:t>Συμπαθητικό – Παρασυμπαθητικό νευρικό σύστημα</a:t>
            </a:r>
            <a:endParaRPr lang="en-GR" sz="3600"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F17A880-4458-9CCA-A612-3FE861512DA2}"/>
              </a:ext>
            </a:extLst>
          </p:cNvPr>
          <p:cNvSpPr>
            <a:spLocks noGrp="1"/>
          </p:cNvSpPr>
          <p:nvPr>
            <p:ph idx="1"/>
          </p:nvPr>
        </p:nvSpPr>
        <p:spPr>
          <a:xfrm>
            <a:off x="1179226" y="3329677"/>
            <a:ext cx="9833548" cy="2457269"/>
          </a:xfrm>
        </p:spPr>
        <p:txBody>
          <a:bodyPr>
            <a:normAutofit/>
          </a:bodyPr>
          <a:lstStyle/>
          <a:p>
            <a:pPr marL="0" indent="0">
              <a:buNone/>
            </a:pPr>
            <a:endParaRPr lang="el-GR" sz="1800">
              <a:solidFill>
                <a:schemeClr val="tx2"/>
              </a:solidFill>
              <a:effectLst/>
              <a:latin typeface="Times New Roman" panose="02020603050405020304" pitchFamily="18" charset="0"/>
              <a:ea typeface="Times New Roman" panose="02020603050405020304" pitchFamily="18" charset="0"/>
            </a:endParaRPr>
          </a:p>
          <a:p>
            <a:pPr marL="0" indent="0">
              <a:buNone/>
            </a:pPr>
            <a:endParaRPr lang="el-GR" sz="1800">
              <a:solidFill>
                <a:schemeClr val="tx2"/>
              </a:solidFill>
              <a:latin typeface="Times New Roman" panose="02020603050405020304" pitchFamily="18" charset="0"/>
              <a:ea typeface="Times New Roman" panose="02020603050405020304" pitchFamily="18" charset="0"/>
            </a:endParaRPr>
          </a:p>
          <a:p>
            <a:pPr marL="0" indent="0">
              <a:buNone/>
            </a:pPr>
            <a:r>
              <a:rPr lang="el-GR" sz="1800">
                <a:solidFill>
                  <a:schemeClr val="tx2"/>
                </a:solidFill>
                <a:effectLst/>
                <a:latin typeface="Times New Roman" panose="02020603050405020304" pitchFamily="18" charset="0"/>
                <a:ea typeface="Times New Roman" panose="02020603050405020304" pitchFamily="18" charset="0"/>
              </a:rPr>
              <a:t>Η μεταβλητότητα καρδιακού ρυθμού ελέγχεται από το συμπαθητικό και παρασυμπαθητικό νευρικό σύστημα. Σε περίοδο στρες, το συμπαθητικό νευρικό σύστημα υπερ-ενεργεί, προκαλώντας ψυχολογικές και συμπεριφορικές διαταραχές επηρεάζοντας τη μεταβλητότητα του καρδιακού ρυθμού. </a:t>
            </a:r>
            <a:endParaRPr lang="en-GR" sz="180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2904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2" name="Group 4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43" name="Freeform: Shape 4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7DC3891-20F6-E54A-C323-BC0B45E2A3A0}"/>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EmotiBit</a:t>
            </a:r>
            <a:endParaRPr lang="en-GR" sz="4000" dirty="0">
              <a:solidFill>
                <a:schemeClr val="tx2"/>
              </a:solidFill>
            </a:endParaRPr>
          </a:p>
        </p:txBody>
      </p:sp>
      <p:sp>
        <p:nvSpPr>
          <p:cNvPr id="3" name="Content Placeholder 2">
            <a:extLst>
              <a:ext uri="{FF2B5EF4-FFF2-40B4-BE49-F238E27FC236}">
                <a16:creationId xmlns:a16="http://schemas.microsoft.com/office/drawing/2014/main" id="{8DA41713-94DA-F98E-80DE-1408A37F6475}"/>
              </a:ext>
            </a:extLst>
          </p:cNvPr>
          <p:cNvSpPr>
            <a:spLocks noGrp="1"/>
          </p:cNvSpPr>
          <p:nvPr>
            <p:ph idx="1"/>
          </p:nvPr>
        </p:nvSpPr>
        <p:spPr>
          <a:xfrm>
            <a:off x="6090574" y="801866"/>
            <a:ext cx="5306084" cy="5230634"/>
          </a:xfrm>
          <a:noFill/>
          <a:ln>
            <a:noFill/>
          </a:ln>
        </p:spPr>
        <p:txBody>
          <a:bodyPr anchor="ctr">
            <a:normAutofit/>
          </a:bodyPr>
          <a:lstStyle/>
          <a:p>
            <a:pPr marL="0" indent="0">
              <a:buNone/>
            </a:pPr>
            <a:endParaRPr lang="el-GR" sz="1800" dirty="0">
              <a:solidFill>
                <a:schemeClr val="tx2"/>
              </a:solidFill>
              <a:effectLst/>
              <a:latin typeface="Times New Roman" panose="02020603050405020304" pitchFamily="18" charset="0"/>
              <a:ea typeface="Times New Roman" panose="02020603050405020304" pitchFamily="18" charset="0"/>
            </a:endParaRPr>
          </a:p>
          <a:p>
            <a:pPr marL="0" indent="0">
              <a:buNone/>
            </a:pPr>
            <a:endParaRPr lang="el-GR" sz="1800" dirty="0">
              <a:solidFill>
                <a:schemeClr val="tx2"/>
              </a:solidFill>
              <a:latin typeface="Times New Roman" panose="02020603050405020304" pitchFamily="18" charset="0"/>
              <a:ea typeface="Times New Roman" panose="02020603050405020304" pitchFamily="18" charset="0"/>
            </a:endParaRPr>
          </a:p>
          <a:p>
            <a:pPr marL="0" indent="0">
              <a:buNone/>
            </a:pPr>
            <a:r>
              <a:rPr lang="en-US" sz="1800" dirty="0">
                <a:solidFill>
                  <a:schemeClr val="tx2"/>
                </a:solidFill>
                <a:effectLst/>
                <a:latin typeface="Times New Roman" panose="02020603050405020304" pitchFamily="18" charset="0"/>
                <a:ea typeface="Times New Roman" panose="02020603050405020304" pitchFamily="18" charset="0"/>
              </a:rPr>
              <a:t>O </a:t>
            </a:r>
            <a:r>
              <a:rPr lang="en-US" sz="1800" dirty="0" err="1">
                <a:solidFill>
                  <a:schemeClr val="tx2"/>
                </a:solidFill>
                <a:effectLst/>
                <a:latin typeface="Times New Roman" panose="02020603050405020304" pitchFamily="18" charset="0"/>
                <a:ea typeface="Times New Roman" panose="02020603050405020304" pitchFamily="18" charset="0"/>
              </a:rPr>
              <a:t>Emoti</a:t>
            </a:r>
            <a:r>
              <a:rPr lang="el-GR" sz="1800" dirty="0">
                <a:solidFill>
                  <a:schemeClr val="tx2"/>
                </a:solidFill>
                <a:effectLst/>
                <a:latin typeface="Times New Roman" panose="02020603050405020304" pitchFamily="18" charset="0"/>
                <a:ea typeface="Times New Roman" panose="02020603050405020304" pitchFamily="18" charset="0"/>
              </a:rPr>
              <a:t>Β</a:t>
            </a:r>
            <a:r>
              <a:rPr lang="en-US" sz="1800" dirty="0">
                <a:solidFill>
                  <a:schemeClr val="tx2"/>
                </a:solidFill>
                <a:effectLst/>
                <a:latin typeface="Times New Roman" panose="02020603050405020304" pitchFamily="18" charset="0"/>
                <a:ea typeface="Times New Roman" panose="02020603050405020304" pitchFamily="18" charset="0"/>
              </a:rPr>
              <a:t>it </a:t>
            </a:r>
            <a:r>
              <a:rPr lang="el-GR" sz="1800" dirty="0">
                <a:solidFill>
                  <a:schemeClr val="tx2"/>
                </a:solidFill>
                <a:effectLst/>
                <a:latin typeface="Times New Roman" panose="02020603050405020304" pitchFamily="18" charset="0"/>
                <a:ea typeface="Times New Roman" panose="02020603050405020304" pitchFamily="18" charset="0"/>
              </a:rPr>
              <a:t>είναι ένας φορητός αισθητήρας για τη λήψη υψηλής ποιότητας συναισθηματικών, φυσιολογικών και κινητικών δεδομένων. Ο </a:t>
            </a:r>
            <a:r>
              <a:rPr lang="en-US" sz="1800" dirty="0">
                <a:solidFill>
                  <a:schemeClr val="tx2"/>
                </a:solidFill>
                <a:effectLst/>
                <a:latin typeface="Times New Roman" panose="02020603050405020304" pitchFamily="18" charset="0"/>
                <a:ea typeface="Times New Roman" panose="02020603050405020304" pitchFamily="18" charset="0"/>
              </a:rPr>
              <a:t>EmotiBit</a:t>
            </a:r>
            <a:r>
              <a:rPr lang="el-GR" sz="1800" dirty="0">
                <a:solidFill>
                  <a:schemeClr val="tx2"/>
                </a:solidFill>
                <a:effectLst/>
                <a:latin typeface="Times New Roman" panose="02020603050405020304" pitchFamily="18" charset="0"/>
                <a:ea typeface="Times New Roman" panose="02020603050405020304" pitchFamily="18" charset="0"/>
              </a:rPr>
              <a:t> παρέχει επιστημονικά επικυρωμένη αίσθηση, καθιστώντας το ιδανικό εργαλείο για έρευνα.</a:t>
            </a:r>
            <a:endParaRPr lang="en-GR" sz="1800" dirty="0">
              <a:solidFill>
                <a:schemeClr val="tx2"/>
              </a:solidFill>
              <a:effectLst/>
              <a:latin typeface="Times New Roman" panose="02020603050405020304" pitchFamily="18" charset="0"/>
              <a:ea typeface="Times New Roman" panose="02020603050405020304" pitchFamily="18" charset="0"/>
            </a:endParaRPr>
          </a:p>
          <a:p>
            <a:endParaRPr lang="en-GR" sz="1800" dirty="0">
              <a:solidFill>
                <a:schemeClr val="tx2"/>
              </a:solidFill>
            </a:endParaRPr>
          </a:p>
        </p:txBody>
      </p:sp>
    </p:spTree>
    <p:extLst>
      <p:ext uri="{BB962C8B-B14F-4D97-AF65-F5344CB8AC3E}">
        <p14:creationId xmlns:p14="http://schemas.microsoft.com/office/powerpoint/2010/main" val="192804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A19C7A8-1241-A230-3EEA-E8CB6B4763E3}"/>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rPr>
              <a:t>HRV </a:t>
            </a:r>
            <a:r>
              <a:rPr lang="el-GR" sz="3600" dirty="0">
                <a:solidFill>
                  <a:schemeClr val="tx2"/>
                </a:solidFill>
              </a:rPr>
              <a:t>και στρες</a:t>
            </a:r>
            <a:endParaRPr lang="en-GR" sz="3600" dirty="0">
              <a:solidFill>
                <a:schemeClr val="tx2"/>
              </a:solidFill>
            </a:endParaRPr>
          </a:p>
        </p:txBody>
      </p:sp>
      <p:sp>
        <p:nvSpPr>
          <p:cNvPr id="3" name="Content Placeholder 2">
            <a:extLst>
              <a:ext uri="{FF2B5EF4-FFF2-40B4-BE49-F238E27FC236}">
                <a16:creationId xmlns:a16="http://schemas.microsoft.com/office/drawing/2014/main" id="{D019873D-A3F0-17CF-D74F-652487E278B8}"/>
              </a:ext>
            </a:extLst>
          </p:cNvPr>
          <p:cNvSpPr>
            <a:spLocks noGrp="1"/>
          </p:cNvSpPr>
          <p:nvPr>
            <p:ph idx="1"/>
          </p:nvPr>
        </p:nvSpPr>
        <p:spPr>
          <a:xfrm>
            <a:off x="3050412" y="2979336"/>
            <a:ext cx="5709721" cy="2430864"/>
          </a:xfrm>
        </p:spPr>
        <p:txBody>
          <a:bodyPr anchor="t">
            <a:normAutofit/>
          </a:bodyPr>
          <a:lstStyle/>
          <a:p>
            <a:pPr marL="0" indent="0">
              <a:buNone/>
            </a:pPr>
            <a:endParaRPr lang="el-GR" sz="1900" dirty="0">
              <a:solidFill>
                <a:schemeClr val="tx2"/>
              </a:solidFill>
            </a:endParaRPr>
          </a:p>
          <a:p>
            <a:pPr marL="0" indent="0">
              <a:buNone/>
            </a:pPr>
            <a:endParaRPr lang="el-GR" sz="1900" dirty="0">
              <a:solidFill>
                <a:schemeClr val="tx2"/>
              </a:solidFill>
            </a:endParaRPr>
          </a:p>
          <a:p>
            <a:pPr marL="0" indent="0">
              <a:buNone/>
            </a:pPr>
            <a:r>
              <a:rPr lang="el-GR" sz="1900" dirty="0">
                <a:solidFill>
                  <a:schemeClr val="tx2"/>
                </a:solidFill>
                <a:effectLst/>
                <a:latin typeface="Times New Roman" panose="02020603050405020304" pitchFamily="18" charset="0"/>
                <a:ea typeface="Times New Roman" panose="02020603050405020304" pitchFamily="18" charset="0"/>
              </a:rPr>
              <a:t>Στόχος της εργασίας είναι η μελέτη της επιρροής της μεταβλητότητας του καρδιακού ρυθμού στην ποιότητα ζωής των ατόμων και η διερεύνηση πιθανής εναλλακτικής θεραπείας για το στρες μέσω μέτρησης της μεταβλητότητας αυτής χρησιμοποιώντας τον </a:t>
            </a:r>
            <a:r>
              <a:rPr lang="en-US" sz="1900" dirty="0" err="1">
                <a:solidFill>
                  <a:schemeClr val="tx2"/>
                </a:solidFill>
                <a:effectLst/>
                <a:latin typeface="Times New Roman" panose="02020603050405020304" pitchFamily="18" charset="0"/>
                <a:ea typeface="Times New Roman" panose="02020603050405020304" pitchFamily="18" charset="0"/>
              </a:rPr>
              <a:t>EmotiBit</a:t>
            </a:r>
            <a:r>
              <a:rPr lang="el-GR" sz="1900" dirty="0">
                <a:solidFill>
                  <a:schemeClr val="tx2"/>
                </a:solidFill>
                <a:effectLst/>
                <a:latin typeface="Times New Roman" panose="02020603050405020304" pitchFamily="18" charset="0"/>
                <a:ea typeface="Times New Roman" panose="02020603050405020304" pitchFamily="18" charset="0"/>
              </a:rPr>
              <a:t>.</a:t>
            </a:r>
            <a:r>
              <a:rPr lang="en-GR" sz="1900" dirty="0">
                <a:solidFill>
                  <a:schemeClr val="tx2"/>
                </a:solidFill>
                <a:effectLst/>
              </a:rPr>
              <a:t> </a:t>
            </a:r>
            <a:endParaRPr lang="en-GR" sz="19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8899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25E7597-719D-C104-0E4E-FA5E4200D937}"/>
              </a:ext>
            </a:extLst>
          </p:cNvPr>
          <p:cNvSpPr>
            <a:spLocks noGrp="1"/>
          </p:cNvSpPr>
          <p:nvPr>
            <p:ph type="title"/>
          </p:nvPr>
        </p:nvSpPr>
        <p:spPr>
          <a:xfrm>
            <a:off x="3033466" y="991261"/>
            <a:ext cx="5754696" cy="1837349"/>
          </a:xfrm>
        </p:spPr>
        <p:txBody>
          <a:bodyPr anchor="ctr">
            <a:normAutofit/>
          </a:bodyPr>
          <a:lstStyle/>
          <a:p>
            <a:pPr algn="ctr"/>
            <a:r>
              <a:rPr lang="en-US" sz="3600" dirty="0">
                <a:solidFill>
                  <a:schemeClr val="tx2"/>
                </a:solidFill>
              </a:rPr>
              <a:t>HRV </a:t>
            </a:r>
            <a:r>
              <a:rPr lang="el-GR" sz="3600" dirty="0">
                <a:solidFill>
                  <a:schemeClr val="tx2"/>
                </a:solidFill>
              </a:rPr>
              <a:t>και αθλητισμός</a:t>
            </a:r>
            <a:endParaRPr lang="en-GR" sz="3600" dirty="0">
              <a:solidFill>
                <a:schemeClr val="tx2"/>
              </a:solidFill>
            </a:endParaRPr>
          </a:p>
        </p:txBody>
      </p:sp>
      <p:sp>
        <p:nvSpPr>
          <p:cNvPr id="3" name="Content Placeholder 2">
            <a:extLst>
              <a:ext uri="{FF2B5EF4-FFF2-40B4-BE49-F238E27FC236}">
                <a16:creationId xmlns:a16="http://schemas.microsoft.com/office/drawing/2014/main" id="{66E5286C-5D7B-1B54-A1C9-CB15BFA3ADB2}"/>
              </a:ext>
            </a:extLst>
          </p:cNvPr>
          <p:cNvSpPr>
            <a:spLocks noGrp="1"/>
          </p:cNvSpPr>
          <p:nvPr>
            <p:ph idx="1"/>
          </p:nvPr>
        </p:nvSpPr>
        <p:spPr>
          <a:xfrm>
            <a:off x="3055954" y="2979336"/>
            <a:ext cx="5709721" cy="2430864"/>
          </a:xfrm>
        </p:spPr>
        <p:txBody>
          <a:bodyPr anchor="t">
            <a:normAutofit/>
          </a:bodyPr>
          <a:lstStyle/>
          <a:p>
            <a:pPr marL="457200">
              <a:spcAft>
                <a:spcPts val="300"/>
              </a:spcAft>
            </a:pPr>
            <a:r>
              <a:rPr lang="el-GR" sz="1400" dirty="0">
                <a:solidFill>
                  <a:schemeClr val="tx2"/>
                </a:solidFill>
                <a:effectLst/>
                <a:latin typeface="Times New Roman" panose="02020603050405020304" pitchFamily="18" charset="0"/>
                <a:ea typeface="Times New Roman" panose="02020603050405020304" pitchFamily="18" charset="0"/>
              </a:rPr>
              <a:t>Η μέτρηση και παρακολούθηση του </a:t>
            </a:r>
            <a:r>
              <a:rPr lang="en-US" sz="1400" dirty="0">
                <a:solidFill>
                  <a:schemeClr val="tx2"/>
                </a:solidFill>
                <a:effectLst/>
                <a:latin typeface="Times New Roman" panose="02020603050405020304" pitchFamily="18" charset="0"/>
                <a:ea typeface="Times New Roman" panose="02020603050405020304" pitchFamily="18" charset="0"/>
              </a:rPr>
              <a:t>HRV </a:t>
            </a:r>
            <a:r>
              <a:rPr lang="el-GR" sz="1400" dirty="0">
                <a:solidFill>
                  <a:schemeClr val="tx2"/>
                </a:solidFill>
                <a:effectLst/>
                <a:latin typeface="Times New Roman" panose="02020603050405020304" pitchFamily="18" charset="0"/>
                <a:ea typeface="Times New Roman" panose="02020603050405020304" pitchFamily="18" charset="0"/>
              </a:rPr>
              <a:t>έχει γίνει αρκετά δημοφιλής ανάμεσα σε άτομα που ασχολούνται με τον αθλητισμό. Όλο και περισσότεροι αθλητές μετρούν τη μεταβλητότητα του καρδιακού τους ρυθμού χρησιμοποιώντας κάποια εφαρμογή, με στόχο να λάβουν άμεση γνώση των αλλαγών που άφησε η προπόνηση στην υγεία τους. </a:t>
            </a:r>
          </a:p>
          <a:p>
            <a:pPr marL="457200">
              <a:spcAft>
                <a:spcPts val="300"/>
              </a:spcAft>
            </a:pPr>
            <a:r>
              <a:rPr lang="en-US" sz="1400" dirty="0">
                <a:solidFill>
                  <a:schemeClr val="tx2"/>
                </a:solidFill>
                <a:effectLst/>
                <a:latin typeface="Times New Roman" panose="02020603050405020304" pitchFamily="18" charset="0"/>
                <a:ea typeface="Times New Roman" panose="02020603050405020304" pitchFamily="18" charset="0"/>
              </a:rPr>
              <a:t>H </a:t>
            </a:r>
            <a:r>
              <a:rPr lang="el-GR" sz="1400" dirty="0">
                <a:solidFill>
                  <a:schemeClr val="tx2"/>
                </a:solidFill>
                <a:effectLst/>
                <a:latin typeface="Times New Roman" panose="02020603050405020304" pitchFamily="18" charset="0"/>
                <a:ea typeface="Times New Roman" panose="02020603050405020304" pitchFamily="18" charset="0"/>
              </a:rPr>
              <a:t>σωματική άσκηση σχετίζεται με παρασυμπαθητική απόσυρση και αυξημένη συμπαθητική δραστηριότητα με αποτέλεσμα την αύξηση του καρδιακού ρυθμού. Όσο μεγαλύτερη είναι η μεταβλητότητα τόσο καλύτερη αντοχή και ανάρρωση έπειτα από προπόνηση και έχει κάποιος. </a:t>
            </a:r>
            <a:endParaRPr lang="en-GR" sz="1400" dirty="0">
              <a:solidFill>
                <a:schemeClr val="tx2"/>
              </a:solidFill>
              <a:effectLst/>
              <a:latin typeface="Times New Roman" panose="02020603050405020304" pitchFamily="18" charset="0"/>
              <a:ea typeface="Times New Roman" panose="02020603050405020304" pitchFamily="18" charset="0"/>
            </a:endParaRPr>
          </a:p>
          <a:p>
            <a:pPr indent="0">
              <a:spcAft>
                <a:spcPts val="300"/>
              </a:spcAft>
              <a:buNone/>
            </a:pPr>
            <a:endParaRPr lang="en-GR" sz="1400" dirty="0">
              <a:solidFill>
                <a:schemeClr val="tx2"/>
              </a:solidFill>
              <a:effectLst/>
              <a:latin typeface="Times New Roman" panose="02020603050405020304" pitchFamily="18" charset="0"/>
              <a:ea typeface="Times New Roman" panose="02020603050405020304" pitchFamily="18" charset="0"/>
            </a:endParaRPr>
          </a:p>
          <a:p>
            <a:endParaRPr lang="el-GR" sz="1400" dirty="0">
              <a:solidFill>
                <a:schemeClr val="tx2"/>
              </a:solidFill>
              <a:latin typeface="Times New Roman" panose="02020603050405020304" pitchFamily="18" charset="0"/>
              <a:ea typeface="Times New Roman" panose="02020603050405020304" pitchFamily="18" charset="0"/>
            </a:endParaRPr>
          </a:p>
          <a:p>
            <a:endParaRPr lang="en-GR" sz="1400" dirty="0">
              <a:solidFill>
                <a:schemeClr val="tx2"/>
              </a:solidFill>
              <a:effectLst/>
              <a:latin typeface="Times New Roman" panose="02020603050405020304" pitchFamily="18" charset="0"/>
              <a:ea typeface="Times New Roman" panose="02020603050405020304" pitchFamily="18" charset="0"/>
            </a:endParaRPr>
          </a:p>
          <a:p>
            <a:endParaRPr lang="en-GR" sz="1400" dirty="0">
              <a:solidFill>
                <a:schemeClr val="tx2"/>
              </a:solidFill>
            </a:endParaRPr>
          </a:p>
        </p:txBody>
      </p:sp>
    </p:spTree>
    <p:extLst>
      <p:ext uri="{BB962C8B-B14F-4D97-AF65-F5344CB8AC3E}">
        <p14:creationId xmlns:p14="http://schemas.microsoft.com/office/powerpoint/2010/main" val="35945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2A32EF-3252-5132-D31A-E3CF821D222C}"/>
              </a:ext>
            </a:extLst>
          </p:cNvPr>
          <p:cNvSpPr>
            <a:spLocks noGrp="1"/>
          </p:cNvSpPr>
          <p:nvPr>
            <p:ph type="subTitle" idx="1"/>
          </p:nvPr>
        </p:nvSpPr>
        <p:spPr>
          <a:xfrm>
            <a:off x="858252" y="689091"/>
            <a:ext cx="10475495" cy="5479818"/>
          </a:xfrm>
        </p:spPr>
        <p:txBody>
          <a:bodyPr/>
          <a:lstStyle/>
          <a:p>
            <a:r>
              <a:rPr lang="el-GR" sz="2800" dirty="0">
                <a:solidFill>
                  <a:schemeClr val="tx2"/>
                </a:solidFill>
                <a:latin typeface="Times New Roman" panose="02020603050405020304" pitchFamily="18" charset="0"/>
                <a:cs typeface="Times New Roman" panose="02020603050405020304" pitchFamily="18" charset="0"/>
              </a:rPr>
              <a:t>Ανάλυση σήματος για την εξαγωγή του </a:t>
            </a:r>
            <a:r>
              <a:rPr lang="en-US" sz="2800" dirty="0">
                <a:solidFill>
                  <a:schemeClr val="tx2"/>
                </a:solidFill>
                <a:latin typeface="Times New Roman" panose="02020603050405020304" pitchFamily="18" charset="0"/>
                <a:cs typeface="Times New Roman" panose="02020603050405020304" pitchFamily="18" charset="0"/>
              </a:rPr>
              <a:t>HRV</a:t>
            </a:r>
            <a:endParaRPr lang="el-GR" sz="2800" dirty="0">
              <a:solidFill>
                <a:schemeClr val="tx2"/>
              </a:solidFill>
              <a:latin typeface="Times New Roman" panose="02020603050405020304" pitchFamily="18" charset="0"/>
              <a:cs typeface="Times New Roman" panose="02020603050405020304" pitchFamily="18" charset="0"/>
            </a:endParaRPr>
          </a:p>
          <a:p>
            <a:pPr algn="l"/>
            <a:endParaRPr lang="el-GR" dirty="0">
              <a:solidFill>
                <a:schemeClr val="tx2"/>
              </a:solidFill>
              <a:latin typeface="Times New Roman" panose="02020603050405020304" pitchFamily="18" charset="0"/>
              <a:cs typeface="Times New Roman" panose="02020603050405020304" pitchFamily="18" charset="0"/>
            </a:endParaRPr>
          </a:p>
          <a:p>
            <a:pPr algn="l"/>
            <a:r>
              <a:rPr lang="el-GR" dirty="0">
                <a:solidFill>
                  <a:schemeClr val="tx2"/>
                </a:solidFill>
                <a:latin typeface="Times New Roman" panose="02020603050405020304" pitchFamily="18" charset="0"/>
                <a:cs typeface="Times New Roman" panose="02020603050405020304" pitchFamily="18" charset="0"/>
              </a:rPr>
              <a:t>Μέθοδοι λήψης σήματος:</a:t>
            </a:r>
          </a:p>
          <a:p>
            <a:pPr marL="342900" indent="-342900" algn="l">
              <a:buFontTx/>
              <a:buChar char="-"/>
            </a:pPr>
            <a:r>
              <a:rPr lang="el-GR" dirty="0">
                <a:solidFill>
                  <a:schemeClr val="tx2"/>
                </a:solidFill>
                <a:latin typeface="Times New Roman" panose="02020603050405020304" pitchFamily="18" charset="0"/>
                <a:cs typeface="Times New Roman" panose="02020603050405020304" pitchFamily="18" charset="0"/>
              </a:rPr>
              <a:t>Ηλεκτροκαρδιογράφημα (ΗΚΓ)</a:t>
            </a:r>
            <a:endParaRPr lang="en-US" dirty="0">
              <a:solidFill>
                <a:schemeClr val="tx2"/>
              </a:solidFill>
              <a:latin typeface="Times New Roman" panose="02020603050405020304" pitchFamily="18" charset="0"/>
              <a:cs typeface="Times New Roman" panose="02020603050405020304" pitchFamily="18" charset="0"/>
            </a:endParaRPr>
          </a:p>
          <a:p>
            <a:pPr algn="l"/>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 M</a:t>
            </a:r>
            <a:r>
              <a:rPr lang="el-GR" sz="18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έτρηση</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της ηλεκτρικής δραστηριότητας της καρδιάς</a:t>
            </a:r>
          </a:p>
          <a:p>
            <a:pPr algn="l"/>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Παρέχει πιο ακριβή και αξιόπιστη μέτρηση</a:t>
            </a:r>
            <a:endParaRPr lang="el-GR" dirty="0">
              <a:solidFill>
                <a:schemeClr val="tx2"/>
              </a:solidFill>
              <a:latin typeface="Times New Roman" panose="02020603050405020304" pitchFamily="18" charset="0"/>
              <a:cs typeface="Times New Roman" panose="02020603050405020304" pitchFamily="18" charset="0"/>
            </a:endParaRPr>
          </a:p>
          <a:p>
            <a:pPr marL="342900" indent="-342900" algn="l">
              <a:buFontTx/>
              <a:buChar char="-"/>
            </a:pPr>
            <a:r>
              <a:rPr lang="el-GR" dirty="0" err="1">
                <a:solidFill>
                  <a:schemeClr val="tx2"/>
                </a:solidFill>
                <a:latin typeface="Times New Roman" panose="02020603050405020304" pitchFamily="18" charset="0"/>
                <a:cs typeface="Times New Roman" panose="02020603050405020304" pitchFamily="18" charset="0"/>
              </a:rPr>
              <a:t>Φωτοπληθυσμογραφία</a:t>
            </a:r>
            <a:r>
              <a:rPr lang="el-GR" dirty="0">
                <a:solidFill>
                  <a:schemeClr val="tx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(PPG)</a:t>
            </a:r>
          </a:p>
          <a:p>
            <a:pPr algn="l"/>
            <a:r>
              <a:rPr lang="en-US" dirty="0">
                <a:solidFill>
                  <a:schemeClr val="tx2"/>
                </a:solidFill>
                <a:latin typeface="Times New Roman" panose="02020603050405020304" pitchFamily="18" charset="0"/>
                <a:cs typeface="Times New Roman" panose="02020603050405020304" pitchFamily="18" charset="0"/>
              </a:rPr>
              <a:t>	- </a:t>
            </a:r>
            <a:r>
              <a:rPr lang="el-GR" sz="1800" dirty="0">
                <a:solidFill>
                  <a:schemeClr val="tx2"/>
                </a:solidFill>
                <a:latin typeface="Times New Roman" panose="02020603050405020304" pitchFamily="18" charset="0"/>
                <a:cs typeface="Times New Roman" panose="02020603050405020304" pitchFamily="18" charset="0"/>
              </a:rPr>
              <a:t>Μέτρηση των αλλαγών</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του όγκου αίματος στα περιφερικά αιμοφόρα αγγεία μέσω της εκπομπής 	φωτός στο δέρμα και της ανίχνευσης του ανακλώμενου ή μεταδιδόμενου φωτός</a:t>
            </a:r>
          </a:p>
          <a:p>
            <a:pPr algn="l"/>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Απλούστερη και μη επεμβατική μέθοδος</a:t>
            </a:r>
          </a:p>
          <a:p>
            <a:pPr algn="l"/>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Εφαρμογή σε φορητές συσκευές, παλμικά οξύμετρα</a:t>
            </a:r>
          </a:p>
          <a:p>
            <a:pPr algn="l"/>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ΑΛΛΑ, σήμα ευαίσθητο στον θόρυβο λόγω κίνησης ή λόγω εξωτερικού φωτός</a:t>
            </a:r>
            <a:endParaRPr lang="el-GR"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03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96CC7-CD6A-7877-A1E9-F8F18F357A5F}"/>
              </a:ext>
            </a:extLst>
          </p:cNvPr>
          <p:cNvSpPr>
            <a:spLocks noGrp="1"/>
          </p:cNvSpPr>
          <p:nvPr>
            <p:ph idx="1"/>
          </p:nvPr>
        </p:nvSpPr>
        <p:spPr>
          <a:xfrm>
            <a:off x="838200" y="401052"/>
            <a:ext cx="10515600" cy="6336631"/>
          </a:xfrm>
        </p:spPr>
        <p:txBody>
          <a:bodyPr/>
          <a:lstStyle/>
          <a:p>
            <a:pPr marL="0" indent="0" algn="ctr">
              <a:buNone/>
            </a:pPr>
            <a:r>
              <a:rPr lang="el-GR" dirty="0">
                <a:solidFill>
                  <a:schemeClr val="tx2"/>
                </a:solidFill>
                <a:latin typeface="Times New Roman" panose="02020603050405020304" pitchFamily="18" charset="0"/>
                <a:cs typeface="Times New Roman" panose="02020603050405020304" pitchFamily="18" charset="0"/>
              </a:rPr>
              <a:t>Το χρονικό πλαίσιο υπολογισμού του </a:t>
            </a:r>
            <a:r>
              <a:rPr lang="en-US" dirty="0">
                <a:solidFill>
                  <a:schemeClr val="tx2"/>
                </a:solidFill>
                <a:latin typeface="Times New Roman" panose="02020603050405020304" pitchFamily="18" charset="0"/>
                <a:cs typeface="Times New Roman" panose="02020603050405020304" pitchFamily="18" charset="0"/>
              </a:rPr>
              <a:t>HRV</a:t>
            </a:r>
          </a:p>
          <a:p>
            <a:pPr>
              <a:buFontTx/>
              <a:buChar char="-"/>
            </a:pPr>
            <a:r>
              <a:rPr lang="el-GR" sz="2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Μ</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ακροπρόθεσμη παρακολούθηση (</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long</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term</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r>
              <a:rPr lang="el-GR" sz="2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Συνεχείς καταγραφές ΗΚΓ για αρκετές ώρες ή και ημέρες</a:t>
            </a:r>
            <a:endPar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l-GR" sz="2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Ολοκληρωμένη ανάλυση των διακυμάνσεων του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HRV</a:t>
            </a: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αξιολόγηση των μακροπρόθεσμων τάσεων</a:t>
            </a:r>
          </a:p>
          <a:p>
            <a:pPr marL="0" indent="0">
              <a:buNone/>
            </a:pP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Απαιτούσε δυσκίνητο εξοπλισμό, καθιστώντας το λιγότερο πρακτικό για καθημερινή χρήση</a:t>
            </a:r>
            <a:endPar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Tx/>
              <a:buChar char="-"/>
            </a:pP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Βραχυπρόθεσμη παρακολούθηση (</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short</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term</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Καταγραφή σημάτων ΗΚΓ ή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PPG</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για διάρκεια από λίγα λεπτά έως μερικές ώρες</a:t>
            </a:r>
          </a:p>
          <a:p>
            <a:pPr marL="0" indent="0">
              <a:buNone/>
            </a:pP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Απαιτεί λιγότερο εξοπλισμό και μπορεί να διεξαχθεί σε διάφορα περιβάλλοντα</a:t>
            </a:r>
          </a:p>
          <a:p>
            <a:pPr marL="0" indent="0">
              <a:buNone/>
            </a:pP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Προσφέρει το πλεονέκτημα της ευκολίας χρήσης</a:t>
            </a:r>
            <a:endParaRPr lang="el-GR" sz="2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a:buFontTx/>
              <a:buChar char="-"/>
            </a:pPr>
            <a:r>
              <a:rPr lang="el-GR" sz="2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Ε</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ξαιρετικά βραχυπρόθεσμη παρακολούθηση (</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ultra</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short</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term</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l-GR" sz="3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Καταγραφή μοτίβων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HRV</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σε πολύ μικρά διαστήματα, συνήθως μερικά λεπτά ή και δευτερόλεπτα</a:t>
            </a:r>
          </a:p>
          <a:p>
            <a:pPr marL="0" indent="0">
              <a:buNone/>
            </a:pP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Χρήσιμη σε σενάρια όπου απαιτείται παρακολούθηση σε πραγματικό χρόνο και άμεση 	ανατροφοδότηση , όπως η διαχείριση του άγχους</a:t>
            </a:r>
          </a:p>
          <a:p>
            <a:pPr marL="0" indent="0">
              <a:buNone/>
            </a:pP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Επιτυγχάνεται συχνά με χρήση φορητών συσκευών ή εφαρμογών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smartphone</a:t>
            </a:r>
            <a:endPar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Μπορεί να μην καταγράφει όλο το φάσμα της δυναμικής του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HRV</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και μπορεί να είναι πιο</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ευαίσθητο σε θόρυβο ή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artifacts</a:t>
            </a:r>
            <a:endPar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202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0A35B-9CBD-9D89-6F8B-19297B26B29D}"/>
              </a:ext>
            </a:extLst>
          </p:cNvPr>
          <p:cNvSpPr>
            <a:spLocks noGrp="1"/>
          </p:cNvSpPr>
          <p:nvPr>
            <p:ph idx="1"/>
          </p:nvPr>
        </p:nvSpPr>
        <p:spPr>
          <a:xfrm>
            <a:off x="579521" y="327472"/>
            <a:ext cx="11032958" cy="6203056"/>
          </a:xfrm>
        </p:spPr>
        <p:txBody>
          <a:bodyPr>
            <a:normAutofit lnSpcReduction="10000"/>
          </a:bodyPr>
          <a:lstStyle/>
          <a:p>
            <a:pPr marL="0" indent="0" algn="ctr">
              <a:buNone/>
            </a:pPr>
            <a:r>
              <a:rPr lang="el-GR" dirty="0">
                <a:solidFill>
                  <a:schemeClr val="tx2"/>
                </a:solidFill>
                <a:latin typeface="Times New Roman" panose="02020603050405020304" pitchFamily="18" charset="0"/>
                <a:cs typeface="Times New Roman" panose="02020603050405020304" pitchFamily="18" charset="0"/>
              </a:rPr>
              <a:t>Υπολογισμός HRV από δεδομένα </a:t>
            </a:r>
            <a:r>
              <a:rPr lang="el-GR" dirty="0" err="1">
                <a:solidFill>
                  <a:schemeClr val="tx2"/>
                </a:solidFill>
                <a:latin typeface="Times New Roman" panose="02020603050405020304" pitchFamily="18" charset="0"/>
                <a:cs typeface="Times New Roman" panose="02020603050405020304" pitchFamily="18" charset="0"/>
              </a:rPr>
              <a:t>Emotibit</a:t>
            </a: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el-GR" sz="2400" dirty="0">
              <a:solidFill>
                <a:schemeClr val="tx2"/>
              </a:solidFill>
              <a:latin typeface="Times New Roman" panose="02020603050405020304" pitchFamily="18" charset="0"/>
              <a:cs typeface="Times New Roman" panose="02020603050405020304" pitchFamily="18" charset="0"/>
            </a:endParaRPr>
          </a:p>
          <a:p>
            <a:pPr marL="0" indent="0">
              <a:buNone/>
            </a:pPr>
            <a:r>
              <a:rPr lang="el-GR" sz="2400" dirty="0">
                <a:solidFill>
                  <a:schemeClr val="tx2"/>
                </a:solidFill>
                <a:latin typeface="Times New Roman" panose="02020603050405020304" pitchFamily="18" charset="0"/>
                <a:cs typeface="Times New Roman" panose="02020603050405020304" pitchFamily="18" charset="0"/>
              </a:rPr>
              <a:t>Υλοποίηση του απαραίτητου </a:t>
            </a:r>
            <a:r>
              <a:rPr lang="en-US" sz="2400" dirty="0">
                <a:solidFill>
                  <a:schemeClr val="tx2"/>
                </a:solidFill>
                <a:latin typeface="Times New Roman" panose="02020603050405020304" pitchFamily="18" charset="0"/>
                <a:cs typeface="Times New Roman" panose="02020603050405020304" pitchFamily="18" charset="0"/>
              </a:rPr>
              <a:t>data processing pipeline </a:t>
            </a:r>
            <a:r>
              <a:rPr lang="el-GR" sz="2400" dirty="0">
                <a:solidFill>
                  <a:schemeClr val="tx2"/>
                </a:solidFill>
                <a:latin typeface="Times New Roman" panose="02020603050405020304" pitchFamily="18" charset="0"/>
                <a:cs typeface="Times New Roman" panose="02020603050405020304" pitchFamily="18" charset="0"/>
              </a:rPr>
              <a:t>ώστε από </a:t>
            </a:r>
            <a:r>
              <a:rPr lang="en-US" sz="2400" dirty="0">
                <a:solidFill>
                  <a:schemeClr val="tx2"/>
                </a:solidFill>
                <a:latin typeface="Times New Roman" panose="02020603050405020304" pitchFamily="18" charset="0"/>
                <a:cs typeface="Times New Roman" panose="02020603050405020304" pitchFamily="18" charset="0"/>
              </a:rPr>
              <a:t>raw </a:t>
            </a:r>
            <a:r>
              <a:rPr lang="el-GR" sz="2400" dirty="0">
                <a:solidFill>
                  <a:schemeClr val="tx2"/>
                </a:solidFill>
                <a:latin typeface="Times New Roman" panose="02020603050405020304" pitchFamily="18" charset="0"/>
                <a:cs typeface="Times New Roman" panose="02020603050405020304" pitchFamily="18" charset="0"/>
              </a:rPr>
              <a:t>δεδομένα να φτάσουμε στον υπολογισμό του </a:t>
            </a:r>
            <a:r>
              <a:rPr lang="en-US" sz="2400" dirty="0">
                <a:solidFill>
                  <a:schemeClr val="tx2"/>
                </a:solidFill>
                <a:latin typeface="Times New Roman" panose="02020603050405020304" pitchFamily="18" charset="0"/>
                <a:cs typeface="Times New Roman" panose="02020603050405020304" pitchFamily="18" charset="0"/>
              </a:rPr>
              <a:t>HRV:</a:t>
            </a:r>
          </a:p>
          <a:p>
            <a:pPr>
              <a:buFontTx/>
              <a:buChar char="-"/>
            </a:pPr>
            <a:r>
              <a:rPr lang="el-GR" sz="2400" dirty="0">
                <a:solidFill>
                  <a:schemeClr val="tx2"/>
                </a:solidFill>
                <a:latin typeface="Times New Roman" panose="02020603050405020304" pitchFamily="18" charset="0"/>
                <a:cs typeface="Times New Roman" panose="02020603050405020304" pitchFamily="18" charset="0"/>
              </a:rPr>
              <a:t>Συλλογή </a:t>
            </a:r>
            <a:r>
              <a:rPr lang="en-US" sz="2400" dirty="0">
                <a:solidFill>
                  <a:schemeClr val="tx2"/>
                </a:solidFill>
                <a:latin typeface="Times New Roman" panose="02020603050405020304" pitchFamily="18" charset="0"/>
                <a:cs typeface="Times New Roman" panose="02020603050405020304" pitchFamily="18" charset="0"/>
              </a:rPr>
              <a:t>raw </a:t>
            </a:r>
            <a:r>
              <a:rPr lang="el-GR" sz="2400" dirty="0">
                <a:solidFill>
                  <a:schemeClr val="tx2"/>
                </a:solidFill>
                <a:latin typeface="Times New Roman" panose="02020603050405020304" pitchFamily="18" charset="0"/>
                <a:cs typeface="Times New Roman" panose="02020603050405020304" pitchFamily="18" charset="0"/>
              </a:rPr>
              <a:t>δεδομένων</a:t>
            </a:r>
          </a:p>
          <a:p>
            <a:pPr marL="0" indent="0">
              <a:buNone/>
            </a:pPr>
            <a:r>
              <a:rPr lang="el-GR" sz="2400" dirty="0">
                <a:solidFill>
                  <a:schemeClr val="tx2"/>
                </a:solidFill>
                <a:latin typeface="Times New Roman" panose="02020603050405020304" pitchFamily="18" charset="0"/>
                <a:cs typeface="Times New Roman" panose="02020603050405020304" pitchFamily="18" charset="0"/>
              </a:rPr>
              <a:t>	</a:t>
            </a:r>
            <a:r>
              <a:rPr lang="en-US" sz="24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Αρχείο </a:t>
            </a:r>
            <a:r>
              <a:rPr lang="en-US" sz="1800" dirty="0">
                <a:solidFill>
                  <a:schemeClr val="tx2"/>
                </a:solidFill>
                <a:latin typeface="Times New Roman" panose="02020603050405020304" pitchFamily="18" charset="0"/>
                <a:cs typeface="Times New Roman" panose="02020603050405020304" pitchFamily="18" charset="0"/>
              </a:rPr>
              <a:t>csv </a:t>
            </a:r>
            <a:r>
              <a:rPr lang="el-GR" sz="1800" dirty="0">
                <a:solidFill>
                  <a:schemeClr val="tx2"/>
                </a:solidFill>
                <a:latin typeface="Times New Roman" panose="02020603050405020304" pitchFamily="18" charset="0"/>
                <a:cs typeface="Times New Roman" panose="02020603050405020304" pitchFamily="18" charset="0"/>
              </a:rPr>
              <a:t>με μετρήσεις από όλους τους αισθητήρες του </a:t>
            </a:r>
            <a:r>
              <a:rPr lang="en-US" sz="1800" dirty="0" err="1">
                <a:solidFill>
                  <a:schemeClr val="tx2"/>
                </a:solidFill>
                <a:latin typeface="Times New Roman" panose="02020603050405020304" pitchFamily="18" charset="0"/>
                <a:cs typeface="Times New Roman" panose="02020603050405020304" pitchFamily="18" charset="0"/>
              </a:rPr>
              <a:t>Emotibit</a:t>
            </a:r>
            <a:endParaRPr lang="en-US" sz="1800" dirty="0">
              <a:solidFill>
                <a:schemeClr val="tx2"/>
              </a:solidFill>
              <a:latin typeface="Times New Roman" panose="02020603050405020304" pitchFamily="18" charset="0"/>
              <a:cs typeface="Times New Roman" panose="02020603050405020304" pitchFamily="18" charset="0"/>
            </a:endParaRPr>
          </a:p>
          <a:p>
            <a:pPr>
              <a:buFontTx/>
              <a:buChar char="-"/>
            </a:pPr>
            <a:r>
              <a:rPr lang="en-US" sz="2400" dirty="0">
                <a:solidFill>
                  <a:schemeClr val="tx2"/>
                </a:solidFill>
                <a:latin typeface="Times New Roman" panose="02020603050405020304" pitchFamily="18" charset="0"/>
                <a:cs typeface="Times New Roman" panose="02020603050405020304" pitchFamily="18" charset="0"/>
              </a:rPr>
              <a:t>Data parsing</a:t>
            </a:r>
          </a:p>
          <a:p>
            <a:pPr marL="0" indent="0">
              <a:buNone/>
            </a:pPr>
            <a:r>
              <a:rPr lang="en-US" sz="2400" dirty="0">
                <a:solidFill>
                  <a:schemeClr val="tx2"/>
                </a:solidFill>
                <a:latin typeface="Times New Roman" panose="02020603050405020304" pitchFamily="18" charset="0"/>
                <a:cs typeface="Times New Roman" panose="02020603050405020304" pitchFamily="18" charset="0"/>
              </a:rPr>
              <a:t>	- </a:t>
            </a:r>
            <a:r>
              <a:rPr lang="el-GR" sz="1800" dirty="0">
                <a:solidFill>
                  <a:schemeClr val="tx2"/>
                </a:solidFill>
                <a:latin typeface="Times New Roman" panose="02020603050405020304" pitchFamily="18" charset="0"/>
                <a:cs typeface="Times New Roman" panose="02020603050405020304" pitchFamily="18" charset="0"/>
              </a:rPr>
              <a:t>Χρήση του </a:t>
            </a:r>
            <a:r>
              <a:rPr lang="en-US" sz="1800" dirty="0" err="1">
                <a:solidFill>
                  <a:schemeClr val="tx2"/>
                </a:solidFill>
                <a:latin typeface="Times New Roman" panose="02020603050405020304" pitchFamily="18" charset="0"/>
                <a:cs typeface="Times New Roman" panose="02020603050405020304" pitchFamily="18" charset="0"/>
              </a:rPr>
              <a:t>Emotibit</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Dataparser</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ώστε να λάβουμε ένα </a:t>
            </a:r>
            <a:r>
              <a:rPr lang="en-US" sz="1800" dirty="0">
                <a:solidFill>
                  <a:schemeClr val="tx2"/>
                </a:solidFill>
                <a:latin typeface="Times New Roman" panose="02020603050405020304" pitchFamily="18" charset="0"/>
                <a:cs typeface="Times New Roman" panose="02020603050405020304" pitchFamily="18" charset="0"/>
              </a:rPr>
              <a:t>csv </a:t>
            </a:r>
            <a:r>
              <a:rPr lang="el-GR" sz="1800" dirty="0">
                <a:solidFill>
                  <a:schemeClr val="tx2"/>
                </a:solidFill>
                <a:latin typeface="Times New Roman" panose="02020603050405020304" pitchFamily="18" charset="0"/>
                <a:cs typeface="Times New Roman" panose="02020603050405020304" pitchFamily="18" charset="0"/>
              </a:rPr>
              <a:t>για κάθε αισθητήρα</a:t>
            </a:r>
          </a:p>
          <a:p>
            <a:pPr marL="0" indent="0">
              <a:buNone/>
            </a:pPr>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Από αυτά τα αρχεία, η χρήσιμη πληροφορία είναι οι τιμές του σήματος</a:t>
            </a:r>
          </a:p>
          <a:p>
            <a:pPr marL="0" indent="0">
              <a:buNone/>
            </a:pPr>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Τα χρονικά του χαρακτηριστικά προκύπτουν από τη συχνότητα δειγματοληψίας (</a:t>
            </a:r>
            <a:r>
              <a:rPr lang="en-US" sz="1800" dirty="0">
                <a:solidFill>
                  <a:schemeClr val="tx2"/>
                </a:solidFill>
                <a:latin typeface="Times New Roman" panose="02020603050405020304" pitchFamily="18" charset="0"/>
                <a:cs typeface="Times New Roman" panose="02020603050405020304" pitchFamily="18" charset="0"/>
              </a:rPr>
              <a:t>25Hz)</a:t>
            </a:r>
          </a:p>
          <a:p>
            <a:pPr>
              <a:buFontTx/>
              <a:buChar char="-"/>
            </a:pPr>
            <a:r>
              <a:rPr lang="el-GR" sz="2400" dirty="0">
                <a:solidFill>
                  <a:schemeClr val="tx2"/>
                </a:solidFill>
                <a:latin typeface="Times New Roman" panose="02020603050405020304" pitchFamily="18" charset="0"/>
                <a:cs typeface="Times New Roman" panose="02020603050405020304" pitchFamily="18" charset="0"/>
              </a:rPr>
              <a:t>Χρήση κατάλληλων βιβλιοθηκών </a:t>
            </a:r>
            <a:r>
              <a:rPr lang="en-US" sz="2400" dirty="0">
                <a:solidFill>
                  <a:schemeClr val="tx2"/>
                </a:solidFill>
                <a:latin typeface="Times New Roman" panose="02020603050405020304" pitchFamily="18" charset="0"/>
                <a:cs typeface="Times New Roman" panose="02020603050405020304" pitchFamily="18" charset="0"/>
              </a:rPr>
              <a:t>Python</a:t>
            </a:r>
          </a:p>
          <a:p>
            <a:pPr marL="0" indent="0">
              <a:buNone/>
            </a:pPr>
            <a:r>
              <a:rPr lang="en-US" sz="2400" dirty="0">
                <a:solidFill>
                  <a:schemeClr val="tx2"/>
                </a:solidFill>
                <a:latin typeface="Times New Roman" panose="02020603050405020304" pitchFamily="18" charset="0"/>
                <a:cs typeface="Times New Roman" panose="02020603050405020304" pitchFamily="18" charset="0"/>
              </a:rPr>
              <a:t>	- </a:t>
            </a:r>
            <a:r>
              <a:rPr lang="en-US" sz="18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BioSPPy</a:t>
            </a:r>
            <a:r>
              <a:rPr lang="en-US"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παρέχει εργαλεία για την επεξεργασία διαφόρων ιατρικών σημάτων</a:t>
            </a:r>
          </a:p>
          <a:p>
            <a:pPr marL="0" indent="0">
              <a:buNone/>
            </a:pPr>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PyHRV</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υπολογισμός πληθώρας παραμέτρων που αφορούν τον </a:t>
            </a:r>
            <a:r>
              <a:rPr lang="en-US" sz="1800" dirty="0">
                <a:solidFill>
                  <a:schemeClr val="tx2"/>
                </a:solidFill>
                <a:latin typeface="Times New Roman" panose="02020603050405020304" pitchFamily="18" charset="0"/>
                <a:cs typeface="Times New Roman" panose="02020603050405020304" pitchFamily="18" charset="0"/>
              </a:rPr>
              <a:t>HRV (time/frequency domain, nonlinear)</a:t>
            </a:r>
          </a:p>
          <a:p>
            <a:pPr marL="228600" marR="0" lvl="0" indent="-228600" algn="l" defTabSz="914400" rtl="0" eaLnBrk="1" fontAlgn="auto" latinLnBrk="0" hangingPunct="1">
              <a:lnSpc>
                <a:spcPct val="90000"/>
              </a:lnSpc>
              <a:spcBef>
                <a:spcPts val="1000"/>
              </a:spcBef>
              <a:spcAft>
                <a:spcPts val="0"/>
              </a:spcAft>
              <a:buClrTx/>
              <a:buSzTx/>
              <a:buFontTx/>
              <a:buChar char="-"/>
              <a:tabLst/>
              <a:defRPr/>
            </a:pPr>
            <a:r>
              <a:rPr kumimoji="0" lang="el-GR" sz="2400" b="0" i="0" u="none" strike="noStrike" kern="1200" cap="none" spc="0" normalizeH="0" baseline="0" noProof="0" dirty="0">
                <a:ln>
                  <a:noFill/>
                </a:ln>
                <a:solidFill>
                  <a:schemeClr val="tx2"/>
                </a:solidFill>
                <a:effectLst/>
                <a:uLnTx/>
                <a:uFillTx/>
                <a:latin typeface="Times New Roman" panose="02020603050405020304" pitchFamily="18" charset="0"/>
                <a:ea typeface="Calibri" panose="020F0502020204030204" pitchFamily="34" charset="0"/>
                <a:cs typeface="Times New Roman" panose="02020603050405020304" pitchFamily="18" charset="0"/>
              </a:rPr>
              <a:t>Αποθορυβοποίηση και εύρεση </a:t>
            </a:r>
            <a:r>
              <a:rPr kumimoji="0" lang="en-US" sz="2400" b="0" i="0" u="none" strike="noStrike" kern="1200" cap="none" spc="0" normalizeH="0" baseline="0" noProof="0" dirty="0">
                <a:ln>
                  <a:noFill/>
                </a:ln>
                <a:solidFill>
                  <a:schemeClr val="tx2"/>
                </a:solidFill>
                <a:effectLst/>
                <a:uLnTx/>
                <a:uFillTx/>
                <a:latin typeface="Times New Roman" panose="02020603050405020304" pitchFamily="18" charset="0"/>
                <a:ea typeface="Calibri" panose="020F0502020204030204" pitchFamily="34" charset="0"/>
                <a:cs typeface="Times New Roman" panose="02020603050405020304" pitchFamily="18" charset="0"/>
              </a:rPr>
              <a:t>peaks </a:t>
            </a:r>
            <a:r>
              <a:rPr kumimoji="0" lang="el-GR" sz="2400" b="0" i="0" u="none" strike="noStrike" kern="1200" cap="none" spc="0" normalizeH="0" baseline="0" noProof="0" dirty="0">
                <a:ln>
                  <a:noFill/>
                </a:ln>
                <a:solidFill>
                  <a:schemeClr val="tx2"/>
                </a:solidFill>
                <a:effectLst/>
                <a:uLnTx/>
                <a:uFillTx/>
                <a:latin typeface="Times New Roman" panose="02020603050405020304" pitchFamily="18" charset="0"/>
                <a:ea typeface="Calibri" panose="020F0502020204030204" pitchFamily="34" charset="0"/>
                <a:cs typeface="Times New Roman" panose="02020603050405020304" pitchFamily="18" charset="0"/>
              </a:rPr>
              <a:t>των καρδιακών παλμών</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l-GR" sz="24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	- </a:t>
            </a:r>
            <a:r>
              <a:rPr kumimoji="0" lang="el-GR"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Χρήση της </a:t>
            </a:r>
            <a:r>
              <a:rPr kumimoji="0" lang="it-IT"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biosspy.signals.ecg.ecg()</a:t>
            </a:r>
            <a:r>
              <a:rPr kumimoji="0" lang="el-GR"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 με είσοδο το σήμα μας και θέτοντας το </a:t>
            </a:r>
            <a:r>
              <a:rPr kumimoji="0" lang="en-US"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sampling rate </a:t>
            </a:r>
            <a:r>
              <a:rPr kumimoji="0" lang="el-GR"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στα </a:t>
            </a:r>
            <a:r>
              <a:rPr kumimoji="0" lang="en-US"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100Hz</a:t>
            </a:r>
            <a:r>
              <a:rPr kumimoji="0" lang="el-GR"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 	διότι έτσι λάβαμε καλύτερα 	αποτελέσματα</a:t>
            </a:r>
            <a:endParaRPr kumimoji="0" lang="el-GR" sz="2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endParaRPr>
          </a:p>
          <a:p>
            <a:pPr marL="0" indent="0">
              <a:buNone/>
            </a:pP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el-GR"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248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{1D8F58E5-75E6-704F-B7C6-FE8E7C40613E}tf10001072</Template>
  <TotalTime>123</TotalTime>
  <Words>1062</Words>
  <Application>Microsoft Macintosh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Εθνικό Μετσόβιο Πολυτεχνείο Σχολή Ηλεκτρολόγων Μηχανικών και Μηχανικών  Υπολογιστών  </vt:lpstr>
      <vt:lpstr>Εισαγωγή</vt:lpstr>
      <vt:lpstr>Συμπαθητικό – Παρασυμπαθητικό νευρικό σύστημα</vt:lpstr>
      <vt:lpstr>EmotiBit</vt:lpstr>
      <vt:lpstr>HRV και στρες</vt:lpstr>
      <vt:lpstr>HRV και αθλητισμός</vt:lpstr>
      <vt:lpstr>PowerPoint Presentation</vt:lpstr>
      <vt:lpstr>PowerPoint Presentation</vt:lpstr>
      <vt:lpstr>PowerPoint Presentation</vt:lpstr>
      <vt:lpstr>PowerPoint Presentation</vt:lpstr>
      <vt:lpstr>PowerPoint Presentation</vt:lpstr>
      <vt:lpstr>Εφαρμογή σε Figma</vt:lpstr>
      <vt:lpstr>Tagging</vt:lpstr>
      <vt:lpstr>Η εφαρμογή δημιουργεί γράφημα με τις τιμές του HRV μέσα στη μέρα.  Το γράφημα διατρέχεται με horizontal scroll. </vt:lpstr>
      <vt:lpstr>PowerPoint Presentation</vt:lpstr>
      <vt:lpstr>Ο χρήστης πρέπει να φτιάξει λογαριασμό για να χρησιμοποιήσει την εφαρμογή.  Είναι σημαντική η προστασία των προσωπικών δεδομένων.  Μπορεί να γίνει επεξεργασία των υπάρχοντων tag ανά πάσα στιγμή. </vt:lpstr>
      <vt:lpstr>PowerPoint Presentation</vt:lpstr>
      <vt:lpstr>Ευχαριστούμε.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Χάρης Μπότσας</dc:creator>
  <cp:lastModifiedBy>Argyro Tsipi</cp:lastModifiedBy>
  <cp:revision>11</cp:revision>
  <dcterms:created xsi:type="dcterms:W3CDTF">2023-07-02T09:10:48Z</dcterms:created>
  <dcterms:modified xsi:type="dcterms:W3CDTF">2024-09-06T19:38:22Z</dcterms:modified>
</cp:coreProperties>
</file>