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31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330" r:id="rId26"/>
    <p:sldId id="281" r:id="rId27"/>
    <p:sldId id="282" r:id="rId28"/>
    <p:sldId id="283" r:id="rId29"/>
    <p:sldId id="284" r:id="rId30"/>
    <p:sldId id="319" r:id="rId31"/>
    <p:sldId id="331" r:id="rId32"/>
    <p:sldId id="332" r:id="rId33"/>
    <p:sldId id="320" r:id="rId34"/>
    <p:sldId id="321" r:id="rId35"/>
    <p:sldId id="322" r:id="rId36"/>
    <p:sldId id="323" r:id="rId37"/>
    <p:sldId id="324" r:id="rId38"/>
    <p:sldId id="333" r:id="rId39"/>
    <p:sldId id="325" r:id="rId40"/>
    <p:sldId id="326" r:id="rId41"/>
    <p:sldId id="334" r:id="rId42"/>
    <p:sldId id="327" r:id="rId43"/>
    <p:sldId id="335" r:id="rId44"/>
    <p:sldId id="336" r:id="rId45"/>
    <p:sldId id="338" r:id="rId4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3CC6C95-7310-4FB1-9C99-0DA44A5F555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3C2D3B-F2D0-4EBF-8865-64B9CC9DC661}" type="slidenum">
              <a:rPr lang="en-US"/>
              <a:pPr/>
              <a:t>5</a:t>
            </a:fld>
            <a:endParaRPr lang="en-US"/>
          </a:p>
        </p:txBody>
      </p:sp>
      <p:sp>
        <p:nvSpPr>
          <p:cNvPr id="921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endParaRPr lang="en-US"/>
          </a:p>
          <a:p>
            <a:r>
              <a:rPr lang="en-US"/>
              <a:t>What we do now is use an array to implement the dictionary. The array is an array of records. In this example, we could store up to 701 records in the array.</a:t>
            </a:r>
          </a:p>
        </p:txBody>
      </p:sp>
      <p:sp>
        <p:nvSpPr>
          <p:cNvPr id="921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CE2D4-73DF-4CD0-B74A-697EB376BCF9}" type="slidenum">
              <a:rPr lang="en-US"/>
              <a:pPr/>
              <a:t>14</a:t>
            </a:fld>
            <a:endParaRPr lang="en-US"/>
          </a:p>
        </p:txBody>
      </p:sp>
      <p:sp>
        <p:nvSpPr>
          <p:cNvPr id="276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Sometimes, two different records might end up with the same hash value.</a:t>
            </a:r>
          </a:p>
        </p:txBody>
      </p:sp>
      <p:sp>
        <p:nvSpPr>
          <p:cNvPr id="2765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4239C-78F7-4552-8FD6-B74B78C9968B}" type="slidenum">
              <a:rPr lang="en-US"/>
              <a:pPr/>
              <a:t>15</a:t>
            </a:fld>
            <a:endParaRPr lang="en-US"/>
          </a:p>
        </p:txBody>
      </p:sp>
      <p:sp>
        <p:nvSpPr>
          <p:cNvPr id="2969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This is called a </a:t>
            </a:r>
            <a:r>
              <a:rPr lang="en-US" u="sng"/>
              <a:t>collision</a:t>
            </a:r>
            <a:r>
              <a:rPr lang="en-US"/>
              <a:t>.</a:t>
            </a:r>
          </a:p>
          <a:p>
            <a:endParaRPr lang="en-US"/>
          </a:p>
          <a:p>
            <a:r>
              <a:rPr lang="en-US"/>
              <a:t>When a collision occurs, the insertion process will move forward through the array until an empty spot is found. Sometimes you will have a second collision...</a:t>
            </a:r>
          </a:p>
        </p:txBody>
      </p:sp>
      <p:sp>
        <p:nvSpPr>
          <p:cNvPr id="2969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11AE9-CF87-4C7A-B276-F5593C64887D}" type="slidenum">
              <a:rPr lang="en-US"/>
              <a:pPr/>
              <a:t>16</a:t>
            </a:fld>
            <a:endParaRPr lang="en-US"/>
          </a:p>
        </p:txBody>
      </p:sp>
      <p:sp>
        <p:nvSpPr>
          <p:cNvPr id="3174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...and a third collision...</a:t>
            </a:r>
          </a:p>
        </p:txBody>
      </p:sp>
      <p:sp>
        <p:nvSpPr>
          <p:cNvPr id="3174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23389-84EE-43AA-87B5-0664C7A10039}" type="slidenum">
              <a:rPr lang="en-US"/>
              <a:pPr/>
              <a:t>17</a:t>
            </a:fld>
            <a:endParaRPr lang="en-US"/>
          </a:p>
        </p:txBody>
      </p:sp>
      <p:sp>
        <p:nvSpPr>
          <p:cNvPr id="3379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But if there are any empty spots, eventually you will reach an empty spot, and the new item is inserted here.</a:t>
            </a:r>
          </a:p>
        </p:txBody>
      </p:sp>
      <p:sp>
        <p:nvSpPr>
          <p:cNvPr id="3379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9786-A336-46DD-9C46-19F305F51EF7}" type="slidenum">
              <a:rPr lang="en-US"/>
              <a:pPr/>
              <a:t>18</a:t>
            </a:fld>
            <a:endParaRPr lang="en-US"/>
          </a:p>
        </p:txBody>
      </p:sp>
      <p:sp>
        <p:nvSpPr>
          <p:cNvPr id="3584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The new record is always placed in the first available empty spot, after the hash value.</a:t>
            </a:r>
          </a:p>
          <a:p>
            <a:endParaRPr lang="en-US"/>
          </a:p>
          <a:p>
            <a:endParaRPr lang="en-US"/>
          </a:p>
        </p:txBody>
      </p:sp>
      <p:sp>
        <p:nvSpPr>
          <p:cNvPr id="3584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A23CF-A31C-40AA-9B84-F5D1F7DA75CF}" type="slidenum">
              <a:rPr lang="en-US"/>
              <a:pPr/>
              <a:t>19</a:t>
            </a:fld>
            <a:endParaRPr lang="en-US"/>
          </a:p>
        </p:txBody>
      </p:sp>
      <p:sp>
        <p:nvSpPr>
          <p:cNvPr id="3993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It is fairly easy to search for a particular item based on its key.</a:t>
            </a:r>
          </a:p>
        </p:txBody>
      </p:sp>
      <p:sp>
        <p:nvSpPr>
          <p:cNvPr id="3993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56DE0-AA31-41FD-AEA5-5E46A45A949D}" type="slidenum">
              <a:rPr lang="en-US"/>
              <a:pPr/>
              <a:t>20</a:t>
            </a:fld>
            <a:endParaRPr lang="en-US"/>
          </a:p>
        </p:txBody>
      </p:sp>
      <p:sp>
        <p:nvSpPr>
          <p:cNvPr id="4198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Start by computing the hash value, which is 2 in this case. Then check location 2. If location 2 has a different key than the one you are looking for, then move forward...</a:t>
            </a:r>
          </a:p>
        </p:txBody>
      </p:sp>
      <p:sp>
        <p:nvSpPr>
          <p:cNvPr id="4198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E5CF0-78BA-4384-98E5-887BC07AFF72}" type="slidenum">
              <a:rPr lang="en-US"/>
              <a:pPr/>
              <a:t>21</a:t>
            </a:fld>
            <a:endParaRPr lang="en-US"/>
          </a:p>
        </p:txBody>
      </p:sp>
      <p:sp>
        <p:nvSpPr>
          <p:cNvPr id="4403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...if the next location is not the one we are looking for, then keep moving forward...</a:t>
            </a:r>
          </a:p>
        </p:txBody>
      </p:sp>
      <p:sp>
        <p:nvSpPr>
          <p:cNvPr id="4403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A70A3-17F4-47FE-AF31-FD7C3C0ED416}" type="slidenum">
              <a:rPr lang="en-US"/>
              <a:pPr/>
              <a:t>22</a:t>
            </a:fld>
            <a:endParaRPr lang="en-US"/>
          </a:p>
        </p:txBody>
      </p:sp>
      <p:sp>
        <p:nvSpPr>
          <p:cNvPr id="4608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Keep moving forward until you find the sought-after key...</a:t>
            </a:r>
          </a:p>
        </p:txBody>
      </p:sp>
      <p:sp>
        <p:nvSpPr>
          <p:cNvPr id="4608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40E83-A87B-41E7-8110-17D5F466E4A4}" type="slidenum">
              <a:rPr lang="en-US"/>
              <a:pPr/>
              <a:t>23</a:t>
            </a:fld>
            <a:endParaRPr lang="en-US"/>
          </a:p>
        </p:txBody>
      </p:sp>
      <p:sp>
        <p:nvSpPr>
          <p:cNvPr id="4813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In this case we find the key at location [5].</a:t>
            </a:r>
          </a:p>
        </p:txBody>
      </p:sp>
      <p:sp>
        <p:nvSpPr>
          <p:cNvPr id="4813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E77144-AF59-4F92-8F33-11832428E2CF}" type="slidenum">
              <a:rPr lang="en-US"/>
              <a:pPr/>
              <a:t>6</a:t>
            </a:fld>
            <a:endParaRPr lang="en-US"/>
          </a:p>
        </p:txBody>
      </p:sp>
      <p:sp>
        <p:nvSpPr>
          <p:cNvPr id="1126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Each record in the array contains two parts. The first part is a number that we'll use for the key of the item. We could use something else for the keys, such as a string. But for a hash table, numbers make the most convenient keys.</a:t>
            </a:r>
          </a:p>
        </p:txBody>
      </p:sp>
      <p:sp>
        <p:nvSpPr>
          <p:cNvPr id="1126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945CB-FBE3-455B-8302-6C1E917092FD}" type="slidenum">
              <a:rPr lang="en-US"/>
              <a:pPr/>
              <a:t>24</a:t>
            </a:fld>
            <a:endParaRPr lang="en-US"/>
          </a:p>
        </p:txBody>
      </p:sp>
      <p:sp>
        <p:nvSpPr>
          <p:cNvPr id="5017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The data from location [5] can then be copied to to provide the result of the search function.</a:t>
            </a:r>
          </a:p>
          <a:p>
            <a:endParaRPr lang="en-US"/>
          </a:p>
          <a:p>
            <a:r>
              <a:rPr lang="en-US"/>
              <a:t>What happens if a search reaches an empty spot?  In that case, it can</a:t>
            </a:r>
          </a:p>
          <a:p>
            <a:r>
              <a:rPr lang="en-US"/>
              <a:t>halt and indicate that the key was not in the hash table.</a:t>
            </a:r>
          </a:p>
          <a:p>
            <a:endParaRPr lang="en-US"/>
          </a:p>
        </p:txBody>
      </p:sp>
      <p:sp>
        <p:nvSpPr>
          <p:cNvPr id="5017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C770D-7AEC-486F-9AA7-C5E0A2AD3DE5}" type="slidenum">
              <a:rPr lang="en-US"/>
              <a:pPr/>
              <a:t>26</a:t>
            </a:fld>
            <a:endParaRPr lang="en-US"/>
          </a:p>
        </p:txBody>
      </p:sp>
      <p:sp>
        <p:nvSpPr>
          <p:cNvPr id="5222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Records can be deleted from a hash table...</a:t>
            </a:r>
          </a:p>
        </p:txBody>
      </p:sp>
      <p:sp>
        <p:nvSpPr>
          <p:cNvPr id="5222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3B1C4-F81A-40C7-B692-50BCFBE971D6}" type="slidenum">
              <a:rPr lang="en-US"/>
              <a:pPr/>
              <a:t>27</a:t>
            </a:fld>
            <a:endParaRPr lang="en-US"/>
          </a:p>
        </p:txBody>
      </p:sp>
      <p:sp>
        <p:nvSpPr>
          <p:cNvPr id="5427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But the spot of the deleted record cannot be left as an ordinary empty spot, since that would interfere with searches.  (Remember that a search can stop when it reaches an empty spot.)</a:t>
            </a:r>
          </a:p>
        </p:txBody>
      </p:sp>
      <p:sp>
        <p:nvSpPr>
          <p:cNvPr id="5427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6EEED-3B17-4FD7-9AD3-F04D57212341}" type="slidenum">
              <a:rPr lang="en-US"/>
              <a:pPr/>
              <a:t>28</a:t>
            </a:fld>
            <a:endParaRPr lang="en-US"/>
          </a:p>
        </p:txBody>
      </p:sp>
      <p:sp>
        <p:nvSpPr>
          <p:cNvPr id="563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Instead we must somehow mark the location as "a location that used to have something here, but no longer does."</a:t>
            </a:r>
          </a:p>
          <a:p>
            <a:endParaRPr lang="en-US"/>
          </a:p>
          <a:p>
            <a:r>
              <a:rPr lang="en-US"/>
              <a:t>We might do this by using some other special value for the Number field of the record.</a:t>
            </a:r>
          </a:p>
          <a:p>
            <a:endParaRPr lang="en-US"/>
          </a:p>
          <a:p>
            <a:r>
              <a:rPr lang="en-US"/>
              <a:t>In any case, a search can not stop when it reaches "a location that used to have something here". A search can only stop when it reaches a true empty spot.</a:t>
            </a:r>
          </a:p>
        </p:txBody>
      </p:sp>
      <p:sp>
        <p:nvSpPr>
          <p:cNvPr id="563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00897-0454-4C25-AABB-9DF0FA963AA4}" type="slidenum">
              <a:rPr lang="en-US"/>
              <a:pPr/>
              <a:t>29</a:t>
            </a:fld>
            <a:endParaRPr lang="en-US"/>
          </a:p>
        </p:txBody>
      </p:sp>
      <p:sp>
        <p:nvSpPr>
          <p:cNvPr id="5837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A quick summary . . .</a:t>
            </a:r>
          </a:p>
        </p:txBody>
      </p:sp>
      <p:sp>
        <p:nvSpPr>
          <p:cNvPr id="583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1FDB58-58A4-4DE8-B010-D62D8D14D94D}" type="slidenum">
              <a:rPr lang="en-US"/>
              <a:pPr/>
              <a:t>7</a:t>
            </a:fld>
            <a:endParaRPr lang="en-US"/>
          </a:p>
        </p:txBody>
      </p:sp>
      <p:sp>
        <p:nvSpPr>
          <p:cNvPr id="1331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1331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0C5BD-70A9-4CC1-B32E-F99922814C81}" type="slidenum">
              <a:rPr lang="en-US"/>
              <a:pPr/>
              <a:t>8</a:t>
            </a:fld>
            <a:endParaRPr lang="en-US"/>
          </a:p>
        </p:txBody>
      </p:sp>
      <p:sp>
        <p:nvSpPr>
          <p:cNvPr id="1536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When a hash table is being used as a dictionary, some of the array locations are in use, and other spots are "empty", waiting for a new entry to come along.</a:t>
            </a:r>
          </a:p>
          <a:p>
            <a:endParaRPr lang="en-US"/>
          </a:p>
          <a:p>
            <a:r>
              <a:rPr lang="en-US"/>
              <a:t>Oftentimes, the empty spots are identified by a special key. For example, if all our identification numbers are positive, then we could use 0 as the Number that indicates an empty spot.</a:t>
            </a:r>
          </a:p>
          <a:p>
            <a:endParaRPr lang="en-US"/>
          </a:p>
          <a:p>
            <a:r>
              <a:rPr lang="en-US"/>
              <a:t>With this drawing, locations [0], [4], [6], and maybe some others would all have Number=0.</a:t>
            </a:r>
          </a:p>
        </p:txBody>
      </p:sp>
      <p:sp>
        <p:nvSpPr>
          <p:cNvPr id="1536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BA4B6-E2C7-44E3-AC62-751ED7C7C9C5}" type="slidenum">
              <a:rPr lang="en-US"/>
              <a:pPr/>
              <a:t>9</a:t>
            </a:fld>
            <a:endParaRPr lang="en-US"/>
          </a:p>
        </p:txBody>
      </p:sp>
      <p:sp>
        <p:nvSpPr>
          <p:cNvPr id="1741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In order to insert a new entry, the key of the entry must somehow be converted to an index in the array. For our example, we must convert the key number into an index between 0 and 700. The conversion process is called </a:t>
            </a:r>
            <a:r>
              <a:rPr lang="en-US" u="sng"/>
              <a:t>hashing</a:t>
            </a:r>
            <a:r>
              <a:rPr lang="en-US"/>
              <a:t> and the index is called the </a:t>
            </a:r>
            <a:r>
              <a:rPr lang="en-US" u="sng"/>
              <a:t>hash value</a:t>
            </a:r>
            <a:r>
              <a:rPr lang="en-US"/>
              <a:t> of the key.</a:t>
            </a:r>
          </a:p>
        </p:txBody>
      </p:sp>
      <p:sp>
        <p:nvSpPr>
          <p:cNvPr id="1741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F4061-B33D-4DE0-8530-DCBCCE0F34B2}" type="slidenum">
              <a:rPr lang="en-US"/>
              <a:pPr/>
              <a:t>10</a:t>
            </a:fld>
            <a:endParaRPr lang="en-US"/>
          </a:p>
        </p:txBody>
      </p:sp>
      <p:sp>
        <p:nvSpPr>
          <p:cNvPr id="1945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There are many ways to create hash values. Here is a typical approach. </a:t>
            </a:r>
          </a:p>
          <a:p>
            <a:r>
              <a:rPr lang="en-US"/>
              <a:t>a. Take the key mod 701 (which could be anywhere from 0 to 700).</a:t>
            </a:r>
          </a:p>
          <a:p>
            <a:endParaRPr lang="en-US"/>
          </a:p>
          <a:p>
            <a:r>
              <a:rPr lang="en-US"/>
              <a:t>So, quick, what is (580,625,685 mod 701) ?</a:t>
            </a:r>
          </a:p>
        </p:txBody>
      </p:sp>
      <p:sp>
        <p:nvSpPr>
          <p:cNvPr id="1945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29B62-5141-457D-B6AB-806946F66E86}" type="slidenum">
              <a:rPr lang="en-US"/>
              <a:pPr/>
              <a:t>11</a:t>
            </a:fld>
            <a:endParaRPr lang="en-US"/>
          </a:p>
        </p:txBody>
      </p:sp>
      <p:sp>
        <p:nvSpPr>
          <p:cNvPr id="2150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Three.</a:t>
            </a:r>
          </a:p>
        </p:txBody>
      </p:sp>
      <p:sp>
        <p:nvSpPr>
          <p:cNvPr id="2150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97D80-224A-4DDC-8834-8D0B1254CEE1}" type="slidenum">
              <a:rPr lang="en-US"/>
              <a:pPr/>
              <a:t>12</a:t>
            </a:fld>
            <a:endParaRPr lang="en-US"/>
          </a:p>
        </p:txBody>
      </p:sp>
      <p:sp>
        <p:nvSpPr>
          <p:cNvPr id="2355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So, this new item will be placed at location [3] of the array.</a:t>
            </a:r>
          </a:p>
        </p:txBody>
      </p:sp>
      <p:sp>
        <p:nvSpPr>
          <p:cNvPr id="2355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12132-3F42-4FCD-82AC-84D87763AAA7}" type="slidenum">
              <a:rPr lang="en-US"/>
              <a:pPr/>
              <a:t>13</a:t>
            </a:fld>
            <a:endParaRPr lang="en-US"/>
          </a:p>
        </p:txBody>
      </p:sp>
      <p:sp>
        <p:nvSpPr>
          <p:cNvPr id="2560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t>The hash value is always used to find the location for the record.</a:t>
            </a:r>
          </a:p>
        </p:txBody>
      </p:sp>
      <p:sp>
        <p:nvSpPr>
          <p:cNvPr id="2560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lvl1pPr>
              <a:defRPr/>
            </a:lvl1pPr>
          </a:lstStyle>
          <a:p>
            <a:endParaRPr lang="en-US"/>
          </a:p>
        </p:txBody>
      </p:sp>
      <p:sp>
        <p:nvSpPr>
          <p:cNvPr id="5" name="4 - Θέση υποσέλιδου"/>
          <p:cNvSpPr>
            <a:spLocks noGrp="1"/>
          </p:cNvSpPr>
          <p:nvPr>
            <p:ph type="ftr" sz="quarter" idx="11"/>
          </p:nvPr>
        </p:nvSpPr>
        <p:spPr/>
        <p:txBody>
          <a:bodyPr/>
          <a:lstStyle>
            <a:lvl1pPr>
              <a:defRPr/>
            </a:lvl1pPr>
          </a:lstStyle>
          <a:p>
            <a:endParaRPr lang="en-US"/>
          </a:p>
        </p:txBody>
      </p:sp>
      <p:sp>
        <p:nvSpPr>
          <p:cNvPr id="6" name="5 - Θέση αριθμού διαφάνειας"/>
          <p:cNvSpPr>
            <a:spLocks noGrp="1"/>
          </p:cNvSpPr>
          <p:nvPr>
            <p:ph type="sldNum" sz="quarter" idx="12"/>
          </p:nvPr>
        </p:nvSpPr>
        <p:spPr/>
        <p:txBody>
          <a:bodyPr/>
          <a:lstStyle>
            <a:lvl1pPr>
              <a:defRPr/>
            </a:lvl1pPr>
          </a:lstStyle>
          <a:p>
            <a:fld id="{A2791146-CC3D-4B13-A05A-6B7453A667D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endParaRPr lang="en-US"/>
          </a:p>
        </p:txBody>
      </p:sp>
      <p:sp>
        <p:nvSpPr>
          <p:cNvPr id="5" name="4 - Θέση υποσέλιδου"/>
          <p:cNvSpPr>
            <a:spLocks noGrp="1"/>
          </p:cNvSpPr>
          <p:nvPr>
            <p:ph type="ftr" sz="quarter" idx="11"/>
          </p:nvPr>
        </p:nvSpPr>
        <p:spPr/>
        <p:txBody>
          <a:bodyPr/>
          <a:lstStyle>
            <a:lvl1pPr>
              <a:defRPr/>
            </a:lvl1pPr>
          </a:lstStyle>
          <a:p>
            <a:endParaRPr lang="en-US"/>
          </a:p>
        </p:txBody>
      </p:sp>
      <p:sp>
        <p:nvSpPr>
          <p:cNvPr id="6" name="5 - Θέση αριθμού διαφάνειας"/>
          <p:cNvSpPr>
            <a:spLocks noGrp="1"/>
          </p:cNvSpPr>
          <p:nvPr>
            <p:ph type="sldNum" sz="quarter" idx="12"/>
          </p:nvPr>
        </p:nvSpPr>
        <p:spPr/>
        <p:txBody>
          <a:bodyPr/>
          <a:lstStyle>
            <a:lvl1pPr>
              <a:defRPr/>
            </a:lvl1pPr>
          </a:lstStyle>
          <a:p>
            <a:fld id="{BB063B3A-0239-4CDE-AFA3-793BDB95E5E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515100" y="609600"/>
            <a:ext cx="1943100" cy="5486400"/>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685800" y="609600"/>
            <a:ext cx="5676900" cy="5486400"/>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endParaRPr lang="en-US"/>
          </a:p>
        </p:txBody>
      </p:sp>
      <p:sp>
        <p:nvSpPr>
          <p:cNvPr id="5" name="4 - Θέση υποσέλιδου"/>
          <p:cNvSpPr>
            <a:spLocks noGrp="1"/>
          </p:cNvSpPr>
          <p:nvPr>
            <p:ph type="ftr" sz="quarter" idx="11"/>
          </p:nvPr>
        </p:nvSpPr>
        <p:spPr/>
        <p:txBody>
          <a:bodyPr/>
          <a:lstStyle>
            <a:lvl1pPr>
              <a:defRPr/>
            </a:lvl1pPr>
          </a:lstStyle>
          <a:p>
            <a:endParaRPr lang="en-US"/>
          </a:p>
        </p:txBody>
      </p:sp>
      <p:sp>
        <p:nvSpPr>
          <p:cNvPr id="6" name="5 - Θέση αριθμού διαφάνειας"/>
          <p:cNvSpPr>
            <a:spLocks noGrp="1"/>
          </p:cNvSpPr>
          <p:nvPr>
            <p:ph type="sldNum" sz="quarter" idx="12"/>
          </p:nvPr>
        </p:nvSpPr>
        <p:spPr/>
        <p:txBody>
          <a:bodyPr/>
          <a:lstStyle>
            <a:lvl1pPr>
              <a:defRPr/>
            </a:lvl1pPr>
          </a:lstStyle>
          <a:p>
            <a:fld id="{92C20155-8FB2-4B95-BB3F-666F824AC47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lvl1pPr>
              <a:defRPr/>
            </a:lvl1pPr>
          </a:lstStyle>
          <a:p>
            <a:endParaRPr lang="en-US"/>
          </a:p>
        </p:txBody>
      </p:sp>
      <p:sp>
        <p:nvSpPr>
          <p:cNvPr id="5" name="4 - Θέση υποσέλιδου"/>
          <p:cNvSpPr>
            <a:spLocks noGrp="1"/>
          </p:cNvSpPr>
          <p:nvPr>
            <p:ph type="ftr" sz="quarter" idx="11"/>
          </p:nvPr>
        </p:nvSpPr>
        <p:spPr/>
        <p:txBody>
          <a:bodyPr/>
          <a:lstStyle>
            <a:lvl1pPr>
              <a:defRPr/>
            </a:lvl1pPr>
          </a:lstStyle>
          <a:p>
            <a:endParaRPr lang="en-US"/>
          </a:p>
        </p:txBody>
      </p:sp>
      <p:sp>
        <p:nvSpPr>
          <p:cNvPr id="6" name="5 - Θέση αριθμού διαφάνειας"/>
          <p:cNvSpPr>
            <a:spLocks noGrp="1"/>
          </p:cNvSpPr>
          <p:nvPr>
            <p:ph type="sldNum" sz="quarter" idx="12"/>
          </p:nvPr>
        </p:nvSpPr>
        <p:spPr/>
        <p:txBody>
          <a:bodyPr/>
          <a:lstStyle>
            <a:lvl1pPr>
              <a:defRPr/>
            </a:lvl1pPr>
          </a:lstStyle>
          <a:p>
            <a:fld id="{2E19C5AC-9443-4496-AC4C-B055EA66E75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lvl1pPr>
              <a:defRPr/>
            </a:lvl1pPr>
          </a:lstStyle>
          <a:p>
            <a:endParaRPr lang="en-US"/>
          </a:p>
        </p:txBody>
      </p:sp>
      <p:sp>
        <p:nvSpPr>
          <p:cNvPr id="5" name="4 - Θέση υποσέλιδου"/>
          <p:cNvSpPr>
            <a:spLocks noGrp="1"/>
          </p:cNvSpPr>
          <p:nvPr>
            <p:ph type="ftr" sz="quarter" idx="11"/>
          </p:nvPr>
        </p:nvSpPr>
        <p:spPr/>
        <p:txBody>
          <a:bodyPr/>
          <a:lstStyle>
            <a:lvl1pPr>
              <a:defRPr/>
            </a:lvl1pPr>
          </a:lstStyle>
          <a:p>
            <a:endParaRPr lang="en-US"/>
          </a:p>
        </p:txBody>
      </p:sp>
      <p:sp>
        <p:nvSpPr>
          <p:cNvPr id="6" name="5 - Θέση αριθμού διαφάνειας"/>
          <p:cNvSpPr>
            <a:spLocks noGrp="1"/>
          </p:cNvSpPr>
          <p:nvPr>
            <p:ph type="sldNum" sz="quarter" idx="12"/>
          </p:nvPr>
        </p:nvSpPr>
        <p:spPr/>
        <p:txBody>
          <a:bodyPr/>
          <a:lstStyle>
            <a:lvl1pPr>
              <a:defRPr/>
            </a:lvl1pPr>
          </a:lstStyle>
          <a:p>
            <a:fld id="{982D8FA1-4FD1-43F3-9AC2-BC4D633901A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lvl1pPr>
              <a:defRPr/>
            </a:lvl1pPr>
          </a:lstStyle>
          <a:p>
            <a:endParaRPr lang="en-US"/>
          </a:p>
        </p:txBody>
      </p:sp>
      <p:sp>
        <p:nvSpPr>
          <p:cNvPr id="6" name="5 - Θέση υποσέλιδου"/>
          <p:cNvSpPr>
            <a:spLocks noGrp="1"/>
          </p:cNvSpPr>
          <p:nvPr>
            <p:ph type="ftr" sz="quarter" idx="11"/>
          </p:nvPr>
        </p:nvSpPr>
        <p:spPr/>
        <p:txBody>
          <a:bodyPr/>
          <a:lstStyle>
            <a:lvl1pPr>
              <a:defRPr/>
            </a:lvl1pPr>
          </a:lstStyle>
          <a:p>
            <a:endParaRPr lang="en-US"/>
          </a:p>
        </p:txBody>
      </p:sp>
      <p:sp>
        <p:nvSpPr>
          <p:cNvPr id="7" name="6 - Θέση αριθμού διαφάνειας"/>
          <p:cNvSpPr>
            <a:spLocks noGrp="1"/>
          </p:cNvSpPr>
          <p:nvPr>
            <p:ph type="sldNum" sz="quarter" idx="12"/>
          </p:nvPr>
        </p:nvSpPr>
        <p:spPr/>
        <p:txBody>
          <a:bodyPr/>
          <a:lstStyle>
            <a:lvl1pPr>
              <a:defRPr/>
            </a:lvl1pPr>
          </a:lstStyle>
          <a:p>
            <a:fld id="{169D2DCA-7B62-4AC3-B370-5CD33D2204C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1143000"/>
          </a:xfrm>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lvl1pPr>
              <a:defRPr/>
            </a:lvl1pPr>
          </a:lstStyle>
          <a:p>
            <a:endParaRPr lang="en-US"/>
          </a:p>
        </p:txBody>
      </p:sp>
      <p:sp>
        <p:nvSpPr>
          <p:cNvPr id="8" name="7 - Θέση υποσέλιδου"/>
          <p:cNvSpPr>
            <a:spLocks noGrp="1"/>
          </p:cNvSpPr>
          <p:nvPr>
            <p:ph type="ftr" sz="quarter" idx="11"/>
          </p:nvPr>
        </p:nvSpPr>
        <p:spPr/>
        <p:txBody>
          <a:bodyPr/>
          <a:lstStyle>
            <a:lvl1pPr>
              <a:defRPr/>
            </a:lvl1pPr>
          </a:lstStyle>
          <a:p>
            <a:endParaRPr lang="en-US"/>
          </a:p>
        </p:txBody>
      </p:sp>
      <p:sp>
        <p:nvSpPr>
          <p:cNvPr id="9" name="8 - Θέση αριθμού διαφάνειας"/>
          <p:cNvSpPr>
            <a:spLocks noGrp="1"/>
          </p:cNvSpPr>
          <p:nvPr>
            <p:ph type="sldNum" sz="quarter" idx="12"/>
          </p:nvPr>
        </p:nvSpPr>
        <p:spPr/>
        <p:txBody>
          <a:bodyPr/>
          <a:lstStyle>
            <a:lvl1pPr>
              <a:defRPr/>
            </a:lvl1pPr>
          </a:lstStyle>
          <a:p>
            <a:fld id="{5462B8F1-7C4D-4C52-AEA2-C9BD76279D8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lvl1pPr>
              <a:defRPr/>
            </a:lvl1pPr>
          </a:lstStyle>
          <a:p>
            <a:endParaRPr lang="en-US"/>
          </a:p>
        </p:txBody>
      </p:sp>
      <p:sp>
        <p:nvSpPr>
          <p:cNvPr id="4" name="3 - Θέση υποσέλιδου"/>
          <p:cNvSpPr>
            <a:spLocks noGrp="1"/>
          </p:cNvSpPr>
          <p:nvPr>
            <p:ph type="ftr" sz="quarter" idx="11"/>
          </p:nvPr>
        </p:nvSpPr>
        <p:spPr/>
        <p:txBody>
          <a:bodyPr/>
          <a:lstStyle>
            <a:lvl1pPr>
              <a:defRPr/>
            </a:lvl1pPr>
          </a:lstStyle>
          <a:p>
            <a:endParaRPr lang="en-US"/>
          </a:p>
        </p:txBody>
      </p:sp>
      <p:sp>
        <p:nvSpPr>
          <p:cNvPr id="5" name="4 - Θέση αριθμού διαφάνειας"/>
          <p:cNvSpPr>
            <a:spLocks noGrp="1"/>
          </p:cNvSpPr>
          <p:nvPr>
            <p:ph type="sldNum" sz="quarter" idx="12"/>
          </p:nvPr>
        </p:nvSpPr>
        <p:spPr/>
        <p:txBody>
          <a:bodyPr/>
          <a:lstStyle>
            <a:lvl1pPr>
              <a:defRPr/>
            </a:lvl1pPr>
          </a:lstStyle>
          <a:p>
            <a:fld id="{622CB258-15CA-4B47-94A1-21F7EA365E8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lvl1pPr>
              <a:defRPr/>
            </a:lvl1pPr>
          </a:lstStyle>
          <a:p>
            <a:endParaRPr lang="en-US"/>
          </a:p>
        </p:txBody>
      </p:sp>
      <p:sp>
        <p:nvSpPr>
          <p:cNvPr id="3" name="2 - Θέση υποσέλιδου"/>
          <p:cNvSpPr>
            <a:spLocks noGrp="1"/>
          </p:cNvSpPr>
          <p:nvPr>
            <p:ph type="ftr" sz="quarter" idx="11"/>
          </p:nvPr>
        </p:nvSpPr>
        <p:spPr/>
        <p:txBody>
          <a:bodyPr/>
          <a:lstStyle>
            <a:lvl1pPr>
              <a:defRPr/>
            </a:lvl1pPr>
          </a:lstStyle>
          <a:p>
            <a:endParaRPr lang="en-US"/>
          </a:p>
        </p:txBody>
      </p:sp>
      <p:sp>
        <p:nvSpPr>
          <p:cNvPr id="4" name="3 - Θέση αριθμού διαφάνειας"/>
          <p:cNvSpPr>
            <a:spLocks noGrp="1"/>
          </p:cNvSpPr>
          <p:nvPr>
            <p:ph type="sldNum" sz="quarter" idx="12"/>
          </p:nvPr>
        </p:nvSpPr>
        <p:spPr/>
        <p:txBody>
          <a:bodyPr/>
          <a:lstStyle>
            <a:lvl1pPr>
              <a:defRPr/>
            </a:lvl1pPr>
          </a:lstStyle>
          <a:p>
            <a:fld id="{71D7F32D-F817-4CA1-973E-A9E4ABC1FC5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lvl1pPr>
              <a:defRPr/>
            </a:lvl1pPr>
          </a:lstStyle>
          <a:p>
            <a:endParaRPr lang="en-US"/>
          </a:p>
        </p:txBody>
      </p:sp>
      <p:sp>
        <p:nvSpPr>
          <p:cNvPr id="6" name="5 - Θέση υποσέλιδου"/>
          <p:cNvSpPr>
            <a:spLocks noGrp="1"/>
          </p:cNvSpPr>
          <p:nvPr>
            <p:ph type="ftr" sz="quarter" idx="11"/>
          </p:nvPr>
        </p:nvSpPr>
        <p:spPr/>
        <p:txBody>
          <a:bodyPr/>
          <a:lstStyle>
            <a:lvl1pPr>
              <a:defRPr/>
            </a:lvl1pPr>
          </a:lstStyle>
          <a:p>
            <a:endParaRPr lang="en-US"/>
          </a:p>
        </p:txBody>
      </p:sp>
      <p:sp>
        <p:nvSpPr>
          <p:cNvPr id="7" name="6 - Θέση αριθμού διαφάνειας"/>
          <p:cNvSpPr>
            <a:spLocks noGrp="1"/>
          </p:cNvSpPr>
          <p:nvPr>
            <p:ph type="sldNum" sz="quarter" idx="12"/>
          </p:nvPr>
        </p:nvSpPr>
        <p:spPr/>
        <p:txBody>
          <a:bodyPr/>
          <a:lstStyle>
            <a:lvl1pPr>
              <a:defRPr/>
            </a:lvl1pPr>
          </a:lstStyle>
          <a:p>
            <a:fld id="{D30A98E3-3370-49F1-A5BC-3CEE7701EC0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lvl1pPr>
              <a:defRPr/>
            </a:lvl1pPr>
          </a:lstStyle>
          <a:p>
            <a:endParaRPr lang="en-US"/>
          </a:p>
        </p:txBody>
      </p:sp>
      <p:sp>
        <p:nvSpPr>
          <p:cNvPr id="6" name="5 - Θέση υποσέλιδου"/>
          <p:cNvSpPr>
            <a:spLocks noGrp="1"/>
          </p:cNvSpPr>
          <p:nvPr>
            <p:ph type="ftr" sz="quarter" idx="11"/>
          </p:nvPr>
        </p:nvSpPr>
        <p:spPr/>
        <p:txBody>
          <a:bodyPr/>
          <a:lstStyle>
            <a:lvl1pPr>
              <a:defRPr/>
            </a:lvl1pPr>
          </a:lstStyle>
          <a:p>
            <a:endParaRPr lang="en-US"/>
          </a:p>
        </p:txBody>
      </p:sp>
      <p:sp>
        <p:nvSpPr>
          <p:cNvPr id="7" name="6 - Θέση αριθμού διαφάνειας"/>
          <p:cNvSpPr>
            <a:spLocks noGrp="1"/>
          </p:cNvSpPr>
          <p:nvPr>
            <p:ph type="sldNum" sz="quarter" idx="12"/>
          </p:nvPr>
        </p:nvSpPr>
        <p:spPr/>
        <p:txBody>
          <a:bodyPr/>
          <a:lstStyle>
            <a:lvl1pPr>
              <a:defRPr/>
            </a:lvl1pPr>
          </a:lstStyle>
          <a:p>
            <a:fld id="{32EFFBF0-1B97-49AC-8237-DCF090C465A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E083F05-8126-4B8D-BD55-46C1DA83E7C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wmf"/><Relationship Id="rId5" Type="http://schemas.openxmlformats.org/officeDocument/2006/relationships/image" Target="../media/image2.wmf"/><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1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785794"/>
            <a:ext cx="7772400" cy="928694"/>
          </a:xfrm>
        </p:spPr>
        <p:txBody>
          <a:bodyPr/>
          <a:lstStyle/>
          <a:p>
            <a:r>
              <a:rPr lang="el-GR" sz="5400" dirty="0" smtClean="0"/>
              <a:t>Δομές Κατακερματισμού</a:t>
            </a:r>
            <a:r>
              <a:rPr lang="en-US" sz="5400" dirty="0" smtClean="0"/>
              <a:t/>
            </a:r>
            <a:br>
              <a:rPr lang="en-US" sz="5400" dirty="0" smtClean="0"/>
            </a:br>
            <a:r>
              <a:rPr lang="en-US" sz="5400" dirty="0" smtClean="0"/>
              <a:t>(Hashing)</a:t>
            </a:r>
            <a:r>
              <a:rPr lang="el-GR" sz="5400" dirty="0" smtClean="0"/>
              <a:t/>
            </a:r>
            <a:br>
              <a:rPr lang="el-GR" sz="5400" dirty="0" smtClean="0"/>
            </a:br>
            <a:endParaRPr lang="en-US" sz="5400" dirty="0"/>
          </a:p>
        </p:txBody>
      </p:sp>
      <p:sp>
        <p:nvSpPr>
          <p:cNvPr id="2051" name="Rectangle 3"/>
          <p:cNvSpPr>
            <a:spLocks noGrp="1" noChangeArrowheads="1"/>
          </p:cNvSpPr>
          <p:nvPr>
            <p:ph type="subTitle" idx="1"/>
          </p:nvPr>
        </p:nvSpPr>
        <p:spPr>
          <a:xfrm>
            <a:off x="611560" y="2143116"/>
            <a:ext cx="8280920" cy="3857652"/>
          </a:xfrm>
        </p:spPr>
        <p:txBody>
          <a:bodyPr/>
          <a:lstStyle/>
          <a:p>
            <a:r>
              <a:rPr lang="el-GR" dirty="0" smtClean="0"/>
              <a:t>Σ. ΣΙΟΥΤΑΣ</a:t>
            </a:r>
          </a:p>
          <a:p>
            <a:r>
              <a:rPr lang="el-GR" dirty="0" smtClean="0"/>
              <a:t>Καθηγητής</a:t>
            </a:r>
            <a:endParaRPr lang="el-GR" dirty="0" smtClean="0"/>
          </a:p>
          <a:p>
            <a:r>
              <a:rPr lang="el-GR" dirty="0" smtClean="0"/>
              <a:t>Τμήμα </a:t>
            </a:r>
            <a:r>
              <a:rPr lang="el-GR" dirty="0" smtClean="0"/>
              <a:t>Μηχανικών Η/Υ &amp;&amp; Πληροφορικής</a:t>
            </a:r>
            <a:endParaRPr lang="en-US" dirty="0" smtClean="0"/>
          </a:p>
          <a:p>
            <a:r>
              <a:rPr lang="el-GR" dirty="0" smtClean="0"/>
              <a:t>Πανεπιστήμιο Πατρών</a:t>
            </a:r>
            <a:endParaRPr lang="en-US" dirty="0" smtClean="0"/>
          </a:p>
          <a:p>
            <a:r>
              <a:rPr lang="en-US" dirty="0" smtClean="0"/>
              <a:t>2018-2019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2844" y="142852"/>
            <a:ext cx="6791356" cy="571504"/>
          </a:xfrm>
          <a:noFill/>
          <a:ln/>
          <a:effectLst>
            <a:outerShdw dist="107763" dir="2700000" algn="ctr" rotWithShape="0">
              <a:schemeClr val="bg2"/>
            </a:outerShdw>
          </a:effectLst>
        </p:spPr>
        <p:txBody>
          <a:bodyPr lIns="90488" tIns="44450" rIns="90488" bIns="44450"/>
          <a:lstStyle/>
          <a:p>
            <a:r>
              <a:rPr lang="el-GR" dirty="0" smtClean="0"/>
              <a:t>Ενθέτοντας μία νέα εγγραφή</a:t>
            </a:r>
            <a:endParaRPr lang="en-US" dirty="0"/>
          </a:p>
        </p:txBody>
      </p:sp>
      <p:sp>
        <p:nvSpPr>
          <p:cNvPr id="18435" name="Rectangle 3"/>
          <p:cNvSpPr>
            <a:spLocks noGrp="1" noChangeArrowheads="1"/>
          </p:cNvSpPr>
          <p:nvPr>
            <p:ph type="body" sz="half" idx="1"/>
          </p:nvPr>
        </p:nvSpPr>
        <p:spPr>
          <a:xfrm>
            <a:off x="500034" y="1142984"/>
            <a:ext cx="5143536" cy="4953016"/>
          </a:xfrm>
          <a:noFill/>
          <a:ln/>
        </p:spPr>
        <p:txBody>
          <a:bodyPr lIns="90488" tIns="44450" rIns="90488" bIns="44450"/>
          <a:lstStyle/>
          <a:p>
            <a:r>
              <a:rPr lang="el-GR" dirty="0" smtClean="0"/>
              <a:t>Ο τυπικός τρόπος να δημιουργήσουμε μία τιμή κατακερματισμού (</a:t>
            </a:r>
            <a:r>
              <a:rPr lang="en-US" dirty="0" smtClean="0"/>
              <a:t>hash value)</a:t>
            </a:r>
            <a:r>
              <a:rPr lang="el-GR" dirty="0" smtClean="0"/>
              <a:t> είναι</a:t>
            </a:r>
            <a:r>
              <a:rPr lang="en-US" dirty="0" smtClean="0"/>
              <a:t>:</a:t>
            </a:r>
            <a:endParaRPr lang="en-US" dirty="0"/>
          </a:p>
        </p:txBody>
      </p:sp>
      <p:sp>
        <p:nvSpPr>
          <p:cNvPr id="18436"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8437" name="Line 5"/>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18438" name="Line 6"/>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18439" name="Line 7"/>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18440" name="Line 8"/>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18441" name="Line 9"/>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18442" name="Line 10"/>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18443" name="Rectangle 11"/>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18444" name="Rectangle 12"/>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18445" name="Rectangle 13"/>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18446" name="Rectangle 14"/>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18447" name="Rectangle 15"/>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8448" name="Rectangle 16"/>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18449"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8450" name="Rectangle 18"/>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18451" name="Group 19"/>
          <p:cNvGrpSpPr>
            <a:grpSpLocks/>
          </p:cNvGrpSpPr>
          <p:nvPr/>
        </p:nvGrpSpPr>
        <p:grpSpPr bwMode="auto">
          <a:xfrm>
            <a:off x="4598988" y="5475288"/>
            <a:ext cx="671512" cy="519112"/>
            <a:chOff x="2897" y="3449"/>
            <a:chExt cx="423" cy="327"/>
          </a:xfrm>
        </p:grpSpPr>
        <p:sp>
          <p:nvSpPr>
            <p:cNvPr id="18452" name="Rectangle 20"/>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18453"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18454" name="Group 22"/>
          <p:cNvGrpSpPr>
            <a:grpSpLocks/>
          </p:cNvGrpSpPr>
          <p:nvPr/>
        </p:nvGrpSpPr>
        <p:grpSpPr bwMode="auto">
          <a:xfrm>
            <a:off x="2822575" y="5449888"/>
            <a:ext cx="671513" cy="569912"/>
            <a:chOff x="1778" y="3433"/>
            <a:chExt cx="423" cy="359"/>
          </a:xfrm>
        </p:grpSpPr>
        <p:sp>
          <p:nvSpPr>
            <p:cNvPr id="18455" name="Rectangle 23"/>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18456"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18457" name="Group 25"/>
          <p:cNvGrpSpPr>
            <a:grpSpLocks/>
          </p:cNvGrpSpPr>
          <p:nvPr/>
        </p:nvGrpSpPr>
        <p:grpSpPr bwMode="auto">
          <a:xfrm>
            <a:off x="1906588" y="5445125"/>
            <a:ext cx="619125" cy="577850"/>
            <a:chOff x="1201" y="3430"/>
            <a:chExt cx="390" cy="364"/>
          </a:xfrm>
        </p:grpSpPr>
        <p:sp>
          <p:nvSpPr>
            <p:cNvPr id="18458" name="Rectangle 26"/>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18459"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18460" name="Group 28"/>
          <p:cNvGrpSpPr>
            <a:grpSpLocks/>
          </p:cNvGrpSpPr>
          <p:nvPr/>
        </p:nvGrpSpPr>
        <p:grpSpPr bwMode="auto">
          <a:xfrm>
            <a:off x="7764463" y="5480050"/>
            <a:ext cx="727075" cy="508000"/>
            <a:chOff x="4891" y="3452"/>
            <a:chExt cx="458" cy="320"/>
          </a:xfrm>
        </p:grpSpPr>
        <p:sp>
          <p:nvSpPr>
            <p:cNvPr id="18461" name="Rectangle 29"/>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18462"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18463" name="Group 31"/>
          <p:cNvGrpSpPr>
            <a:grpSpLocks/>
          </p:cNvGrpSpPr>
          <p:nvPr/>
        </p:nvGrpSpPr>
        <p:grpSpPr bwMode="auto">
          <a:xfrm>
            <a:off x="6596063" y="4014788"/>
            <a:ext cx="1311275" cy="2832100"/>
            <a:chOff x="4155" y="2529"/>
            <a:chExt cx="826" cy="1784"/>
          </a:xfrm>
        </p:grpSpPr>
        <p:sp useBgFill="1">
          <p:nvSpPr>
            <p:cNvPr id="18464" name="Freeform 32"/>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18465" name="Rectangle 33"/>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sp>
        <p:nvSpPr>
          <p:cNvPr id="18466"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18467"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a:effectLst/>
        </p:spPr>
      </p:pic>
      <p:sp>
        <p:nvSpPr>
          <p:cNvPr id="18468"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18469" name="Rectangle 37"/>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580625685</a:t>
            </a:r>
          </a:p>
        </p:txBody>
      </p:sp>
      <p:sp>
        <p:nvSpPr>
          <p:cNvPr id="18470" name="Rectangle 38"/>
          <p:cNvSpPr>
            <a:spLocks noChangeArrowheads="1"/>
          </p:cNvSpPr>
          <p:nvPr/>
        </p:nvSpPr>
        <p:spPr bwMode="auto">
          <a:xfrm>
            <a:off x="1192213" y="3006725"/>
            <a:ext cx="2941637"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(Number mod 701) </a:t>
            </a:r>
          </a:p>
        </p:txBody>
      </p:sp>
      <p:sp>
        <p:nvSpPr>
          <p:cNvPr id="18471" name="Rectangle 39"/>
          <p:cNvSpPr>
            <a:spLocks noChangeArrowheads="1"/>
          </p:cNvSpPr>
          <p:nvPr/>
        </p:nvSpPr>
        <p:spPr bwMode="auto">
          <a:xfrm>
            <a:off x="619125" y="3903663"/>
            <a:ext cx="6437313" cy="515937"/>
          </a:xfrm>
          <a:prstGeom prst="rect">
            <a:avLst/>
          </a:prstGeom>
          <a:noFill/>
          <a:ln w="12700">
            <a:noFill/>
            <a:miter lim="800000"/>
            <a:headEnd/>
            <a:tailEnd/>
          </a:ln>
          <a:effectLst/>
        </p:spPr>
        <p:txBody>
          <a:bodyPr lIns="90488" tIns="44450" rIns="90488" bIns="44450">
            <a:spAutoFit/>
          </a:bodyPr>
          <a:lstStyle/>
          <a:p>
            <a:pPr eaLnBrk="0" hangingPunct="0"/>
            <a:r>
              <a:rPr lang="el-GR" sz="2800" dirty="0" smtClean="0">
                <a:latin typeface="Monotype Corsiva" pitchFamily="66" charset="0"/>
              </a:rPr>
              <a:t>Τι σημαίνει </a:t>
            </a:r>
            <a:r>
              <a:rPr lang="en-US" sz="2800" dirty="0" smtClean="0">
                <a:latin typeface="Monotype Corsiva" pitchFamily="66" charset="0"/>
              </a:rPr>
              <a:t>(580625685 </a:t>
            </a:r>
            <a:r>
              <a:rPr lang="en-US" sz="2800" dirty="0">
                <a:latin typeface="Monotype Corsiva" pitchFamily="66" charset="0"/>
              </a:rPr>
              <a:t>% 701)  ? </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685800" y="1981200"/>
            <a:ext cx="4757738" cy="4114800"/>
          </a:xfrm>
          <a:noFill/>
          <a:ln/>
        </p:spPr>
        <p:txBody>
          <a:bodyPr lIns="90488" tIns="44450" rIns="90488" bIns="44450"/>
          <a:lstStyle/>
          <a:p>
            <a:r>
              <a:rPr lang="el-GR" dirty="0" smtClean="0"/>
              <a:t>Τυπικά δημιουργούμε μία </a:t>
            </a:r>
            <a:r>
              <a:rPr lang="en-US" dirty="0" smtClean="0"/>
              <a:t> </a:t>
            </a:r>
            <a:r>
              <a:rPr lang="en-US" dirty="0"/>
              <a:t>hash value:</a:t>
            </a:r>
          </a:p>
        </p:txBody>
      </p:sp>
      <p:sp>
        <p:nvSpPr>
          <p:cNvPr id="20484"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0485" name="Line 5"/>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20486" name="Line 6"/>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20487" name="Line 7"/>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20488" name="Line 8"/>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20489" name="Line 9"/>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20490" name="Line 10"/>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20491" name="Rectangle 11"/>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20492" name="Rectangle 12"/>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20493" name="Rectangle 13"/>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20494" name="Rectangle 14"/>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20495" name="Rectangle 15"/>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20496" name="Rectangle 16"/>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20497"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0498" name="Rectangle 18"/>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20499" name="Group 19"/>
          <p:cNvGrpSpPr>
            <a:grpSpLocks/>
          </p:cNvGrpSpPr>
          <p:nvPr/>
        </p:nvGrpSpPr>
        <p:grpSpPr bwMode="auto">
          <a:xfrm>
            <a:off x="4598988" y="5475288"/>
            <a:ext cx="671512" cy="519112"/>
            <a:chOff x="2897" y="3449"/>
            <a:chExt cx="423" cy="327"/>
          </a:xfrm>
        </p:grpSpPr>
        <p:sp>
          <p:nvSpPr>
            <p:cNvPr id="20500" name="Rectangle 20"/>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20501"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20502" name="Group 22"/>
          <p:cNvGrpSpPr>
            <a:grpSpLocks/>
          </p:cNvGrpSpPr>
          <p:nvPr/>
        </p:nvGrpSpPr>
        <p:grpSpPr bwMode="auto">
          <a:xfrm>
            <a:off x="2822575" y="5449888"/>
            <a:ext cx="671513" cy="569912"/>
            <a:chOff x="1778" y="3433"/>
            <a:chExt cx="423" cy="359"/>
          </a:xfrm>
        </p:grpSpPr>
        <p:sp>
          <p:nvSpPr>
            <p:cNvPr id="20503" name="Rectangle 23"/>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20504"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20505" name="Group 25"/>
          <p:cNvGrpSpPr>
            <a:grpSpLocks/>
          </p:cNvGrpSpPr>
          <p:nvPr/>
        </p:nvGrpSpPr>
        <p:grpSpPr bwMode="auto">
          <a:xfrm>
            <a:off x="1906588" y="5445125"/>
            <a:ext cx="619125" cy="577850"/>
            <a:chOff x="1201" y="3430"/>
            <a:chExt cx="390" cy="364"/>
          </a:xfrm>
        </p:grpSpPr>
        <p:sp>
          <p:nvSpPr>
            <p:cNvPr id="20506" name="Rectangle 26"/>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20507"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20508" name="Group 28"/>
          <p:cNvGrpSpPr>
            <a:grpSpLocks/>
          </p:cNvGrpSpPr>
          <p:nvPr/>
        </p:nvGrpSpPr>
        <p:grpSpPr bwMode="auto">
          <a:xfrm>
            <a:off x="7764463" y="5480050"/>
            <a:ext cx="727075" cy="508000"/>
            <a:chOff x="4891" y="3452"/>
            <a:chExt cx="458" cy="320"/>
          </a:xfrm>
        </p:grpSpPr>
        <p:sp>
          <p:nvSpPr>
            <p:cNvPr id="20509" name="Rectangle 29"/>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20510"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20511" name="Group 31"/>
          <p:cNvGrpSpPr>
            <a:grpSpLocks/>
          </p:cNvGrpSpPr>
          <p:nvPr/>
        </p:nvGrpSpPr>
        <p:grpSpPr bwMode="auto">
          <a:xfrm>
            <a:off x="6596063" y="4014788"/>
            <a:ext cx="1311275" cy="2832100"/>
            <a:chOff x="4155" y="2529"/>
            <a:chExt cx="826" cy="1784"/>
          </a:xfrm>
        </p:grpSpPr>
        <p:sp useBgFill="1">
          <p:nvSpPr>
            <p:cNvPr id="20512" name="Freeform 32"/>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0513" name="Rectangle 33"/>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sp>
        <p:nvSpPr>
          <p:cNvPr id="20514"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20515"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a:effectLst/>
        </p:spPr>
      </p:pic>
      <p:sp>
        <p:nvSpPr>
          <p:cNvPr id="20516"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20517" name="Rectangle 37"/>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580625685</a:t>
            </a:r>
          </a:p>
        </p:txBody>
      </p:sp>
      <p:sp>
        <p:nvSpPr>
          <p:cNvPr id="20518" name="Rectangle 38"/>
          <p:cNvSpPr>
            <a:spLocks noChangeArrowheads="1"/>
          </p:cNvSpPr>
          <p:nvPr/>
        </p:nvSpPr>
        <p:spPr bwMode="auto">
          <a:xfrm>
            <a:off x="1192213" y="3006725"/>
            <a:ext cx="2941637"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(Number mod 701) </a:t>
            </a:r>
          </a:p>
        </p:txBody>
      </p:sp>
      <p:sp>
        <p:nvSpPr>
          <p:cNvPr id="20519" name="Rectangle 39"/>
          <p:cNvSpPr>
            <a:spLocks noChangeArrowheads="1"/>
          </p:cNvSpPr>
          <p:nvPr/>
        </p:nvSpPr>
        <p:spPr bwMode="auto">
          <a:xfrm>
            <a:off x="619125" y="3735388"/>
            <a:ext cx="6437313" cy="515937"/>
          </a:xfrm>
          <a:prstGeom prst="rect">
            <a:avLst/>
          </a:prstGeom>
          <a:noFill/>
          <a:ln w="12700">
            <a:noFill/>
            <a:miter lim="800000"/>
            <a:headEnd/>
            <a:tailEnd/>
          </a:ln>
          <a:effectLst/>
        </p:spPr>
        <p:txBody>
          <a:bodyPr lIns="90488" tIns="44450" rIns="90488" bIns="44450">
            <a:spAutoFit/>
          </a:bodyPr>
          <a:lstStyle/>
          <a:p>
            <a:pPr eaLnBrk="0" hangingPunct="0"/>
            <a:r>
              <a:rPr lang="el-GR" sz="2800" dirty="0" smtClean="0">
                <a:latin typeface="Monotype Corsiva" pitchFamily="66" charset="0"/>
              </a:rPr>
              <a:t>Ποιο είναι το </a:t>
            </a:r>
            <a:r>
              <a:rPr lang="en-US" sz="2800" dirty="0" smtClean="0">
                <a:latin typeface="Monotype Corsiva" pitchFamily="66" charset="0"/>
              </a:rPr>
              <a:t>(580625685 </a:t>
            </a:r>
            <a:r>
              <a:rPr lang="en-US" sz="2800" dirty="0">
                <a:latin typeface="Monotype Corsiva" pitchFamily="66" charset="0"/>
              </a:rPr>
              <a:t>% 701) ?</a:t>
            </a:r>
          </a:p>
        </p:txBody>
      </p:sp>
      <p:sp>
        <p:nvSpPr>
          <p:cNvPr id="20520" name="AutoShape 40"/>
          <p:cNvSpPr>
            <a:spLocks noChangeArrowheads="1"/>
          </p:cNvSpPr>
          <p:nvPr/>
        </p:nvSpPr>
        <p:spPr bwMode="auto">
          <a:xfrm rot="10800000" flipH="1">
            <a:off x="7662863" y="3089275"/>
            <a:ext cx="1257300" cy="837407"/>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anchor="ctr"/>
          <a:lstStyle/>
          <a:p>
            <a:endParaRPr lang="el-GR"/>
          </a:p>
        </p:txBody>
      </p:sp>
      <p:sp>
        <p:nvSpPr>
          <p:cNvPr id="20521" name="Rectangle 41"/>
          <p:cNvSpPr>
            <a:spLocks noChangeArrowheads="1"/>
          </p:cNvSpPr>
          <p:nvPr/>
        </p:nvSpPr>
        <p:spPr bwMode="auto">
          <a:xfrm>
            <a:off x="8164513" y="3417888"/>
            <a:ext cx="406400" cy="576262"/>
          </a:xfrm>
          <a:prstGeom prst="rect">
            <a:avLst/>
          </a:prstGeom>
          <a:noFill/>
          <a:ln w="12700">
            <a:noFill/>
            <a:miter lim="800000"/>
            <a:headEnd/>
            <a:tailEnd/>
          </a:ln>
          <a:effectLst/>
        </p:spPr>
        <p:txBody>
          <a:bodyPr wrap="none" lIns="90488" tIns="44450" rIns="90488" bIns="44450">
            <a:spAutoFit/>
          </a:bodyPr>
          <a:lstStyle/>
          <a:p>
            <a:pPr eaLnBrk="0" hangingPunct="0"/>
            <a:r>
              <a:rPr lang="en-US" sz="3200" b="1">
                <a:latin typeface="Arial" charset="0"/>
              </a:rPr>
              <a:t>3</a:t>
            </a:r>
          </a:p>
        </p:txBody>
      </p:sp>
      <p:sp>
        <p:nvSpPr>
          <p:cNvPr id="41" name="Rectangle 2"/>
          <p:cNvSpPr>
            <a:spLocks noGrp="1" noChangeArrowheads="1"/>
          </p:cNvSpPr>
          <p:nvPr>
            <p:ph type="title"/>
          </p:nvPr>
        </p:nvSpPr>
        <p:spPr>
          <a:xfrm>
            <a:off x="142844" y="142852"/>
            <a:ext cx="6791356" cy="571504"/>
          </a:xfrm>
          <a:noFill/>
          <a:ln/>
          <a:effectLst>
            <a:outerShdw dist="107763" dir="2700000" algn="ctr" rotWithShape="0">
              <a:schemeClr val="bg2"/>
            </a:outerShdw>
          </a:effectLst>
        </p:spPr>
        <p:txBody>
          <a:bodyPr lIns="90488" tIns="44450" rIns="90488" bIns="44450"/>
          <a:lstStyle/>
          <a:p>
            <a:r>
              <a:rPr lang="el-GR" dirty="0" smtClean="0"/>
              <a:t>Ενθέτοντας μία νέα εγγραφή</a:t>
            </a:r>
            <a:endParaRPr lang="en-US" dirty="0"/>
          </a:p>
        </p:txBody>
      </p:sp>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sz="half" idx="1"/>
          </p:nvPr>
        </p:nvSpPr>
        <p:spPr>
          <a:xfrm>
            <a:off x="685800" y="1774825"/>
            <a:ext cx="4525963" cy="4114800"/>
          </a:xfrm>
          <a:noFill/>
          <a:ln/>
        </p:spPr>
        <p:txBody>
          <a:bodyPr lIns="90488" tIns="44450" rIns="90488" bIns="44450"/>
          <a:lstStyle/>
          <a:p>
            <a:r>
              <a:rPr lang="el-GR" dirty="0" smtClean="0"/>
              <a:t>Η </a:t>
            </a:r>
            <a:r>
              <a:rPr lang="en-US" dirty="0" smtClean="0"/>
              <a:t> </a:t>
            </a:r>
            <a:r>
              <a:rPr lang="en-US" dirty="0"/>
              <a:t>hash value </a:t>
            </a:r>
            <a:r>
              <a:rPr lang="el-GR" dirty="0" smtClean="0"/>
              <a:t>είναι η θέση της νέας εγγραφής.</a:t>
            </a:r>
            <a:endParaRPr lang="en-US" dirty="0"/>
          </a:p>
        </p:txBody>
      </p:sp>
      <p:sp useBgFill="1">
        <p:nvSpPr>
          <p:cNvPr id="22532"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2533" name="Rectangle 5"/>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22534" name="Picture 6"/>
          <p:cNvPicPr>
            <a:picLocks noChangeArrowheads="1"/>
          </p:cNvPicPr>
          <p:nvPr/>
        </p:nvPicPr>
        <p:blipFill>
          <a:blip r:embed="rId3" cstate="print"/>
          <a:srcRect l="50790" b="42133"/>
          <a:stretch>
            <a:fillRect/>
          </a:stretch>
        </p:blipFill>
        <p:spPr bwMode="auto">
          <a:xfrm>
            <a:off x="6342063" y="1416050"/>
            <a:ext cx="2119312" cy="1903413"/>
          </a:xfrm>
          <a:prstGeom prst="rect">
            <a:avLst/>
          </a:prstGeom>
          <a:noFill/>
          <a:ln w="12700">
            <a:noFill/>
            <a:miter lim="800000"/>
            <a:headEnd/>
            <a:tailEnd/>
          </a:ln>
          <a:effectLst/>
        </p:spPr>
      </p:pic>
      <p:sp>
        <p:nvSpPr>
          <p:cNvPr id="22535" name="Oval 7"/>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22536" name="Rectangle 8"/>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580625685</a:t>
            </a:r>
          </a:p>
        </p:txBody>
      </p:sp>
      <p:sp>
        <p:nvSpPr>
          <p:cNvPr id="22537" name="Rectangle 9"/>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2538" name="Line 10"/>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22539" name="Line 11"/>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22540" name="Line 12"/>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22541" name="Line 13"/>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22542" name="Line 14"/>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22543" name="Line 15"/>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22544" name="Rectangle 16"/>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22545" name="Rectangle 17"/>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22546" name="Rectangle 18"/>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22547" name="Rectangle 19"/>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22548" name="Rectangle 20"/>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22549" name="Rectangle 21"/>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22550" name="Rectangle 22"/>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2551" name="Rectangle 23"/>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22552" name="Group 24"/>
          <p:cNvGrpSpPr>
            <a:grpSpLocks/>
          </p:cNvGrpSpPr>
          <p:nvPr/>
        </p:nvGrpSpPr>
        <p:grpSpPr bwMode="auto">
          <a:xfrm>
            <a:off x="4598988" y="5475288"/>
            <a:ext cx="671512" cy="519112"/>
            <a:chOff x="2897" y="3449"/>
            <a:chExt cx="423" cy="327"/>
          </a:xfrm>
        </p:grpSpPr>
        <p:sp>
          <p:nvSpPr>
            <p:cNvPr id="22553" name="Rectangle 25"/>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22554" name="Picture 26"/>
            <p:cNvPicPr>
              <a:picLocks noChangeArrowheads="1"/>
            </p:cNvPicPr>
            <p:nvPr/>
          </p:nvPicPr>
          <p:blipFill>
            <a:blip r:embed="rId4"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22555" name="Group 27"/>
          <p:cNvGrpSpPr>
            <a:grpSpLocks/>
          </p:cNvGrpSpPr>
          <p:nvPr/>
        </p:nvGrpSpPr>
        <p:grpSpPr bwMode="auto">
          <a:xfrm>
            <a:off x="2822575" y="5449888"/>
            <a:ext cx="671513" cy="569912"/>
            <a:chOff x="1778" y="3433"/>
            <a:chExt cx="423" cy="359"/>
          </a:xfrm>
        </p:grpSpPr>
        <p:sp>
          <p:nvSpPr>
            <p:cNvPr id="22556" name="Rectangle 28"/>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22557" name="Picture 29"/>
            <p:cNvPicPr>
              <a:picLocks noChangeArrowheads="1"/>
            </p:cNvPicPr>
            <p:nvPr/>
          </p:nvPicPr>
          <p:blipFill>
            <a:blip r:embed="rId5"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22558" name="Group 30"/>
          <p:cNvGrpSpPr>
            <a:grpSpLocks/>
          </p:cNvGrpSpPr>
          <p:nvPr/>
        </p:nvGrpSpPr>
        <p:grpSpPr bwMode="auto">
          <a:xfrm>
            <a:off x="1906588" y="5445125"/>
            <a:ext cx="619125" cy="577850"/>
            <a:chOff x="1201" y="3430"/>
            <a:chExt cx="390" cy="364"/>
          </a:xfrm>
        </p:grpSpPr>
        <p:sp>
          <p:nvSpPr>
            <p:cNvPr id="22559" name="Rectangle 31"/>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22560" name="Picture 32"/>
            <p:cNvPicPr>
              <a:picLocks noChangeArrowheads="1"/>
            </p:cNvPicPr>
            <p:nvPr/>
          </p:nvPicPr>
          <p:blipFill>
            <a:blip r:embed="rId6"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22561" name="Group 33"/>
          <p:cNvGrpSpPr>
            <a:grpSpLocks/>
          </p:cNvGrpSpPr>
          <p:nvPr/>
        </p:nvGrpSpPr>
        <p:grpSpPr bwMode="auto">
          <a:xfrm>
            <a:off x="7764463" y="5480050"/>
            <a:ext cx="727075" cy="508000"/>
            <a:chOff x="4891" y="3452"/>
            <a:chExt cx="458" cy="320"/>
          </a:xfrm>
        </p:grpSpPr>
        <p:sp>
          <p:nvSpPr>
            <p:cNvPr id="22562" name="Rectangle 34"/>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22563" name="Picture 35"/>
            <p:cNvPicPr>
              <a:picLocks noChangeArrowheads="1"/>
            </p:cNvPicPr>
            <p:nvPr/>
          </p:nvPicPr>
          <p:blipFill>
            <a:blip r:embed="rId7" cstate="print"/>
            <a:srcRect b="53265"/>
            <a:stretch>
              <a:fillRect/>
            </a:stretch>
          </p:blipFill>
          <p:spPr bwMode="auto">
            <a:xfrm>
              <a:off x="4891" y="3500"/>
              <a:ext cx="458" cy="272"/>
            </a:xfrm>
            <a:prstGeom prst="rect">
              <a:avLst/>
            </a:prstGeom>
            <a:noFill/>
            <a:ln w="12700">
              <a:noFill/>
              <a:miter lim="800000"/>
              <a:headEnd/>
              <a:tailEnd/>
            </a:ln>
            <a:effectLst/>
          </p:spPr>
        </p:pic>
      </p:grpSp>
      <p:sp>
        <p:nvSpPr>
          <p:cNvPr id="22564" name="Freeform 36"/>
          <p:cNvSpPr>
            <a:spLocks/>
          </p:cNvSpPr>
          <p:nvPr/>
        </p:nvSpPr>
        <p:spPr bwMode="auto">
          <a:xfrm>
            <a:off x="3586163" y="914400"/>
            <a:ext cx="2435225" cy="5229225"/>
          </a:xfrm>
          <a:custGeom>
            <a:avLst/>
            <a:gdLst/>
            <a:ahLst/>
            <a:cxnLst>
              <a:cxn ang="0">
                <a:pos x="0" y="2787"/>
              </a:cxn>
              <a:cxn ang="0">
                <a:pos x="1533" y="0"/>
              </a:cxn>
              <a:cxn ang="0">
                <a:pos x="1533" y="1584"/>
              </a:cxn>
              <a:cxn ang="0">
                <a:pos x="0" y="3293"/>
              </a:cxn>
              <a:cxn ang="0">
                <a:pos x="0" y="2787"/>
              </a:cxn>
            </a:cxnLst>
            <a:rect l="0" t="0" r="r" b="b"/>
            <a:pathLst>
              <a:path w="1534" h="3294">
                <a:moveTo>
                  <a:pt x="0" y="2787"/>
                </a:moveTo>
                <a:lnTo>
                  <a:pt x="1533" y="0"/>
                </a:lnTo>
                <a:lnTo>
                  <a:pt x="1533" y="1584"/>
                </a:lnTo>
                <a:lnTo>
                  <a:pt x="0" y="3293"/>
                </a:lnTo>
                <a:lnTo>
                  <a:pt x="0" y="2787"/>
                </a:lnTo>
              </a:path>
            </a:pathLst>
          </a:custGeom>
          <a:gradFill rotWithShape="0">
            <a:gsLst>
              <a:gs pos="0">
                <a:srgbClr val="8080FF"/>
              </a:gs>
              <a:gs pos="100000">
                <a:srgbClr val="8080FF">
                  <a:gamma/>
                  <a:shade val="29804"/>
                  <a:invGamma/>
                </a:srgbClr>
              </a:gs>
            </a:gsLst>
            <a:lin ang="5400000" scaled="1"/>
          </a:gradFill>
          <a:ln w="12700" cap="rnd" cmpd="sng">
            <a:solidFill>
              <a:schemeClr val="tx1"/>
            </a:solidFill>
            <a:prstDash val="solid"/>
            <a:round/>
            <a:headEnd type="none" w="med" len="med"/>
            <a:tailEnd type="none" w="med" len="med"/>
          </a:ln>
          <a:effectLst/>
        </p:spPr>
        <p:txBody>
          <a:bodyPr/>
          <a:lstStyle/>
          <a:p>
            <a:endParaRPr lang="el-GR"/>
          </a:p>
        </p:txBody>
      </p:sp>
      <p:grpSp>
        <p:nvGrpSpPr>
          <p:cNvPr id="22565" name="Group 37"/>
          <p:cNvGrpSpPr>
            <a:grpSpLocks/>
          </p:cNvGrpSpPr>
          <p:nvPr/>
        </p:nvGrpSpPr>
        <p:grpSpPr bwMode="auto">
          <a:xfrm>
            <a:off x="6596063" y="4014788"/>
            <a:ext cx="1311275" cy="2832100"/>
            <a:chOff x="4155" y="2529"/>
            <a:chExt cx="826" cy="1784"/>
          </a:xfrm>
        </p:grpSpPr>
        <p:sp useBgFill="1">
          <p:nvSpPr>
            <p:cNvPr id="22566" name="Freeform 38"/>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2567" name="Rectangle 39"/>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sp>
        <p:nvSpPr>
          <p:cNvPr id="22568" name="Freeform 40"/>
          <p:cNvSpPr>
            <a:spLocks/>
          </p:cNvSpPr>
          <p:nvPr/>
        </p:nvSpPr>
        <p:spPr bwMode="auto">
          <a:xfrm>
            <a:off x="3576638" y="3386138"/>
            <a:ext cx="5059362" cy="2746375"/>
          </a:xfrm>
          <a:custGeom>
            <a:avLst/>
            <a:gdLst/>
            <a:ahLst/>
            <a:cxnLst>
              <a:cxn ang="0">
                <a:pos x="0" y="1729"/>
              </a:cxn>
              <a:cxn ang="0">
                <a:pos x="1546" y="0"/>
              </a:cxn>
              <a:cxn ang="0">
                <a:pos x="3186" y="0"/>
              </a:cxn>
              <a:cxn ang="0">
                <a:pos x="576" y="1729"/>
              </a:cxn>
              <a:cxn ang="0">
                <a:pos x="0" y="1729"/>
              </a:cxn>
            </a:cxnLst>
            <a:rect l="0" t="0" r="r" b="b"/>
            <a:pathLst>
              <a:path w="3187" h="1730">
                <a:moveTo>
                  <a:pt x="0" y="1729"/>
                </a:moveTo>
                <a:lnTo>
                  <a:pt x="1546" y="0"/>
                </a:lnTo>
                <a:lnTo>
                  <a:pt x="3186" y="0"/>
                </a:lnTo>
                <a:lnTo>
                  <a:pt x="576" y="1729"/>
                </a:lnTo>
                <a:lnTo>
                  <a:pt x="0" y="1729"/>
                </a:lnTo>
              </a:path>
            </a:pathLst>
          </a:custGeom>
          <a:gradFill rotWithShape="0">
            <a:gsLst>
              <a:gs pos="0">
                <a:srgbClr val="8080FF">
                  <a:gamma/>
                  <a:shade val="29804"/>
                  <a:invGamma/>
                </a:srgbClr>
              </a:gs>
              <a:gs pos="100000">
                <a:srgbClr val="8080FF"/>
              </a:gs>
            </a:gsLst>
            <a:lin ang="18900000" scaled="1"/>
          </a:gradFill>
          <a:ln w="12700" cap="rnd" cmpd="sng">
            <a:solidFill>
              <a:schemeClr val="tx1"/>
            </a:solidFill>
            <a:prstDash val="solid"/>
            <a:round/>
            <a:headEnd type="none" w="med" len="med"/>
            <a:tailEnd type="none" w="med" len="med"/>
          </a:ln>
          <a:effectLst/>
        </p:spPr>
        <p:txBody>
          <a:bodyPr/>
          <a:lstStyle/>
          <a:p>
            <a:endParaRPr lang="el-GR"/>
          </a:p>
        </p:txBody>
      </p:sp>
      <p:grpSp>
        <p:nvGrpSpPr>
          <p:cNvPr id="22569" name="Group 41"/>
          <p:cNvGrpSpPr>
            <a:grpSpLocks/>
          </p:cNvGrpSpPr>
          <p:nvPr/>
        </p:nvGrpSpPr>
        <p:grpSpPr bwMode="auto">
          <a:xfrm>
            <a:off x="7662863" y="3089275"/>
            <a:ext cx="1257300" cy="1004888"/>
            <a:chOff x="4827" y="1946"/>
            <a:chExt cx="792" cy="633"/>
          </a:xfrm>
        </p:grpSpPr>
        <p:sp>
          <p:nvSpPr>
            <p:cNvPr id="22570" name="AutoShape 42"/>
            <p:cNvSpPr>
              <a:spLocks noChangeArrowheads="1"/>
            </p:cNvSpPr>
            <p:nvPr/>
          </p:nvSpPr>
          <p:spPr bwMode="auto">
            <a:xfrm rot="10800000" flipH="1">
              <a:off x="4827" y="1946"/>
              <a:ext cx="792" cy="528"/>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anchor="ctr"/>
            <a:lstStyle/>
            <a:p>
              <a:endParaRPr lang="el-GR"/>
            </a:p>
          </p:txBody>
        </p:sp>
        <p:sp>
          <p:nvSpPr>
            <p:cNvPr id="22571" name="Rectangle 43"/>
            <p:cNvSpPr>
              <a:spLocks noChangeArrowheads="1"/>
            </p:cNvSpPr>
            <p:nvPr/>
          </p:nvSpPr>
          <p:spPr bwMode="auto">
            <a:xfrm>
              <a:off x="5022" y="2153"/>
              <a:ext cx="426" cy="363"/>
            </a:xfrm>
            <a:prstGeom prst="rect">
              <a:avLst/>
            </a:prstGeom>
            <a:noFill/>
            <a:ln w="12700">
              <a:noFill/>
              <a:miter lim="800000"/>
              <a:headEnd/>
              <a:tailEnd/>
            </a:ln>
            <a:effectLst/>
          </p:spPr>
          <p:txBody>
            <a:bodyPr wrap="none" lIns="90488" tIns="44450" rIns="90488" bIns="44450">
              <a:spAutoFit/>
            </a:bodyPr>
            <a:lstStyle/>
            <a:p>
              <a:pPr eaLnBrk="0" hangingPunct="0"/>
              <a:r>
                <a:rPr lang="en-US" sz="3200" b="1">
                  <a:latin typeface="Arial" charset="0"/>
                </a:rPr>
                <a:t>[3]</a:t>
              </a:r>
            </a:p>
          </p:txBody>
        </p:sp>
      </p:grpSp>
      <p:sp>
        <p:nvSpPr>
          <p:cNvPr id="43" name="Rectangle 2"/>
          <p:cNvSpPr>
            <a:spLocks noGrp="1" noChangeArrowheads="1"/>
          </p:cNvSpPr>
          <p:nvPr>
            <p:ph type="title"/>
          </p:nvPr>
        </p:nvSpPr>
        <p:spPr>
          <a:xfrm>
            <a:off x="142844" y="142852"/>
            <a:ext cx="6791356" cy="571504"/>
          </a:xfrm>
          <a:noFill/>
          <a:ln/>
          <a:effectLst>
            <a:outerShdw dist="107763" dir="2700000" algn="ctr" rotWithShape="0">
              <a:schemeClr val="bg2"/>
            </a:outerShdw>
          </a:effectLst>
        </p:spPr>
        <p:txBody>
          <a:bodyPr lIns="90488" tIns="44450" rIns="90488" bIns="44450"/>
          <a:lstStyle/>
          <a:p>
            <a:r>
              <a:rPr lang="el-GR" dirty="0" smtClean="0"/>
              <a:t>Ενθέτοντας μία νέα εγγραφή</a:t>
            </a:r>
            <a:endParaRPr lang="en-US" dirty="0"/>
          </a:p>
        </p:txBody>
      </p:sp>
    </p:spTree>
  </p:cSld>
  <p:clrMapOvr>
    <a:masterClrMapping/>
  </p:clrMapOvr>
  <p:transition spd="slow">
    <p:strips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ffectLst>
            <a:outerShdw dist="107763" dir="2700000" algn="ctr" rotWithShape="0">
              <a:schemeClr val="bg2"/>
            </a:outerShdw>
          </a:effectLst>
        </p:spPr>
        <p:txBody>
          <a:bodyPr lIns="90488" tIns="44450" rIns="90488" bIns="44450"/>
          <a:lstStyle/>
          <a:p>
            <a:r>
              <a:rPr lang="el-GR" dirty="0" smtClean="0"/>
              <a:t>Ενθέτοντας μία νέα εγγραφή</a:t>
            </a:r>
            <a:endParaRPr lang="en-US" dirty="0"/>
          </a:p>
        </p:txBody>
      </p:sp>
      <p:sp>
        <p:nvSpPr>
          <p:cNvPr id="24579" name="Rectangle 3"/>
          <p:cNvSpPr>
            <a:spLocks noGrp="1" noChangeArrowheads="1"/>
          </p:cNvSpPr>
          <p:nvPr>
            <p:ph type="body" sz="half" idx="1"/>
          </p:nvPr>
        </p:nvSpPr>
        <p:spPr>
          <a:xfrm>
            <a:off x="685800" y="1774825"/>
            <a:ext cx="4525963" cy="4114800"/>
          </a:xfrm>
          <a:noFill/>
          <a:ln/>
        </p:spPr>
        <p:txBody>
          <a:bodyPr lIns="90488" tIns="44450" rIns="90488" bIns="44450"/>
          <a:lstStyle/>
          <a:p>
            <a:r>
              <a:rPr lang="el-GR" dirty="0" smtClean="0"/>
              <a:t>Η </a:t>
            </a:r>
            <a:r>
              <a:rPr lang="en-US" dirty="0" smtClean="0"/>
              <a:t> hash value </a:t>
            </a:r>
            <a:r>
              <a:rPr lang="el-GR" dirty="0" smtClean="0"/>
              <a:t>είναι η θέση της νέας εγγραφής.</a:t>
            </a:r>
            <a:endParaRPr lang="en-US" dirty="0"/>
          </a:p>
        </p:txBody>
      </p:sp>
      <p:sp useBgFill="1">
        <p:nvSpPr>
          <p:cNvPr id="24580"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458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4582"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24583"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24584"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24585"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24586"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24587"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24588"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24589"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24590"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24591"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24592"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24593"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2459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4595"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24596" name="Group 20"/>
          <p:cNvGrpSpPr>
            <a:grpSpLocks/>
          </p:cNvGrpSpPr>
          <p:nvPr/>
        </p:nvGrpSpPr>
        <p:grpSpPr bwMode="auto">
          <a:xfrm>
            <a:off x="4598988" y="5475288"/>
            <a:ext cx="671512" cy="519112"/>
            <a:chOff x="2897" y="3449"/>
            <a:chExt cx="423" cy="327"/>
          </a:xfrm>
        </p:grpSpPr>
        <p:sp>
          <p:nvSpPr>
            <p:cNvPr id="24597"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24598"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24599" name="Group 23"/>
          <p:cNvGrpSpPr>
            <a:grpSpLocks/>
          </p:cNvGrpSpPr>
          <p:nvPr/>
        </p:nvGrpSpPr>
        <p:grpSpPr bwMode="auto">
          <a:xfrm>
            <a:off x="2822575" y="5449888"/>
            <a:ext cx="671513" cy="569912"/>
            <a:chOff x="1778" y="3433"/>
            <a:chExt cx="423" cy="359"/>
          </a:xfrm>
        </p:grpSpPr>
        <p:sp>
          <p:nvSpPr>
            <p:cNvPr id="24600"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24601"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24602" name="Group 26"/>
          <p:cNvGrpSpPr>
            <a:grpSpLocks/>
          </p:cNvGrpSpPr>
          <p:nvPr/>
        </p:nvGrpSpPr>
        <p:grpSpPr bwMode="auto">
          <a:xfrm>
            <a:off x="1906588" y="5445125"/>
            <a:ext cx="619125" cy="577850"/>
            <a:chOff x="1201" y="3430"/>
            <a:chExt cx="390" cy="364"/>
          </a:xfrm>
        </p:grpSpPr>
        <p:sp>
          <p:nvSpPr>
            <p:cNvPr id="24603"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24604"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24605" name="Group 29"/>
          <p:cNvGrpSpPr>
            <a:grpSpLocks/>
          </p:cNvGrpSpPr>
          <p:nvPr/>
        </p:nvGrpSpPr>
        <p:grpSpPr bwMode="auto">
          <a:xfrm>
            <a:off x="7764463" y="5480050"/>
            <a:ext cx="727075" cy="508000"/>
            <a:chOff x="4891" y="3452"/>
            <a:chExt cx="458" cy="320"/>
          </a:xfrm>
        </p:grpSpPr>
        <p:sp>
          <p:nvSpPr>
            <p:cNvPr id="24606"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24607"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24608" name="Group 32"/>
          <p:cNvGrpSpPr>
            <a:grpSpLocks/>
          </p:cNvGrpSpPr>
          <p:nvPr/>
        </p:nvGrpSpPr>
        <p:grpSpPr bwMode="auto">
          <a:xfrm>
            <a:off x="6596063" y="4014788"/>
            <a:ext cx="1311275" cy="2832100"/>
            <a:chOff x="4155" y="2529"/>
            <a:chExt cx="826" cy="1784"/>
          </a:xfrm>
        </p:grpSpPr>
        <p:sp useBgFill="1">
          <p:nvSpPr>
            <p:cNvPr id="24609"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4610"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24611" name="Group 35"/>
          <p:cNvGrpSpPr>
            <a:grpSpLocks/>
          </p:cNvGrpSpPr>
          <p:nvPr/>
        </p:nvGrpSpPr>
        <p:grpSpPr bwMode="auto">
          <a:xfrm>
            <a:off x="3713163" y="5465763"/>
            <a:ext cx="619125" cy="558800"/>
            <a:chOff x="2339" y="3443"/>
            <a:chExt cx="390" cy="352"/>
          </a:xfrm>
        </p:grpSpPr>
        <p:pic>
          <p:nvPicPr>
            <p:cNvPr id="24612"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24613"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spTree>
  </p:cSld>
  <p:clrMapOvr>
    <a:masterClrMapping/>
  </p:clrMapOvr>
  <p:transition>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5720" y="142852"/>
            <a:ext cx="6786610" cy="571504"/>
          </a:xfrm>
          <a:noFill/>
          <a:ln/>
          <a:effectLst>
            <a:outerShdw dist="107763" dir="2700000" algn="ctr" rotWithShape="0">
              <a:schemeClr val="bg2"/>
            </a:outerShdw>
          </a:effectLst>
        </p:spPr>
        <p:txBody>
          <a:bodyPr lIns="90488" tIns="44450" rIns="90488" bIns="44450"/>
          <a:lstStyle/>
          <a:p>
            <a:r>
              <a:rPr lang="el-GR" dirty="0" smtClean="0"/>
              <a:t>Συγκρούσεις (</a:t>
            </a:r>
            <a:r>
              <a:rPr lang="en-US" dirty="0" smtClean="0"/>
              <a:t>Collisions</a:t>
            </a:r>
            <a:r>
              <a:rPr lang="el-GR" dirty="0" smtClean="0"/>
              <a:t>)</a:t>
            </a:r>
            <a:endParaRPr lang="en-US" dirty="0"/>
          </a:p>
        </p:txBody>
      </p:sp>
      <p:sp>
        <p:nvSpPr>
          <p:cNvPr id="26627" name="Rectangle 3"/>
          <p:cNvSpPr>
            <a:spLocks noGrp="1" noChangeArrowheads="1"/>
          </p:cNvSpPr>
          <p:nvPr>
            <p:ph type="body" sz="half" idx="1"/>
          </p:nvPr>
        </p:nvSpPr>
        <p:spPr>
          <a:xfrm>
            <a:off x="685800" y="1774825"/>
            <a:ext cx="4525963" cy="4114800"/>
          </a:xfrm>
          <a:noFill/>
          <a:ln/>
        </p:spPr>
        <p:txBody>
          <a:bodyPr lIns="90488" tIns="44450" rIns="90488" bIns="44450"/>
          <a:lstStyle/>
          <a:p>
            <a:r>
              <a:rPr lang="el-GR" dirty="0" smtClean="0"/>
              <a:t>Θέλουμε να ενθέσουμε μία νέα εγγραφή με </a:t>
            </a:r>
            <a:r>
              <a:rPr lang="en-US" dirty="0" smtClean="0"/>
              <a:t>hash value</a:t>
            </a:r>
            <a:r>
              <a:rPr lang="el-GR" dirty="0" smtClean="0"/>
              <a:t>=</a:t>
            </a:r>
            <a:r>
              <a:rPr lang="en-US" dirty="0" smtClean="0"/>
              <a:t>2</a:t>
            </a:r>
            <a:r>
              <a:rPr lang="en-US" dirty="0"/>
              <a:t>.</a:t>
            </a:r>
          </a:p>
        </p:txBody>
      </p:sp>
      <p:sp useBgFill="1">
        <p:nvSpPr>
          <p:cNvPr id="26628"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6629"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6630"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26631"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26632"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26633"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26634"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26635"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26636"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26637"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26638"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26639"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26640"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26641"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26642"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6643"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26644" name="Group 20"/>
          <p:cNvGrpSpPr>
            <a:grpSpLocks/>
          </p:cNvGrpSpPr>
          <p:nvPr/>
        </p:nvGrpSpPr>
        <p:grpSpPr bwMode="auto">
          <a:xfrm>
            <a:off x="4598988" y="5475288"/>
            <a:ext cx="671512" cy="519112"/>
            <a:chOff x="2897" y="3449"/>
            <a:chExt cx="423" cy="327"/>
          </a:xfrm>
        </p:grpSpPr>
        <p:sp>
          <p:nvSpPr>
            <p:cNvPr id="26645"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26646"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26647" name="Group 23"/>
          <p:cNvGrpSpPr>
            <a:grpSpLocks/>
          </p:cNvGrpSpPr>
          <p:nvPr/>
        </p:nvGrpSpPr>
        <p:grpSpPr bwMode="auto">
          <a:xfrm>
            <a:off x="2822575" y="5449888"/>
            <a:ext cx="671513" cy="569912"/>
            <a:chOff x="1778" y="3433"/>
            <a:chExt cx="423" cy="359"/>
          </a:xfrm>
        </p:grpSpPr>
        <p:sp>
          <p:nvSpPr>
            <p:cNvPr id="26648"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26649"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26650" name="Group 26"/>
          <p:cNvGrpSpPr>
            <a:grpSpLocks/>
          </p:cNvGrpSpPr>
          <p:nvPr/>
        </p:nvGrpSpPr>
        <p:grpSpPr bwMode="auto">
          <a:xfrm>
            <a:off x="1906588" y="5445125"/>
            <a:ext cx="619125" cy="577850"/>
            <a:chOff x="1201" y="3430"/>
            <a:chExt cx="390" cy="364"/>
          </a:xfrm>
        </p:grpSpPr>
        <p:sp>
          <p:nvSpPr>
            <p:cNvPr id="26651"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26652"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26653" name="Group 29"/>
          <p:cNvGrpSpPr>
            <a:grpSpLocks/>
          </p:cNvGrpSpPr>
          <p:nvPr/>
        </p:nvGrpSpPr>
        <p:grpSpPr bwMode="auto">
          <a:xfrm>
            <a:off x="7764463" y="5480050"/>
            <a:ext cx="727075" cy="508000"/>
            <a:chOff x="4891" y="3452"/>
            <a:chExt cx="458" cy="320"/>
          </a:xfrm>
        </p:grpSpPr>
        <p:sp>
          <p:nvSpPr>
            <p:cNvPr id="26654"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26655"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26656" name="Group 32"/>
          <p:cNvGrpSpPr>
            <a:grpSpLocks/>
          </p:cNvGrpSpPr>
          <p:nvPr/>
        </p:nvGrpSpPr>
        <p:grpSpPr bwMode="auto">
          <a:xfrm>
            <a:off x="6596063" y="4014788"/>
            <a:ext cx="1311275" cy="2832100"/>
            <a:chOff x="4155" y="2529"/>
            <a:chExt cx="826" cy="1784"/>
          </a:xfrm>
        </p:grpSpPr>
        <p:sp useBgFill="1">
          <p:nvSpPr>
            <p:cNvPr id="26657"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6658"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26659" name="Group 35"/>
          <p:cNvGrpSpPr>
            <a:grpSpLocks/>
          </p:cNvGrpSpPr>
          <p:nvPr/>
        </p:nvGrpSpPr>
        <p:grpSpPr bwMode="auto">
          <a:xfrm>
            <a:off x="3713163" y="5465763"/>
            <a:ext cx="619125" cy="558800"/>
            <a:chOff x="2339" y="3443"/>
            <a:chExt cx="390" cy="352"/>
          </a:xfrm>
        </p:grpSpPr>
        <p:pic>
          <p:nvPicPr>
            <p:cNvPr id="26660"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26661"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sp>
        <p:nvSpPr>
          <p:cNvPr id="26662"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26663"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a:effectLst/>
        </p:spPr>
      </p:pic>
      <p:sp>
        <p:nvSpPr>
          <p:cNvPr id="26664"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26665" name="Rectangle 41"/>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26666" name="Line 42"/>
          <p:cNvSpPr>
            <a:spLocks noChangeShapeType="1"/>
          </p:cNvSpPr>
          <p:nvPr/>
        </p:nvSpPr>
        <p:spPr bwMode="auto">
          <a:xfrm flipH="1">
            <a:off x="3302000" y="2376488"/>
            <a:ext cx="2720975" cy="2432050"/>
          </a:xfrm>
          <a:prstGeom prst="line">
            <a:avLst/>
          </a:prstGeom>
          <a:noFill/>
          <a:ln w="50800">
            <a:solidFill>
              <a:schemeClr val="accent2"/>
            </a:solidFill>
            <a:round/>
            <a:headEnd/>
            <a:tailEnd type="triangle" w="med" len="med"/>
          </a:ln>
          <a:effectLst/>
        </p:spPr>
        <p:txBody>
          <a:bodyPr/>
          <a:lstStyle/>
          <a:p>
            <a:endParaRPr lang="el-GR"/>
          </a:p>
        </p:txBody>
      </p:sp>
      <p:sp>
        <p:nvSpPr>
          <p:cNvPr id="26667" name="AutoShape 43"/>
          <p:cNvSpPr>
            <a:spLocks noChangeArrowheads="1"/>
          </p:cNvSpPr>
          <p:nvPr/>
        </p:nvSpPr>
        <p:spPr bwMode="auto">
          <a:xfrm rot="10800000" flipH="1">
            <a:off x="7324725"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rot="10800000" wrap="none" lIns="90488" tIns="44450" rIns="90488" bIns="44450" anchor="ctr"/>
          <a:lstStyle/>
          <a:p>
            <a:pPr algn="ctr" eaLnBrk="0" hangingPunct="0"/>
            <a:r>
              <a:rPr lang="en-US" b="1"/>
              <a:t>My hash</a:t>
            </a:r>
          </a:p>
          <a:p>
            <a:pPr algn="ctr" eaLnBrk="0" hangingPunct="0"/>
            <a:r>
              <a:rPr lang="en-US" b="1"/>
              <a:t>value is [2].</a:t>
            </a:r>
          </a:p>
        </p:txBody>
      </p:sp>
    </p:spTree>
  </p:cSld>
  <p:clrMapOvr>
    <a:masterClrMapping/>
  </p:clrMapOvr>
  <p:transition>
    <p:strips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596" y="214290"/>
            <a:ext cx="7772400" cy="1000132"/>
          </a:xfrm>
          <a:noFill/>
          <a:ln/>
          <a:effectLst>
            <a:outerShdw dist="107763" dir="2700000" algn="ctr" rotWithShape="0">
              <a:schemeClr val="bg2"/>
            </a:outerShdw>
          </a:effectLst>
        </p:spPr>
        <p:txBody>
          <a:bodyPr lIns="90488" tIns="44450" rIns="90488" bIns="44450"/>
          <a:lstStyle/>
          <a:p>
            <a:r>
              <a:rPr lang="el-GR" dirty="0" smtClean="0"/>
              <a:t>Συγκρούσεις</a:t>
            </a:r>
            <a:endParaRPr lang="en-US" dirty="0"/>
          </a:p>
        </p:txBody>
      </p:sp>
      <p:sp>
        <p:nvSpPr>
          <p:cNvPr id="28675" name="Rectangle 3"/>
          <p:cNvSpPr>
            <a:spLocks noGrp="1" noChangeArrowheads="1"/>
          </p:cNvSpPr>
          <p:nvPr>
            <p:ph type="body" sz="half" idx="1"/>
          </p:nvPr>
        </p:nvSpPr>
        <p:spPr>
          <a:xfrm>
            <a:off x="685800" y="1214422"/>
            <a:ext cx="4525963" cy="4675203"/>
          </a:xfrm>
          <a:noFill/>
          <a:ln/>
        </p:spPr>
        <p:txBody>
          <a:bodyPr lIns="90488" tIns="44450" rIns="90488" bIns="44450"/>
          <a:lstStyle/>
          <a:p>
            <a:r>
              <a:rPr lang="el-GR" dirty="0" smtClean="0"/>
              <a:t>Αυτό ονομάζεται </a:t>
            </a:r>
            <a:r>
              <a:rPr lang="el-GR" b="1" u="sng" dirty="0" smtClean="0">
                <a:solidFill>
                  <a:schemeClr val="accent2"/>
                </a:solidFill>
              </a:rPr>
              <a:t>σύγκρουση</a:t>
            </a:r>
            <a:r>
              <a:rPr lang="en-US" dirty="0" smtClean="0"/>
              <a:t>, </a:t>
            </a:r>
            <a:r>
              <a:rPr lang="el-GR" dirty="0" smtClean="0"/>
              <a:t>γιατί υπάρχει μία άλλη έγκυρη εγγραφή στη θέση </a:t>
            </a:r>
            <a:r>
              <a:rPr lang="en-US" dirty="0" smtClean="0"/>
              <a:t>[2</a:t>
            </a:r>
            <a:r>
              <a:rPr lang="en-US" dirty="0"/>
              <a:t>].</a:t>
            </a:r>
          </a:p>
        </p:txBody>
      </p:sp>
      <p:sp useBgFill="1">
        <p:nvSpPr>
          <p:cNvPr id="28676"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867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8678"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28679"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28680"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28681"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28682"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28683"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28684"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28685"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28686"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28687"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28688"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28689"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2869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28691"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28692" name="Group 20"/>
          <p:cNvGrpSpPr>
            <a:grpSpLocks/>
          </p:cNvGrpSpPr>
          <p:nvPr/>
        </p:nvGrpSpPr>
        <p:grpSpPr bwMode="auto">
          <a:xfrm>
            <a:off x="4598988" y="5475288"/>
            <a:ext cx="671512" cy="519112"/>
            <a:chOff x="2897" y="3449"/>
            <a:chExt cx="423" cy="327"/>
          </a:xfrm>
        </p:grpSpPr>
        <p:sp>
          <p:nvSpPr>
            <p:cNvPr id="28693"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28694"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28695" name="Group 23"/>
          <p:cNvGrpSpPr>
            <a:grpSpLocks/>
          </p:cNvGrpSpPr>
          <p:nvPr/>
        </p:nvGrpSpPr>
        <p:grpSpPr bwMode="auto">
          <a:xfrm>
            <a:off x="2822575" y="5449888"/>
            <a:ext cx="671513" cy="569912"/>
            <a:chOff x="1778" y="3433"/>
            <a:chExt cx="423" cy="359"/>
          </a:xfrm>
        </p:grpSpPr>
        <p:sp>
          <p:nvSpPr>
            <p:cNvPr id="28696"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28697"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28698" name="Group 26"/>
          <p:cNvGrpSpPr>
            <a:grpSpLocks/>
          </p:cNvGrpSpPr>
          <p:nvPr/>
        </p:nvGrpSpPr>
        <p:grpSpPr bwMode="auto">
          <a:xfrm>
            <a:off x="1906588" y="5445125"/>
            <a:ext cx="619125" cy="577850"/>
            <a:chOff x="1201" y="3430"/>
            <a:chExt cx="390" cy="364"/>
          </a:xfrm>
        </p:grpSpPr>
        <p:sp>
          <p:nvSpPr>
            <p:cNvPr id="28699"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28700"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28701" name="Group 29"/>
          <p:cNvGrpSpPr>
            <a:grpSpLocks/>
          </p:cNvGrpSpPr>
          <p:nvPr/>
        </p:nvGrpSpPr>
        <p:grpSpPr bwMode="auto">
          <a:xfrm>
            <a:off x="7764463" y="5480050"/>
            <a:ext cx="727075" cy="508000"/>
            <a:chOff x="4891" y="3452"/>
            <a:chExt cx="458" cy="320"/>
          </a:xfrm>
        </p:grpSpPr>
        <p:sp>
          <p:nvSpPr>
            <p:cNvPr id="28702"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28703"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28704" name="Group 32"/>
          <p:cNvGrpSpPr>
            <a:grpSpLocks/>
          </p:cNvGrpSpPr>
          <p:nvPr/>
        </p:nvGrpSpPr>
        <p:grpSpPr bwMode="auto">
          <a:xfrm>
            <a:off x="6596063" y="4014788"/>
            <a:ext cx="1311275" cy="2832100"/>
            <a:chOff x="4155" y="2529"/>
            <a:chExt cx="826" cy="1784"/>
          </a:xfrm>
        </p:grpSpPr>
        <p:sp useBgFill="1">
          <p:nvSpPr>
            <p:cNvPr id="28705"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28706"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28707" name="Group 35"/>
          <p:cNvGrpSpPr>
            <a:grpSpLocks/>
          </p:cNvGrpSpPr>
          <p:nvPr/>
        </p:nvGrpSpPr>
        <p:grpSpPr bwMode="auto">
          <a:xfrm>
            <a:off x="3713163" y="5465763"/>
            <a:ext cx="619125" cy="558800"/>
            <a:chOff x="2339" y="3443"/>
            <a:chExt cx="390" cy="352"/>
          </a:xfrm>
        </p:grpSpPr>
        <p:pic>
          <p:nvPicPr>
            <p:cNvPr id="28708"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28709"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sp>
        <p:nvSpPr>
          <p:cNvPr id="28710"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28711"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a:effectLst/>
        </p:spPr>
      </p:pic>
      <p:sp>
        <p:nvSpPr>
          <p:cNvPr id="28712"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28713" name="Rectangle 41"/>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pic>
        <p:nvPicPr>
          <p:cNvPr id="28714" name="Picture 42"/>
          <p:cNvPicPr>
            <a:picLocks noChangeArrowheads="1"/>
          </p:cNvPicPr>
          <p:nvPr/>
        </p:nvPicPr>
        <p:blipFill>
          <a:blip r:embed="rId9" cstate="print"/>
          <a:srcRect t="67752" r="46098"/>
          <a:stretch>
            <a:fillRect/>
          </a:stretch>
        </p:blipFill>
        <p:spPr bwMode="auto">
          <a:xfrm>
            <a:off x="3343275" y="5910263"/>
            <a:ext cx="1304925" cy="769937"/>
          </a:xfrm>
          <a:prstGeom prst="rect">
            <a:avLst/>
          </a:prstGeom>
          <a:noFill/>
          <a:ln w="12700">
            <a:noFill/>
            <a:miter lim="800000"/>
            <a:headEnd/>
            <a:tailEnd/>
          </a:ln>
          <a:effectLst/>
        </p:spPr>
      </p:pic>
      <p:sp>
        <p:nvSpPr>
          <p:cNvPr id="28715" name="AutoShape 43"/>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hangingPunct="0"/>
            <a:r>
              <a:rPr lang="el-GR" b="1" dirty="0" smtClean="0"/>
              <a:t>Όταν συμβαίνει σύγκρουση </a:t>
            </a:r>
          </a:p>
          <a:p>
            <a:pPr algn="ctr" eaLnBrk="0" hangingPunct="0"/>
            <a:r>
              <a:rPr lang="el-GR" b="1" dirty="0" smtClean="0"/>
              <a:t>μετακινούμαστε προς τα</a:t>
            </a:r>
          </a:p>
          <a:p>
            <a:pPr algn="ctr" eaLnBrk="0" hangingPunct="0"/>
            <a:r>
              <a:rPr lang="el-GR" b="1" dirty="0" smtClean="0"/>
              <a:t>εμπρός μέχρι να βρούμε </a:t>
            </a:r>
          </a:p>
          <a:p>
            <a:pPr algn="ctr" eaLnBrk="0" hangingPunct="0"/>
            <a:r>
              <a:rPr lang="el-GR" b="1" dirty="0" smtClean="0"/>
              <a:t>άδεια θέση</a:t>
            </a:r>
            <a:r>
              <a:rPr lang="en-US" b="1" dirty="0" smtClean="0"/>
              <a:t>.</a:t>
            </a:r>
            <a:endParaRPr lang="en-US" b="1" dirty="0"/>
          </a:p>
        </p:txBody>
      </p:sp>
      <p:sp>
        <p:nvSpPr>
          <p:cNvPr id="28716" name="Line 44"/>
          <p:cNvSpPr>
            <a:spLocks noChangeShapeType="1"/>
          </p:cNvSpPr>
          <p:nvPr/>
        </p:nvSpPr>
        <p:spPr bwMode="auto">
          <a:xfrm flipH="1">
            <a:off x="4191000" y="2376488"/>
            <a:ext cx="1831975" cy="2449512"/>
          </a:xfrm>
          <a:prstGeom prst="line">
            <a:avLst/>
          </a:prstGeom>
          <a:noFill/>
          <a:ln w="50800">
            <a:solidFill>
              <a:schemeClr val="accent2"/>
            </a:solidFill>
            <a:round/>
            <a:headEnd/>
            <a:tailEnd type="triangle" w="med" len="med"/>
          </a:ln>
          <a:effectLst/>
        </p:spPr>
        <p:txBody>
          <a:bodyPr/>
          <a:lstStyle/>
          <a:p>
            <a:endParaRPr lang="el-GR"/>
          </a:p>
        </p:txBody>
      </p:sp>
    </p:spTree>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14290"/>
            <a:ext cx="7772400" cy="714380"/>
          </a:xfrm>
          <a:noFill/>
          <a:ln/>
          <a:effectLst>
            <a:outerShdw dist="107763" dir="2700000" algn="ctr" rotWithShape="0">
              <a:schemeClr val="bg2"/>
            </a:outerShdw>
          </a:effectLst>
        </p:spPr>
        <p:txBody>
          <a:bodyPr lIns="90488" tIns="44450" rIns="90488" bIns="44450"/>
          <a:lstStyle/>
          <a:p>
            <a:r>
              <a:rPr lang="el-GR" dirty="0" smtClean="0"/>
              <a:t>Συγκρούσεις</a:t>
            </a:r>
            <a:endParaRPr lang="en-US" dirty="0"/>
          </a:p>
        </p:txBody>
      </p:sp>
      <p:sp>
        <p:nvSpPr>
          <p:cNvPr id="30723" name="Rectangle 3"/>
          <p:cNvSpPr>
            <a:spLocks noGrp="1" noChangeArrowheads="1"/>
          </p:cNvSpPr>
          <p:nvPr>
            <p:ph type="body" sz="half" idx="1"/>
          </p:nvPr>
        </p:nvSpPr>
        <p:spPr>
          <a:xfrm>
            <a:off x="685800" y="1000108"/>
            <a:ext cx="4525963" cy="4889517"/>
          </a:xfrm>
          <a:noFill/>
          <a:ln/>
        </p:spPr>
        <p:txBody>
          <a:bodyPr lIns="90488" tIns="44450" rIns="90488" bIns="44450"/>
          <a:lstStyle/>
          <a:p>
            <a:r>
              <a:rPr lang="el-GR" dirty="0" smtClean="0"/>
              <a:t>Αυτό ονομάζεται </a:t>
            </a:r>
            <a:r>
              <a:rPr lang="el-GR" b="1" u="sng" dirty="0" smtClean="0">
                <a:solidFill>
                  <a:schemeClr val="accent2"/>
                </a:solidFill>
              </a:rPr>
              <a:t>σύγκρουση</a:t>
            </a:r>
            <a:r>
              <a:rPr lang="en-US" dirty="0" smtClean="0"/>
              <a:t>, </a:t>
            </a:r>
            <a:r>
              <a:rPr lang="el-GR" dirty="0" smtClean="0"/>
              <a:t>γιατί υπάρχει μία άλλη έγκυρη εγγραφή στη θέση </a:t>
            </a:r>
            <a:r>
              <a:rPr lang="en-US" dirty="0" smtClean="0"/>
              <a:t>[2].</a:t>
            </a:r>
            <a:endParaRPr lang="en-US" dirty="0"/>
          </a:p>
        </p:txBody>
      </p:sp>
      <p:sp useBgFill="1">
        <p:nvSpPr>
          <p:cNvPr id="30724"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072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0726"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30727"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30728"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30729"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30730"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30731"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30732"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30733"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30734"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30735"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30736"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30737"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3073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0739"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30740" name="Group 20"/>
          <p:cNvGrpSpPr>
            <a:grpSpLocks/>
          </p:cNvGrpSpPr>
          <p:nvPr/>
        </p:nvGrpSpPr>
        <p:grpSpPr bwMode="auto">
          <a:xfrm>
            <a:off x="4598988" y="5475288"/>
            <a:ext cx="671512" cy="519112"/>
            <a:chOff x="2897" y="3449"/>
            <a:chExt cx="423" cy="327"/>
          </a:xfrm>
        </p:grpSpPr>
        <p:sp>
          <p:nvSpPr>
            <p:cNvPr id="30741"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30742"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30743" name="Group 23"/>
          <p:cNvGrpSpPr>
            <a:grpSpLocks/>
          </p:cNvGrpSpPr>
          <p:nvPr/>
        </p:nvGrpSpPr>
        <p:grpSpPr bwMode="auto">
          <a:xfrm>
            <a:off x="2822575" y="5449888"/>
            <a:ext cx="671513" cy="569912"/>
            <a:chOff x="1778" y="3433"/>
            <a:chExt cx="423" cy="359"/>
          </a:xfrm>
        </p:grpSpPr>
        <p:sp>
          <p:nvSpPr>
            <p:cNvPr id="30744"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30745"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30746" name="Group 26"/>
          <p:cNvGrpSpPr>
            <a:grpSpLocks/>
          </p:cNvGrpSpPr>
          <p:nvPr/>
        </p:nvGrpSpPr>
        <p:grpSpPr bwMode="auto">
          <a:xfrm>
            <a:off x="1906588" y="5445125"/>
            <a:ext cx="619125" cy="577850"/>
            <a:chOff x="1201" y="3430"/>
            <a:chExt cx="390" cy="364"/>
          </a:xfrm>
        </p:grpSpPr>
        <p:sp>
          <p:nvSpPr>
            <p:cNvPr id="30747"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30748"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30749" name="Group 29"/>
          <p:cNvGrpSpPr>
            <a:grpSpLocks/>
          </p:cNvGrpSpPr>
          <p:nvPr/>
        </p:nvGrpSpPr>
        <p:grpSpPr bwMode="auto">
          <a:xfrm>
            <a:off x="7764463" y="5480050"/>
            <a:ext cx="727075" cy="508000"/>
            <a:chOff x="4891" y="3452"/>
            <a:chExt cx="458" cy="320"/>
          </a:xfrm>
        </p:grpSpPr>
        <p:sp>
          <p:nvSpPr>
            <p:cNvPr id="30750"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30751"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30752" name="Group 32"/>
          <p:cNvGrpSpPr>
            <a:grpSpLocks/>
          </p:cNvGrpSpPr>
          <p:nvPr/>
        </p:nvGrpSpPr>
        <p:grpSpPr bwMode="auto">
          <a:xfrm>
            <a:off x="6596063" y="4014788"/>
            <a:ext cx="1311275" cy="2832100"/>
            <a:chOff x="4155" y="2529"/>
            <a:chExt cx="826" cy="1784"/>
          </a:xfrm>
        </p:grpSpPr>
        <p:sp useBgFill="1">
          <p:nvSpPr>
            <p:cNvPr id="30753"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0754"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30755" name="Group 35"/>
          <p:cNvGrpSpPr>
            <a:grpSpLocks/>
          </p:cNvGrpSpPr>
          <p:nvPr/>
        </p:nvGrpSpPr>
        <p:grpSpPr bwMode="auto">
          <a:xfrm>
            <a:off x="3713163" y="5465763"/>
            <a:ext cx="619125" cy="558800"/>
            <a:chOff x="2339" y="3443"/>
            <a:chExt cx="390" cy="352"/>
          </a:xfrm>
        </p:grpSpPr>
        <p:pic>
          <p:nvPicPr>
            <p:cNvPr id="30756"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30757"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sp>
        <p:nvSpPr>
          <p:cNvPr id="30758"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30759"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a:effectLst/>
        </p:spPr>
      </p:pic>
      <p:sp>
        <p:nvSpPr>
          <p:cNvPr id="30760"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30761" name="Rectangle 41"/>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pic>
        <p:nvPicPr>
          <p:cNvPr id="30762" name="Picture 42"/>
          <p:cNvPicPr>
            <a:picLocks noChangeArrowheads="1"/>
          </p:cNvPicPr>
          <p:nvPr/>
        </p:nvPicPr>
        <p:blipFill>
          <a:blip r:embed="rId9" cstate="print"/>
          <a:srcRect t="67752" r="46098"/>
          <a:stretch>
            <a:fillRect/>
          </a:stretch>
        </p:blipFill>
        <p:spPr bwMode="auto">
          <a:xfrm>
            <a:off x="4249738" y="5910263"/>
            <a:ext cx="1304925" cy="769937"/>
          </a:xfrm>
          <a:prstGeom prst="rect">
            <a:avLst/>
          </a:prstGeom>
          <a:noFill/>
          <a:ln w="12700">
            <a:noFill/>
            <a:miter lim="800000"/>
            <a:headEnd/>
            <a:tailEnd/>
          </a:ln>
          <a:effectLst/>
        </p:spPr>
      </p:pic>
      <p:sp>
        <p:nvSpPr>
          <p:cNvPr id="30763" name="AutoShape 43"/>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hangingPunct="0"/>
            <a:r>
              <a:rPr lang="el-GR" b="1" dirty="0" smtClean="0"/>
              <a:t>Όταν συμβαίνει σύγκρουση </a:t>
            </a:r>
          </a:p>
          <a:p>
            <a:pPr algn="ctr" eaLnBrk="0" hangingPunct="0"/>
            <a:r>
              <a:rPr lang="el-GR" b="1" dirty="0" smtClean="0"/>
              <a:t>μετακινούμαστε προς τα</a:t>
            </a:r>
          </a:p>
          <a:p>
            <a:pPr algn="ctr" eaLnBrk="0" hangingPunct="0"/>
            <a:r>
              <a:rPr lang="el-GR" b="1" dirty="0" smtClean="0"/>
              <a:t>εμπρός μέχρι να βρούμε </a:t>
            </a:r>
          </a:p>
          <a:p>
            <a:pPr algn="ctr" eaLnBrk="0" hangingPunct="0"/>
            <a:r>
              <a:rPr lang="el-GR" b="1" dirty="0" smtClean="0"/>
              <a:t>άδεια θέση</a:t>
            </a:r>
            <a:r>
              <a:rPr lang="en-US" b="1" dirty="0" smtClean="0"/>
              <a:t>.</a:t>
            </a:r>
            <a:endParaRPr lang="en-US" b="1" dirty="0"/>
          </a:p>
        </p:txBody>
      </p:sp>
      <p:sp>
        <p:nvSpPr>
          <p:cNvPr id="30764" name="Line 44"/>
          <p:cNvSpPr>
            <a:spLocks noChangeShapeType="1"/>
          </p:cNvSpPr>
          <p:nvPr/>
        </p:nvSpPr>
        <p:spPr bwMode="auto">
          <a:xfrm flipH="1">
            <a:off x="4879975" y="2376488"/>
            <a:ext cx="1143000" cy="2522537"/>
          </a:xfrm>
          <a:prstGeom prst="line">
            <a:avLst/>
          </a:prstGeom>
          <a:noFill/>
          <a:ln w="50800">
            <a:solidFill>
              <a:schemeClr val="accent2"/>
            </a:solidFill>
            <a:round/>
            <a:headEnd/>
            <a:tailEnd type="triangle" w="med" len="med"/>
          </a:ln>
          <a:effectLst/>
        </p:spPr>
        <p:txBody>
          <a:bodyPr/>
          <a:lstStyle/>
          <a:p>
            <a:endParaRPr lang="el-GR"/>
          </a:p>
        </p:txBody>
      </p:sp>
    </p:spTree>
  </p:cSld>
  <p:clrMapOvr>
    <a:masterClrMapping/>
  </p:clrMapOvr>
  <p:transition>
    <p:strips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42852"/>
            <a:ext cx="7772400" cy="785818"/>
          </a:xfrm>
          <a:noFill/>
          <a:ln/>
          <a:effectLst>
            <a:outerShdw dist="107763" dir="2700000" algn="ctr" rotWithShape="0">
              <a:schemeClr val="bg2"/>
            </a:outerShdw>
          </a:effectLst>
        </p:spPr>
        <p:txBody>
          <a:bodyPr lIns="90488" tIns="44450" rIns="90488" bIns="44450"/>
          <a:lstStyle/>
          <a:p>
            <a:r>
              <a:rPr lang="el-GR" dirty="0" smtClean="0"/>
              <a:t>Συγκρούσεις</a:t>
            </a:r>
            <a:endParaRPr lang="en-US" dirty="0"/>
          </a:p>
        </p:txBody>
      </p:sp>
      <p:sp>
        <p:nvSpPr>
          <p:cNvPr id="32771" name="Rectangle 3"/>
          <p:cNvSpPr>
            <a:spLocks noGrp="1" noChangeArrowheads="1"/>
          </p:cNvSpPr>
          <p:nvPr>
            <p:ph type="body" sz="half" idx="1"/>
          </p:nvPr>
        </p:nvSpPr>
        <p:spPr>
          <a:xfrm>
            <a:off x="685800" y="1000109"/>
            <a:ext cx="4525963" cy="4143404"/>
          </a:xfrm>
          <a:noFill/>
          <a:ln/>
        </p:spPr>
        <p:txBody>
          <a:bodyPr lIns="90488" tIns="44450" rIns="90488" bIns="44450"/>
          <a:lstStyle/>
          <a:p>
            <a:r>
              <a:rPr lang="el-GR" dirty="0" smtClean="0"/>
              <a:t>Αυτό ονομάζεται </a:t>
            </a:r>
            <a:r>
              <a:rPr lang="el-GR" b="1" u="sng" dirty="0" smtClean="0">
                <a:solidFill>
                  <a:schemeClr val="accent2"/>
                </a:solidFill>
              </a:rPr>
              <a:t>σύγκρουση</a:t>
            </a:r>
            <a:r>
              <a:rPr lang="en-US" dirty="0" smtClean="0"/>
              <a:t>, </a:t>
            </a:r>
            <a:r>
              <a:rPr lang="el-GR" dirty="0" smtClean="0"/>
              <a:t>γιατί υπάρχει μία άλλη έγκυρη εγγραφή στη θέση </a:t>
            </a:r>
            <a:r>
              <a:rPr lang="en-US" dirty="0" smtClean="0"/>
              <a:t>[2].</a:t>
            </a:r>
            <a:endParaRPr lang="en-US" dirty="0"/>
          </a:p>
        </p:txBody>
      </p:sp>
      <p:sp useBgFill="1">
        <p:nvSpPr>
          <p:cNvPr id="32772"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277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2774"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32775"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32776"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32777"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32778"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32779"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32780"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32781"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32782"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32783"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32784"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32785"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3278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2787"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32788" name="Group 20"/>
          <p:cNvGrpSpPr>
            <a:grpSpLocks/>
          </p:cNvGrpSpPr>
          <p:nvPr/>
        </p:nvGrpSpPr>
        <p:grpSpPr bwMode="auto">
          <a:xfrm>
            <a:off x="4598988" y="5475288"/>
            <a:ext cx="671512" cy="519112"/>
            <a:chOff x="2897" y="3449"/>
            <a:chExt cx="423" cy="327"/>
          </a:xfrm>
        </p:grpSpPr>
        <p:sp>
          <p:nvSpPr>
            <p:cNvPr id="32789"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32790"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32791" name="Group 23"/>
          <p:cNvGrpSpPr>
            <a:grpSpLocks/>
          </p:cNvGrpSpPr>
          <p:nvPr/>
        </p:nvGrpSpPr>
        <p:grpSpPr bwMode="auto">
          <a:xfrm>
            <a:off x="2822575" y="5449888"/>
            <a:ext cx="671513" cy="569912"/>
            <a:chOff x="1778" y="3433"/>
            <a:chExt cx="423" cy="359"/>
          </a:xfrm>
        </p:grpSpPr>
        <p:sp>
          <p:nvSpPr>
            <p:cNvPr id="32792"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32793"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32794" name="Group 26"/>
          <p:cNvGrpSpPr>
            <a:grpSpLocks/>
          </p:cNvGrpSpPr>
          <p:nvPr/>
        </p:nvGrpSpPr>
        <p:grpSpPr bwMode="auto">
          <a:xfrm>
            <a:off x="1906588" y="5445125"/>
            <a:ext cx="619125" cy="577850"/>
            <a:chOff x="1201" y="3430"/>
            <a:chExt cx="390" cy="364"/>
          </a:xfrm>
        </p:grpSpPr>
        <p:sp>
          <p:nvSpPr>
            <p:cNvPr id="32795"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32796"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32797" name="Group 29"/>
          <p:cNvGrpSpPr>
            <a:grpSpLocks/>
          </p:cNvGrpSpPr>
          <p:nvPr/>
        </p:nvGrpSpPr>
        <p:grpSpPr bwMode="auto">
          <a:xfrm>
            <a:off x="7764463" y="5480050"/>
            <a:ext cx="727075" cy="508000"/>
            <a:chOff x="4891" y="3452"/>
            <a:chExt cx="458" cy="320"/>
          </a:xfrm>
        </p:grpSpPr>
        <p:sp>
          <p:nvSpPr>
            <p:cNvPr id="32798"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32799"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32800" name="Group 32"/>
          <p:cNvGrpSpPr>
            <a:grpSpLocks/>
          </p:cNvGrpSpPr>
          <p:nvPr/>
        </p:nvGrpSpPr>
        <p:grpSpPr bwMode="auto">
          <a:xfrm>
            <a:off x="6596063" y="4014788"/>
            <a:ext cx="1311275" cy="2832100"/>
            <a:chOff x="4155" y="2529"/>
            <a:chExt cx="826" cy="1784"/>
          </a:xfrm>
        </p:grpSpPr>
        <p:sp useBgFill="1">
          <p:nvSpPr>
            <p:cNvPr id="32801"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2802"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32803" name="Group 35"/>
          <p:cNvGrpSpPr>
            <a:grpSpLocks/>
          </p:cNvGrpSpPr>
          <p:nvPr/>
        </p:nvGrpSpPr>
        <p:grpSpPr bwMode="auto">
          <a:xfrm>
            <a:off x="3713163" y="5465763"/>
            <a:ext cx="619125" cy="558800"/>
            <a:chOff x="2339" y="3443"/>
            <a:chExt cx="390" cy="352"/>
          </a:xfrm>
        </p:grpSpPr>
        <p:pic>
          <p:nvPicPr>
            <p:cNvPr id="32804"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32805"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sp>
        <p:nvSpPr>
          <p:cNvPr id="32806" name="Rectangle 38"/>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32807" name="Picture 39"/>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a:effectLst/>
        </p:spPr>
      </p:pic>
      <p:sp>
        <p:nvSpPr>
          <p:cNvPr id="32808" name="Oval 40"/>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32809" name="Rectangle 41"/>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32810" name="AutoShape 42"/>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hangingPunct="0"/>
            <a:r>
              <a:rPr lang="el-GR" b="1" dirty="0" smtClean="0"/>
              <a:t>Όταν συμβαίνει σύγκρουση </a:t>
            </a:r>
          </a:p>
          <a:p>
            <a:pPr algn="ctr" eaLnBrk="0" hangingPunct="0"/>
            <a:r>
              <a:rPr lang="el-GR" b="1" dirty="0" smtClean="0"/>
              <a:t>μετακινούμαστε προς τα</a:t>
            </a:r>
          </a:p>
          <a:p>
            <a:pPr algn="ctr" eaLnBrk="0" hangingPunct="0"/>
            <a:r>
              <a:rPr lang="el-GR" b="1" dirty="0" smtClean="0"/>
              <a:t>εμπρός μέχρι να βρούμε </a:t>
            </a:r>
          </a:p>
          <a:p>
            <a:pPr algn="ctr" eaLnBrk="0" hangingPunct="0"/>
            <a:r>
              <a:rPr lang="el-GR" b="1" dirty="0" smtClean="0"/>
              <a:t>άδεια θέση</a:t>
            </a:r>
            <a:r>
              <a:rPr lang="en-US" b="1" dirty="0" smtClean="0"/>
              <a:t>.</a:t>
            </a:r>
            <a:endParaRPr lang="en-US" b="1" dirty="0"/>
          </a:p>
        </p:txBody>
      </p:sp>
      <p:sp>
        <p:nvSpPr>
          <p:cNvPr id="32811" name="Line 43"/>
          <p:cNvSpPr>
            <a:spLocks noChangeShapeType="1"/>
          </p:cNvSpPr>
          <p:nvPr/>
        </p:nvSpPr>
        <p:spPr bwMode="auto">
          <a:xfrm flipH="1">
            <a:off x="5751513" y="2376488"/>
            <a:ext cx="271462" cy="2449512"/>
          </a:xfrm>
          <a:prstGeom prst="line">
            <a:avLst/>
          </a:prstGeom>
          <a:noFill/>
          <a:ln w="50800">
            <a:solidFill>
              <a:schemeClr val="accent2"/>
            </a:solidFill>
            <a:round/>
            <a:headEnd/>
            <a:tailEnd type="triangle" w="med" len="med"/>
          </a:ln>
          <a:effectLst/>
        </p:spPr>
        <p:txBody>
          <a:bodyPr/>
          <a:lstStyle/>
          <a:p>
            <a:endParaRPr lang="el-GR"/>
          </a:p>
        </p:txBody>
      </p:sp>
    </p:spTree>
  </p:cSld>
  <p:clrMapOvr>
    <a:masterClrMapping/>
  </p:clrMapOvr>
  <p:transition>
    <p:strips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14290"/>
            <a:ext cx="7772400" cy="1071570"/>
          </a:xfrm>
          <a:noFill/>
          <a:ln/>
          <a:effectLst>
            <a:outerShdw dist="107763" dir="2700000" algn="ctr" rotWithShape="0">
              <a:schemeClr val="bg2"/>
            </a:outerShdw>
          </a:effectLst>
        </p:spPr>
        <p:txBody>
          <a:bodyPr lIns="90488" tIns="44450" rIns="90488" bIns="44450"/>
          <a:lstStyle/>
          <a:p>
            <a:r>
              <a:rPr lang="el-GR" dirty="0" smtClean="0"/>
              <a:t>Συγκρούσεις</a:t>
            </a:r>
            <a:endParaRPr lang="en-US" dirty="0"/>
          </a:p>
        </p:txBody>
      </p:sp>
      <p:sp>
        <p:nvSpPr>
          <p:cNvPr id="34819" name="Rectangle 3"/>
          <p:cNvSpPr>
            <a:spLocks noGrp="1" noChangeArrowheads="1"/>
          </p:cNvSpPr>
          <p:nvPr>
            <p:ph type="body" sz="half" idx="1"/>
          </p:nvPr>
        </p:nvSpPr>
        <p:spPr>
          <a:xfrm>
            <a:off x="685800" y="1142984"/>
            <a:ext cx="4525963" cy="4746641"/>
          </a:xfrm>
          <a:noFill/>
          <a:ln/>
        </p:spPr>
        <p:txBody>
          <a:bodyPr lIns="90488" tIns="44450" rIns="90488" bIns="44450"/>
          <a:lstStyle/>
          <a:p>
            <a:r>
              <a:rPr lang="el-GR" dirty="0" smtClean="0"/>
              <a:t>Αυτό ονομάζεται </a:t>
            </a:r>
            <a:r>
              <a:rPr lang="el-GR" b="1" u="sng" dirty="0" smtClean="0">
                <a:solidFill>
                  <a:schemeClr val="accent2"/>
                </a:solidFill>
              </a:rPr>
              <a:t>σύγκρουση</a:t>
            </a:r>
            <a:r>
              <a:rPr lang="en-US" dirty="0" smtClean="0"/>
              <a:t>, </a:t>
            </a:r>
            <a:r>
              <a:rPr lang="el-GR" dirty="0" smtClean="0"/>
              <a:t>γιατί υπάρχει μία άλλη έγκυρη εγγραφή στη θέση </a:t>
            </a:r>
            <a:r>
              <a:rPr lang="en-US" dirty="0" smtClean="0"/>
              <a:t>[2].</a:t>
            </a:r>
            <a:endParaRPr lang="en-US" dirty="0"/>
          </a:p>
        </p:txBody>
      </p:sp>
      <p:sp useBgFill="1">
        <p:nvSpPr>
          <p:cNvPr id="34820"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482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4822"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34823"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34824"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34825"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34826"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34827"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34828"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34829"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34830"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34831"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34832"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34833"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3483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4835"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34836" name="Group 20"/>
          <p:cNvGrpSpPr>
            <a:grpSpLocks/>
          </p:cNvGrpSpPr>
          <p:nvPr/>
        </p:nvGrpSpPr>
        <p:grpSpPr bwMode="auto">
          <a:xfrm>
            <a:off x="4598988" y="5475288"/>
            <a:ext cx="671512" cy="519112"/>
            <a:chOff x="2897" y="3449"/>
            <a:chExt cx="423" cy="327"/>
          </a:xfrm>
        </p:grpSpPr>
        <p:sp>
          <p:nvSpPr>
            <p:cNvPr id="34837"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34838"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34839" name="Group 23"/>
          <p:cNvGrpSpPr>
            <a:grpSpLocks/>
          </p:cNvGrpSpPr>
          <p:nvPr/>
        </p:nvGrpSpPr>
        <p:grpSpPr bwMode="auto">
          <a:xfrm>
            <a:off x="2822575" y="5449888"/>
            <a:ext cx="671513" cy="569912"/>
            <a:chOff x="1778" y="3433"/>
            <a:chExt cx="423" cy="359"/>
          </a:xfrm>
        </p:grpSpPr>
        <p:sp>
          <p:nvSpPr>
            <p:cNvPr id="34840"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34841"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34842" name="Group 26"/>
          <p:cNvGrpSpPr>
            <a:grpSpLocks/>
          </p:cNvGrpSpPr>
          <p:nvPr/>
        </p:nvGrpSpPr>
        <p:grpSpPr bwMode="auto">
          <a:xfrm>
            <a:off x="1906588" y="5445125"/>
            <a:ext cx="619125" cy="577850"/>
            <a:chOff x="1201" y="3430"/>
            <a:chExt cx="390" cy="364"/>
          </a:xfrm>
        </p:grpSpPr>
        <p:sp>
          <p:nvSpPr>
            <p:cNvPr id="34843"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34844"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34845" name="Group 29"/>
          <p:cNvGrpSpPr>
            <a:grpSpLocks/>
          </p:cNvGrpSpPr>
          <p:nvPr/>
        </p:nvGrpSpPr>
        <p:grpSpPr bwMode="auto">
          <a:xfrm>
            <a:off x="7764463" y="5480050"/>
            <a:ext cx="727075" cy="508000"/>
            <a:chOff x="4891" y="3452"/>
            <a:chExt cx="458" cy="320"/>
          </a:xfrm>
        </p:grpSpPr>
        <p:sp>
          <p:nvSpPr>
            <p:cNvPr id="34846"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34847"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34848" name="Group 32"/>
          <p:cNvGrpSpPr>
            <a:grpSpLocks/>
          </p:cNvGrpSpPr>
          <p:nvPr/>
        </p:nvGrpSpPr>
        <p:grpSpPr bwMode="auto">
          <a:xfrm>
            <a:off x="6596063" y="4014788"/>
            <a:ext cx="1311275" cy="2832100"/>
            <a:chOff x="4155" y="2529"/>
            <a:chExt cx="826" cy="1784"/>
          </a:xfrm>
        </p:grpSpPr>
        <p:sp useBgFill="1">
          <p:nvSpPr>
            <p:cNvPr id="34849"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4850"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34851" name="Group 35"/>
          <p:cNvGrpSpPr>
            <a:grpSpLocks/>
          </p:cNvGrpSpPr>
          <p:nvPr/>
        </p:nvGrpSpPr>
        <p:grpSpPr bwMode="auto">
          <a:xfrm>
            <a:off x="3713163" y="5465763"/>
            <a:ext cx="619125" cy="558800"/>
            <a:chOff x="2339" y="3443"/>
            <a:chExt cx="390" cy="352"/>
          </a:xfrm>
        </p:grpSpPr>
        <p:pic>
          <p:nvPicPr>
            <p:cNvPr id="34852"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34853"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34854" name="Group 38"/>
          <p:cNvGrpSpPr>
            <a:grpSpLocks/>
          </p:cNvGrpSpPr>
          <p:nvPr/>
        </p:nvGrpSpPr>
        <p:grpSpPr bwMode="auto">
          <a:xfrm>
            <a:off x="5548313" y="5454650"/>
            <a:ext cx="619125" cy="550863"/>
            <a:chOff x="3495" y="3436"/>
            <a:chExt cx="390" cy="347"/>
          </a:xfrm>
        </p:grpSpPr>
        <p:pic>
          <p:nvPicPr>
            <p:cNvPr id="34855"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34856"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34857" name="AutoShape 41"/>
          <p:cNvSpPr>
            <a:spLocks noChangeArrowheads="1"/>
          </p:cNvSpPr>
          <p:nvPr/>
        </p:nvSpPr>
        <p:spPr bwMode="auto">
          <a:xfrm>
            <a:off x="169863" y="3181350"/>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hangingPunct="0"/>
            <a:r>
              <a:rPr lang="el-GR" sz="2800" b="1" dirty="0" smtClean="0"/>
              <a:t>Η νέα εγγραφή </a:t>
            </a:r>
          </a:p>
          <a:p>
            <a:pPr algn="ctr" eaLnBrk="0" hangingPunct="0"/>
            <a:r>
              <a:rPr lang="el-GR" sz="2800" b="1" dirty="0" smtClean="0"/>
              <a:t>αποθηκεύεται στην</a:t>
            </a:r>
          </a:p>
          <a:p>
            <a:pPr algn="ctr" eaLnBrk="0" hangingPunct="0"/>
            <a:r>
              <a:rPr lang="el-GR" sz="2800" b="1" dirty="0" smtClean="0"/>
              <a:t>κενή θέση</a:t>
            </a:r>
          </a:p>
          <a:p>
            <a:pPr algn="ctr" eaLnBrk="0" hangingPunct="0"/>
            <a:endParaRPr lang="en-US" sz="2800" b="1" dirty="0"/>
          </a:p>
        </p:txBody>
      </p:sp>
    </p:spTree>
  </p:cSld>
  <p:clrMapOvr>
    <a:masterClrMapping/>
  </p:clrMapOvr>
  <p:transition>
    <p:strips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66800" y="609600"/>
            <a:ext cx="7772400" cy="1143000"/>
          </a:xfrm>
          <a:noFill/>
          <a:ln/>
          <a:effectLst>
            <a:outerShdw dist="107763" dir="2700000" algn="ctr" rotWithShape="0">
              <a:schemeClr val="bg2"/>
            </a:outerShdw>
          </a:effectLst>
        </p:spPr>
        <p:txBody>
          <a:bodyPr lIns="90488" tIns="44450" rIns="90488" bIns="44450"/>
          <a:lstStyle/>
          <a:p>
            <a:r>
              <a:rPr lang="el-GR" dirty="0" smtClean="0"/>
              <a:t>Αναζητώντας το</a:t>
            </a:r>
            <a:r>
              <a:rPr lang="en-US" dirty="0" smtClean="0"/>
              <a:t> </a:t>
            </a:r>
            <a:r>
              <a:rPr lang="en-US" dirty="0"/>
              <a:t>Key</a:t>
            </a:r>
          </a:p>
        </p:txBody>
      </p:sp>
      <p:sp>
        <p:nvSpPr>
          <p:cNvPr id="38915" name="Rectangle 3"/>
          <p:cNvSpPr>
            <a:spLocks noGrp="1" noChangeArrowheads="1"/>
          </p:cNvSpPr>
          <p:nvPr>
            <p:ph type="body" sz="half" idx="1"/>
          </p:nvPr>
        </p:nvSpPr>
        <p:spPr>
          <a:xfrm>
            <a:off x="685800" y="1774825"/>
            <a:ext cx="4525963" cy="4114800"/>
          </a:xfrm>
          <a:noFill/>
          <a:ln/>
        </p:spPr>
        <p:txBody>
          <a:bodyPr lIns="90488" tIns="44450" rIns="90488" bIns="44450"/>
          <a:lstStyle/>
          <a:p>
            <a:r>
              <a:rPr lang="el-GR" dirty="0" smtClean="0"/>
              <a:t>Τα δεδομένα που σχετίζονται με το </a:t>
            </a:r>
            <a:r>
              <a:rPr lang="en-US" dirty="0" smtClean="0"/>
              <a:t>key </a:t>
            </a:r>
            <a:r>
              <a:rPr lang="el-GR" dirty="0" smtClean="0"/>
              <a:t>πρέπει να ανακτηθούν</a:t>
            </a:r>
            <a:r>
              <a:rPr lang="en-US" dirty="0" smtClean="0"/>
              <a:t> </a:t>
            </a:r>
            <a:r>
              <a:rPr lang="el-GR" dirty="0" smtClean="0"/>
              <a:t>αρκετά γρήγορα</a:t>
            </a:r>
            <a:r>
              <a:rPr lang="en-US" dirty="0" smtClean="0"/>
              <a:t>.</a:t>
            </a:r>
            <a:endParaRPr lang="en-US" dirty="0"/>
          </a:p>
        </p:txBody>
      </p:sp>
      <p:sp useBgFill="1">
        <p:nvSpPr>
          <p:cNvPr id="38916"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891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8918"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38919"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38920"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38921"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38922"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38923"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38924"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38925"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38926"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38927"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38928"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38929"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3893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8931"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38932" name="Group 20"/>
          <p:cNvGrpSpPr>
            <a:grpSpLocks/>
          </p:cNvGrpSpPr>
          <p:nvPr/>
        </p:nvGrpSpPr>
        <p:grpSpPr bwMode="auto">
          <a:xfrm>
            <a:off x="4598988" y="5475288"/>
            <a:ext cx="671512" cy="519112"/>
            <a:chOff x="2897" y="3449"/>
            <a:chExt cx="423" cy="327"/>
          </a:xfrm>
        </p:grpSpPr>
        <p:sp>
          <p:nvSpPr>
            <p:cNvPr id="38933"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38934"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38935" name="Group 23"/>
          <p:cNvGrpSpPr>
            <a:grpSpLocks/>
          </p:cNvGrpSpPr>
          <p:nvPr/>
        </p:nvGrpSpPr>
        <p:grpSpPr bwMode="auto">
          <a:xfrm>
            <a:off x="2822575" y="5449888"/>
            <a:ext cx="671513" cy="569912"/>
            <a:chOff x="1778" y="3433"/>
            <a:chExt cx="423" cy="359"/>
          </a:xfrm>
        </p:grpSpPr>
        <p:sp>
          <p:nvSpPr>
            <p:cNvPr id="38936"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38937"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38938" name="Group 26"/>
          <p:cNvGrpSpPr>
            <a:grpSpLocks/>
          </p:cNvGrpSpPr>
          <p:nvPr/>
        </p:nvGrpSpPr>
        <p:grpSpPr bwMode="auto">
          <a:xfrm>
            <a:off x="1906588" y="5445125"/>
            <a:ext cx="619125" cy="577850"/>
            <a:chOff x="1201" y="3430"/>
            <a:chExt cx="390" cy="364"/>
          </a:xfrm>
        </p:grpSpPr>
        <p:sp>
          <p:nvSpPr>
            <p:cNvPr id="38939"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38940"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38941" name="Group 29"/>
          <p:cNvGrpSpPr>
            <a:grpSpLocks/>
          </p:cNvGrpSpPr>
          <p:nvPr/>
        </p:nvGrpSpPr>
        <p:grpSpPr bwMode="auto">
          <a:xfrm>
            <a:off x="7764463" y="5480050"/>
            <a:ext cx="727075" cy="508000"/>
            <a:chOff x="4891" y="3452"/>
            <a:chExt cx="458" cy="320"/>
          </a:xfrm>
        </p:grpSpPr>
        <p:sp>
          <p:nvSpPr>
            <p:cNvPr id="38942"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38943"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38944" name="Group 32"/>
          <p:cNvGrpSpPr>
            <a:grpSpLocks/>
          </p:cNvGrpSpPr>
          <p:nvPr/>
        </p:nvGrpSpPr>
        <p:grpSpPr bwMode="auto">
          <a:xfrm>
            <a:off x="6596063" y="4014788"/>
            <a:ext cx="1311275" cy="2832100"/>
            <a:chOff x="4155" y="2529"/>
            <a:chExt cx="826" cy="1784"/>
          </a:xfrm>
        </p:grpSpPr>
        <p:sp useBgFill="1">
          <p:nvSpPr>
            <p:cNvPr id="38945"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38946"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38947" name="Group 35"/>
          <p:cNvGrpSpPr>
            <a:grpSpLocks/>
          </p:cNvGrpSpPr>
          <p:nvPr/>
        </p:nvGrpSpPr>
        <p:grpSpPr bwMode="auto">
          <a:xfrm>
            <a:off x="3713163" y="5465763"/>
            <a:ext cx="619125" cy="558800"/>
            <a:chOff x="2339" y="3443"/>
            <a:chExt cx="390" cy="352"/>
          </a:xfrm>
        </p:grpSpPr>
        <p:pic>
          <p:nvPicPr>
            <p:cNvPr id="38948"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38949"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38950" name="Group 38"/>
          <p:cNvGrpSpPr>
            <a:grpSpLocks/>
          </p:cNvGrpSpPr>
          <p:nvPr/>
        </p:nvGrpSpPr>
        <p:grpSpPr bwMode="auto">
          <a:xfrm>
            <a:off x="5548313" y="5454650"/>
            <a:ext cx="619125" cy="550863"/>
            <a:chOff x="3495" y="3436"/>
            <a:chExt cx="390" cy="347"/>
          </a:xfrm>
        </p:grpSpPr>
        <p:pic>
          <p:nvPicPr>
            <p:cNvPr id="38951"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38952"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38953"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38954"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38955" name="Rectangle 43"/>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Tree>
  </p:cSld>
  <p:clrMapOvr>
    <a:masterClrMapping/>
  </p:clrMapOvr>
  <p:transition>
    <p:pull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42852"/>
            <a:ext cx="7772400" cy="785818"/>
          </a:xfrm>
        </p:spPr>
        <p:txBody>
          <a:bodyPr/>
          <a:lstStyle/>
          <a:p>
            <a:r>
              <a:rPr lang="el-GR" dirty="0" smtClean="0"/>
              <a:t>Πρόβλημα</a:t>
            </a:r>
            <a:endParaRPr lang="en-US" dirty="0"/>
          </a:p>
        </p:txBody>
      </p:sp>
      <p:sp>
        <p:nvSpPr>
          <p:cNvPr id="3075" name="Rectangle 3"/>
          <p:cNvSpPr>
            <a:spLocks noGrp="1" noChangeArrowheads="1"/>
          </p:cNvSpPr>
          <p:nvPr>
            <p:ph type="body" idx="1"/>
          </p:nvPr>
        </p:nvSpPr>
        <p:spPr>
          <a:xfrm>
            <a:off x="214282" y="1428736"/>
            <a:ext cx="8715436" cy="4929222"/>
          </a:xfrm>
        </p:spPr>
        <p:txBody>
          <a:bodyPr/>
          <a:lstStyle/>
          <a:p>
            <a:r>
              <a:rPr lang="el-GR" sz="2800" dirty="0" smtClean="0"/>
              <a:t>Δίδεται ένας πίνακας (</a:t>
            </a:r>
            <a:r>
              <a:rPr lang="en-US" sz="2800" dirty="0" smtClean="0"/>
              <a:t>table) </a:t>
            </a:r>
            <a:r>
              <a:rPr lang="el-GR" sz="2800" dirty="0" smtClean="0"/>
              <a:t>και ένα σύνολο από εγγραφές (</a:t>
            </a:r>
            <a:r>
              <a:rPr lang="en-US" sz="2800" dirty="0" smtClean="0"/>
              <a:t>records</a:t>
            </a:r>
            <a:r>
              <a:rPr lang="el-GR" sz="2800" dirty="0" smtClean="0"/>
              <a:t>)</a:t>
            </a:r>
            <a:r>
              <a:rPr lang="en-US" sz="2800" dirty="0" smtClean="0"/>
              <a:t>.  </a:t>
            </a:r>
            <a:endParaRPr lang="en-US" sz="2800" dirty="0"/>
          </a:p>
          <a:p>
            <a:r>
              <a:rPr lang="el-GR" sz="2800" dirty="0" smtClean="0"/>
              <a:t>Κάθε εγγραφή σχετίζεται με ένα κλειδί (</a:t>
            </a:r>
            <a:r>
              <a:rPr lang="en-US" sz="2800" dirty="0" smtClean="0"/>
              <a:t>associated key</a:t>
            </a:r>
            <a:r>
              <a:rPr lang="el-GR" sz="2800" dirty="0" smtClean="0"/>
              <a:t>)</a:t>
            </a:r>
            <a:r>
              <a:rPr lang="en-US" sz="2800" dirty="0" smtClean="0"/>
              <a:t>.</a:t>
            </a:r>
            <a:endParaRPr lang="en-US" sz="2800" dirty="0"/>
          </a:p>
          <a:p>
            <a:r>
              <a:rPr lang="el-GR" sz="2800" dirty="0" smtClean="0"/>
              <a:t>Επιζητούμε αποδοτική εύρεση</a:t>
            </a:r>
            <a:r>
              <a:rPr lang="en-US" sz="2800" dirty="0" smtClean="0"/>
              <a:t>/</a:t>
            </a:r>
            <a:r>
              <a:rPr lang="el-GR" sz="2800" dirty="0" smtClean="0"/>
              <a:t>ένθεση/διαγραφή εγγραφής σε/από θέση του πίνακα που σχετίζεται με συγκεκριμένο κλειδί</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1"/>
          </p:nvPr>
        </p:nvSpPr>
        <p:spPr>
          <a:xfrm>
            <a:off x="685800" y="1774825"/>
            <a:ext cx="5102225" cy="4114800"/>
          </a:xfrm>
          <a:noFill/>
          <a:ln/>
        </p:spPr>
        <p:txBody>
          <a:bodyPr lIns="90488" tIns="44450" rIns="90488" bIns="44450"/>
          <a:lstStyle/>
          <a:p>
            <a:r>
              <a:rPr lang="el-GR" dirty="0" smtClean="0"/>
              <a:t>Υπολόγισε τη </a:t>
            </a:r>
            <a:r>
              <a:rPr lang="en-US" dirty="0" smtClean="0"/>
              <a:t>hash </a:t>
            </a:r>
            <a:r>
              <a:rPr lang="en-US" dirty="0"/>
              <a:t>value.</a:t>
            </a:r>
          </a:p>
          <a:p>
            <a:r>
              <a:rPr lang="el-GR" dirty="0" smtClean="0"/>
              <a:t>Έλεγξε αυτή τη θέση του πίνακα για το κλειδί</a:t>
            </a:r>
            <a:r>
              <a:rPr lang="en-US" dirty="0" smtClean="0"/>
              <a:t>.</a:t>
            </a:r>
            <a:endParaRPr lang="en-US" dirty="0"/>
          </a:p>
        </p:txBody>
      </p:sp>
      <p:sp useBgFill="1">
        <p:nvSpPr>
          <p:cNvPr id="40964"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096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0966"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40967"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40968"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40969"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40970"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40971"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40972"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40973"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40974"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40975"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40976"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40977"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4097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0979"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40980" name="Group 20"/>
          <p:cNvGrpSpPr>
            <a:grpSpLocks/>
          </p:cNvGrpSpPr>
          <p:nvPr/>
        </p:nvGrpSpPr>
        <p:grpSpPr bwMode="auto">
          <a:xfrm>
            <a:off x="4598988" y="5475288"/>
            <a:ext cx="671512" cy="519112"/>
            <a:chOff x="2897" y="3449"/>
            <a:chExt cx="423" cy="327"/>
          </a:xfrm>
        </p:grpSpPr>
        <p:sp>
          <p:nvSpPr>
            <p:cNvPr id="40981"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40982"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40983" name="Group 23"/>
          <p:cNvGrpSpPr>
            <a:grpSpLocks/>
          </p:cNvGrpSpPr>
          <p:nvPr/>
        </p:nvGrpSpPr>
        <p:grpSpPr bwMode="auto">
          <a:xfrm>
            <a:off x="2822575" y="5449888"/>
            <a:ext cx="671513" cy="569912"/>
            <a:chOff x="1778" y="3433"/>
            <a:chExt cx="423" cy="359"/>
          </a:xfrm>
        </p:grpSpPr>
        <p:sp>
          <p:nvSpPr>
            <p:cNvPr id="40984"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40985"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40986" name="Group 26"/>
          <p:cNvGrpSpPr>
            <a:grpSpLocks/>
          </p:cNvGrpSpPr>
          <p:nvPr/>
        </p:nvGrpSpPr>
        <p:grpSpPr bwMode="auto">
          <a:xfrm>
            <a:off x="1906588" y="5445125"/>
            <a:ext cx="619125" cy="577850"/>
            <a:chOff x="1201" y="3430"/>
            <a:chExt cx="390" cy="364"/>
          </a:xfrm>
        </p:grpSpPr>
        <p:sp>
          <p:nvSpPr>
            <p:cNvPr id="40987"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40988"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40989" name="Group 29"/>
          <p:cNvGrpSpPr>
            <a:grpSpLocks/>
          </p:cNvGrpSpPr>
          <p:nvPr/>
        </p:nvGrpSpPr>
        <p:grpSpPr bwMode="auto">
          <a:xfrm>
            <a:off x="7764463" y="5480050"/>
            <a:ext cx="727075" cy="508000"/>
            <a:chOff x="4891" y="3452"/>
            <a:chExt cx="458" cy="320"/>
          </a:xfrm>
        </p:grpSpPr>
        <p:sp>
          <p:nvSpPr>
            <p:cNvPr id="40990"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40991"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40992" name="Group 32"/>
          <p:cNvGrpSpPr>
            <a:grpSpLocks/>
          </p:cNvGrpSpPr>
          <p:nvPr/>
        </p:nvGrpSpPr>
        <p:grpSpPr bwMode="auto">
          <a:xfrm>
            <a:off x="6596063" y="4014788"/>
            <a:ext cx="1311275" cy="2832100"/>
            <a:chOff x="4155" y="2529"/>
            <a:chExt cx="826" cy="1784"/>
          </a:xfrm>
        </p:grpSpPr>
        <p:sp useBgFill="1">
          <p:nvSpPr>
            <p:cNvPr id="40993"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0994"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40995" name="Group 35"/>
          <p:cNvGrpSpPr>
            <a:grpSpLocks/>
          </p:cNvGrpSpPr>
          <p:nvPr/>
        </p:nvGrpSpPr>
        <p:grpSpPr bwMode="auto">
          <a:xfrm>
            <a:off x="3713163" y="5465763"/>
            <a:ext cx="619125" cy="558800"/>
            <a:chOff x="2339" y="3443"/>
            <a:chExt cx="390" cy="352"/>
          </a:xfrm>
        </p:grpSpPr>
        <p:pic>
          <p:nvPicPr>
            <p:cNvPr id="40996"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40997"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40998" name="Group 38"/>
          <p:cNvGrpSpPr>
            <a:grpSpLocks/>
          </p:cNvGrpSpPr>
          <p:nvPr/>
        </p:nvGrpSpPr>
        <p:grpSpPr bwMode="auto">
          <a:xfrm>
            <a:off x="5548313" y="5454650"/>
            <a:ext cx="619125" cy="550863"/>
            <a:chOff x="3495" y="3436"/>
            <a:chExt cx="390" cy="347"/>
          </a:xfrm>
        </p:grpSpPr>
        <p:pic>
          <p:nvPicPr>
            <p:cNvPr id="40999"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41000"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41001"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1002"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41003" name="Rectangle 43"/>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41004" name="AutoShape 44"/>
          <p:cNvSpPr>
            <a:spLocks noChangeArrowheads="1"/>
          </p:cNvSpPr>
          <p:nvPr/>
        </p:nvSpPr>
        <p:spPr bwMode="auto">
          <a:xfrm rot="10800000" flipH="1">
            <a:off x="7324725"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rot="10800000" wrap="none" lIns="90488" tIns="44450" rIns="90488" bIns="44450" anchor="ctr"/>
          <a:lstStyle/>
          <a:p>
            <a:pPr algn="ctr" eaLnBrk="0" hangingPunct="0"/>
            <a:r>
              <a:rPr lang="en-US" b="1"/>
              <a:t>My hash</a:t>
            </a:r>
          </a:p>
          <a:p>
            <a:pPr algn="ctr" eaLnBrk="0" hangingPunct="0"/>
            <a:r>
              <a:rPr lang="en-US" b="1"/>
              <a:t>value is [2].</a:t>
            </a:r>
          </a:p>
        </p:txBody>
      </p:sp>
      <p:sp>
        <p:nvSpPr>
          <p:cNvPr id="41005" name="AutoShape 45"/>
          <p:cNvSpPr>
            <a:spLocks noChangeArrowheads="1"/>
          </p:cNvSpPr>
          <p:nvPr/>
        </p:nvSpPr>
        <p:spPr bwMode="auto">
          <a:xfrm>
            <a:off x="3036888" y="4070350"/>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b="1"/>
              <a:t>Not me.</a:t>
            </a:r>
          </a:p>
        </p:txBody>
      </p:sp>
      <p:sp>
        <p:nvSpPr>
          <p:cNvPr id="45" name="Rectangle 2"/>
          <p:cNvSpPr>
            <a:spLocks noGrp="1" noChangeArrowheads="1"/>
          </p:cNvSpPr>
          <p:nvPr>
            <p:ph type="title"/>
          </p:nvPr>
        </p:nvSpPr>
        <p:spPr>
          <a:xfrm>
            <a:off x="-1066800" y="609600"/>
            <a:ext cx="7772400" cy="1143000"/>
          </a:xfrm>
          <a:noFill/>
          <a:ln/>
          <a:effectLst>
            <a:outerShdw dist="107763" dir="2700000" algn="ctr" rotWithShape="0">
              <a:schemeClr val="bg2"/>
            </a:outerShdw>
          </a:effectLst>
        </p:spPr>
        <p:txBody>
          <a:bodyPr lIns="90488" tIns="44450" rIns="90488" bIns="44450"/>
          <a:lstStyle/>
          <a:p>
            <a:r>
              <a:rPr lang="el-GR" dirty="0" smtClean="0"/>
              <a:t>Αναζητώντας το</a:t>
            </a:r>
            <a:r>
              <a:rPr lang="en-US" dirty="0" smtClean="0"/>
              <a:t> </a:t>
            </a:r>
            <a:r>
              <a:rPr lang="en-US" dirty="0"/>
              <a:t>Key</a:t>
            </a:r>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sz="half" idx="1"/>
          </p:nvPr>
        </p:nvSpPr>
        <p:spPr>
          <a:xfrm>
            <a:off x="685800" y="1774825"/>
            <a:ext cx="5102225" cy="4114800"/>
          </a:xfrm>
          <a:noFill/>
          <a:ln/>
        </p:spPr>
        <p:txBody>
          <a:bodyPr lIns="90488" tIns="44450" rIns="90488" bIns="44450"/>
          <a:lstStyle/>
          <a:p>
            <a:r>
              <a:rPr lang="el-GR" dirty="0" smtClean="0"/>
              <a:t>Συνέχισε να μετακινείσαι προς τα εμπρός (</a:t>
            </a:r>
            <a:r>
              <a:rPr lang="en-US" dirty="0" smtClean="0"/>
              <a:t>forward</a:t>
            </a:r>
            <a:r>
              <a:rPr lang="el-GR" dirty="0" smtClean="0"/>
              <a:t>)</a:t>
            </a:r>
            <a:r>
              <a:rPr lang="en-US" dirty="0" smtClean="0"/>
              <a:t> </a:t>
            </a:r>
            <a:r>
              <a:rPr lang="el-GR" dirty="0" smtClean="0"/>
              <a:t>μέχρι να βρεις το </a:t>
            </a:r>
            <a:r>
              <a:rPr lang="en-US" dirty="0" smtClean="0"/>
              <a:t>key</a:t>
            </a:r>
            <a:r>
              <a:rPr lang="en-US" dirty="0"/>
              <a:t>, </a:t>
            </a:r>
            <a:r>
              <a:rPr lang="el-GR" dirty="0" smtClean="0"/>
              <a:t>ή να φτάσεις σε άδειο κελί</a:t>
            </a:r>
            <a:r>
              <a:rPr lang="en-US" dirty="0" smtClean="0"/>
              <a:t>.</a:t>
            </a:r>
            <a:endParaRPr lang="en-US" dirty="0"/>
          </a:p>
        </p:txBody>
      </p:sp>
      <p:sp useBgFill="1">
        <p:nvSpPr>
          <p:cNvPr id="43012"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301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3014"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43015"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43016"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43017"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43018"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43019"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43020"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43021"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43022"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43023"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43024"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43025"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4302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3027"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43028" name="Group 20"/>
          <p:cNvGrpSpPr>
            <a:grpSpLocks/>
          </p:cNvGrpSpPr>
          <p:nvPr/>
        </p:nvGrpSpPr>
        <p:grpSpPr bwMode="auto">
          <a:xfrm>
            <a:off x="4598988" y="5475288"/>
            <a:ext cx="671512" cy="519112"/>
            <a:chOff x="2897" y="3449"/>
            <a:chExt cx="423" cy="327"/>
          </a:xfrm>
        </p:grpSpPr>
        <p:sp>
          <p:nvSpPr>
            <p:cNvPr id="43029"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43030"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43031" name="Group 23"/>
          <p:cNvGrpSpPr>
            <a:grpSpLocks/>
          </p:cNvGrpSpPr>
          <p:nvPr/>
        </p:nvGrpSpPr>
        <p:grpSpPr bwMode="auto">
          <a:xfrm>
            <a:off x="2822575" y="5449888"/>
            <a:ext cx="671513" cy="569912"/>
            <a:chOff x="1778" y="3433"/>
            <a:chExt cx="423" cy="359"/>
          </a:xfrm>
        </p:grpSpPr>
        <p:sp>
          <p:nvSpPr>
            <p:cNvPr id="43032"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43033"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43034" name="Group 26"/>
          <p:cNvGrpSpPr>
            <a:grpSpLocks/>
          </p:cNvGrpSpPr>
          <p:nvPr/>
        </p:nvGrpSpPr>
        <p:grpSpPr bwMode="auto">
          <a:xfrm>
            <a:off x="1906588" y="5445125"/>
            <a:ext cx="619125" cy="577850"/>
            <a:chOff x="1201" y="3430"/>
            <a:chExt cx="390" cy="364"/>
          </a:xfrm>
        </p:grpSpPr>
        <p:sp>
          <p:nvSpPr>
            <p:cNvPr id="43035"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43036"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43037" name="Group 29"/>
          <p:cNvGrpSpPr>
            <a:grpSpLocks/>
          </p:cNvGrpSpPr>
          <p:nvPr/>
        </p:nvGrpSpPr>
        <p:grpSpPr bwMode="auto">
          <a:xfrm>
            <a:off x="7764463" y="5480050"/>
            <a:ext cx="727075" cy="508000"/>
            <a:chOff x="4891" y="3452"/>
            <a:chExt cx="458" cy="320"/>
          </a:xfrm>
        </p:grpSpPr>
        <p:sp>
          <p:nvSpPr>
            <p:cNvPr id="43038"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43039"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43040" name="Group 32"/>
          <p:cNvGrpSpPr>
            <a:grpSpLocks/>
          </p:cNvGrpSpPr>
          <p:nvPr/>
        </p:nvGrpSpPr>
        <p:grpSpPr bwMode="auto">
          <a:xfrm>
            <a:off x="6596063" y="4014788"/>
            <a:ext cx="1311275" cy="2832100"/>
            <a:chOff x="4155" y="2529"/>
            <a:chExt cx="826" cy="1784"/>
          </a:xfrm>
        </p:grpSpPr>
        <p:sp useBgFill="1">
          <p:nvSpPr>
            <p:cNvPr id="43041"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3042"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43043" name="Group 35"/>
          <p:cNvGrpSpPr>
            <a:grpSpLocks/>
          </p:cNvGrpSpPr>
          <p:nvPr/>
        </p:nvGrpSpPr>
        <p:grpSpPr bwMode="auto">
          <a:xfrm>
            <a:off x="3713163" y="5465763"/>
            <a:ext cx="619125" cy="558800"/>
            <a:chOff x="2339" y="3443"/>
            <a:chExt cx="390" cy="352"/>
          </a:xfrm>
        </p:grpSpPr>
        <p:pic>
          <p:nvPicPr>
            <p:cNvPr id="43044"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43045"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43046" name="Group 38"/>
          <p:cNvGrpSpPr>
            <a:grpSpLocks/>
          </p:cNvGrpSpPr>
          <p:nvPr/>
        </p:nvGrpSpPr>
        <p:grpSpPr bwMode="auto">
          <a:xfrm>
            <a:off x="5548313" y="5454650"/>
            <a:ext cx="619125" cy="550863"/>
            <a:chOff x="3495" y="3436"/>
            <a:chExt cx="390" cy="347"/>
          </a:xfrm>
        </p:grpSpPr>
        <p:pic>
          <p:nvPicPr>
            <p:cNvPr id="43047"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43048"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43049"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3050"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43051" name="Rectangle 43"/>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43052" name="AutoShape 44"/>
          <p:cNvSpPr>
            <a:spLocks noChangeArrowheads="1"/>
          </p:cNvSpPr>
          <p:nvPr/>
        </p:nvSpPr>
        <p:spPr bwMode="auto">
          <a:xfrm rot="10800000" flipH="1">
            <a:off x="7324725"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rot="10800000" wrap="none" lIns="90488" tIns="44450" rIns="90488" bIns="44450" anchor="ctr"/>
          <a:lstStyle/>
          <a:p>
            <a:pPr algn="ctr" eaLnBrk="0" hangingPunct="0"/>
            <a:r>
              <a:rPr lang="en-US" b="1"/>
              <a:t>My hash</a:t>
            </a:r>
          </a:p>
          <a:p>
            <a:pPr algn="ctr" eaLnBrk="0" hangingPunct="0"/>
            <a:r>
              <a:rPr lang="en-US" b="1"/>
              <a:t>value is [2].</a:t>
            </a:r>
          </a:p>
        </p:txBody>
      </p:sp>
      <p:sp>
        <p:nvSpPr>
          <p:cNvPr id="43053" name="AutoShape 45"/>
          <p:cNvSpPr>
            <a:spLocks noChangeArrowheads="1"/>
          </p:cNvSpPr>
          <p:nvPr/>
        </p:nvSpPr>
        <p:spPr bwMode="auto">
          <a:xfrm>
            <a:off x="3910013" y="4070350"/>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b="1"/>
              <a:t>Not me.</a:t>
            </a:r>
          </a:p>
        </p:txBody>
      </p:sp>
      <p:sp>
        <p:nvSpPr>
          <p:cNvPr id="45" name="Rectangle 2"/>
          <p:cNvSpPr>
            <a:spLocks noGrp="1" noChangeArrowheads="1"/>
          </p:cNvSpPr>
          <p:nvPr>
            <p:ph type="title"/>
          </p:nvPr>
        </p:nvSpPr>
        <p:spPr>
          <a:xfrm>
            <a:off x="-1066800" y="609600"/>
            <a:ext cx="7772400" cy="1143000"/>
          </a:xfrm>
          <a:noFill/>
          <a:ln/>
          <a:effectLst>
            <a:outerShdw dist="107763" dir="2700000" algn="ctr" rotWithShape="0">
              <a:schemeClr val="bg2"/>
            </a:outerShdw>
          </a:effectLst>
        </p:spPr>
        <p:txBody>
          <a:bodyPr lIns="90488" tIns="44450" rIns="90488" bIns="44450"/>
          <a:lstStyle/>
          <a:p>
            <a:r>
              <a:rPr lang="el-GR" dirty="0" smtClean="0"/>
              <a:t>Αναζητώντας το</a:t>
            </a:r>
            <a:r>
              <a:rPr lang="en-US" dirty="0" smtClean="0"/>
              <a:t> </a:t>
            </a:r>
            <a:r>
              <a:rPr lang="en-US" dirty="0"/>
              <a:t>Key</a:t>
            </a:r>
          </a:p>
        </p:txBody>
      </p:sp>
    </p:spTree>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sz="half" idx="1"/>
          </p:nvPr>
        </p:nvSpPr>
        <p:spPr>
          <a:xfrm>
            <a:off x="685800" y="1774825"/>
            <a:ext cx="5102225" cy="4114800"/>
          </a:xfrm>
          <a:noFill/>
          <a:ln/>
        </p:spPr>
        <p:txBody>
          <a:bodyPr lIns="90488" tIns="44450" rIns="90488" bIns="44450"/>
          <a:lstStyle/>
          <a:p>
            <a:r>
              <a:rPr lang="el-GR" dirty="0" smtClean="0"/>
              <a:t>Συνέχισε να μετακινείσαι προς τα εμπρός (</a:t>
            </a:r>
            <a:r>
              <a:rPr lang="en-US" dirty="0" smtClean="0"/>
              <a:t>forward</a:t>
            </a:r>
            <a:r>
              <a:rPr lang="el-GR" dirty="0" smtClean="0"/>
              <a:t>)</a:t>
            </a:r>
            <a:r>
              <a:rPr lang="en-US" dirty="0" smtClean="0"/>
              <a:t> </a:t>
            </a:r>
            <a:r>
              <a:rPr lang="el-GR" dirty="0" smtClean="0"/>
              <a:t>μέχρι να βρεις το </a:t>
            </a:r>
            <a:r>
              <a:rPr lang="en-US" dirty="0" smtClean="0"/>
              <a:t>key, </a:t>
            </a:r>
            <a:r>
              <a:rPr lang="el-GR" dirty="0" smtClean="0"/>
              <a:t>ή να φτάσεις σε άδειο κελί</a:t>
            </a:r>
            <a:r>
              <a:rPr lang="en-US" dirty="0" smtClean="0"/>
              <a:t>.</a:t>
            </a:r>
            <a:endParaRPr lang="en-US" dirty="0"/>
          </a:p>
        </p:txBody>
      </p:sp>
      <p:sp useBgFill="1">
        <p:nvSpPr>
          <p:cNvPr id="45060"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5061"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5062"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45063"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45064"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45065"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45066"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45067"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45068"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45069"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45070"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45071"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45072"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45073"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45074"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5075"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45076" name="Group 20"/>
          <p:cNvGrpSpPr>
            <a:grpSpLocks/>
          </p:cNvGrpSpPr>
          <p:nvPr/>
        </p:nvGrpSpPr>
        <p:grpSpPr bwMode="auto">
          <a:xfrm>
            <a:off x="4598988" y="5475288"/>
            <a:ext cx="671512" cy="519112"/>
            <a:chOff x="2897" y="3449"/>
            <a:chExt cx="423" cy="327"/>
          </a:xfrm>
        </p:grpSpPr>
        <p:sp>
          <p:nvSpPr>
            <p:cNvPr id="45077"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45078"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45079" name="Group 23"/>
          <p:cNvGrpSpPr>
            <a:grpSpLocks/>
          </p:cNvGrpSpPr>
          <p:nvPr/>
        </p:nvGrpSpPr>
        <p:grpSpPr bwMode="auto">
          <a:xfrm>
            <a:off x="2822575" y="5449888"/>
            <a:ext cx="671513" cy="569912"/>
            <a:chOff x="1778" y="3433"/>
            <a:chExt cx="423" cy="359"/>
          </a:xfrm>
        </p:grpSpPr>
        <p:sp>
          <p:nvSpPr>
            <p:cNvPr id="45080"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45081"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45082" name="Group 26"/>
          <p:cNvGrpSpPr>
            <a:grpSpLocks/>
          </p:cNvGrpSpPr>
          <p:nvPr/>
        </p:nvGrpSpPr>
        <p:grpSpPr bwMode="auto">
          <a:xfrm>
            <a:off x="1906588" y="5445125"/>
            <a:ext cx="619125" cy="577850"/>
            <a:chOff x="1201" y="3430"/>
            <a:chExt cx="390" cy="364"/>
          </a:xfrm>
        </p:grpSpPr>
        <p:sp>
          <p:nvSpPr>
            <p:cNvPr id="45083"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45084"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45085" name="Group 29"/>
          <p:cNvGrpSpPr>
            <a:grpSpLocks/>
          </p:cNvGrpSpPr>
          <p:nvPr/>
        </p:nvGrpSpPr>
        <p:grpSpPr bwMode="auto">
          <a:xfrm>
            <a:off x="7764463" y="5480050"/>
            <a:ext cx="727075" cy="508000"/>
            <a:chOff x="4891" y="3452"/>
            <a:chExt cx="458" cy="320"/>
          </a:xfrm>
        </p:grpSpPr>
        <p:sp>
          <p:nvSpPr>
            <p:cNvPr id="45086"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45087"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45088" name="Group 32"/>
          <p:cNvGrpSpPr>
            <a:grpSpLocks/>
          </p:cNvGrpSpPr>
          <p:nvPr/>
        </p:nvGrpSpPr>
        <p:grpSpPr bwMode="auto">
          <a:xfrm>
            <a:off x="6596063" y="4014788"/>
            <a:ext cx="1311275" cy="2832100"/>
            <a:chOff x="4155" y="2529"/>
            <a:chExt cx="826" cy="1784"/>
          </a:xfrm>
        </p:grpSpPr>
        <p:sp useBgFill="1">
          <p:nvSpPr>
            <p:cNvPr id="45089"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5090"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45091" name="Group 35"/>
          <p:cNvGrpSpPr>
            <a:grpSpLocks/>
          </p:cNvGrpSpPr>
          <p:nvPr/>
        </p:nvGrpSpPr>
        <p:grpSpPr bwMode="auto">
          <a:xfrm>
            <a:off x="3713163" y="5465763"/>
            <a:ext cx="619125" cy="558800"/>
            <a:chOff x="2339" y="3443"/>
            <a:chExt cx="390" cy="352"/>
          </a:xfrm>
        </p:grpSpPr>
        <p:pic>
          <p:nvPicPr>
            <p:cNvPr id="45092"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45093"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45094" name="Group 38"/>
          <p:cNvGrpSpPr>
            <a:grpSpLocks/>
          </p:cNvGrpSpPr>
          <p:nvPr/>
        </p:nvGrpSpPr>
        <p:grpSpPr bwMode="auto">
          <a:xfrm>
            <a:off x="5548313" y="5454650"/>
            <a:ext cx="619125" cy="550863"/>
            <a:chOff x="3495" y="3436"/>
            <a:chExt cx="390" cy="347"/>
          </a:xfrm>
        </p:grpSpPr>
        <p:pic>
          <p:nvPicPr>
            <p:cNvPr id="45095"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45096"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45097"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5098"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45099" name="Rectangle 43"/>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45100" name="AutoShape 44"/>
          <p:cNvSpPr>
            <a:spLocks noChangeArrowheads="1"/>
          </p:cNvSpPr>
          <p:nvPr/>
        </p:nvSpPr>
        <p:spPr bwMode="auto">
          <a:xfrm rot="10800000" flipH="1">
            <a:off x="7324725"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rot="10800000" wrap="none" lIns="90488" tIns="44450" rIns="90488" bIns="44450" anchor="ctr"/>
          <a:lstStyle/>
          <a:p>
            <a:pPr algn="ctr" eaLnBrk="0" hangingPunct="0"/>
            <a:r>
              <a:rPr lang="en-US" b="1"/>
              <a:t>My hash</a:t>
            </a:r>
          </a:p>
          <a:p>
            <a:pPr algn="ctr" eaLnBrk="0" hangingPunct="0"/>
            <a:r>
              <a:rPr lang="en-US" b="1"/>
              <a:t>value is [2].</a:t>
            </a:r>
          </a:p>
        </p:txBody>
      </p:sp>
      <p:sp>
        <p:nvSpPr>
          <p:cNvPr id="45101" name="AutoShape 45"/>
          <p:cNvSpPr>
            <a:spLocks noChangeArrowheads="1"/>
          </p:cNvSpPr>
          <p:nvPr/>
        </p:nvSpPr>
        <p:spPr bwMode="auto">
          <a:xfrm>
            <a:off x="4765675" y="4070350"/>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b="1"/>
              <a:t>Not me.</a:t>
            </a:r>
          </a:p>
        </p:txBody>
      </p:sp>
      <p:sp>
        <p:nvSpPr>
          <p:cNvPr id="45" name="Rectangle 2"/>
          <p:cNvSpPr>
            <a:spLocks noGrp="1" noChangeArrowheads="1"/>
          </p:cNvSpPr>
          <p:nvPr>
            <p:ph type="title"/>
          </p:nvPr>
        </p:nvSpPr>
        <p:spPr>
          <a:xfrm>
            <a:off x="-1066800" y="609600"/>
            <a:ext cx="7772400" cy="1143000"/>
          </a:xfrm>
          <a:noFill/>
          <a:ln/>
          <a:effectLst>
            <a:outerShdw dist="107763" dir="2700000" algn="ctr" rotWithShape="0">
              <a:schemeClr val="bg2"/>
            </a:outerShdw>
          </a:effectLst>
        </p:spPr>
        <p:txBody>
          <a:bodyPr lIns="90488" tIns="44450" rIns="90488" bIns="44450"/>
          <a:lstStyle/>
          <a:p>
            <a:r>
              <a:rPr lang="el-GR" dirty="0" smtClean="0"/>
              <a:t>Αναζητώντας το</a:t>
            </a:r>
            <a:r>
              <a:rPr lang="en-US" dirty="0" smtClean="0"/>
              <a:t> </a:t>
            </a:r>
            <a:r>
              <a:rPr lang="en-US" dirty="0"/>
              <a:t>Key</a:t>
            </a:r>
          </a:p>
        </p:txBody>
      </p:sp>
    </p:spTree>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685800" y="1774825"/>
            <a:ext cx="5102225" cy="4114800"/>
          </a:xfrm>
          <a:noFill/>
          <a:ln/>
        </p:spPr>
        <p:txBody>
          <a:bodyPr lIns="90488" tIns="44450" rIns="90488" bIns="44450"/>
          <a:lstStyle/>
          <a:p>
            <a:r>
              <a:rPr lang="el-GR" dirty="0" smtClean="0"/>
              <a:t>Συνέχισε να μετακινείσαι προς τα εμπρός (</a:t>
            </a:r>
            <a:r>
              <a:rPr lang="en-US" dirty="0" smtClean="0"/>
              <a:t>forward</a:t>
            </a:r>
            <a:r>
              <a:rPr lang="el-GR" dirty="0" smtClean="0"/>
              <a:t>)</a:t>
            </a:r>
            <a:r>
              <a:rPr lang="en-US" dirty="0" smtClean="0"/>
              <a:t> </a:t>
            </a:r>
            <a:r>
              <a:rPr lang="el-GR" dirty="0" smtClean="0"/>
              <a:t>μέχρι να βρεις το </a:t>
            </a:r>
            <a:r>
              <a:rPr lang="en-US" dirty="0" smtClean="0"/>
              <a:t>key, </a:t>
            </a:r>
            <a:r>
              <a:rPr lang="el-GR" dirty="0" smtClean="0"/>
              <a:t>ή να φτάσεις σε άδειο κελί</a:t>
            </a:r>
            <a:r>
              <a:rPr lang="en-US" dirty="0" smtClean="0"/>
              <a:t>.</a:t>
            </a:r>
            <a:endParaRPr lang="en-US" dirty="0"/>
          </a:p>
        </p:txBody>
      </p:sp>
      <p:sp useBgFill="1">
        <p:nvSpPr>
          <p:cNvPr id="47108"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7109"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7110"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47111"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47112"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47113"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47114"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47115"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47116"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47117"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47118"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47119"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47120"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47121"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47122"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7123"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47124" name="Group 20"/>
          <p:cNvGrpSpPr>
            <a:grpSpLocks/>
          </p:cNvGrpSpPr>
          <p:nvPr/>
        </p:nvGrpSpPr>
        <p:grpSpPr bwMode="auto">
          <a:xfrm>
            <a:off x="4598988" y="5475288"/>
            <a:ext cx="671512" cy="519112"/>
            <a:chOff x="2897" y="3449"/>
            <a:chExt cx="423" cy="327"/>
          </a:xfrm>
        </p:grpSpPr>
        <p:sp>
          <p:nvSpPr>
            <p:cNvPr id="47125"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47126"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47127" name="Group 23"/>
          <p:cNvGrpSpPr>
            <a:grpSpLocks/>
          </p:cNvGrpSpPr>
          <p:nvPr/>
        </p:nvGrpSpPr>
        <p:grpSpPr bwMode="auto">
          <a:xfrm>
            <a:off x="2822575" y="5449888"/>
            <a:ext cx="671513" cy="569912"/>
            <a:chOff x="1778" y="3433"/>
            <a:chExt cx="423" cy="359"/>
          </a:xfrm>
        </p:grpSpPr>
        <p:sp>
          <p:nvSpPr>
            <p:cNvPr id="47128"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47129"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47130" name="Group 26"/>
          <p:cNvGrpSpPr>
            <a:grpSpLocks/>
          </p:cNvGrpSpPr>
          <p:nvPr/>
        </p:nvGrpSpPr>
        <p:grpSpPr bwMode="auto">
          <a:xfrm>
            <a:off x="1906588" y="5445125"/>
            <a:ext cx="619125" cy="577850"/>
            <a:chOff x="1201" y="3430"/>
            <a:chExt cx="390" cy="364"/>
          </a:xfrm>
        </p:grpSpPr>
        <p:sp>
          <p:nvSpPr>
            <p:cNvPr id="47131"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47132"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47133" name="Group 29"/>
          <p:cNvGrpSpPr>
            <a:grpSpLocks/>
          </p:cNvGrpSpPr>
          <p:nvPr/>
        </p:nvGrpSpPr>
        <p:grpSpPr bwMode="auto">
          <a:xfrm>
            <a:off x="7764463" y="5480050"/>
            <a:ext cx="727075" cy="508000"/>
            <a:chOff x="4891" y="3452"/>
            <a:chExt cx="458" cy="320"/>
          </a:xfrm>
        </p:grpSpPr>
        <p:sp>
          <p:nvSpPr>
            <p:cNvPr id="47134"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47135"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47136" name="Group 32"/>
          <p:cNvGrpSpPr>
            <a:grpSpLocks/>
          </p:cNvGrpSpPr>
          <p:nvPr/>
        </p:nvGrpSpPr>
        <p:grpSpPr bwMode="auto">
          <a:xfrm>
            <a:off x="6596063" y="4014788"/>
            <a:ext cx="1311275" cy="2832100"/>
            <a:chOff x="4155" y="2529"/>
            <a:chExt cx="826" cy="1784"/>
          </a:xfrm>
        </p:grpSpPr>
        <p:sp useBgFill="1">
          <p:nvSpPr>
            <p:cNvPr id="47137"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7138"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47139" name="Group 35"/>
          <p:cNvGrpSpPr>
            <a:grpSpLocks/>
          </p:cNvGrpSpPr>
          <p:nvPr/>
        </p:nvGrpSpPr>
        <p:grpSpPr bwMode="auto">
          <a:xfrm>
            <a:off x="3713163" y="5465763"/>
            <a:ext cx="619125" cy="558800"/>
            <a:chOff x="2339" y="3443"/>
            <a:chExt cx="390" cy="352"/>
          </a:xfrm>
        </p:grpSpPr>
        <p:pic>
          <p:nvPicPr>
            <p:cNvPr id="47140"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47141"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47142" name="Group 38"/>
          <p:cNvGrpSpPr>
            <a:grpSpLocks/>
          </p:cNvGrpSpPr>
          <p:nvPr/>
        </p:nvGrpSpPr>
        <p:grpSpPr bwMode="auto">
          <a:xfrm>
            <a:off x="5548313" y="5454650"/>
            <a:ext cx="619125" cy="550863"/>
            <a:chOff x="3495" y="3436"/>
            <a:chExt cx="390" cy="347"/>
          </a:xfrm>
        </p:grpSpPr>
        <p:pic>
          <p:nvPicPr>
            <p:cNvPr id="47143"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47144"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47145"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7146" name="Oval 42"/>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47147" name="Rectangle 43"/>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47148" name="AutoShape 44"/>
          <p:cNvSpPr>
            <a:spLocks noChangeArrowheads="1"/>
          </p:cNvSpPr>
          <p:nvPr/>
        </p:nvSpPr>
        <p:spPr bwMode="auto">
          <a:xfrm rot="10800000" flipH="1">
            <a:off x="7324725"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rot="10800000" wrap="none" lIns="90488" tIns="44450" rIns="90488" bIns="44450" anchor="ctr"/>
          <a:lstStyle/>
          <a:p>
            <a:pPr algn="ctr" eaLnBrk="0" hangingPunct="0"/>
            <a:r>
              <a:rPr lang="en-US" b="1"/>
              <a:t>My hash</a:t>
            </a:r>
          </a:p>
          <a:p>
            <a:pPr algn="ctr" eaLnBrk="0" hangingPunct="0"/>
            <a:r>
              <a:rPr lang="en-US" b="1"/>
              <a:t>value is [2].</a:t>
            </a:r>
          </a:p>
        </p:txBody>
      </p:sp>
      <p:sp>
        <p:nvSpPr>
          <p:cNvPr id="47149" name="AutoShape 45"/>
          <p:cNvSpPr>
            <a:spLocks noChangeArrowheads="1"/>
          </p:cNvSpPr>
          <p:nvPr/>
        </p:nvSpPr>
        <p:spPr bwMode="auto">
          <a:xfrm>
            <a:off x="5673725" y="4070350"/>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b="1"/>
              <a:t>Yes!</a:t>
            </a:r>
          </a:p>
        </p:txBody>
      </p:sp>
      <p:sp>
        <p:nvSpPr>
          <p:cNvPr id="45" name="Rectangle 2"/>
          <p:cNvSpPr>
            <a:spLocks noGrp="1" noChangeArrowheads="1"/>
          </p:cNvSpPr>
          <p:nvPr>
            <p:ph type="title"/>
          </p:nvPr>
        </p:nvSpPr>
        <p:spPr>
          <a:xfrm>
            <a:off x="-1066800" y="609600"/>
            <a:ext cx="7772400" cy="1143000"/>
          </a:xfrm>
          <a:noFill/>
          <a:ln/>
          <a:effectLst>
            <a:outerShdw dist="107763" dir="2700000" algn="ctr" rotWithShape="0">
              <a:schemeClr val="bg2"/>
            </a:outerShdw>
          </a:effectLst>
        </p:spPr>
        <p:txBody>
          <a:bodyPr lIns="90488" tIns="44450" rIns="90488" bIns="44450"/>
          <a:lstStyle/>
          <a:p>
            <a:r>
              <a:rPr lang="el-GR" dirty="0" smtClean="0"/>
              <a:t>Αναζητώντας το</a:t>
            </a:r>
            <a:r>
              <a:rPr lang="en-US" dirty="0" smtClean="0"/>
              <a:t> </a:t>
            </a:r>
            <a:r>
              <a:rPr lang="en-US" dirty="0"/>
              <a:t>Key</a:t>
            </a:r>
          </a:p>
        </p:txBody>
      </p:sp>
    </p:spTree>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sz="half" idx="1"/>
          </p:nvPr>
        </p:nvSpPr>
        <p:spPr>
          <a:xfrm>
            <a:off x="685800" y="1774825"/>
            <a:ext cx="5102225" cy="4114800"/>
          </a:xfrm>
          <a:noFill/>
          <a:ln/>
        </p:spPr>
        <p:txBody>
          <a:bodyPr lIns="90488" tIns="44450" rIns="90488" bIns="44450"/>
          <a:lstStyle/>
          <a:p>
            <a:r>
              <a:rPr lang="el-GR" dirty="0" smtClean="0"/>
              <a:t>Όταν εντοπιστεί η εγγραφή</a:t>
            </a:r>
            <a:r>
              <a:rPr lang="en-US" dirty="0" smtClean="0"/>
              <a:t>, </a:t>
            </a:r>
            <a:r>
              <a:rPr lang="el-GR" dirty="0" smtClean="0"/>
              <a:t>η πληροφορία ανακτάται και αντιγράφεται στην κατάλληλη θέση μνήμης</a:t>
            </a:r>
            <a:r>
              <a:rPr lang="en-US" dirty="0" smtClean="0"/>
              <a:t>.</a:t>
            </a:r>
            <a:endParaRPr lang="en-US" dirty="0"/>
          </a:p>
        </p:txBody>
      </p:sp>
      <p:sp useBgFill="1">
        <p:nvSpPr>
          <p:cNvPr id="49156"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9157"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9158"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49159"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49160"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49161"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49162"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49163"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49164"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49165"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49166"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49167"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49168"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49169"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49170"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9171"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49172" name="Group 20"/>
          <p:cNvGrpSpPr>
            <a:grpSpLocks/>
          </p:cNvGrpSpPr>
          <p:nvPr/>
        </p:nvGrpSpPr>
        <p:grpSpPr bwMode="auto">
          <a:xfrm>
            <a:off x="4598988" y="5475288"/>
            <a:ext cx="671512" cy="519112"/>
            <a:chOff x="2897" y="3449"/>
            <a:chExt cx="423" cy="327"/>
          </a:xfrm>
        </p:grpSpPr>
        <p:sp>
          <p:nvSpPr>
            <p:cNvPr id="49173"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49174"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49175" name="Group 23"/>
          <p:cNvGrpSpPr>
            <a:grpSpLocks/>
          </p:cNvGrpSpPr>
          <p:nvPr/>
        </p:nvGrpSpPr>
        <p:grpSpPr bwMode="auto">
          <a:xfrm>
            <a:off x="2822575" y="5449888"/>
            <a:ext cx="671513" cy="569912"/>
            <a:chOff x="1778" y="3433"/>
            <a:chExt cx="423" cy="359"/>
          </a:xfrm>
        </p:grpSpPr>
        <p:sp>
          <p:nvSpPr>
            <p:cNvPr id="49176"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49177"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49178" name="Group 26"/>
          <p:cNvGrpSpPr>
            <a:grpSpLocks/>
          </p:cNvGrpSpPr>
          <p:nvPr/>
        </p:nvGrpSpPr>
        <p:grpSpPr bwMode="auto">
          <a:xfrm>
            <a:off x="1906588" y="5445125"/>
            <a:ext cx="619125" cy="577850"/>
            <a:chOff x="1201" y="3430"/>
            <a:chExt cx="390" cy="364"/>
          </a:xfrm>
        </p:grpSpPr>
        <p:sp>
          <p:nvSpPr>
            <p:cNvPr id="49179"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49180"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49181" name="Group 29"/>
          <p:cNvGrpSpPr>
            <a:grpSpLocks/>
          </p:cNvGrpSpPr>
          <p:nvPr/>
        </p:nvGrpSpPr>
        <p:grpSpPr bwMode="auto">
          <a:xfrm>
            <a:off x="7764463" y="5480050"/>
            <a:ext cx="727075" cy="508000"/>
            <a:chOff x="4891" y="3452"/>
            <a:chExt cx="458" cy="320"/>
          </a:xfrm>
        </p:grpSpPr>
        <p:sp>
          <p:nvSpPr>
            <p:cNvPr id="49182"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49183"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49184" name="Group 32"/>
          <p:cNvGrpSpPr>
            <a:grpSpLocks/>
          </p:cNvGrpSpPr>
          <p:nvPr/>
        </p:nvGrpSpPr>
        <p:grpSpPr bwMode="auto">
          <a:xfrm>
            <a:off x="6596063" y="4014788"/>
            <a:ext cx="1311275" cy="2832100"/>
            <a:chOff x="4155" y="2529"/>
            <a:chExt cx="826" cy="1784"/>
          </a:xfrm>
        </p:grpSpPr>
        <p:sp useBgFill="1">
          <p:nvSpPr>
            <p:cNvPr id="49185"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49186"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49187" name="Group 35"/>
          <p:cNvGrpSpPr>
            <a:grpSpLocks/>
          </p:cNvGrpSpPr>
          <p:nvPr/>
        </p:nvGrpSpPr>
        <p:grpSpPr bwMode="auto">
          <a:xfrm>
            <a:off x="3713163" y="5465763"/>
            <a:ext cx="619125" cy="558800"/>
            <a:chOff x="2339" y="3443"/>
            <a:chExt cx="390" cy="352"/>
          </a:xfrm>
        </p:grpSpPr>
        <p:pic>
          <p:nvPicPr>
            <p:cNvPr id="49188"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49189"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49190" name="Group 38"/>
          <p:cNvGrpSpPr>
            <a:grpSpLocks/>
          </p:cNvGrpSpPr>
          <p:nvPr/>
        </p:nvGrpSpPr>
        <p:grpSpPr bwMode="auto">
          <a:xfrm>
            <a:off x="5548313" y="5454650"/>
            <a:ext cx="619125" cy="550863"/>
            <a:chOff x="3495" y="3436"/>
            <a:chExt cx="390" cy="347"/>
          </a:xfrm>
        </p:grpSpPr>
        <p:pic>
          <p:nvPicPr>
            <p:cNvPr id="49191"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49192"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49193" name="Rectangle 4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9194" name="Rectangle 42"/>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701466868</a:t>
            </a:r>
          </a:p>
        </p:txBody>
      </p:sp>
      <p:sp>
        <p:nvSpPr>
          <p:cNvPr id="49195" name="AutoShape 43"/>
          <p:cNvSpPr>
            <a:spLocks noChangeArrowheads="1"/>
          </p:cNvSpPr>
          <p:nvPr/>
        </p:nvSpPr>
        <p:spPr bwMode="auto">
          <a:xfrm rot="10800000" flipH="1">
            <a:off x="7324725"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rot="10800000" wrap="none" lIns="90488" tIns="44450" rIns="90488" bIns="44450" anchor="ctr"/>
          <a:lstStyle/>
          <a:p>
            <a:pPr algn="ctr" eaLnBrk="0" hangingPunct="0"/>
            <a:r>
              <a:rPr lang="en-US" b="1"/>
              <a:t>My hash</a:t>
            </a:r>
          </a:p>
          <a:p>
            <a:pPr algn="ctr" eaLnBrk="0" hangingPunct="0"/>
            <a:r>
              <a:rPr lang="en-US" b="1"/>
              <a:t>value is [2].</a:t>
            </a:r>
          </a:p>
        </p:txBody>
      </p:sp>
      <p:sp>
        <p:nvSpPr>
          <p:cNvPr id="49196" name="AutoShape 44"/>
          <p:cNvSpPr>
            <a:spLocks noChangeArrowheads="1"/>
          </p:cNvSpPr>
          <p:nvPr/>
        </p:nvSpPr>
        <p:spPr bwMode="auto">
          <a:xfrm>
            <a:off x="5673725" y="4070350"/>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b="1"/>
              <a:t>Yes!</a:t>
            </a:r>
          </a:p>
        </p:txBody>
      </p:sp>
      <p:sp>
        <p:nvSpPr>
          <p:cNvPr id="49197" name="Arc 45"/>
          <p:cNvSpPr>
            <a:spLocks/>
          </p:cNvSpPr>
          <p:nvPr/>
        </p:nvSpPr>
        <p:spPr bwMode="auto">
          <a:xfrm>
            <a:off x="4864100" y="4027488"/>
            <a:ext cx="798513" cy="137953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accent2"/>
            </a:solidFill>
            <a:round/>
            <a:headEnd/>
            <a:tailEnd/>
          </a:ln>
          <a:effectLst/>
        </p:spPr>
        <p:txBody>
          <a:bodyPr/>
          <a:lstStyle/>
          <a:p>
            <a:endParaRPr lang="el-GR"/>
          </a:p>
        </p:txBody>
      </p:sp>
      <p:sp>
        <p:nvSpPr>
          <p:cNvPr id="49198" name="Arc 46"/>
          <p:cNvSpPr>
            <a:spLocks/>
          </p:cNvSpPr>
          <p:nvPr/>
        </p:nvSpPr>
        <p:spPr bwMode="auto">
          <a:xfrm>
            <a:off x="4864100" y="2868613"/>
            <a:ext cx="1052513" cy="1123950"/>
          </a:xfrm>
          <a:custGeom>
            <a:avLst/>
            <a:gdLst>
              <a:gd name="G0" fmla="+- 21600 0 0"/>
              <a:gd name="G1" fmla="+- 21600 0 0"/>
              <a:gd name="G2" fmla="+- 21600 0 0"/>
              <a:gd name="T0" fmla="*/ 0 w 21600"/>
              <a:gd name="T1" fmla="*/ 21600 h 21600"/>
              <a:gd name="T2" fmla="*/ 2156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3"/>
                  <a:pt x="9650" y="18"/>
                  <a:pt x="21567" y="0"/>
                </a:cubicBezTo>
              </a:path>
              <a:path w="21600" h="21600" stroke="0" extrusionOk="0">
                <a:moveTo>
                  <a:pt x="0" y="21600"/>
                </a:moveTo>
                <a:cubicBezTo>
                  <a:pt x="0" y="9683"/>
                  <a:pt x="9650" y="18"/>
                  <a:pt x="21567" y="0"/>
                </a:cubicBezTo>
                <a:lnTo>
                  <a:pt x="21600" y="21600"/>
                </a:lnTo>
                <a:close/>
              </a:path>
            </a:pathLst>
          </a:custGeom>
          <a:noFill/>
          <a:ln w="50800" cap="rnd">
            <a:solidFill>
              <a:schemeClr val="accent2"/>
            </a:solidFill>
            <a:round/>
            <a:headEnd/>
            <a:tailEnd type="triangle" w="med" len="med"/>
          </a:ln>
          <a:effectLst/>
        </p:spPr>
        <p:txBody>
          <a:bodyPr/>
          <a:lstStyle/>
          <a:p>
            <a:endParaRPr lang="el-GR"/>
          </a:p>
        </p:txBody>
      </p:sp>
      <p:pic>
        <p:nvPicPr>
          <p:cNvPr id="49199" name="Picture 47"/>
          <p:cNvPicPr>
            <a:picLocks noChangeArrowheads="1"/>
          </p:cNvPicPr>
          <p:nvPr/>
        </p:nvPicPr>
        <p:blipFill>
          <a:blip r:embed="rId8" cstate="print"/>
          <a:srcRect/>
          <a:stretch>
            <a:fillRect/>
          </a:stretch>
        </p:blipFill>
        <p:spPr bwMode="auto">
          <a:xfrm>
            <a:off x="6375400" y="1558925"/>
            <a:ext cx="1873250" cy="1727200"/>
          </a:xfrm>
          <a:prstGeom prst="rect">
            <a:avLst/>
          </a:prstGeom>
          <a:noFill/>
          <a:ln w="12700">
            <a:noFill/>
            <a:miter lim="800000"/>
            <a:headEnd/>
            <a:tailEnd/>
          </a:ln>
          <a:effectLst/>
        </p:spPr>
      </p:pic>
      <p:sp>
        <p:nvSpPr>
          <p:cNvPr id="47" name="Rectangle 2"/>
          <p:cNvSpPr>
            <a:spLocks noGrp="1" noChangeArrowheads="1"/>
          </p:cNvSpPr>
          <p:nvPr>
            <p:ph type="title"/>
          </p:nvPr>
        </p:nvSpPr>
        <p:spPr>
          <a:xfrm>
            <a:off x="-1066800" y="609600"/>
            <a:ext cx="7772400" cy="1143000"/>
          </a:xfrm>
          <a:noFill/>
          <a:ln/>
          <a:effectLst>
            <a:outerShdw dist="107763" dir="2700000" algn="ctr" rotWithShape="0">
              <a:schemeClr val="bg2"/>
            </a:outerShdw>
          </a:effectLst>
        </p:spPr>
        <p:txBody>
          <a:bodyPr lIns="90488" tIns="44450" rIns="90488" bIns="44450"/>
          <a:lstStyle/>
          <a:p>
            <a:r>
              <a:rPr lang="el-GR" dirty="0" smtClean="0"/>
              <a:t>Αναζητώντας το</a:t>
            </a:r>
            <a:r>
              <a:rPr lang="en-US" dirty="0" smtClean="0"/>
              <a:t> </a:t>
            </a:r>
            <a:r>
              <a:rPr lang="en-US" dirty="0"/>
              <a:t>Key</a:t>
            </a:r>
          </a:p>
        </p:txBody>
      </p:sp>
    </p:spTree>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 Ομάδα"/>
          <p:cNvGrpSpPr/>
          <p:nvPr/>
        </p:nvGrpSpPr>
        <p:grpSpPr>
          <a:xfrm>
            <a:off x="381000" y="857233"/>
            <a:ext cx="8153400" cy="5961544"/>
            <a:chOff x="381000" y="1362827"/>
            <a:chExt cx="8153400" cy="5500178"/>
          </a:xfrm>
        </p:grpSpPr>
        <p:grpSp>
          <p:nvGrpSpPr>
            <p:cNvPr id="5" name="Group 3"/>
            <p:cNvGrpSpPr>
              <a:grpSpLocks/>
            </p:cNvGrpSpPr>
            <p:nvPr/>
          </p:nvGrpSpPr>
          <p:grpSpPr bwMode="auto">
            <a:xfrm>
              <a:off x="685800" y="1752600"/>
              <a:ext cx="1524000" cy="4495800"/>
              <a:chOff x="576" y="1008"/>
              <a:chExt cx="1248" cy="2832"/>
            </a:xfrm>
          </p:grpSpPr>
          <p:sp>
            <p:nvSpPr>
              <p:cNvPr id="56" name="Rectangle 4"/>
              <p:cNvSpPr>
                <a:spLocks noChangeArrowheads="1"/>
              </p:cNvSpPr>
              <p:nvPr/>
            </p:nvSpPr>
            <p:spPr bwMode="auto">
              <a:xfrm>
                <a:off x="576" y="1008"/>
                <a:ext cx="1248" cy="2832"/>
              </a:xfrm>
              <a:prstGeom prst="rect">
                <a:avLst/>
              </a:prstGeom>
              <a:noFill/>
              <a:ln w="9525">
                <a:solidFill>
                  <a:schemeClr val="tx1"/>
                </a:solidFill>
                <a:miter lim="800000"/>
                <a:headEnd/>
                <a:tailEnd/>
              </a:ln>
              <a:effectLst/>
            </p:spPr>
            <p:txBody>
              <a:bodyPr wrap="none" anchor="ctr"/>
              <a:lstStyle/>
              <a:p>
                <a:endParaRPr lang="en-US">
                  <a:solidFill>
                    <a:schemeClr val="tx2"/>
                  </a:solidFill>
                </a:endParaRPr>
              </a:p>
            </p:txBody>
          </p:sp>
          <p:sp>
            <p:nvSpPr>
              <p:cNvPr id="57" name="Line 5"/>
              <p:cNvSpPr>
                <a:spLocks noChangeShapeType="1"/>
              </p:cNvSpPr>
              <p:nvPr/>
            </p:nvSpPr>
            <p:spPr bwMode="auto">
              <a:xfrm>
                <a:off x="576" y="3600"/>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8" name="Line 6"/>
              <p:cNvSpPr>
                <a:spLocks noChangeShapeType="1"/>
              </p:cNvSpPr>
              <p:nvPr/>
            </p:nvSpPr>
            <p:spPr bwMode="auto">
              <a:xfrm>
                <a:off x="576" y="2816"/>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9" name="Line 7"/>
              <p:cNvSpPr>
                <a:spLocks noChangeShapeType="1"/>
              </p:cNvSpPr>
              <p:nvPr/>
            </p:nvSpPr>
            <p:spPr bwMode="auto">
              <a:xfrm>
                <a:off x="576" y="3077"/>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0" name="Line 8"/>
              <p:cNvSpPr>
                <a:spLocks noChangeShapeType="1"/>
              </p:cNvSpPr>
              <p:nvPr/>
            </p:nvSpPr>
            <p:spPr bwMode="auto">
              <a:xfrm>
                <a:off x="576" y="3338"/>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1" name="Line 9"/>
              <p:cNvSpPr>
                <a:spLocks noChangeShapeType="1"/>
              </p:cNvSpPr>
              <p:nvPr/>
            </p:nvSpPr>
            <p:spPr bwMode="auto">
              <a:xfrm>
                <a:off x="576" y="2554"/>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2" name="Line 10"/>
              <p:cNvSpPr>
                <a:spLocks noChangeShapeType="1"/>
              </p:cNvSpPr>
              <p:nvPr/>
            </p:nvSpPr>
            <p:spPr bwMode="auto">
              <a:xfrm>
                <a:off x="576" y="2293"/>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3" name="Line 11"/>
              <p:cNvSpPr>
                <a:spLocks noChangeShapeType="1"/>
              </p:cNvSpPr>
              <p:nvPr/>
            </p:nvSpPr>
            <p:spPr bwMode="auto">
              <a:xfrm>
                <a:off x="576" y="2032"/>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4" name="Line 12"/>
              <p:cNvSpPr>
                <a:spLocks noChangeShapeType="1"/>
              </p:cNvSpPr>
              <p:nvPr/>
            </p:nvSpPr>
            <p:spPr bwMode="auto">
              <a:xfrm>
                <a:off x="576" y="1770"/>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5" name="Line 13"/>
              <p:cNvSpPr>
                <a:spLocks noChangeShapeType="1"/>
              </p:cNvSpPr>
              <p:nvPr/>
            </p:nvSpPr>
            <p:spPr bwMode="auto">
              <a:xfrm>
                <a:off x="576" y="1509"/>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66" name="Line 14"/>
              <p:cNvSpPr>
                <a:spLocks noChangeShapeType="1"/>
              </p:cNvSpPr>
              <p:nvPr/>
            </p:nvSpPr>
            <p:spPr bwMode="auto">
              <a:xfrm>
                <a:off x="576" y="1248"/>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grpSp>
        <p:sp>
          <p:nvSpPr>
            <p:cNvPr id="6" name="Text Box 15"/>
            <p:cNvSpPr txBox="1">
              <a:spLocks noChangeArrowheads="1"/>
            </p:cNvSpPr>
            <p:nvPr/>
          </p:nvSpPr>
          <p:spPr bwMode="auto">
            <a:xfrm>
              <a:off x="381000" y="1752600"/>
              <a:ext cx="282575" cy="304800"/>
            </a:xfrm>
            <a:prstGeom prst="rect">
              <a:avLst/>
            </a:prstGeom>
            <a:noFill/>
            <a:ln w="9525">
              <a:noFill/>
              <a:miter lim="800000"/>
              <a:headEnd/>
              <a:tailEnd/>
            </a:ln>
            <a:effectLst/>
          </p:spPr>
          <p:txBody>
            <a:bodyPr wrap="none">
              <a:spAutoFit/>
            </a:bodyPr>
            <a:lstStyle/>
            <a:p>
              <a:pPr eaLnBrk="0" hangingPunct="0"/>
              <a:r>
                <a:rPr lang="en-US" sz="1400" dirty="0">
                  <a:solidFill>
                    <a:schemeClr val="tx2"/>
                  </a:solidFill>
                  <a:latin typeface="Arial" charset="0"/>
                </a:rPr>
                <a:t>0</a:t>
              </a:r>
              <a:endParaRPr lang="en-US" dirty="0">
                <a:solidFill>
                  <a:schemeClr val="tx2"/>
                </a:solidFill>
              </a:endParaRPr>
            </a:p>
          </p:txBody>
        </p:sp>
        <p:sp>
          <p:nvSpPr>
            <p:cNvPr id="7" name="Text Box 16"/>
            <p:cNvSpPr txBox="1">
              <a:spLocks noChangeArrowheads="1"/>
            </p:cNvSpPr>
            <p:nvPr/>
          </p:nvSpPr>
          <p:spPr bwMode="auto">
            <a:xfrm>
              <a:off x="381000" y="21336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1</a:t>
              </a:r>
              <a:endParaRPr lang="en-US">
                <a:solidFill>
                  <a:schemeClr val="tx2"/>
                </a:solidFill>
              </a:endParaRPr>
            </a:p>
          </p:txBody>
        </p:sp>
        <p:sp>
          <p:nvSpPr>
            <p:cNvPr id="8" name="Text Box 17"/>
            <p:cNvSpPr txBox="1">
              <a:spLocks noChangeArrowheads="1"/>
            </p:cNvSpPr>
            <p:nvPr/>
          </p:nvSpPr>
          <p:spPr bwMode="auto">
            <a:xfrm>
              <a:off x="381000" y="25908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2</a:t>
              </a:r>
              <a:endParaRPr lang="en-US">
                <a:solidFill>
                  <a:schemeClr val="tx2"/>
                </a:solidFill>
              </a:endParaRPr>
            </a:p>
          </p:txBody>
        </p:sp>
        <p:sp>
          <p:nvSpPr>
            <p:cNvPr id="9" name="Text Box 18"/>
            <p:cNvSpPr txBox="1">
              <a:spLocks noChangeArrowheads="1"/>
            </p:cNvSpPr>
            <p:nvPr/>
          </p:nvSpPr>
          <p:spPr bwMode="auto">
            <a:xfrm>
              <a:off x="381000" y="29718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3</a:t>
              </a:r>
              <a:endParaRPr lang="en-US">
                <a:solidFill>
                  <a:schemeClr val="tx2"/>
                </a:solidFill>
              </a:endParaRPr>
            </a:p>
          </p:txBody>
        </p:sp>
        <p:sp>
          <p:nvSpPr>
            <p:cNvPr id="10" name="Text Box 19"/>
            <p:cNvSpPr txBox="1">
              <a:spLocks noChangeArrowheads="1"/>
            </p:cNvSpPr>
            <p:nvPr/>
          </p:nvSpPr>
          <p:spPr bwMode="auto">
            <a:xfrm>
              <a:off x="381000" y="34290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4</a:t>
              </a:r>
              <a:endParaRPr lang="en-US">
                <a:solidFill>
                  <a:schemeClr val="tx2"/>
                </a:solidFill>
              </a:endParaRPr>
            </a:p>
          </p:txBody>
        </p:sp>
        <p:sp>
          <p:nvSpPr>
            <p:cNvPr id="11" name="Text Box 20"/>
            <p:cNvSpPr txBox="1">
              <a:spLocks noChangeArrowheads="1"/>
            </p:cNvSpPr>
            <p:nvPr/>
          </p:nvSpPr>
          <p:spPr bwMode="auto">
            <a:xfrm>
              <a:off x="381000" y="38100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5</a:t>
              </a:r>
              <a:endParaRPr lang="en-US">
                <a:solidFill>
                  <a:schemeClr val="tx2"/>
                </a:solidFill>
              </a:endParaRPr>
            </a:p>
          </p:txBody>
        </p:sp>
        <p:sp>
          <p:nvSpPr>
            <p:cNvPr id="12" name="Text Box 21"/>
            <p:cNvSpPr txBox="1">
              <a:spLocks noChangeArrowheads="1"/>
            </p:cNvSpPr>
            <p:nvPr/>
          </p:nvSpPr>
          <p:spPr bwMode="auto">
            <a:xfrm>
              <a:off x="381000" y="41910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6</a:t>
              </a:r>
              <a:endParaRPr lang="en-US">
                <a:solidFill>
                  <a:schemeClr val="tx2"/>
                </a:solidFill>
              </a:endParaRPr>
            </a:p>
          </p:txBody>
        </p:sp>
        <p:sp>
          <p:nvSpPr>
            <p:cNvPr id="13" name="Text Box 22"/>
            <p:cNvSpPr txBox="1">
              <a:spLocks noChangeArrowheads="1"/>
            </p:cNvSpPr>
            <p:nvPr/>
          </p:nvSpPr>
          <p:spPr bwMode="auto">
            <a:xfrm>
              <a:off x="381000" y="46482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7</a:t>
              </a:r>
              <a:endParaRPr lang="en-US">
                <a:solidFill>
                  <a:schemeClr val="tx2"/>
                </a:solidFill>
              </a:endParaRPr>
            </a:p>
          </p:txBody>
        </p:sp>
        <p:sp>
          <p:nvSpPr>
            <p:cNvPr id="14" name="Text Box 23"/>
            <p:cNvSpPr txBox="1">
              <a:spLocks noChangeArrowheads="1"/>
            </p:cNvSpPr>
            <p:nvPr/>
          </p:nvSpPr>
          <p:spPr bwMode="auto">
            <a:xfrm>
              <a:off x="381000" y="51054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8</a:t>
              </a:r>
              <a:endParaRPr lang="en-US">
                <a:solidFill>
                  <a:schemeClr val="tx2"/>
                </a:solidFill>
              </a:endParaRPr>
            </a:p>
          </p:txBody>
        </p:sp>
        <p:sp>
          <p:nvSpPr>
            <p:cNvPr id="15" name="Text Box 24"/>
            <p:cNvSpPr txBox="1">
              <a:spLocks noChangeArrowheads="1"/>
            </p:cNvSpPr>
            <p:nvPr/>
          </p:nvSpPr>
          <p:spPr bwMode="auto">
            <a:xfrm>
              <a:off x="381000" y="54864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9</a:t>
              </a:r>
              <a:endParaRPr lang="en-US">
                <a:solidFill>
                  <a:schemeClr val="tx2"/>
                </a:solidFill>
              </a:endParaRPr>
            </a:p>
          </p:txBody>
        </p:sp>
        <p:sp>
          <p:nvSpPr>
            <p:cNvPr id="16" name="Text Box 25"/>
            <p:cNvSpPr txBox="1">
              <a:spLocks noChangeArrowheads="1"/>
            </p:cNvSpPr>
            <p:nvPr/>
          </p:nvSpPr>
          <p:spPr bwMode="auto">
            <a:xfrm>
              <a:off x="381000" y="5867400"/>
              <a:ext cx="381000"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10</a:t>
              </a:r>
              <a:endParaRPr lang="en-US">
                <a:solidFill>
                  <a:schemeClr val="tx2"/>
                </a:solidFill>
              </a:endParaRPr>
            </a:p>
          </p:txBody>
        </p:sp>
        <p:sp>
          <p:nvSpPr>
            <p:cNvPr id="17" name="Text Box 26"/>
            <p:cNvSpPr txBox="1">
              <a:spLocks noChangeArrowheads="1"/>
            </p:cNvSpPr>
            <p:nvPr/>
          </p:nvSpPr>
          <p:spPr bwMode="auto">
            <a:xfrm>
              <a:off x="1066800" y="1752600"/>
              <a:ext cx="635000" cy="336550"/>
            </a:xfrm>
            <a:prstGeom prst="rect">
              <a:avLst/>
            </a:prstGeom>
            <a:noFill/>
            <a:ln w="9525">
              <a:noFill/>
              <a:miter lim="800000"/>
              <a:headEnd/>
              <a:tailEnd/>
            </a:ln>
            <a:effectLst/>
          </p:spPr>
          <p:txBody>
            <a:bodyPr wrap="none">
              <a:spAutoFit/>
            </a:bodyPr>
            <a:lstStyle/>
            <a:p>
              <a:pPr eaLnBrk="0" hangingPunct="0"/>
              <a:r>
                <a:rPr lang="en-US" sz="1600" dirty="0">
                  <a:solidFill>
                    <a:schemeClr val="tx2"/>
                  </a:solidFill>
                  <a:latin typeface="Arial" charset="0"/>
                </a:rPr>
                <a:t>1001</a:t>
              </a:r>
              <a:endParaRPr lang="en-US" dirty="0">
                <a:solidFill>
                  <a:schemeClr val="tx2"/>
                </a:solidFill>
              </a:endParaRPr>
            </a:p>
          </p:txBody>
        </p:sp>
        <p:sp>
          <p:nvSpPr>
            <p:cNvPr id="18" name="Text Box 27"/>
            <p:cNvSpPr txBox="1">
              <a:spLocks noChangeArrowheads="1"/>
            </p:cNvSpPr>
            <p:nvPr/>
          </p:nvSpPr>
          <p:spPr bwMode="auto">
            <a:xfrm>
              <a:off x="1066800" y="21336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9537</a:t>
              </a:r>
              <a:endParaRPr lang="en-US">
                <a:solidFill>
                  <a:schemeClr val="tx2"/>
                </a:solidFill>
              </a:endParaRPr>
            </a:p>
          </p:txBody>
        </p:sp>
        <p:sp>
          <p:nvSpPr>
            <p:cNvPr id="19" name="Text Box 28"/>
            <p:cNvSpPr txBox="1">
              <a:spLocks noChangeArrowheads="1"/>
            </p:cNvSpPr>
            <p:nvPr/>
          </p:nvSpPr>
          <p:spPr bwMode="auto">
            <a:xfrm>
              <a:off x="1066800" y="25908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3016</a:t>
              </a:r>
              <a:endParaRPr lang="en-US">
                <a:solidFill>
                  <a:schemeClr val="tx2"/>
                </a:solidFill>
              </a:endParaRPr>
            </a:p>
          </p:txBody>
        </p:sp>
        <p:sp>
          <p:nvSpPr>
            <p:cNvPr id="20" name="Text Box 29"/>
            <p:cNvSpPr txBox="1">
              <a:spLocks noChangeArrowheads="1"/>
            </p:cNvSpPr>
            <p:nvPr/>
          </p:nvSpPr>
          <p:spPr bwMode="auto">
            <a:xfrm>
              <a:off x="1066800" y="47244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9874</a:t>
              </a:r>
              <a:endParaRPr lang="en-US">
                <a:solidFill>
                  <a:schemeClr val="tx2"/>
                </a:solidFill>
              </a:endParaRPr>
            </a:p>
          </p:txBody>
        </p:sp>
        <p:sp>
          <p:nvSpPr>
            <p:cNvPr id="21" name="Text Box 30"/>
            <p:cNvSpPr txBox="1">
              <a:spLocks noChangeArrowheads="1"/>
            </p:cNvSpPr>
            <p:nvPr/>
          </p:nvSpPr>
          <p:spPr bwMode="auto">
            <a:xfrm>
              <a:off x="1066800" y="51054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2009</a:t>
              </a:r>
              <a:endParaRPr lang="en-US">
                <a:solidFill>
                  <a:schemeClr val="tx2"/>
                </a:solidFill>
              </a:endParaRPr>
            </a:p>
          </p:txBody>
        </p:sp>
        <p:sp>
          <p:nvSpPr>
            <p:cNvPr id="22" name="Text Box 31"/>
            <p:cNvSpPr txBox="1">
              <a:spLocks noChangeArrowheads="1"/>
            </p:cNvSpPr>
            <p:nvPr/>
          </p:nvSpPr>
          <p:spPr bwMode="auto">
            <a:xfrm>
              <a:off x="1066800" y="54864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9875</a:t>
              </a:r>
              <a:endParaRPr lang="en-US">
                <a:solidFill>
                  <a:schemeClr val="tx2"/>
                </a:solidFill>
              </a:endParaRPr>
            </a:p>
          </p:txBody>
        </p:sp>
        <p:sp>
          <p:nvSpPr>
            <p:cNvPr id="23" name="Text Box 32"/>
            <p:cNvSpPr txBox="1">
              <a:spLocks noChangeArrowheads="1"/>
            </p:cNvSpPr>
            <p:nvPr/>
          </p:nvSpPr>
          <p:spPr bwMode="auto">
            <a:xfrm>
              <a:off x="4929190" y="1362827"/>
              <a:ext cx="1695450" cy="457200"/>
            </a:xfrm>
            <a:prstGeom prst="rect">
              <a:avLst/>
            </a:prstGeom>
            <a:noFill/>
            <a:ln w="9525">
              <a:noFill/>
              <a:miter lim="800000"/>
              <a:headEnd/>
              <a:tailEnd/>
            </a:ln>
            <a:effectLst/>
          </p:spPr>
          <p:txBody>
            <a:bodyPr wrap="none">
              <a:spAutoFit/>
            </a:bodyPr>
            <a:lstStyle/>
            <a:p>
              <a:pPr eaLnBrk="0" hangingPunct="0"/>
              <a:r>
                <a:rPr lang="en-US" dirty="0">
                  <a:solidFill>
                    <a:schemeClr val="tx2"/>
                  </a:solidFill>
                  <a:latin typeface="Garamond" pitchFamily="18" charset="0"/>
                </a:rPr>
                <a:t>h(k) = k%11</a:t>
              </a:r>
            </a:p>
          </p:txBody>
        </p:sp>
        <p:grpSp>
          <p:nvGrpSpPr>
            <p:cNvPr id="24" name="Group 33"/>
            <p:cNvGrpSpPr>
              <a:grpSpLocks/>
            </p:cNvGrpSpPr>
            <p:nvPr/>
          </p:nvGrpSpPr>
          <p:grpSpPr bwMode="auto">
            <a:xfrm>
              <a:off x="7010400" y="1447800"/>
              <a:ext cx="1524000" cy="4495800"/>
              <a:chOff x="576" y="1008"/>
              <a:chExt cx="1248" cy="2832"/>
            </a:xfrm>
          </p:grpSpPr>
          <p:sp>
            <p:nvSpPr>
              <p:cNvPr id="45" name="Rectangle 34"/>
              <p:cNvSpPr>
                <a:spLocks noChangeArrowheads="1"/>
              </p:cNvSpPr>
              <p:nvPr/>
            </p:nvSpPr>
            <p:spPr bwMode="auto">
              <a:xfrm>
                <a:off x="576" y="1008"/>
                <a:ext cx="1248" cy="2832"/>
              </a:xfrm>
              <a:prstGeom prst="rect">
                <a:avLst/>
              </a:prstGeom>
              <a:noFill/>
              <a:ln w="9525">
                <a:solidFill>
                  <a:schemeClr val="tx1"/>
                </a:solidFill>
                <a:miter lim="800000"/>
                <a:headEnd/>
                <a:tailEnd/>
              </a:ln>
              <a:effectLst/>
            </p:spPr>
            <p:txBody>
              <a:bodyPr wrap="none" anchor="ctr"/>
              <a:lstStyle/>
              <a:p>
                <a:endParaRPr lang="en-US">
                  <a:solidFill>
                    <a:schemeClr val="tx2"/>
                  </a:solidFill>
                </a:endParaRPr>
              </a:p>
            </p:txBody>
          </p:sp>
          <p:sp>
            <p:nvSpPr>
              <p:cNvPr id="46" name="Line 35"/>
              <p:cNvSpPr>
                <a:spLocks noChangeShapeType="1"/>
              </p:cNvSpPr>
              <p:nvPr/>
            </p:nvSpPr>
            <p:spPr bwMode="auto">
              <a:xfrm>
                <a:off x="576" y="3600"/>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47" name="Line 36"/>
              <p:cNvSpPr>
                <a:spLocks noChangeShapeType="1"/>
              </p:cNvSpPr>
              <p:nvPr/>
            </p:nvSpPr>
            <p:spPr bwMode="auto">
              <a:xfrm>
                <a:off x="576" y="2816"/>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48" name="Line 37"/>
              <p:cNvSpPr>
                <a:spLocks noChangeShapeType="1"/>
              </p:cNvSpPr>
              <p:nvPr/>
            </p:nvSpPr>
            <p:spPr bwMode="auto">
              <a:xfrm>
                <a:off x="576" y="3077"/>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49" name="Line 38"/>
              <p:cNvSpPr>
                <a:spLocks noChangeShapeType="1"/>
              </p:cNvSpPr>
              <p:nvPr/>
            </p:nvSpPr>
            <p:spPr bwMode="auto">
              <a:xfrm>
                <a:off x="576" y="3338"/>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0" name="Line 39"/>
              <p:cNvSpPr>
                <a:spLocks noChangeShapeType="1"/>
              </p:cNvSpPr>
              <p:nvPr/>
            </p:nvSpPr>
            <p:spPr bwMode="auto">
              <a:xfrm>
                <a:off x="576" y="2554"/>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1" name="Line 40"/>
              <p:cNvSpPr>
                <a:spLocks noChangeShapeType="1"/>
              </p:cNvSpPr>
              <p:nvPr/>
            </p:nvSpPr>
            <p:spPr bwMode="auto">
              <a:xfrm>
                <a:off x="576" y="2293"/>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2" name="Line 41"/>
              <p:cNvSpPr>
                <a:spLocks noChangeShapeType="1"/>
              </p:cNvSpPr>
              <p:nvPr/>
            </p:nvSpPr>
            <p:spPr bwMode="auto">
              <a:xfrm>
                <a:off x="576" y="2032"/>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3" name="Line 42"/>
              <p:cNvSpPr>
                <a:spLocks noChangeShapeType="1"/>
              </p:cNvSpPr>
              <p:nvPr/>
            </p:nvSpPr>
            <p:spPr bwMode="auto">
              <a:xfrm>
                <a:off x="576" y="1770"/>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4" name="Line 43"/>
              <p:cNvSpPr>
                <a:spLocks noChangeShapeType="1"/>
              </p:cNvSpPr>
              <p:nvPr/>
            </p:nvSpPr>
            <p:spPr bwMode="auto">
              <a:xfrm>
                <a:off x="576" y="1509"/>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sp>
            <p:nvSpPr>
              <p:cNvPr id="55" name="Line 44"/>
              <p:cNvSpPr>
                <a:spLocks noChangeShapeType="1"/>
              </p:cNvSpPr>
              <p:nvPr/>
            </p:nvSpPr>
            <p:spPr bwMode="auto">
              <a:xfrm>
                <a:off x="576" y="1248"/>
                <a:ext cx="1248" cy="0"/>
              </a:xfrm>
              <a:prstGeom prst="line">
                <a:avLst/>
              </a:prstGeom>
              <a:noFill/>
              <a:ln w="9525">
                <a:solidFill>
                  <a:schemeClr val="tx1"/>
                </a:solidFill>
                <a:round/>
                <a:headEnd/>
                <a:tailEnd/>
              </a:ln>
              <a:effectLst/>
            </p:spPr>
            <p:txBody>
              <a:bodyPr wrap="none" anchor="ctr"/>
              <a:lstStyle/>
              <a:p>
                <a:endParaRPr lang="en-US">
                  <a:solidFill>
                    <a:schemeClr val="tx2"/>
                  </a:solidFill>
                </a:endParaRPr>
              </a:p>
            </p:txBody>
          </p:sp>
        </p:grpSp>
        <p:sp>
          <p:nvSpPr>
            <p:cNvPr id="25" name="Text Box 45"/>
            <p:cNvSpPr txBox="1">
              <a:spLocks noChangeArrowheads="1"/>
            </p:cNvSpPr>
            <p:nvPr/>
          </p:nvSpPr>
          <p:spPr bwMode="auto">
            <a:xfrm>
              <a:off x="6705600" y="14478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0</a:t>
              </a:r>
              <a:endParaRPr lang="en-US">
                <a:solidFill>
                  <a:schemeClr val="tx2"/>
                </a:solidFill>
              </a:endParaRPr>
            </a:p>
          </p:txBody>
        </p:sp>
        <p:sp>
          <p:nvSpPr>
            <p:cNvPr id="26" name="Text Box 46"/>
            <p:cNvSpPr txBox="1">
              <a:spLocks noChangeArrowheads="1"/>
            </p:cNvSpPr>
            <p:nvPr/>
          </p:nvSpPr>
          <p:spPr bwMode="auto">
            <a:xfrm>
              <a:off x="6705600" y="18288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1</a:t>
              </a:r>
              <a:endParaRPr lang="en-US">
                <a:solidFill>
                  <a:schemeClr val="tx2"/>
                </a:solidFill>
              </a:endParaRPr>
            </a:p>
          </p:txBody>
        </p:sp>
        <p:sp>
          <p:nvSpPr>
            <p:cNvPr id="27" name="Text Box 47"/>
            <p:cNvSpPr txBox="1">
              <a:spLocks noChangeArrowheads="1"/>
            </p:cNvSpPr>
            <p:nvPr/>
          </p:nvSpPr>
          <p:spPr bwMode="auto">
            <a:xfrm>
              <a:off x="6705600" y="22860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2</a:t>
              </a:r>
              <a:endParaRPr lang="en-US">
                <a:solidFill>
                  <a:schemeClr val="tx2"/>
                </a:solidFill>
              </a:endParaRPr>
            </a:p>
          </p:txBody>
        </p:sp>
        <p:sp>
          <p:nvSpPr>
            <p:cNvPr id="28" name="Text Box 48"/>
            <p:cNvSpPr txBox="1">
              <a:spLocks noChangeArrowheads="1"/>
            </p:cNvSpPr>
            <p:nvPr/>
          </p:nvSpPr>
          <p:spPr bwMode="auto">
            <a:xfrm>
              <a:off x="6705600" y="26670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3</a:t>
              </a:r>
              <a:endParaRPr lang="en-US">
                <a:solidFill>
                  <a:schemeClr val="tx2"/>
                </a:solidFill>
              </a:endParaRPr>
            </a:p>
          </p:txBody>
        </p:sp>
        <p:sp>
          <p:nvSpPr>
            <p:cNvPr id="29" name="Text Box 49"/>
            <p:cNvSpPr txBox="1">
              <a:spLocks noChangeArrowheads="1"/>
            </p:cNvSpPr>
            <p:nvPr/>
          </p:nvSpPr>
          <p:spPr bwMode="auto">
            <a:xfrm>
              <a:off x="6705600" y="31242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4</a:t>
              </a:r>
              <a:endParaRPr lang="en-US">
                <a:solidFill>
                  <a:schemeClr val="tx2"/>
                </a:solidFill>
              </a:endParaRPr>
            </a:p>
          </p:txBody>
        </p:sp>
        <p:sp>
          <p:nvSpPr>
            <p:cNvPr id="30" name="Text Box 50"/>
            <p:cNvSpPr txBox="1">
              <a:spLocks noChangeArrowheads="1"/>
            </p:cNvSpPr>
            <p:nvPr/>
          </p:nvSpPr>
          <p:spPr bwMode="auto">
            <a:xfrm>
              <a:off x="6705600" y="35052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5</a:t>
              </a:r>
              <a:endParaRPr lang="en-US">
                <a:solidFill>
                  <a:schemeClr val="tx2"/>
                </a:solidFill>
              </a:endParaRPr>
            </a:p>
          </p:txBody>
        </p:sp>
        <p:sp>
          <p:nvSpPr>
            <p:cNvPr id="31" name="Text Box 51"/>
            <p:cNvSpPr txBox="1">
              <a:spLocks noChangeArrowheads="1"/>
            </p:cNvSpPr>
            <p:nvPr/>
          </p:nvSpPr>
          <p:spPr bwMode="auto">
            <a:xfrm>
              <a:off x="6705600" y="38862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6</a:t>
              </a:r>
              <a:endParaRPr lang="en-US">
                <a:solidFill>
                  <a:schemeClr val="tx2"/>
                </a:solidFill>
              </a:endParaRPr>
            </a:p>
          </p:txBody>
        </p:sp>
        <p:sp>
          <p:nvSpPr>
            <p:cNvPr id="32" name="Text Box 52"/>
            <p:cNvSpPr txBox="1">
              <a:spLocks noChangeArrowheads="1"/>
            </p:cNvSpPr>
            <p:nvPr/>
          </p:nvSpPr>
          <p:spPr bwMode="auto">
            <a:xfrm>
              <a:off x="6705600" y="43434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7</a:t>
              </a:r>
              <a:endParaRPr lang="en-US">
                <a:solidFill>
                  <a:schemeClr val="tx2"/>
                </a:solidFill>
              </a:endParaRPr>
            </a:p>
          </p:txBody>
        </p:sp>
        <p:sp>
          <p:nvSpPr>
            <p:cNvPr id="33" name="Text Box 53"/>
            <p:cNvSpPr txBox="1">
              <a:spLocks noChangeArrowheads="1"/>
            </p:cNvSpPr>
            <p:nvPr/>
          </p:nvSpPr>
          <p:spPr bwMode="auto">
            <a:xfrm>
              <a:off x="6705600" y="48006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8</a:t>
              </a:r>
              <a:endParaRPr lang="en-US">
                <a:solidFill>
                  <a:schemeClr val="tx2"/>
                </a:solidFill>
              </a:endParaRPr>
            </a:p>
          </p:txBody>
        </p:sp>
        <p:sp>
          <p:nvSpPr>
            <p:cNvPr id="34" name="Text Box 54"/>
            <p:cNvSpPr txBox="1">
              <a:spLocks noChangeArrowheads="1"/>
            </p:cNvSpPr>
            <p:nvPr/>
          </p:nvSpPr>
          <p:spPr bwMode="auto">
            <a:xfrm>
              <a:off x="6705600" y="5181600"/>
              <a:ext cx="282575"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9</a:t>
              </a:r>
              <a:endParaRPr lang="en-US">
                <a:solidFill>
                  <a:schemeClr val="tx2"/>
                </a:solidFill>
              </a:endParaRPr>
            </a:p>
          </p:txBody>
        </p:sp>
        <p:sp>
          <p:nvSpPr>
            <p:cNvPr id="35" name="Text Box 55"/>
            <p:cNvSpPr txBox="1">
              <a:spLocks noChangeArrowheads="1"/>
            </p:cNvSpPr>
            <p:nvPr/>
          </p:nvSpPr>
          <p:spPr bwMode="auto">
            <a:xfrm>
              <a:off x="6705600" y="5562600"/>
              <a:ext cx="381000" cy="304800"/>
            </a:xfrm>
            <a:prstGeom prst="rect">
              <a:avLst/>
            </a:prstGeom>
            <a:noFill/>
            <a:ln w="9525">
              <a:noFill/>
              <a:miter lim="800000"/>
              <a:headEnd/>
              <a:tailEnd/>
            </a:ln>
            <a:effectLst/>
          </p:spPr>
          <p:txBody>
            <a:bodyPr wrap="none">
              <a:spAutoFit/>
            </a:bodyPr>
            <a:lstStyle/>
            <a:p>
              <a:pPr eaLnBrk="0" hangingPunct="0"/>
              <a:r>
                <a:rPr lang="en-US" sz="1400">
                  <a:solidFill>
                    <a:schemeClr val="tx2"/>
                  </a:solidFill>
                  <a:latin typeface="Arial" charset="0"/>
                </a:rPr>
                <a:t>10</a:t>
              </a:r>
              <a:endParaRPr lang="en-US">
                <a:solidFill>
                  <a:schemeClr val="tx2"/>
                </a:solidFill>
              </a:endParaRPr>
            </a:p>
          </p:txBody>
        </p:sp>
        <p:sp>
          <p:nvSpPr>
            <p:cNvPr id="36" name="Text Box 56"/>
            <p:cNvSpPr txBox="1">
              <a:spLocks noChangeArrowheads="1"/>
            </p:cNvSpPr>
            <p:nvPr/>
          </p:nvSpPr>
          <p:spPr bwMode="auto">
            <a:xfrm>
              <a:off x="7391400" y="14478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1001</a:t>
              </a:r>
              <a:endParaRPr lang="en-US">
                <a:solidFill>
                  <a:schemeClr val="tx2"/>
                </a:solidFill>
              </a:endParaRPr>
            </a:p>
          </p:txBody>
        </p:sp>
        <p:sp>
          <p:nvSpPr>
            <p:cNvPr id="37" name="Text Box 57"/>
            <p:cNvSpPr txBox="1">
              <a:spLocks noChangeArrowheads="1"/>
            </p:cNvSpPr>
            <p:nvPr/>
          </p:nvSpPr>
          <p:spPr bwMode="auto">
            <a:xfrm>
              <a:off x="7391400" y="18288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9537</a:t>
              </a:r>
              <a:endParaRPr lang="en-US">
                <a:solidFill>
                  <a:schemeClr val="tx2"/>
                </a:solidFill>
              </a:endParaRPr>
            </a:p>
          </p:txBody>
        </p:sp>
        <p:sp>
          <p:nvSpPr>
            <p:cNvPr id="38" name="Text Box 58"/>
            <p:cNvSpPr txBox="1">
              <a:spLocks noChangeArrowheads="1"/>
            </p:cNvSpPr>
            <p:nvPr/>
          </p:nvSpPr>
          <p:spPr bwMode="auto">
            <a:xfrm>
              <a:off x="7391400" y="22860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3016</a:t>
              </a:r>
              <a:endParaRPr lang="en-US">
                <a:solidFill>
                  <a:schemeClr val="tx2"/>
                </a:solidFill>
              </a:endParaRPr>
            </a:p>
          </p:txBody>
        </p:sp>
        <p:sp>
          <p:nvSpPr>
            <p:cNvPr id="39" name="Text Box 59"/>
            <p:cNvSpPr txBox="1">
              <a:spLocks noChangeArrowheads="1"/>
            </p:cNvSpPr>
            <p:nvPr/>
          </p:nvSpPr>
          <p:spPr bwMode="auto">
            <a:xfrm>
              <a:off x="7391400" y="44196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9874</a:t>
              </a:r>
              <a:endParaRPr lang="en-US">
                <a:solidFill>
                  <a:schemeClr val="tx2"/>
                </a:solidFill>
              </a:endParaRPr>
            </a:p>
          </p:txBody>
        </p:sp>
        <p:sp>
          <p:nvSpPr>
            <p:cNvPr id="40" name="Text Box 60"/>
            <p:cNvSpPr txBox="1">
              <a:spLocks noChangeArrowheads="1"/>
            </p:cNvSpPr>
            <p:nvPr/>
          </p:nvSpPr>
          <p:spPr bwMode="auto">
            <a:xfrm>
              <a:off x="7391400" y="48006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2009</a:t>
              </a:r>
              <a:endParaRPr lang="en-US">
                <a:solidFill>
                  <a:schemeClr val="tx2"/>
                </a:solidFill>
              </a:endParaRPr>
            </a:p>
          </p:txBody>
        </p:sp>
        <p:sp>
          <p:nvSpPr>
            <p:cNvPr id="41" name="Text Box 61"/>
            <p:cNvSpPr txBox="1">
              <a:spLocks noChangeArrowheads="1"/>
            </p:cNvSpPr>
            <p:nvPr/>
          </p:nvSpPr>
          <p:spPr bwMode="auto">
            <a:xfrm>
              <a:off x="7391400" y="51816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9875</a:t>
              </a:r>
              <a:endParaRPr lang="en-US">
                <a:solidFill>
                  <a:schemeClr val="tx2"/>
                </a:solidFill>
              </a:endParaRPr>
            </a:p>
          </p:txBody>
        </p:sp>
        <p:sp>
          <p:nvSpPr>
            <p:cNvPr id="42" name="Text Box 62"/>
            <p:cNvSpPr txBox="1">
              <a:spLocks noChangeArrowheads="1"/>
            </p:cNvSpPr>
            <p:nvPr/>
          </p:nvSpPr>
          <p:spPr bwMode="auto">
            <a:xfrm>
              <a:off x="2571736" y="1758282"/>
              <a:ext cx="3581400" cy="3354765"/>
            </a:xfrm>
            <a:prstGeom prst="rect">
              <a:avLst/>
            </a:prstGeom>
            <a:noFill/>
            <a:ln w="9525">
              <a:noFill/>
              <a:miter lim="800000"/>
              <a:headEnd/>
              <a:tailEnd/>
            </a:ln>
            <a:effectLst/>
          </p:spPr>
          <p:txBody>
            <a:bodyPr>
              <a:spAutoFit/>
            </a:bodyPr>
            <a:lstStyle/>
            <a:p>
              <a:pPr eaLnBrk="0" hangingPunct="0"/>
              <a:r>
                <a:rPr lang="en-US" sz="2000" dirty="0">
                  <a:solidFill>
                    <a:schemeClr val="tx2"/>
                  </a:solidFill>
                  <a:latin typeface="Garamond" pitchFamily="18" charset="0"/>
                </a:rPr>
                <a:t>1. </a:t>
              </a:r>
              <a:r>
                <a:rPr lang="el-GR" sz="2000" dirty="0" smtClean="0">
                  <a:solidFill>
                    <a:schemeClr val="tx2"/>
                  </a:solidFill>
                  <a:latin typeface="Garamond" pitchFamily="18" charset="0"/>
                </a:rPr>
                <a:t>Τι θα συμβεί αν η επόμενη εγγραφή έχει </a:t>
              </a:r>
              <a:r>
                <a:rPr lang="en-US" sz="2000" dirty="0" smtClean="0">
                  <a:solidFill>
                    <a:schemeClr val="tx2"/>
                  </a:solidFill>
                  <a:latin typeface="Garamond" pitchFamily="18" charset="0"/>
                </a:rPr>
                <a:t>hash value 0</a:t>
              </a:r>
              <a:r>
                <a:rPr lang="en-US" sz="2000" dirty="0">
                  <a:solidFill>
                    <a:schemeClr val="tx2"/>
                  </a:solidFill>
                  <a:latin typeface="Garamond" pitchFamily="18" charset="0"/>
                </a:rPr>
                <a:t>?</a:t>
              </a:r>
            </a:p>
            <a:p>
              <a:pPr eaLnBrk="0" hangingPunct="0"/>
              <a:r>
                <a:rPr lang="en-US" sz="2000" dirty="0">
                  <a:solidFill>
                    <a:schemeClr val="tx2"/>
                  </a:solidFill>
                  <a:latin typeface="Garamond" pitchFamily="18" charset="0"/>
                  <a:sym typeface="Symbol" pitchFamily="18" charset="2"/>
                </a:rPr>
                <a:t>      </a:t>
              </a:r>
              <a:r>
                <a:rPr lang="el-GR" sz="2000" dirty="0" smtClean="0">
                  <a:solidFill>
                    <a:schemeClr val="tx2"/>
                  </a:solidFill>
                  <a:latin typeface="Garamond" pitchFamily="18" charset="0"/>
                  <a:sym typeface="Symbol" pitchFamily="18" charset="2"/>
                </a:rPr>
                <a:t>Πήγαινε στη θέση </a:t>
              </a:r>
              <a:r>
                <a:rPr lang="en-US" sz="2000" dirty="0" smtClean="0">
                  <a:solidFill>
                    <a:schemeClr val="tx2"/>
                  </a:solidFill>
                  <a:latin typeface="Garamond" pitchFamily="18" charset="0"/>
                  <a:sym typeface="Symbol" pitchFamily="18" charset="2"/>
                </a:rPr>
                <a:t>3</a:t>
              </a:r>
              <a:endParaRPr lang="en-US" sz="2000" dirty="0">
                <a:solidFill>
                  <a:schemeClr val="tx2"/>
                </a:solidFill>
                <a:latin typeface="Garamond" pitchFamily="18" charset="0"/>
                <a:sym typeface="Symbol" pitchFamily="18" charset="2"/>
              </a:endParaRPr>
            </a:p>
            <a:p>
              <a:pPr eaLnBrk="0" hangingPunct="0"/>
              <a:r>
                <a:rPr lang="el-GR" sz="2000" dirty="0" smtClean="0">
                  <a:solidFill>
                    <a:schemeClr val="tx2"/>
                  </a:solidFill>
                  <a:latin typeface="Garamond" pitchFamily="18" charset="0"/>
                  <a:sym typeface="Symbol" pitchFamily="18" charset="2"/>
                </a:rPr>
                <a:t>Το ίδιο ισχύει για τις εγγραφές με </a:t>
              </a:r>
              <a:r>
                <a:rPr lang="en-US" sz="2000" dirty="0" smtClean="0">
                  <a:solidFill>
                    <a:schemeClr val="tx2"/>
                  </a:solidFill>
                  <a:latin typeface="Garamond" pitchFamily="18" charset="0"/>
                  <a:sym typeface="Symbol" pitchFamily="18" charset="2"/>
                </a:rPr>
                <a:t>hash value 1 </a:t>
              </a:r>
              <a:r>
                <a:rPr lang="el-GR" sz="2000" dirty="0" smtClean="0">
                  <a:solidFill>
                    <a:schemeClr val="tx2"/>
                  </a:solidFill>
                  <a:latin typeface="Garamond" pitchFamily="18" charset="0"/>
                  <a:sym typeface="Symbol" pitchFamily="18" charset="2"/>
                </a:rPr>
                <a:t>ή</a:t>
              </a:r>
              <a:r>
                <a:rPr lang="en-US" sz="2000" dirty="0" smtClean="0">
                  <a:solidFill>
                    <a:schemeClr val="tx2"/>
                  </a:solidFill>
                  <a:latin typeface="Garamond" pitchFamily="18" charset="0"/>
                  <a:sym typeface="Symbol" pitchFamily="18" charset="2"/>
                </a:rPr>
                <a:t> </a:t>
              </a:r>
              <a:r>
                <a:rPr lang="en-US" sz="2000" dirty="0">
                  <a:solidFill>
                    <a:schemeClr val="tx2"/>
                  </a:solidFill>
                  <a:latin typeface="Garamond" pitchFamily="18" charset="0"/>
                  <a:sym typeface="Symbol" pitchFamily="18" charset="2"/>
                </a:rPr>
                <a:t>2!</a:t>
              </a:r>
            </a:p>
            <a:p>
              <a:pPr eaLnBrk="0" hangingPunct="0"/>
              <a:r>
                <a:rPr lang="el-GR" sz="2000" dirty="0" smtClean="0">
                  <a:solidFill>
                    <a:schemeClr val="tx2"/>
                  </a:solidFill>
                  <a:latin typeface="Garamond" pitchFamily="18" charset="0"/>
                  <a:sym typeface="Symbol" pitchFamily="18" charset="2"/>
                </a:rPr>
                <a:t>Μόνο η εγγραφή με </a:t>
              </a:r>
              <a:r>
                <a:rPr lang="en-US" sz="2000" dirty="0" smtClean="0">
                  <a:solidFill>
                    <a:schemeClr val="tx2"/>
                  </a:solidFill>
                  <a:latin typeface="Garamond" pitchFamily="18" charset="0"/>
                  <a:sym typeface="Symbol" pitchFamily="18" charset="2"/>
                </a:rPr>
                <a:t>hash value </a:t>
              </a:r>
              <a:r>
                <a:rPr lang="en-US" sz="2000" dirty="0">
                  <a:solidFill>
                    <a:schemeClr val="tx2"/>
                  </a:solidFill>
                  <a:latin typeface="Garamond" pitchFamily="18" charset="0"/>
                  <a:sym typeface="Symbol" pitchFamily="18" charset="2"/>
                </a:rPr>
                <a:t>3 </a:t>
              </a:r>
              <a:r>
                <a:rPr lang="el-GR" sz="2000" dirty="0" smtClean="0">
                  <a:solidFill>
                    <a:schemeClr val="tx2"/>
                  </a:solidFill>
                  <a:latin typeface="Garamond" pitchFamily="18" charset="0"/>
                  <a:sym typeface="Symbol" pitchFamily="18" charset="2"/>
                </a:rPr>
                <a:t>θα παραμείνει εκεί</a:t>
              </a:r>
              <a:r>
                <a:rPr lang="en-US" sz="2000" dirty="0" smtClean="0">
                  <a:solidFill>
                    <a:schemeClr val="tx2"/>
                  </a:solidFill>
                  <a:latin typeface="Garamond" pitchFamily="18" charset="0"/>
                  <a:sym typeface="Symbol" pitchFamily="18" charset="2"/>
                </a:rPr>
                <a:t>.</a:t>
              </a:r>
              <a:endParaRPr lang="en-US" dirty="0">
                <a:solidFill>
                  <a:schemeClr val="tx2"/>
                </a:solidFill>
                <a:latin typeface="Garamond" pitchFamily="18" charset="0"/>
              </a:endParaRPr>
            </a:p>
            <a:p>
              <a:pPr eaLnBrk="0" hangingPunct="0"/>
              <a:r>
                <a:rPr lang="en-US" dirty="0">
                  <a:solidFill>
                    <a:schemeClr val="tx2"/>
                  </a:solidFill>
                  <a:latin typeface="Garamond" pitchFamily="18" charset="0"/>
                  <a:sym typeface="Symbol" pitchFamily="18" charset="2"/>
                </a:rPr>
                <a:t> p = 4/11 </a:t>
              </a:r>
              <a:r>
                <a:rPr lang="el-GR" dirty="0" smtClean="0">
                  <a:solidFill>
                    <a:schemeClr val="tx2"/>
                  </a:solidFill>
                  <a:latin typeface="Garamond" pitchFamily="18" charset="0"/>
                  <a:sym typeface="Symbol" pitchFamily="18" charset="2"/>
                </a:rPr>
                <a:t>η πιθανότητα η επόμενη εγγραφή να πάει στο στη θέση</a:t>
              </a:r>
              <a:r>
                <a:rPr lang="en-US" dirty="0" smtClean="0">
                  <a:solidFill>
                    <a:schemeClr val="tx2"/>
                  </a:solidFill>
                  <a:latin typeface="Garamond" pitchFamily="18" charset="0"/>
                  <a:sym typeface="Symbol" pitchFamily="18" charset="2"/>
                </a:rPr>
                <a:t> </a:t>
              </a:r>
              <a:r>
                <a:rPr lang="en-US" dirty="0">
                  <a:solidFill>
                    <a:schemeClr val="tx2"/>
                  </a:solidFill>
                  <a:latin typeface="Garamond" pitchFamily="18" charset="0"/>
                  <a:sym typeface="Symbol" pitchFamily="18" charset="2"/>
                </a:rPr>
                <a:t>3</a:t>
              </a:r>
              <a:endParaRPr lang="en-US" dirty="0">
                <a:solidFill>
                  <a:schemeClr val="tx2"/>
                </a:solidFill>
                <a:latin typeface="Garamond" pitchFamily="18" charset="0"/>
              </a:endParaRPr>
            </a:p>
          </p:txBody>
        </p:sp>
        <p:sp>
          <p:nvSpPr>
            <p:cNvPr id="43" name="Text Box 63"/>
            <p:cNvSpPr txBox="1">
              <a:spLocks noChangeArrowheads="1"/>
            </p:cNvSpPr>
            <p:nvPr/>
          </p:nvSpPr>
          <p:spPr bwMode="auto">
            <a:xfrm>
              <a:off x="2571736" y="4790114"/>
              <a:ext cx="4137025" cy="2072891"/>
            </a:xfrm>
            <a:prstGeom prst="rect">
              <a:avLst/>
            </a:prstGeom>
            <a:noFill/>
            <a:ln w="9525">
              <a:noFill/>
              <a:miter lim="800000"/>
              <a:headEnd/>
              <a:tailEnd/>
            </a:ln>
            <a:effectLst/>
          </p:spPr>
          <p:txBody>
            <a:bodyPr wrap="square">
              <a:spAutoFit/>
            </a:bodyPr>
            <a:lstStyle/>
            <a:p>
              <a:pPr eaLnBrk="0" hangingPunct="0"/>
              <a:r>
                <a:rPr lang="en-US" sz="2000" dirty="0">
                  <a:solidFill>
                    <a:schemeClr val="tx2"/>
                  </a:solidFill>
                  <a:latin typeface="Garamond" pitchFamily="18" charset="0"/>
                </a:rPr>
                <a:t>2. </a:t>
              </a:r>
              <a:r>
                <a:rPr lang="el-GR" sz="2000" dirty="0" smtClean="0">
                  <a:solidFill>
                    <a:schemeClr val="tx2"/>
                  </a:solidFill>
                  <a:latin typeface="Garamond" pitchFamily="18" charset="0"/>
                </a:rPr>
                <a:t>Ομοίως</a:t>
              </a:r>
              <a:r>
                <a:rPr lang="en-US" sz="2000" dirty="0" smtClean="0">
                  <a:solidFill>
                    <a:schemeClr val="tx2"/>
                  </a:solidFill>
                  <a:latin typeface="Garamond" pitchFamily="18" charset="0"/>
                </a:rPr>
                <a:t>, </a:t>
              </a:r>
              <a:r>
                <a:rPr lang="el-GR" sz="2000" dirty="0" smtClean="0">
                  <a:solidFill>
                    <a:schemeClr val="tx2"/>
                  </a:solidFill>
                  <a:latin typeface="Garamond" pitchFamily="18" charset="0"/>
                </a:rPr>
                <a:t>εγγραφές που κατακερματίζονται στις θέσεις </a:t>
              </a:r>
              <a:r>
                <a:rPr lang="en-US" sz="2000" dirty="0" smtClean="0">
                  <a:solidFill>
                    <a:schemeClr val="tx2"/>
                  </a:solidFill>
                  <a:latin typeface="Garamond" pitchFamily="18" charset="0"/>
                </a:rPr>
                <a:t>7,8,9</a:t>
              </a:r>
              <a:r>
                <a:rPr lang="el-GR" sz="2000" dirty="0" smtClean="0">
                  <a:solidFill>
                    <a:schemeClr val="tx2"/>
                  </a:solidFill>
                  <a:latin typeface="Garamond" pitchFamily="18" charset="0"/>
                </a:rPr>
                <a:t> θα καταλήξουν στη θέση </a:t>
              </a:r>
              <a:r>
                <a:rPr lang="en-US" sz="2000" dirty="0" smtClean="0">
                  <a:solidFill>
                    <a:schemeClr val="tx2"/>
                  </a:solidFill>
                  <a:latin typeface="Garamond" pitchFamily="18" charset="0"/>
                </a:rPr>
                <a:t>10</a:t>
              </a:r>
              <a:endParaRPr lang="en-US" sz="2000" dirty="0">
                <a:solidFill>
                  <a:schemeClr val="tx2"/>
                </a:solidFill>
                <a:latin typeface="Garamond" pitchFamily="18" charset="0"/>
              </a:endParaRPr>
            </a:p>
            <a:p>
              <a:pPr eaLnBrk="0" hangingPunct="0"/>
              <a:r>
                <a:rPr lang="en-US" sz="2000" dirty="0">
                  <a:solidFill>
                    <a:schemeClr val="tx2"/>
                  </a:solidFill>
                  <a:latin typeface="Garamond" pitchFamily="18" charset="0"/>
                </a:rPr>
                <a:t>3. </a:t>
              </a:r>
              <a:r>
                <a:rPr lang="el-GR" sz="2000" dirty="0" smtClean="0">
                  <a:solidFill>
                    <a:schemeClr val="tx2"/>
                  </a:solidFill>
                  <a:latin typeface="Garamond" pitchFamily="18" charset="0"/>
                </a:rPr>
                <a:t>Μόνο εγγραφές που κατακερματίζονται στην </a:t>
              </a:r>
              <a:r>
                <a:rPr lang="en-US" sz="2000" dirty="0" smtClean="0">
                  <a:solidFill>
                    <a:schemeClr val="tx2"/>
                  </a:solidFill>
                  <a:latin typeface="Garamond" pitchFamily="18" charset="0"/>
                </a:rPr>
                <a:t>4 </a:t>
              </a:r>
              <a:r>
                <a:rPr lang="el-GR" sz="2000" dirty="0" smtClean="0">
                  <a:solidFill>
                    <a:schemeClr val="tx2"/>
                  </a:solidFill>
                  <a:latin typeface="Garamond" pitchFamily="18" charset="0"/>
                </a:rPr>
                <a:t>θα καταλήξουν στην</a:t>
              </a:r>
              <a:r>
                <a:rPr lang="en-US" sz="2000" dirty="0" smtClean="0">
                  <a:solidFill>
                    <a:schemeClr val="tx2"/>
                  </a:solidFill>
                  <a:latin typeface="Garamond" pitchFamily="18" charset="0"/>
                </a:rPr>
                <a:t> </a:t>
              </a:r>
              <a:r>
                <a:rPr lang="en-US" sz="2000" dirty="0">
                  <a:solidFill>
                    <a:schemeClr val="tx2"/>
                  </a:solidFill>
                  <a:latin typeface="Garamond" pitchFamily="18" charset="0"/>
                </a:rPr>
                <a:t>4 (p=1/11); </a:t>
              </a:r>
              <a:r>
                <a:rPr lang="el-GR" sz="2000" dirty="0" smtClean="0">
                  <a:solidFill>
                    <a:schemeClr val="tx2"/>
                  </a:solidFill>
                  <a:latin typeface="Garamond" pitchFamily="18" charset="0"/>
                </a:rPr>
                <a:t>Το ίδιο ισχύει για τις θέσεις</a:t>
              </a:r>
              <a:r>
                <a:rPr lang="en-US" sz="2000" dirty="0" smtClean="0">
                  <a:solidFill>
                    <a:schemeClr val="tx2"/>
                  </a:solidFill>
                  <a:latin typeface="Garamond" pitchFamily="18" charset="0"/>
                </a:rPr>
                <a:t> </a:t>
              </a:r>
              <a:r>
                <a:rPr lang="en-US" sz="2000" dirty="0">
                  <a:solidFill>
                    <a:schemeClr val="tx2"/>
                  </a:solidFill>
                  <a:latin typeface="Garamond" pitchFamily="18" charset="0"/>
                </a:rPr>
                <a:t>5 </a:t>
              </a:r>
              <a:r>
                <a:rPr lang="el-GR" sz="2000" dirty="0" smtClean="0">
                  <a:solidFill>
                    <a:schemeClr val="tx2"/>
                  </a:solidFill>
                  <a:latin typeface="Garamond" pitchFamily="18" charset="0"/>
                </a:rPr>
                <a:t>και </a:t>
              </a:r>
              <a:r>
                <a:rPr lang="en-US" sz="2000" dirty="0" smtClean="0">
                  <a:solidFill>
                    <a:schemeClr val="tx2"/>
                  </a:solidFill>
                  <a:latin typeface="Garamond" pitchFamily="18" charset="0"/>
                </a:rPr>
                <a:t>6</a:t>
              </a:r>
              <a:r>
                <a:rPr lang="el-GR" sz="2000" dirty="0" smtClean="0">
                  <a:solidFill>
                    <a:schemeClr val="tx2"/>
                  </a:solidFill>
                  <a:latin typeface="Garamond" pitchFamily="18" charset="0"/>
                </a:rPr>
                <a:t>.</a:t>
              </a:r>
              <a:endParaRPr lang="en-US" dirty="0">
                <a:solidFill>
                  <a:schemeClr val="tx2"/>
                </a:solidFill>
                <a:latin typeface="Garamond" pitchFamily="18" charset="0"/>
              </a:endParaRPr>
            </a:p>
          </p:txBody>
        </p:sp>
        <p:sp>
          <p:nvSpPr>
            <p:cNvPr id="44" name="Text Box 67"/>
            <p:cNvSpPr txBox="1">
              <a:spLocks noChangeArrowheads="1"/>
            </p:cNvSpPr>
            <p:nvPr/>
          </p:nvSpPr>
          <p:spPr bwMode="auto">
            <a:xfrm>
              <a:off x="7391400" y="5562600"/>
              <a:ext cx="635000" cy="336550"/>
            </a:xfrm>
            <a:prstGeom prst="rect">
              <a:avLst/>
            </a:prstGeom>
            <a:noFill/>
            <a:ln w="9525">
              <a:noFill/>
              <a:miter lim="800000"/>
              <a:headEnd/>
              <a:tailEnd/>
            </a:ln>
            <a:effectLst/>
          </p:spPr>
          <p:txBody>
            <a:bodyPr wrap="none">
              <a:spAutoFit/>
            </a:bodyPr>
            <a:lstStyle/>
            <a:p>
              <a:pPr eaLnBrk="0" hangingPunct="0"/>
              <a:r>
                <a:rPr lang="en-US" sz="1600">
                  <a:solidFill>
                    <a:schemeClr val="tx2"/>
                  </a:solidFill>
                  <a:latin typeface="Arial" charset="0"/>
                </a:rPr>
                <a:t>1052</a:t>
              </a:r>
              <a:endParaRPr lang="en-US">
                <a:solidFill>
                  <a:schemeClr val="tx2"/>
                </a:solidFill>
              </a:endParaRPr>
            </a:p>
          </p:txBody>
        </p:sp>
      </p:grpSp>
      <p:sp>
        <p:nvSpPr>
          <p:cNvPr id="67" name="Rectangle 2"/>
          <p:cNvSpPr txBox="1">
            <a:spLocks noChangeArrowheads="1"/>
          </p:cNvSpPr>
          <p:nvPr/>
        </p:nvSpPr>
        <p:spPr bwMode="auto">
          <a:xfrm>
            <a:off x="357158" y="142852"/>
            <a:ext cx="7772400" cy="7143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l-GR" sz="4400" b="0" i="0" u="none" strike="noStrike" kern="0" cap="none" spc="0" normalizeH="0" baseline="0" noProof="0" dirty="0" smtClean="0">
                <a:ln>
                  <a:noFill/>
                </a:ln>
                <a:solidFill>
                  <a:schemeClr val="tx2"/>
                </a:solidFill>
                <a:effectLst/>
                <a:uLnTx/>
                <a:uFillTx/>
                <a:latin typeface="+mj-lt"/>
                <a:ea typeface="+mj-ea"/>
                <a:cs typeface="+mj-cs"/>
              </a:rPr>
              <a:t>ΕΞΑΣΚΗΣΗ</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68" name="Text Box 66"/>
          <p:cNvSpPr txBox="1">
            <a:spLocks noChangeArrowheads="1"/>
          </p:cNvSpPr>
          <p:nvPr/>
        </p:nvSpPr>
        <p:spPr bwMode="auto">
          <a:xfrm>
            <a:off x="6715140" y="500042"/>
            <a:ext cx="2191882" cy="400110"/>
          </a:xfrm>
          <a:prstGeom prst="rect">
            <a:avLst/>
          </a:prstGeom>
          <a:noFill/>
          <a:ln w="9525">
            <a:noFill/>
            <a:miter lim="800000"/>
            <a:headEnd/>
            <a:tailEnd/>
          </a:ln>
          <a:effectLst/>
        </p:spPr>
        <p:txBody>
          <a:bodyPr wrap="none">
            <a:spAutoFit/>
          </a:bodyPr>
          <a:lstStyle/>
          <a:p>
            <a:pPr eaLnBrk="0" hangingPunct="0"/>
            <a:r>
              <a:rPr lang="en-US" sz="2000" dirty="0">
                <a:latin typeface="Garamond" pitchFamily="18" charset="0"/>
              </a:rPr>
              <a:t>insert 1052 (</a:t>
            </a:r>
            <a:r>
              <a:rPr lang="en-US" sz="2000" dirty="0" err="1" smtClean="0">
                <a:latin typeface="Garamond" pitchFamily="18" charset="0"/>
              </a:rPr>
              <a:t>h.v</a:t>
            </a:r>
            <a:r>
              <a:rPr lang="en-US" sz="2000" dirty="0" smtClean="0">
                <a:latin typeface="Garamond" pitchFamily="18" charset="0"/>
              </a:rPr>
              <a:t>.=7</a:t>
            </a:r>
            <a:r>
              <a:rPr lang="en-US" sz="2000" dirty="0">
                <a:latin typeface="Garamond" pitchFamily="18" charset="0"/>
              </a:rPr>
              <a:t>) </a:t>
            </a:r>
          </a:p>
        </p:txBody>
      </p:sp>
      <p:sp>
        <p:nvSpPr>
          <p:cNvPr id="69" name="Text Box 68"/>
          <p:cNvSpPr txBox="1">
            <a:spLocks noChangeArrowheads="1"/>
          </p:cNvSpPr>
          <p:nvPr/>
        </p:nvSpPr>
        <p:spPr bwMode="auto">
          <a:xfrm>
            <a:off x="6572264" y="6000768"/>
            <a:ext cx="2340705" cy="707886"/>
          </a:xfrm>
          <a:prstGeom prst="rect">
            <a:avLst/>
          </a:prstGeom>
          <a:noFill/>
          <a:ln w="9525">
            <a:noFill/>
            <a:miter lim="800000"/>
            <a:headEnd/>
            <a:tailEnd/>
          </a:ln>
          <a:effectLst/>
        </p:spPr>
        <p:txBody>
          <a:bodyPr wrap="none">
            <a:spAutoFit/>
          </a:bodyPr>
          <a:lstStyle/>
          <a:p>
            <a:pPr eaLnBrk="0" hangingPunct="0"/>
            <a:r>
              <a:rPr lang="el-GR" sz="2000" dirty="0" smtClean="0">
                <a:latin typeface="Garamond" pitchFamily="18" charset="0"/>
              </a:rPr>
              <a:t>Επόμενη εγγραφή στη</a:t>
            </a:r>
          </a:p>
          <a:p>
            <a:pPr eaLnBrk="0" hangingPunct="0"/>
            <a:r>
              <a:rPr lang="el-GR" sz="2000" dirty="0" smtClean="0">
                <a:latin typeface="Garamond" pitchFamily="18" charset="0"/>
              </a:rPr>
              <a:t>θέση </a:t>
            </a:r>
            <a:r>
              <a:rPr lang="en-US" sz="2000" dirty="0" smtClean="0">
                <a:latin typeface="Garamond" pitchFamily="18" charset="0"/>
              </a:rPr>
              <a:t>3 </a:t>
            </a:r>
            <a:r>
              <a:rPr lang="el-GR" sz="2000" dirty="0" smtClean="0">
                <a:latin typeface="Garamond" pitchFamily="18" charset="0"/>
              </a:rPr>
              <a:t>με</a:t>
            </a:r>
            <a:r>
              <a:rPr lang="en-US" sz="2000" dirty="0" smtClean="0">
                <a:latin typeface="Garamond" pitchFamily="18" charset="0"/>
              </a:rPr>
              <a:t> </a:t>
            </a:r>
            <a:r>
              <a:rPr lang="en-US" sz="2000" dirty="0">
                <a:latin typeface="Garamond" pitchFamily="18" charset="0"/>
              </a:rPr>
              <a:t>p = 8/11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a:effectLst>
            <a:outerShdw dist="107763" dir="2700000" algn="ctr" rotWithShape="0">
              <a:schemeClr val="bg2"/>
            </a:outerShdw>
          </a:effectLst>
        </p:spPr>
        <p:txBody>
          <a:bodyPr lIns="90488" tIns="44450" rIns="90488" bIns="44450"/>
          <a:lstStyle/>
          <a:p>
            <a:r>
              <a:rPr lang="el-GR" dirty="0" smtClean="0"/>
              <a:t>Διαγράφοντας μία εγγραφή</a:t>
            </a:r>
            <a:endParaRPr lang="en-US" dirty="0"/>
          </a:p>
        </p:txBody>
      </p:sp>
      <p:sp>
        <p:nvSpPr>
          <p:cNvPr id="51203" name="Rectangle 3"/>
          <p:cNvSpPr>
            <a:spLocks noGrp="1" noChangeArrowheads="1"/>
          </p:cNvSpPr>
          <p:nvPr>
            <p:ph type="body" sz="half" idx="1"/>
          </p:nvPr>
        </p:nvSpPr>
        <p:spPr>
          <a:xfrm>
            <a:off x="685800" y="1774825"/>
            <a:ext cx="7442200" cy="4114800"/>
          </a:xfrm>
          <a:noFill/>
          <a:ln/>
        </p:spPr>
        <p:txBody>
          <a:bodyPr lIns="90488" tIns="44450" rIns="90488" bIns="44450"/>
          <a:lstStyle/>
          <a:p>
            <a:r>
              <a:rPr lang="el-GR" dirty="0" smtClean="0"/>
              <a:t>Εγγραφές μπορούν επίσης να διαγράφονται από έναν πίνακα κατακερματισμού</a:t>
            </a:r>
            <a:r>
              <a:rPr lang="en-US" dirty="0" smtClean="0"/>
              <a:t>.</a:t>
            </a:r>
            <a:endParaRPr lang="en-US" dirty="0"/>
          </a:p>
        </p:txBody>
      </p:sp>
      <p:sp useBgFill="1">
        <p:nvSpPr>
          <p:cNvPr id="51204"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51205"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51206"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51207"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51208"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51209"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51210"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51211"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51212"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51213"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51214"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51215"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51216"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51217"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51218"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51219"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51220" name="Group 20"/>
          <p:cNvGrpSpPr>
            <a:grpSpLocks/>
          </p:cNvGrpSpPr>
          <p:nvPr/>
        </p:nvGrpSpPr>
        <p:grpSpPr bwMode="auto">
          <a:xfrm>
            <a:off x="4598988" y="5475288"/>
            <a:ext cx="671512" cy="519112"/>
            <a:chOff x="2897" y="3449"/>
            <a:chExt cx="423" cy="327"/>
          </a:xfrm>
        </p:grpSpPr>
        <p:sp>
          <p:nvSpPr>
            <p:cNvPr id="51221" name="Rectangle 21"/>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51222" name="Picture 22"/>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51223" name="Group 23"/>
          <p:cNvGrpSpPr>
            <a:grpSpLocks/>
          </p:cNvGrpSpPr>
          <p:nvPr/>
        </p:nvGrpSpPr>
        <p:grpSpPr bwMode="auto">
          <a:xfrm>
            <a:off x="2822575" y="5449888"/>
            <a:ext cx="671513" cy="569912"/>
            <a:chOff x="1778" y="3433"/>
            <a:chExt cx="423" cy="359"/>
          </a:xfrm>
        </p:grpSpPr>
        <p:sp>
          <p:nvSpPr>
            <p:cNvPr id="51224" name="Rectangle 24"/>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51225" name="Picture 25"/>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51226" name="Group 26"/>
          <p:cNvGrpSpPr>
            <a:grpSpLocks/>
          </p:cNvGrpSpPr>
          <p:nvPr/>
        </p:nvGrpSpPr>
        <p:grpSpPr bwMode="auto">
          <a:xfrm>
            <a:off x="1906588" y="5445125"/>
            <a:ext cx="619125" cy="577850"/>
            <a:chOff x="1201" y="3430"/>
            <a:chExt cx="390" cy="364"/>
          </a:xfrm>
        </p:grpSpPr>
        <p:sp>
          <p:nvSpPr>
            <p:cNvPr id="51227" name="Rectangle 27"/>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51228" name="Picture 28"/>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51229" name="Group 29"/>
          <p:cNvGrpSpPr>
            <a:grpSpLocks/>
          </p:cNvGrpSpPr>
          <p:nvPr/>
        </p:nvGrpSpPr>
        <p:grpSpPr bwMode="auto">
          <a:xfrm>
            <a:off x="7764463" y="5480050"/>
            <a:ext cx="727075" cy="508000"/>
            <a:chOff x="4891" y="3452"/>
            <a:chExt cx="458" cy="320"/>
          </a:xfrm>
        </p:grpSpPr>
        <p:sp>
          <p:nvSpPr>
            <p:cNvPr id="51230" name="Rectangle 30"/>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51231" name="Picture 31"/>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51232" name="Group 32"/>
          <p:cNvGrpSpPr>
            <a:grpSpLocks/>
          </p:cNvGrpSpPr>
          <p:nvPr/>
        </p:nvGrpSpPr>
        <p:grpSpPr bwMode="auto">
          <a:xfrm>
            <a:off x="6596063" y="4014788"/>
            <a:ext cx="1311275" cy="2832100"/>
            <a:chOff x="4155" y="2529"/>
            <a:chExt cx="826" cy="1784"/>
          </a:xfrm>
        </p:grpSpPr>
        <p:sp useBgFill="1">
          <p:nvSpPr>
            <p:cNvPr id="51233" name="Freeform 33"/>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51234" name="Rectangle 34"/>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51235" name="Group 35"/>
          <p:cNvGrpSpPr>
            <a:grpSpLocks/>
          </p:cNvGrpSpPr>
          <p:nvPr/>
        </p:nvGrpSpPr>
        <p:grpSpPr bwMode="auto">
          <a:xfrm>
            <a:off x="3713163" y="5465763"/>
            <a:ext cx="619125" cy="558800"/>
            <a:chOff x="2339" y="3443"/>
            <a:chExt cx="390" cy="352"/>
          </a:xfrm>
        </p:grpSpPr>
        <p:pic>
          <p:nvPicPr>
            <p:cNvPr id="51236" name="Picture 36"/>
            <p:cNvPicPr>
              <a:picLocks noChangeArrowheads="1"/>
            </p:cNvPicPr>
            <p:nvPr/>
          </p:nvPicPr>
          <p:blipFill>
            <a:blip r:embed="rId7"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51237" name="Rectangle 37"/>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51238" name="Group 38"/>
          <p:cNvGrpSpPr>
            <a:grpSpLocks/>
          </p:cNvGrpSpPr>
          <p:nvPr/>
        </p:nvGrpSpPr>
        <p:grpSpPr bwMode="auto">
          <a:xfrm>
            <a:off x="5548313" y="5454650"/>
            <a:ext cx="619125" cy="550863"/>
            <a:chOff x="3495" y="3436"/>
            <a:chExt cx="390" cy="347"/>
          </a:xfrm>
        </p:grpSpPr>
        <p:pic>
          <p:nvPicPr>
            <p:cNvPr id="51239" name="Picture 39"/>
            <p:cNvPicPr>
              <a:picLocks noChangeArrowheads="1"/>
            </p:cNvPicPr>
            <p:nvPr/>
          </p:nvPicPr>
          <p:blipFill>
            <a:blip r:embed="rId8" cstate="print"/>
            <a:srcRect/>
            <a:stretch>
              <a:fillRect/>
            </a:stretch>
          </p:blipFill>
          <p:spPr bwMode="auto">
            <a:xfrm>
              <a:off x="3530" y="3511"/>
              <a:ext cx="295" cy="272"/>
            </a:xfrm>
            <a:prstGeom prst="rect">
              <a:avLst/>
            </a:prstGeom>
            <a:noFill/>
            <a:ln w="12700">
              <a:noFill/>
              <a:miter lim="800000"/>
              <a:headEnd/>
              <a:tailEnd/>
            </a:ln>
            <a:effectLst/>
          </p:spPr>
        </p:pic>
        <p:sp>
          <p:nvSpPr>
            <p:cNvPr id="51240" name="Rectangle 40"/>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51241" name="AutoShape 41"/>
          <p:cNvSpPr>
            <a:spLocks noChangeArrowheads="1"/>
          </p:cNvSpPr>
          <p:nvPr/>
        </p:nvSpPr>
        <p:spPr bwMode="auto">
          <a:xfrm>
            <a:off x="4676775" y="3746500"/>
            <a:ext cx="1771650" cy="976313"/>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p:spPr>
        <p:txBody>
          <a:bodyPr wrap="none" lIns="90488" tIns="44450" rIns="90488" bIns="44450" anchor="ctr"/>
          <a:lstStyle/>
          <a:p>
            <a:pPr algn="ctr" eaLnBrk="0" hangingPunct="0"/>
            <a:r>
              <a:rPr lang="en-US" b="1"/>
              <a:t>Please</a:t>
            </a:r>
          </a:p>
          <a:p>
            <a:pPr algn="ctr" eaLnBrk="0" hangingPunct="0"/>
            <a:r>
              <a:rPr lang="en-US" b="1"/>
              <a:t>delete me.</a:t>
            </a:r>
          </a:p>
        </p:txBody>
      </p:sp>
    </p:spTree>
  </p:cSld>
  <p:clrMapOvr>
    <a:masterClrMapping/>
  </p:clrMapOvr>
  <p:transition>
    <p:pull dir="l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214290"/>
            <a:ext cx="7772400" cy="928694"/>
          </a:xfrm>
          <a:noFill/>
          <a:ln/>
          <a:effectLst>
            <a:outerShdw dist="107763" dir="2700000" algn="ctr" rotWithShape="0">
              <a:schemeClr val="bg2"/>
            </a:outerShdw>
          </a:effectLst>
        </p:spPr>
        <p:txBody>
          <a:bodyPr lIns="90488" tIns="44450" rIns="90488" bIns="44450"/>
          <a:lstStyle/>
          <a:p>
            <a:r>
              <a:rPr lang="el-GR" dirty="0" smtClean="0"/>
              <a:t>Διαγράφοντας μία εγγραφή</a:t>
            </a:r>
            <a:endParaRPr lang="en-US" dirty="0"/>
          </a:p>
        </p:txBody>
      </p:sp>
      <p:sp>
        <p:nvSpPr>
          <p:cNvPr id="53251" name="Rectangle 3"/>
          <p:cNvSpPr>
            <a:spLocks noGrp="1" noChangeArrowheads="1"/>
          </p:cNvSpPr>
          <p:nvPr>
            <p:ph type="body" sz="half" idx="1"/>
          </p:nvPr>
        </p:nvSpPr>
        <p:spPr>
          <a:xfrm>
            <a:off x="685800" y="1142985"/>
            <a:ext cx="8294688" cy="3357586"/>
          </a:xfrm>
          <a:noFill/>
          <a:ln/>
        </p:spPr>
        <p:txBody>
          <a:bodyPr lIns="90488" tIns="44450" rIns="90488" bIns="44450"/>
          <a:lstStyle/>
          <a:p>
            <a:r>
              <a:rPr lang="el-GR" dirty="0" smtClean="0"/>
              <a:t>Εγγραφές μπορούν επίσης να διαγράφονται από έναν πίνακα κατακερματισμού</a:t>
            </a:r>
            <a:r>
              <a:rPr lang="en-US" dirty="0" smtClean="0"/>
              <a:t>.</a:t>
            </a:r>
          </a:p>
          <a:p>
            <a:r>
              <a:rPr lang="el-GR" dirty="0" smtClean="0"/>
              <a:t>Σε αυτή την περίπτωση η άδεια θέση ΔΕΝ θα πρέπει να θεωρηθεί </a:t>
            </a:r>
            <a:r>
              <a:rPr lang="en-US" dirty="0" smtClean="0"/>
              <a:t>"</a:t>
            </a:r>
            <a:r>
              <a:rPr lang="el-GR" dirty="0" smtClean="0"/>
              <a:t>κενό κελί</a:t>
            </a:r>
            <a:r>
              <a:rPr lang="en-US" dirty="0" smtClean="0"/>
              <a:t>"</a:t>
            </a:r>
            <a:r>
              <a:rPr lang="el-GR" dirty="0" smtClean="0"/>
              <a:t>, γιατί κάτι τέτοιο θα </a:t>
            </a:r>
            <a:r>
              <a:rPr lang="en-US" dirty="0" smtClean="0"/>
              <a:t>"</a:t>
            </a:r>
            <a:r>
              <a:rPr lang="el-GR" dirty="0" smtClean="0"/>
              <a:t>μπέρδευε</a:t>
            </a:r>
            <a:r>
              <a:rPr lang="en-US" dirty="0" smtClean="0"/>
              <a:t>" </a:t>
            </a:r>
            <a:r>
              <a:rPr lang="el-GR" dirty="0" smtClean="0"/>
              <a:t>τις μελλοντικές αναζητήσεις</a:t>
            </a:r>
            <a:r>
              <a:rPr lang="en-US" dirty="0" smtClean="0"/>
              <a:t>.</a:t>
            </a:r>
            <a:endParaRPr lang="en-US" dirty="0"/>
          </a:p>
        </p:txBody>
      </p:sp>
      <p:sp useBgFill="1">
        <p:nvSpPr>
          <p:cNvPr id="53252" name="Freeform 4"/>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53253" name="Rectangle 5"/>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53254" name="Line 6"/>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53255" name="Line 7"/>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53256" name="Line 8"/>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53257" name="Line 9"/>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53258" name="Line 10"/>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53259" name="Line 11"/>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53260" name="Rectangle 12"/>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53261" name="Rectangle 13"/>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53262" name="Rectangle 14"/>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53263" name="Rectangle 15"/>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53264" name="Rectangle 16"/>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53265" name="Rectangle 17"/>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53266" name="Rectangle 18"/>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53267" name="Rectangle 19"/>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53268" name="Group 20"/>
          <p:cNvGrpSpPr>
            <a:grpSpLocks/>
          </p:cNvGrpSpPr>
          <p:nvPr/>
        </p:nvGrpSpPr>
        <p:grpSpPr bwMode="auto">
          <a:xfrm>
            <a:off x="2822575" y="5449888"/>
            <a:ext cx="671513" cy="569912"/>
            <a:chOff x="1778" y="3433"/>
            <a:chExt cx="423" cy="359"/>
          </a:xfrm>
        </p:grpSpPr>
        <p:sp>
          <p:nvSpPr>
            <p:cNvPr id="53269" name="Rectangle 21"/>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53270" name="Picture 22"/>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53271" name="Group 23"/>
          <p:cNvGrpSpPr>
            <a:grpSpLocks/>
          </p:cNvGrpSpPr>
          <p:nvPr/>
        </p:nvGrpSpPr>
        <p:grpSpPr bwMode="auto">
          <a:xfrm>
            <a:off x="1906588" y="5445125"/>
            <a:ext cx="619125" cy="577850"/>
            <a:chOff x="1201" y="3430"/>
            <a:chExt cx="390" cy="364"/>
          </a:xfrm>
        </p:grpSpPr>
        <p:sp>
          <p:nvSpPr>
            <p:cNvPr id="53272" name="Rectangle 24"/>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53273" name="Picture 25"/>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53274" name="Group 26"/>
          <p:cNvGrpSpPr>
            <a:grpSpLocks/>
          </p:cNvGrpSpPr>
          <p:nvPr/>
        </p:nvGrpSpPr>
        <p:grpSpPr bwMode="auto">
          <a:xfrm>
            <a:off x="7764463" y="5480050"/>
            <a:ext cx="727075" cy="508000"/>
            <a:chOff x="4891" y="3452"/>
            <a:chExt cx="458" cy="320"/>
          </a:xfrm>
        </p:grpSpPr>
        <p:sp>
          <p:nvSpPr>
            <p:cNvPr id="53275" name="Rectangle 27"/>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53276" name="Picture 28"/>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53277" name="Group 29"/>
          <p:cNvGrpSpPr>
            <a:grpSpLocks/>
          </p:cNvGrpSpPr>
          <p:nvPr/>
        </p:nvGrpSpPr>
        <p:grpSpPr bwMode="auto">
          <a:xfrm>
            <a:off x="6596063" y="4014788"/>
            <a:ext cx="1311275" cy="2832100"/>
            <a:chOff x="4155" y="2529"/>
            <a:chExt cx="826" cy="1784"/>
          </a:xfrm>
        </p:grpSpPr>
        <p:sp useBgFill="1">
          <p:nvSpPr>
            <p:cNvPr id="53278" name="Freeform 30"/>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53279" name="Rectangle 31"/>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53280" name="Group 32"/>
          <p:cNvGrpSpPr>
            <a:grpSpLocks/>
          </p:cNvGrpSpPr>
          <p:nvPr/>
        </p:nvGrpSpPr>
        <p:grpSpPr bwMode="auto">
          <a:xfrm>
            <a:off x="3713163" y="5465763"/>
            <a:ext cx="619125" cy="558800"/>
            <a:chOff x="2339" y="3443"/>
            <a:chExt cx="390" cy="352"/>
          </a:xfrm>
        </p:grpSpPr>
        <p:pic>
          <p:nvPicPr>
            <p:cNvPr id="53281" name="Picture 33"/>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53282" name="Rectangle 34"/>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53283" name="Group 35"/>
          <p:cNvGrpSpPr>
            <a:grpSpLocks/>
          </p:cNvGrpSpPr>
          <p:nvPr/>
        </p:nvGrpSpPr>
        <p:grpSpPr bwMode="auto">
          <a:xfrm>
            <a:off x="5548313" y="5454650"/>
            <a:ext cx="619125" cy="550863"/>
            <a:chOff x="3495" y="3436"/>
            <a:chExt cx="390" cy="347"/>
          </a:xfrm>
        </p:grpSpPr>
        <p:pic>
          <p:nvPicPr>
            <p:cNvPr id="53284" name="Picture 36"/>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a:effectLst/>
          </p:spPr>
        </p:pic>
        <p:sp>
          <p:nvSpPr>
            <p:cNvPr id="53285" name="Rectangle 37"/>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Tree>
  </p:cSld>
  <p:clrMapOvr>
    <a:masterClrMapping/>
  </p:clrMapOvr>
  <p:transition>
    <p:pull dir="l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214290"/>
            <a:ext cx="7772400" cy="428628"/>
          </a:xfrm>
          <a:noFill/>
          <a:ln/>
          <a:effectLst>
            <a:outerShdw dist="107763" dir="2700000" algn="ctr" rotWithShape="0">
              <a:schemeClr val="bg2"/>
            </a:outerShdw>
          </a:effectLst>
        </p:spPr>
        <p:txBody>
          <a:bodyPr lIns="90488" tIns="44450" rIns="90488" bIns="44450"/>
          <a:lstStyle/>
          <a:p>
            <a:r>
              <a:rPr lang="el-GR" dirty="0" smtClean="0"/>
              <a:t>Διαγράφοντας μία εγγραφή</a:t>
            </a:r>
            <a:endParaRPr lang="en-US" dirty="0"/>
          </a:p>
        </p:txBody>
      </p:sp>
      <p:sp useBgFill="1">
        <p:nvSpPr>
          <p:cNvPr id="55299" name="Freeform 3"/>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55300"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55301" name="Line 5"/>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55302" name="Line 6"/>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55303" name="Line 7"/>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55304" name="Line 8"/>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55305" name="Line 9"/>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55306" name="Line 10"/>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55307" name="Rectangle 11"/>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55308" name="Rectangle 12"/>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55309" name="Rectangle 13"/>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55310" name="Rectangle 14"/>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55311" name="Rectangle 15"/>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55312" name="Rectangle 16"/>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55313"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55314" name="Rectangle 18"/>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55315" name="Group 19"/>
          <p:cNvGrpSpPr>
            <a:grpSpLocks/>
          </p:cNvGrpSpPr>
          <p:nvPr/>
        </p:nvGrpSpPr>
        <p:grpSpPr bwMode="auto">
          <a:xfrm>
            <a:off x="2822575" y="5449888"/>
            <a:ext cx="671513" cy="569912"/>
            <a:chOff x="1778" y="3433"/>
            <a:chExt cx="423" cy="359"/>
          </a:xfrm>
        </p:grpSpPr>
        <p:sp>
          <p:nvSpPr>
            <p:cNvPr id="55316" name="Rectangle 20"/>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55317" name="Picture 21"/>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55318" name="Group 22"/>
          <p:cNvGrpSpPr>
            <a:grpSpLocks/>
          </p:cNvGrpSpPr>
          <p:nvPr/>
        </p:nvGrpSpPr>
        <p:grpSpPr bwMode="auto">
          <a:xfrm>
            <a:off x="1906588" y="5445125"/>
            <a:ext cx="619125" cy="577850"/>
            <a:chOff x="1201" y="3430"/>
            <a:chExt cx="390" cy="364"/>
          </a:xfrm>
        </p:grpSpPr>
        <p:sp>
          <p:nvSpPr>
            <p:cNvPr id="55319" name="Rectangle 23"/>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55320" name="Picture 24"/>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55321" name="Group 25"/>
          <p:cNvGrpSpPr>
            <a:grpSpLocks/>
          </p:cNvGrpSpPr>
          <p:nvPr/>
        </p:nvGrpSpPr>
        <p:grpSpPr bwMode="auto">
          <a:xfrm>
            <a:off x="7764463" y="5480050"/>
            <a:ext cx="727075" cy="508000"/>
            <a:chOff x="4891" y="3452"/>
            <a:chExt cx="458" cy="320"/>
          </a:xfrm>
        </p:grpSpPr>
        <p:sp>
          <p:nvSpPr>
            <p:cNvPr id="55322" name="Rectangle 26"/>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55323" name="Picture 27"/>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55324" name="Group 28"/>
          <p:cNvGrpSpPr>
            <a:grpSpLocks/>
          </p:cNvGrpSpPr>
          <p:nvPr/>
        </p:nvGrpSpPr>
        <p:grpSpPr bwMode="auto">
          <a:xfrm>
            <a:off x="6596063" y="4014788"/>
            <a:ext cx="1311275" cy="2832100"/>
            <a:chOff x="4155" y="2529"/>
            <a:chExt cx="826" cy="1784"/>
          </a:xfrm>
        </p:grpSpPr>
        <p:sp useBgFill="1">
          <p:nvSpPr>
            <p:cNvPr id="55325" name="Freeform 29"/>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55326" name="Rectangle 30"/>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grpSp>
        <p:nvGrpSpPr>
          <p:cNvPr id="55327" name="Group 31"/>
          <p:cNvGrpSpPr>
            <a:grpSpLocks/>
          </p:cNvGrpSpPr>
          <p:nvPr/>
        </p:nvGrpSpPr>
        <p:grpSpPr bwMode="auto">
          <a:xfrm>
            <a:off x="3713163" y="5465763"/>
            <a:ext cx="619125" cy="558800"/>
            <a:chOff x="2339" y="3443"/>
            <a:chExt cx="390" cy="352"/>
          </a:xfrm>
        </p:grpSpPr>
        <p:pic>
          <p:nvPicPr>
            <p:cNvPr id="55328" name="Picture 32"/>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55329" name="Rectangle 33"/>
            <p:cNvSpPr>
              <a:spLocks noChangeArrowheads="1"/>
            </p:cNvSpPr>
            <p:nvPr/>
          </p:nvSpPr>
          <p:spPr bwMode="auto">
            <a:xfrm>
              <a:off x="2339" y="3443"/>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55330" name="Group 34"/>
          <p:cNvGrpSpPr>
            <a:grpSpLocks/>
          </p:cNvGrpSpPr>
          <p:nvPr/>
        </p:nvGrpSpPr>
        <p:grpSpPr bwMode="auto">
          <a:xfrm>
            <a:off x="5548313" y="5454650"/>
            <a:ext cx="619125" cy="550863"/>
            <a:chOff x="3495" y="3436"/>
            <a:chExt cx="390" cy="347"/>
          </a:xfrm>
        </p:grpSpPr>
        <p:pic>
          <p:nvPicPr>
            <p:cNvPr id="55331" name="Picture 35"/>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a:effectLst/>
          </p:spPr>
        </p:pic>
        <p:sp>
          <p:nvSpPr>
            <p:cNvPr id="55332" name="Rectangle 36"/>
            <p:cNvSpPr>
              <a:spLocks noChangeArrowheads="1"/>
            </p:cNvSpPr>
            <p:nvPr/>
          </p:nvSpPr>
          <p:spPr bwMode="auto">
            <a:xfrm>
              <a:off x="3495" y="3436"/>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55333" name="Rectangle 37"/>
          <p:cNvSpPr>
            <a:spLocks noChangeArrowheads="1"/>
          </p:cNvSpPr>
          <p:nvPr/>
        </p:nvSpPr>
        <p:spPr bwMode="auto">
          <a:xfrm>
            <a:off x="4484688" y="5332413"/>
            <a:ext cx="901700" cy="785812"/>
          </a:xfrm>
          <a:prstGeom prst="rect">
            <a:avLst/>
          </a:prstGeom>
          <a:pattFill prst="solidDmnd">
            <a:fgClr>
              <a:schemeClr val="bg2"/>
            </a:fgClr>
            <a:bgClr>
              <a:schemeClr val="tx1"/>
            </a:bgClr>
          </a:pattFill>
          <a:ln w="12700">
            <a:solidFill>
              <a:schemeClr val="bg2"/>
            </a:solidFill>
            <a:miter lim="800000"/>
            <a:headEnd/>
            <a:tailEnd/>
          </a:ln>
          <a:effectLst/>
        </p:spPr>
        <p:txBody>
          <a:bodyPr wrap="none" anchor="ctr"/>
          <a:lstStyle/>
          <a:p>
            <a:endParaRPr lang="el-GR"/>
          </a:p>
        </p:txBody>
      </p:sp>
      <p:sp>
        <p:nvSpPr>
          <p:cNvPr id="55334" name="Rectangle 38"/>
          <p:cNvSpPr>
            <a:spLocks noGrp="1" noChangeArrowheads="1"/>
          </p:cNvSpPr>
          <p:nvPr>
            <p:ph type="body" sz="half" idx="1"/>
          </p:nvPr>
        </p:nvSpPr>
        <p:spPr>
          <a:xfrm>
            <a:off x="685800" y="785794"/>
            <a:ext cx="8277225" cy="5103831"/>
          </a:xfrm>
          <a:noFill/>
          <a:ln/>
        </p:spPr>
        <p:txBody>
          <a:bodyPr lIns="90488" tIns="44450" rIns="90488" bIns="44450"/>
          <a:lstStyle/>
          <a:p>
            <a:r>
              <a:rPr lang="el-GR" dirty="0" smtClean="0"/>
              <a:t>Εγγραφές μπορούν επίσης να διαγράφονται από έναν πίνακα κατακερματισμού</a:t>
            </a:r>
            <a:r>
              <a:rPr lang="en-US" dirty="0" smtClean="0"/>
              <a:t>.</a:t>
            </a:r>
          </a:p>
          <a:p>
            <a:r>
              <a:rPr lang="el-GR" dirty="0" smtClean="0"/>
              <a:t>Σε αυτή την περίπτωση η άδεια θέση ΔΕΝ θα πρέπει να θεωρηθεί </a:t>
            </a:r>
            <a:r>
              <a:rPr lang="en-US" dirty="0" smtClean="0"/>
              <a:t>"</a:t>
            </a:r>
            <a:r>
              <a:rPr lang="el-GR" dirty="0" smtClean="0"/>
              <a:t>κενό κελί</a:t>
            </a:r>
            <a:r>
              <a:rPr lang="en-US" dirty="0" smtClean="0"/>
              <a:t>"</a:t>
            </a:r>
            <a:r>
              <a:rPr lang="el-GR" dirty="0" smtClean="0"/>
              <a:t>, γιατί κάτι τέτοιο θα </a:t>
            </a:r>
            <a:r>
              <a:rPr lang="en-US" dirty="0" smtClean="0"/>
              <a:t>"</a:t>
            </a:r>
            <a:r>
              <a:rPr lang="el-GR" dirty="0" smtClean="0"/>
              <a:t>μπέρδευε</a:t>
            </a:r>
            <a:r>
              <a:rPr lang="en-US" dirty="0" smtClean="0"/>
              <a:t>" </a:t>
            </a:r>
            <a:r>
              <a:rPr lang="el-GR" dirty="0" smtClean="0"/>
              <a:t>τις μελλοντικές αναζητήσεις</a:t>
            </a:r>
            <a:r>
              <a:rPr lang="en-US" dirty="0" smtClean="0"/>
              <a:t>.</a:t>
            </a:r>
          </a:p>
          <a:p>
            <a:r>
              <a:rPr lang="el-GR" dirty="0" smtClean="0"/>
              <a:t>Αντιθέτως, θα πρέπει να μαρκαριστεί με κάποιον συγκεκριμένο τρόπο ώστε πιθανή επόμενη αναζήτηση να μπορεί να αντιληφθεί ότι στη θέση αυτή κάτι προ-υπήρχε και να μην τερματιστεί απρόσμενα!!!</a:t>
            </a:r>
            <a:endParaRPr lang="en-US" dirty="0"/>
          </a:p>
        </p:txBody>
      </p:sp>
    </p:spTree>
  </p:cSld>
  <p:clrMapOvr>
    <a:masterClrMapping/>
  </p:clrMapOvr>
  <p:transition>
    <p:pull dir="l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685800" y="1071546"/>
            <a:ext cx="7772400" cy="5024454"/>
          </a:xfrm>
          <a:noFill/>
          <a:ln/>
        </p:spPr>
        <p:txBody>
          <a:bodyPr lIns="90488" tIns="44450" rIns="90488" bIns="44450"/>
          <a:lstStyle/>
          <a:p>
            <a:pPr>
              <a:lnSpc>
                <a:spcPct val="90000"/>
              </a:lnSpc>
            </a:pPr>
            <a:r>
              <a:rPr lang="el-GR" sz="2800" dirty="0" smtClean="0"/>
              <a:t>Οι πίνακες κατακερματισμού αποθηκεύουν συλλογές εγγραφών με </a:t>
            </a:r>
            <a:r>
              <a:rPr lang="en-US" sz="2800" dirty="0" smtClean="0"/>
              <a:t>keys</a:t>
            </a:r>
            <a:r>
              <a:rPr lang="en-US" sz="2800" dirty="0"/>
              <a:t>.</a:t>
            </a:r>
          </a:p>
          <a:p>
            <a:pPr>
              <a:lnSpc>
                <a:spcPct val="90000"/>
              </a:lnSpc>
            </a:pPr>
            <a:r>
              <a:rPr lang="el-GR" sz="2800" dirty="0" smtClean="0"/>
              <a:t>Η θέση της εγγραφής εξαρτάται από τη </a:t>
            </a:r>
            <a:r>
              <a:rPr lang="en-US" sz="2800" dirty="0" smtClean="0"/>
              <a:t>hash </a:t>
            </a:r>
            <a:r>
              <a:rPr lang="en-US" sz="2800" dirty="0"/>
              <a:t>value </a:t>
            </a:r>
            <a:r>
              <a:rPr lang="el-GR" sz="2800" dirty="0" smtClean="0"/>
              <a:t>του κλειδιού </a:t>
            </a:r>
            <a:r>
              <a:rPr lang="en-US" sz="2800" dirty="0" smtClean="0"/>
              <a:t>key.</a:t>
            </a:r>
            <a:endParaRPr lang="en-US" sz="2800" dirty="0"/>
          </a:p>
          <a:p>
            <a:pPr>
              <a:lnSpc>
                <a:spcPct val="90000"/>
              </a:lnSpc>
            </a:pPr>
            <a:r>
              <a:rPr lang="el-GR" sz="2800" dirty="0" smtClean="0"/>
              <a:t>Ανοιχτή Διευθυνσιοδότηση</a:t>
            </a:r>
            <a:r>
              <a:rPr lang="en-US" sz="2800" dirty="0" smtClean="0"/>
              <a:t>:</a:t>
            </a:r>
            <a:endParaRPr lang="en-US" sz="2800" dirty="0"/>
          </a:p>
          <a:p>
            <a:pPr lvl="1">
              <a:lnSpc>
                <a:spcPct val="90000"/>
              </a:lnSpc>
            </a:pPr>
            <a:r>
              <a:rPr lang="el-GR" sz="2400" dirty="0" smtClean="0"/>
              <a:t>Όταν συμβαίνει σύγκρουση</a:t>
            </a:r>
            <a:r>
              <a:rPr lang="en-US" sz="2400" dirty="0" smtClean="0"/>
              <a:t>, </a:t>
            </a:r>
            <a:r>
              <a:rPr lang="el-GR" sz="2400" dirty="0" smtClean="0"/>
              <a:t>η επόμενη διαθέσιμη θέση χρησιμοποιείται</a:t>
            </a:r>
            <a:r>
              <a:rPr lang="en-US" sz="2400" dirty="0" smtClean="0"/>
              <a:t>.</a:t>
            </a:r>
            <a:endParaRPr lang="en-US" sz="2400" dirty="0"/>
          </a:p>
          <a:p>
            <a:pPr lvl="1">
              <a:lnSpc>
                <a:spcPct val="90000"/>
              </a:lnSpc>
            </a:pPr>
            <a:r>
              <a:rPr lang="el-GR" sz="2400" dirty="0" smtClean="0"/>
              <a:t>Γενικά, η αναζήτηση για συγκεκριμένο κλειδί γίνεται ταχύτατα</a:t>
            </a:r>
            <a:r>
              <a:rPr lang="en-US" sz="2400" dirty="0" smtClean="0"/>
              <a:t>.</a:t>
            </a:r>
            <a:endParaRPr lang="en-US" sz="2400" dirty="0"/>
          </a:p>
          <a:p>
            <a:pPr lvl="1">
              <a:lnSpc>
                <a:spcPct val="90000"/>
              </a:lnSpc>
            </a:pPr>
            <a:r>
              <a:rPr lang="el-GR" sz="2400" dirty="0" smtClean="0"/>
              <a:t>Όταν μία εγγραφή διαγράφεται </a:t>
            </a:r>
            <a:r>
              <a:rPr lang="en-US" sz="2400" dirty="0" smtClean="0"/>
              <a:t>, </a:t>
            </a:r>
            <a:r>
              <a:rPr lang="el-GR" sz="2400" dirty="0" smtClean="0"/>
              <a:t>η θέση μαρκάρεται με ειδικό τρόπο</a:t>
            </a:r>
            <a:r>
              <a:rPr lang="en-US" sz="2400" dirty="0" smtClean="0"/>
              <a:t>, </a:t>
            </a:r>
            <a:r>
              <a:rPr lang="el-GR" sz="2400" dirty="0" smtClean="0"/>
              <a:t>ώστε οι διαδικασίες αναζήτησης να γνωρίζουν ότι η θέση αυτή κάποτε χρησιμοποιούνταν, και να ΜΗΝ τερματίζουν απρόσμενα!!!</a:t>
            </a:r>
            <a:endParaRPr lang="en-US" sz="2400" dirty="0"/>
          </a:p>
        </p:txBody>
      </p:sp>
      <p:sp>
        <p:nvSpPr>
          <p:cNvPr id="57348" name="Rectangle 4"/>
          <p:cNvSpPr>
            <a:spLocks noGrp="1" noChangeArrowheads="1"/>
          </p:cNvSpPr>
          <p:nvPr>
            <p:ph type="title"/>
          </p:nvPr>
        </p:nvSpPr>
        <p:spPr>
          <a:xfrm>
            <a:off x="685800" y="142852"/>
            <a:ext cx="7772400" cy="857256"/>
          </a:xfrm>
          <a:noFill/>
          <a:ln/>
          <a:effectLst>
            <a:outerShdw dist="107763" dir="2700000" algn="ctr" rotWithShape="0">
              <a:schemeClr val="bg2"/>
            </a:outerShdw>
          </a:effectLst>
        </p:spPr>
        <p:txBody>
          <a:bodyPr lIns="90488" tIns="44450" rIns="90488" bIns="44450"/>
          <a:lstStyle/>
          <a:p>
            <a:r>
              <a:rPr lang="el-GR" dirty="0" smtClean="0"/>
              <a:t>	Κατακερματισμός</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randombar(vertical)">
                                      <p:cBhvr>
                                        <p:cTn id="7" dur="500"/>
                                        <p:tgtEl>
                                          <p:spTgt spid="57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7346">
                                            <p:txEl>
                                              <p:pRg st="1" end="1"/>
                                            </p:txEl>
                                          </p:spTgt>
                                        </p:tgtEl>
                                        <p:attrNameLst>
                                          <p:attrName>style.visibility</p:attrName>
                                        </p:attrNameLst>
                                      </p:cBhvr>
                                      <p:to>
                                        <p:strVal val="visible"/>
                                      </p:to>
                                    </p:set>
                                    <p:animEffect transition="in" filter="randombar(vertical)">
                                      <p:cBhvr>
                                        <p:cTn id="12" dur="500"/>
                                        <p:tgtEl>
                                          <p:spTgt spid="57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57346">
                                            <p:txEl>
                                              <p:pRg st="2" end="2"/>
                                            </p:txEl>
                                          </p:spTgt>
                                        </p:tgtEl>
                                        <p:attrNameLst>
                                          <p:attrName>style.visibility</p:attrName>
                                        </p:attrNameLst>
                                      </p:cBhvr>
                                      <p:to>
                                        <p:strVal val="visible"/>
                                      </p:to>
                                    </p:set>
                                    <p:animEffect transition="in" filter="randombar(vertical)">
                                      <p:cBhvr>
                                        <p:cTn id="17" dur="500"/>
                                        <p:tgtEl>
                                          <p:spTgt spid="57346">
                                            <p:txEl>
                                              <p:pRg st="2" end="2"/>
                                            </p:txEl>
                                          </p:spTgt>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57346">
                                            <p:txEl>
                                              <p:pRg st="3" end="3"/>
                                            </p:txEl>
                                          </p:spTgt>
                                        </p:tgtEl>
                                        <p:attrNameLst>
                                          <p:attrName>style.visibility</p:attrName>
                                        </p:attrNameLst>
                                      </p:cBhvr>
                                      <p:to>
                                        <p:strVal val="visible"/>
                                      </p:to>
                                    </p:set>
                                    <p:animEffect transition="in" filter="randombar(vertical)">
                                      <p:cBhvr>
                                        <p:cTn id="20" dur="500"/>
                                        <p:tgtEl>
                                          <p:spTgt spid="57346">
                                            <p:txEl>
                                              <p:pRg st="3" end="3"/>
                                            </p:txEl>
                                          </p:spTgt>
                                        </p:tgtEl>
                                      </p:cBhvr>
                                    </p:animEffect>
                                  </p:childTnLst>
                                </p:cTn>
                              </p:par>
                              <p:par>
                                <p:cTn id="21" presetID="14" presetClass="entr" presetSubtype="5" fill="hold" grpId="0" nodeType="with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animEffect transition="in" filter="randombar(vertical)">
                                      <p:cBhvr>
                                        <p:cTn id="23" dur="500"/>
                                        <p:tgtEl>
                                          <p:spTgt spid="57346">
                                            <p:txEl>
                                              <p:pRg st="4" end="4"/>
                                            </p:txEl>
                                          </p:spTgt>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57346">
                                            <p:txEl>
                                              <p:pRg st="5" end="5"/>
                                            </p:txEl>
                                          </p:spTgt>
                                        </p:tgtEl>
                                        <p:attrNameLst>
                                          <p:attrName>style.visibility</p:attrName>
                                        </p:attrNameLst>
                                      </p:cBhvr>
                                      <p:to>
                                        <p:strVal val="visible"/>
                                      </p:to>
                                    </p:set>
                                    <p:animEffect transition="in" filter="randombar(vertical)">
                                      <p:cBhvr>
                                        <p:cTn id="26" dur="500"/>
                                        <p:tgtEl>
                                          <p:spTgt spid="57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l-GR" dirty="0" smtClean="0"/>
              <a:t>Εύρεση</a:t>
            </a:r>
            <a:endParaRPr lang="en-US" dirty="0"/>
          </a:p>
        </p:txBody>
      </p:sp>
      <p:sp>
        <p:nvSpPr>
          <p:cNvPr id="4099" name="Rectangle 3"/>
          <p:cNvSpPr>
            <a:spLocks noChangeArrowheads="1"/>
          </p:cNvSpPr>
          <p:nvPr/>
        </p:nvSpPr>
        <p:spPr bwMode="auto">
          <a:xfrm>
            <a:off x="457200" y="2354263"/>
            <a:ext cx="5930900" cy="11795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100" name="Line 4"/>
          <p:cNvSpPr>
            <a:spLocks noChangeShapeType="1"/>
          </p:cNvSpPr>
          <p:nvPr/>
        </p:nvSpPr>
        <p:spPr bwMode="auto">
          <a:xfrm>
            <a:off x="1641475" y="2360613"/>
            <a:ext cx="0" cy="1177925"/>
          </a:xfrm>
          <a:prstGeom prst="line">
            <a:avLst/>
          </a:prstGeom>
          <a:noFill/>
          <a:ln w="12700">
            <a:solidFill>
              <a:schemeClr val="tx1"/>
            </a:solidFill>
            <a:round/>
            <a:headEnd/>
            <a:tailEnd/>
          </a:ln>
          <a:effectLst/>
        </p:spPr>
        <p:txBody>
          <a:bodyPr/>
          <a:lstStyle/>
          <a:p>
            <a:endParaRPr lang="el-GR"/>
          </a:p>
        </p:txBody>
      </p:sp>
      <p:sp>
        <p:nvSpPr>
          <p:cNvPr id="4101" name="Line 5"/>
          <p:cNvSpPr>
            <a:spLocks noChangeShapeType="1"/>
          </p:cNvSpPr>
          <p:nvPr/>
        </p:nvSpPr>
        <p:spPr bwMode="auto">
          <a:xfrm>
            <a:off x="2828925" y="2360613"/>
            <a:ext cx="0" cy="1177925"/>
          </a:xfrm>
          <a:prstGeom prst="line">
            <a:avLst/>
          </a:prstGeom>
          <a:noFill/>
          <a:ln w="12700">
            <a:solidFill>
              <a:schemeClr val="tx1"/>
            </a:solidFill>
            <a:round/>
            <a:headEnd/>
            <a:tailEnd/>
          </a:ln>
          <a:effectLst/>
        </p:spPr>
        <p:txBody>
          <a:bodyPr/>
          <a:lstStyle/>
          <a:p>
            <a:endParaRPr lang="el-GR"/>
          </a:p>
        </p:txBody>
      </p:sp>
      <p:sp>
        <p:nvSpPr>
          <p:cNvPr id="4102" name="Line 6"/>
          <p:cNvSpPr>
            <a:spLocks noChangeShapeType="1"/>
          </p:cNvSpPr>
          <p:nvPr/>
        </p:nvSpPr>
        <p:spPr bwMode="auto">
          <a:xfrm>
            <a:off x="4013200" y="2360613"/>
            <a:ext cx="1588" cy="1177925"/>
          </a:xfrm>
          <a:prstGeom prst="line">
            <a:avLst/>
          </a:prstGeom>
          <a:noFill/>
          <a:ln w="12700">
            <a:solidFill>
              <a:schemeClr val="tx1"/>
            </a:solidFill>
            <a:round/>
            <a:headEnd/>
            <a:tailEnd/>
          </a:ln>
          <a:effectLst/>
        </p:spPr>
        <p:txBody>
          <a:bodyPr/>
          <a:lstStyle/>
          <a:p>
            <a:endParaRPr lang="el-GR"/>
          </a:p>
        </p:txBody>
      </p:sp>
      <p:sp>
        <p:nvSpPr>
          <p:cNvPr id="4103" name="Line 7"/>
          <p:cNvSpPr>
            <a:spLocks noChangeShapeType="1"/>
          </p:cNvSpPr>
          <p:nvPr/>
        </p:nvSpPr>
        <p:spPr bwMode="auto">
          <a:xfrm>
            <a:off x="5200650" y="2365375"/>
            <a:ext cx="0" cy="1166813"/>
          </a:xfrm>
          <a:prstGeom prst="line">
            <a:avLst/>
          </a:prstGeom>
          <a:noFill/>
          <a:ln w="12700">
            <a:solidFill>
              <a:schemeClr val="tx1"/>
            </a:solidFill>
            <a:round/>
            <a:headEnd/>
            <a:tailEnd/>
          </a:ln>
          <a:effectLst/>
        </p:spPr>
        <p:txBody>
          <a:bodyPr/>
          <a:lstStyle/>
          <a:p>
            <a:endParaRPr lang="el-GR"/>
          </a:p>
        </p:txBody>
      </p:sp>
      <p:sp>
        <p:nvSpPr>
          <p:cNvPr id="4104" name="Line 8"/>
          <p:cNvSpPr>
            <a:spLocks noChangeShapeType="1"/>
          </p:cNvSpPr>
          <p:nvPr/>
        </p:nvSpPr>
        <p:spPr bwMode="auto">
          <a:xfrm>
            <a:off x="6388100" y="2365375"/>
            <a:ext cx="0" cy="1166813"/>
          </a:xfrm>
          <a:prstGeom prst="line">
            <a:avLst/>
          </a:prstGeom>
          <a:noFill/>
          <a:ln w="12700">
            <a:solidFill>
              <a:schemeClr val="tx1"/>
            </a:solidFill>
            <a:round/>
            <a:headEnd/>
            <a:tailEnd/>
          </a:ln>
          <a:effectLst/>
        </p:spPr>
        <p:txBody>
          <a:bodyPr/>
          <a:lstStyle/>
          <a:p>
            <a:endParaRPr lang="el-GR"/>
          </a:p>
        </p:txBody>
      </p:sp>
      <p:sp>
        <p:nvSpPr>
          <p:cNvPr id="4106" name="Rectangle 10"/>
          <p:cNvSpPr>
            <a:spLocks noChangeArrowheads="1"/>
          </p:cNvSpPr>
          <p:nvPr/>
        </p:nvSpPr>
        <p:spPr bwMode="auto">
          <a:xfrm>
            <a:off x="615950" y="1828800"/>
            <a:ext cx="722313" cy="452438"/>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4107" name="Rectangle 11"/>
          <p:cNvSpPr>
            <a:spLocks noChangeArrowheads="1"/>
          </p:cNvSpPr>
          <p:nvPr/>
        </p:nvSpPr>
        <p:spPr bwMode="auto">
          <a:xfrm>
            <a:off x="1839913" y="1828800"/>
            <a:ext cx="722312" cy="4524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4108" name="Rectangle 12"/>
          <p:cNvSpPr>
            <a:spLocks noChangeArrowheads="1"/>
          </p:cNvSpPr>
          <p:nvPr/>
        </p:nvSpPr>
        <p:spPr bwMode="auto">
          <a:xfrm>
            <a:off x="3024188" y="1828800"/>
            <a:ext cx="722312" cy="4524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4109" name="Rectangle 13"/>
          <p:cNvSpPr>
            <a:spLocks noChangeArrowheads="1"/>
          </p:cNvSpPr>
          <p:nvPr/>
        </p:nvSpPr>
        <p:spPr bwMode="auto">
          <a:xfrm>
            <a:off x="4171950" y="1828800"/>
            <a:ext cx="720725" cy="4524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4110" name="Rectangle 14"/>
          <p:cNvSpPr>
            <a:spLocks noChangeArrowheads="1"/>
          </p:cNvSpPr>
          <p:nvPr/>
        </p:nvSpPr>
        <p:spPr bwMode="auto">
          <a:xfrm>
            <a:off x="5353050" y="1828800"/>
            <a:ext cx="723900" cy="4524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4112" name="Rectangle 16"/>
          <p:cNvSpPr>
            <a:spLocks noChangeArrowheads="1"/>
          </p:cNvSpPr>
          <p:nvPr/>
        </p:nvSpPr>
        <p:spPr bwMode="auto">
          <a:xfrm>
            <a:off x="7288213" y="2365375"/>
            <a:ext cx="1169987" cy="1168400"/>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4113" name="Rectangle 17"/>
          <p:cNvSpPr>
            <a:spLocks noChangeArrowheads="1"/>
          </p:cNvSpPr>
          <p:nvPr/>
        </p:nvSpPr>
        <p:spPr bwMode="auto">
          <a:xfrm>
            <a:off x="7315200" y="1833563"/>
            <a:ext cx="1062038"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[ 700 ]</a:t>
            </a:r>
          </a:p>
        </p:txBody>
      </p:sp>
      <p:grpSp>
        <p:nvGrpSpPr>
          <p:cNvPr id="4114" name="Group 18"/>
          <p:cNvGrpSpPr>
            <a:grpSpLocks/>
          </p:cNvGrpSpPr>
          <p:nvPr/>
        </p:nvGrpSpPr>
        <p:grpSpPr bwMode="auto">
          <a:xfrm>
            <a:off x="5335588" y="2563813"/>
            <a:ext cx="671512" cy="771525"/>
            <a:chOff x="2897" y="3449"/>
            <a:chExt cx="326" cy="327"/>
          </a:xfrm>
        </p:grpSpPr>
        <p:sp>
          <p:nvSpPr>
            <p:cNvPr id="4115" name="Rectangle 19"/>
            <p:cNvSpPr>
              <a:spLocks noChangeArrowheads="1"/>
            </p:cNvSpPr>
            <p:nvPr/>
          </p:nvSpPr>
          <p:spPr bwMode="auto">
            <a:xfrm>
              <a:off x="2897" y="3449"/>
              <a:ext cx="326" cy="4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4116" name="Picture 20"/>
            <p:cNvPicPr>
              <a:picLocks noChangeArrowheads="1"/>
            </p:cNvPicPr>
            <p:nvPr/>
          </p:nvPicPr>
          <p:blipFill>
            <a:blip r:embed="rId2"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4117" name="Group 21"/>
          <p:cNvGrpSpPr>
            <a:grpSpLocks/>
          </p:cNvGrpSpPr>
          <p:nvPr/>
        </p:nvGrpSpPr>
        <p:grpSpPr bwMode="auto">
          <a:xfrm>
            <a:off x="3030538" y="2525713"/>
            <a:ext cx="730250" cy="847725"/>
            <a:chOff x="1778" y="3433"/>
            <a:chExt cx="355" cy="359"/>
          </a:xfrm>
        </p:grpSpPr>
        <p:sp>
          <p:nvSpPr>
            <p:cNvPr id="4118" name="Rectangle 22"/>
            <p:cNvSpPr>
              <a:spLocks noChangeArrowheads="1"/>
            </p:cNvSpPr>
            <p:nvPr/>
          </p:nvSpPr>
          <p:spPr bwMode="auto">
            <a:xfrm>
              <a:off x="1778" y="3433"/>
              <a:ext cx="326" cy="4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4119" name="Picture 23"/>
            <p:cNvPicPr>
              <a:picLocks noChangeArrowheads="1"/>
            </p:cNvPicPr>
            <p:nvPr/>
          </p:nvPicPr>
          <p:blipFill>
            <a:blip r:embed="rId3"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4120" name="Group 24"/>
          <p:cNvGrpSpPr>
            <a:grpSpLocks/>
          </p:cNvGrpSpPr>
          <p:nvPr/>
        </p:nvGrpSpPr>
        <p:grpSpPr bwMode="auto">
          <a:xfrm>
            <a:off x="1841500" y="2519363"/>
            <a:ext cx="727075" cy="858837"/>
            <a:chOff x="1201" y="3430"/>
            <a:chExt cx="353" cy="364"/>
          </a:xfrm>
        </p:grpSpPr>
        <p:sp>
          <p:nvSpPr>
            <p:cNvPr id="4121" name="Rectangle 25"/>
            <p:cNvSpPr>
              <a:spLocks noChangeArrowheads="1"/>
            </p:cNvSpPr>
            <p:nvPr/>
          </p:nvSpPr>
          <p:spPr bwMode="auto">
            <a:xfrm>
              <a:off x="1201" y="3430"/>
              <a:ext cx="301" cy="4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4122" name="Picture 26"/>
            <p:cNvPicPr>
              <a:picLocks noChangeArrowheads="1"/>
            </p:cNvPicPr>
            <p:nvPr/>
          </p:nvPicPr>
          <p:blipFill>
            <a:blip r:embed="rId4"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4123" name="Group 27"/>
          <p:cNvGrpSpPr>
            <a:grpSpLocks/>
          </p:cNvGrpSpPr>
          <p:nvPr/>
        </p:nvGrpSpPr>
        <p:grpSpPr bwMode="auto">
          <a:xfrm>
            <a:off x="7412038" y="2570163"/>
            <a:ext cx="942975" cy="755650"/>
            <a:chOff x="4891" y="3452"/>
            <a:chExt cx="458" cy="320"/>
          </a:xfrm>
        </p:grpSpPr>
        <p:sp>
          <p:nvSpPr>
            <p:cNvPr id="4124" name="Rectangle 28"/>
            <p:cNvSpPr>
              <a:spLocks noChangeArrowheads="1"/>
            </p:cNvSpPr>
            <p:nvPr/>
          </p:nvSpPr>
          <p:spPr bwMode="auto">
            <a:xfrm>
              <a:off x="4927" y="3452"/>
              <a:ext cx="301" cy="41"/>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4125" name="Picture 29"/>
            <p:cNvPicPr>
              <a:picLocks noChangeArrowheads="1"/>
            </p:cNvPicPr>
            <p:nvPr/>
          </p:nvPicPr>
          <p:blipFill>
            <a:blip r:embed="rId5"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4126" name="Group 30"/>
          <p:cNvGrpSpPr>
            <a:grpSpLocks/>
          </p:cNvGrpSpPr>
          <p:nvPr/>
        </p:nvGrpSpPr>
        <p:grpSpPr bwMode="auto">
          <a:xfrm>
            <a:off x="4186238" y="2549525"/>
            <a:ext cx="749300" cy="830263"/>
            <a:chOff x="2339" y="3443"/>
            <a:chExt cx="364" cy="352"/>
          </a:xfrm>
        </p:grpSpPr>
        <p:pic>
          <p:nvPicPr>
            <p:cNvPr id="4127" name="Picture 31"/>
            <p:cNvPicPr>
              <a:picLocks noChangeArrowheads="1"/>
            </p:cNvPicPr>
            <p:nvPr/>
          </p:nvPicPr>
          <p:blipFill>
            <a:blip r:embed="rId6" cstate="print"/>
            <a:srcRect l="51312" b="42639"/>
            <a:stretch>
              <a:fillRect/>
            </a:stretch>
          </p:blipFill>
          <p:spPr bwMode="auto">
            <a:xfrm>
              <a:off x="2369" y="3495"/>
              <a:ext cx="334" cy="300"/>
            </a:xfrm>
            <a:prstGeom prst="rect">
              <a:avLst/>
            </a:prstGeom>
            <a:noFill/>
            <a:ln w="12700">
              <a:noFill/>
              <a:miter lim="800000"/>
              <a:headEnd/>
              <a:tailEnd/>
            </a:ln>
            <a:effectLst/>
          </p:spPr>
        </p:pic>
        <p:sp>
          <p:nvSpPr>
            <p:cNvPr id="4128" name="Rectangle 32"/>
            <p:cNvSpPr>
              <a:spLocks noChangeArrowheads="1"/>
            </p:cNvSpPr>
            <p:nvPr/>
          </p:nvSpPr>
          <p:spPr bwMode="auto">
            <a:xfrm>
              <a:off x="2339" y="3443"/>
              <a:ext cx="301" cy="4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580625685</a:t>
              </a:r>
            </a:p>
          </p:txBody>
        </p:sp>
      </p:grpSp>
      <p:grpSp>
        <p:nvGrpSpPr>
          <p:cNvPr id="4129" name="Group 33"/>
          <p:cNvGrpSpPr>
            <a:grpSpLocks/>
          </p:cNvGrpSpPr>
          <p:nvPr/>
        </p:nvGrpSpPr>
        <p:grpSpPr bwMode="auto">
          <a:xfrm>
            <a:off x="652463" y="2554288"/>
            <a:ext cx="679450" cy="819150"/>
            <a:chOff x="3495" y="3436"/>
            <a:chExt cx="330" cy="347"/>
          </a:xfrm>
        </p:grpSpPr>
        <p:pic>
          <p:nvPicPr>
            <p:cNvPr id="4130" name="Picture 34"/>
            <p:cNvPicPr>
              <a:picLocks noChangeArrowheads="1"/>
            </p:cNvPicPr>
            <p:nvPr/>
          </p:nvPicPr>
          <p:blipFill>
            <a:blip r:embed="rId7" cstate="print"/>
            <a:srcRect/>
            <a:stretch>
              <a:fillRect/>
            </a:stretch>
          </p:blipFill>
          <p:spPr bwMode="auto">
            <a:xfrm>
              <a:off x="3530" y="3511"/>
              <a:ext cx="295" cy="272"/>
            </a:xfrm>
            <a:prstGeom prst="rect">
              <a:avLst/>
            </a:prstGeom>
            <a:noFill/>
            <a:ln w="12700">
              <a:noFill/>
              <a:miter lim="800000"/>
              <a:headEnd/>
              <a:tailEnd/>
            </a:ln>
            <a:effectLst/>
          </p:spPr>
        </p:pic>
        <p:sp>
          <p:nvSpPr>
            <p:cNvPr id="4131" name="Rectangle 35"/>
            <p:cNvSpPr>
              <a:spLocks noChangeArrowheads="1"/>
            </p:cNvSpPr>
            <p:nvPr/>
          </p:nvSpPr>
          <p:spPr bwMode="auto">
            <a:xfrm>
              <a:off x="3495" y="3436"/>
              <a:ext cx="300" cy="4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701466868</a:t>
              </a:r>
            </a:p>
          </p:txBody>
        </p:sp>
      </p:grpSp>
      <p:sp>
        <p:nvSpPr>
          <p:cNvPr id="4132" name="Text Box 36"/>
          <p:cNvSpPr txBox="1">
            <a:spLocks noChangeArrowheads="1"/>
          </p:cNvSpPr>
          <p:nvPr/>
        </p:nvSpPr>
        <p:spPr bwMode="auto">
          <a:xfrm>
            <a:off x="6494463" y="2276475"/>
            <a:ext cx="744537" cy="762000"/>
          </a:xfrm>
          <a:prstGeom prst="rect">
            <a:avLst/>
          </a:prstGeom>
          <a:noFill/>
          <a:ln w="9525">
            <a:noFill/>
            <a:miter lim="800000"/>
            <a:headEnd/>
            <a:tailEnd/>
          </a:ln>
          <a:effectLst/>
        </p:spPr>
        <p:txBody>
          <a:bodyPr wrap="none">
            <a:spAutoFit/>
          </a:bodyPr>
          <a:lstStyle/>
          <a:p>
            <a:r>
              <a:rPr lang="en-US" sz="4400"/>
              <a:t>…</a:t>
            </a:r>
          </a:p>
        </p:txBody>
      </p:sp>
      <p:sp>
        <p:nvSpPr>
          <p:cNvPr id="4133" name="Rectangle 37"/>
          <p:cNvSpPr>
            <a:spLocks noChangeArrowheads="1"/>
          </p:cNvSpPr>
          <p:nvPr/>
        </p:nvSpPr>
        <p:spPr bwMode="auto">
          <a:xfrm>
            <a:off x="6029325" y="4306888"/>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4134" name="Picture 38"/>
          <p:cNvPicPr>
            <a:picLocks noChangeArrowheads="1"/>
          </p:cNvPicPr>
          <p:nvPr/>
        </p:nvPicPr>
        <p:blipFill>
          <a:blip r:embed="rId6" cstate="print"/>
          <a:srcRect l="50790" b="42133"/>
          <a:stretch>
            <a:fillRect/>
          </a:stretch>
        </p:blipFill>
        <p:spPr bwMode="auto">
          <a:xfrm>
            <a:off x="6342063" y="4810125"/>
            <a:ext cx="2119312" cy="1903413"/>
          </a:xfrm>
          <a:prstGeom prst="rect">
            <a:avLst/>
          </a:prstGeom>
          <a:noFill/>
          <a:ln w="12700">
            <a:noFill/>
            <a:miter lim="800000"/>
            <a:headEnd/>
            <a:tailEnd/>
          </a:ln>
          <a:effectLst/>
        </p:spPr>
      </p:pic>
      <p:sp>
        <p:nvSpPr>
          <p:cNvPr id="4135" name="Oval 39"/>
          <p:cNvSpPr>
            <a:spLocks noChangeArrowheads="1"/>
          </p:cNvSpPr>
          <p:nvPr/>
        </p:nvSpPr>
        <p:spPr bwMode="auto">
          <a:xfrm>
            <a:off x="6864350" y="4289425"/>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4136" name="Rectangle 40"/>
          <p:cNvSpPr>
            <a:spLocks noChangeArrowheads="1"/>
          </p:cNvSpPr>
          <p:nvPr/>
        </p:nvSpPr>
        <p:spPr bwMode="auto">
          <a:xfrm>
            <a:off x="6157913" y="4498975"/>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580625685</a:t>
            </a:r>
          </a:p>
        </p:txBody>
      </p:sp>
      <p:sp>
        <p:nvSpPr>
          <p:cNvPr id="4137" name="Text Box 41"/>
          <p:cNvSpPr txBox="1">
            <a:spLocks noChangeArrowheads="1"/>
          </p:cNvSpPr>
          <p:nvPr/>
        </p:nvSpPr>
        <p:spPr bwMode="auto">
          <a:xfrm>
            <a:off x="142844" y="4000504"/>
            <a:ext cx="5486400" cy="2677656"/>
          </a:xfrm>
          <a:prstGeom prst="rect">
            <a:avLst/>
          </a:prstGeom>
          <a:noFill/>
          <a:ln w="9525">
            <a:noFill/>
            <a:miter lim="800000"/>
            <a:headEnd/>
            <a:tailEnd/>
          </a:ln>
          <a:effectLst/>
        </p:spPr>
        <p:txBody>
          <a:bodyPr wrap="square">
            <a:spAutoFit/>
          </a:bodyPr>
          <a:lstStyle/>
          <a:p>
            <a:pPr>
              <a:buFont typeface="Wingdings" pitchFamily="2" charset="2"/>
              <a:buChar char="§"/>
            </a:pPr>
            <a:r>
              <a:rPr lang="el-GR" dirty="0" smtClean="0"/>
              <a:t>Κάθε εγγραφή στη λίστα έχει ένα </a:t>
            </a:r>
            <a:r>
              <a:rPr lang="en-US" dirty="0" smtClean="0"/>
              <a:t>associated </a:t>
            </a:r>
            <a:r>
              <a:rPr lang="en-US" dirty="0"/>
              <a:t>key.</a:t>
            </a:r>
          </a:p>
          <a:p>
            <a:pPr>
              <a:buFont typeface="Wingdings" pitchFamily="2" charset="2"/>
              <a:buChar char="§"/>
            </a:pPr>
            <a:r>
              <a:rPr lang="el-GR" dirty="0" smtClean="0"/>
              <a:t>Στο παράδειγμα αυτό</a:t>
            </a:r>
            <a:r>
              <a:rPr lang="en-US" dirty="0" smtClean="0"/>
              <a:t>, </a:t>
            </a:r>
            <a:r>
              <a:rPr lang="el-GR" dirty="0" smtClean="0"/>
              <a:t>τα κλειδιά είναι τα </a:t>
            </a:r>
            <a:r>
              <a:rPr lang="en-US" dirty="0" smtClean="0"/>
              <a:t>ID numbers.</a:t>
            </a:r>
            <a:endParaRPr lang="el-GR" dirty="0" smtClean="0"/>
          </a:p>
          <a:p>
            <a:pPr>
              <a:buFont typeface="Wingdings" pitchFamily="2" charset="2"/>
              <a:buChar char="§"/>
            </a:pPr>
            <a:r>
              <a:rPr lang="el-GR" dirty="0" smtClean="0"/>
              <a:t>Δεδομένου ότι γνωρίζουμε το </a:t>
            </a:r>
            <a:r>
              <a:rPr lang="en-US" dirty="0" smtClean="0"/>
              <a:t>key</a:t>
            </a:r>
            <a:r>
              <a:rPr lang="en-US" dirty="0"/>
              <a:t>, </a:t>
            </a:r>
            <a:r>
              <a:rPr lang="el-GR" dirty="0" smtClean="0"/>
              <a:t>πως μπορούμε να ανακτήσουμε αποδοτικά την σχετική εγγραφή </a:t>
            </a:r>
            <a:r>
              <a:rPr lang="en-US" dirty="0" smtClean="0"/>
              <a:t>?</a:t>
            </a:r>
            <a:endParaRPr lang="en-US" dirty="0"/>
          </a:p>
        </p:txBody>
      </p:sp>
      <p:sp>
        <p:nvSpPr>
          <p:cNvPr id="4141" name="Line 45"/>
          <p:cNvSpPr>
            <a:spLocks noChangeShapeType="1"/>
          </p:cNvSpPr>
          <p:nvPr/>
        </p:nvSpPr>
        <p:spPr bwMode="auto">
          <a:xfrm>
            <a:off x="4038600" y="3505200"/>
            <a:ext cx="1981200" cy="838200"/>
          </a:xfrm>
          <a:prstGeom prst="line">
            <a:avLst/>
          </a:prstGeom>
          <a:noFill/>
          <a:ln w="9525">
            <a:solidFill>
              <a:schemeClr val="tx1"/>
            </a:solidFill>
            <a:round/>
            <a:headEnd/>
            <a:tailEnd/>
          </a:ln>
          <a:effectLst/>
        </p:spPr>
        <p:txBody>
          <a:bodyPr/>
          <a:lstStyle/>
          <a:p>
            <a:endParaRPr lang="el-GR"/>
          </a:p>
        </p:txBody>
      </p:sp>
      <p:sp>
        <p:nvSpPr>
          <p:cNvPr id="4143" name="Line 47"/>
          <p:cNvSpPr>
            <a:spLocks noChangeShapeType="1"/>
          </p:cNvSpPr>
          <p:nvPr/>
        </p:nvSpPr>
        <p:spPr bwMode="auto">
          <a:xfrm>
            <a:off x="5181600" y="3505200"/>
            <a:ext cx="3429000" cy="762000"/>
          </a:xfrm>
          <a:prstGeom prst="line">
            <a:avLst/>
          </a:prstGeom>
          <a:noFill/>
          <a:ln w="9525">
            <a:solidFill>
              <a:schemeClr val="tx1"/>
            </a:solidFill>
            <a:round/>
            <a:headEnd/>
            <a:tailEnd/>
          </a:ln>
          <a:effectLst/>
        </p:spPr>
        <p:txBody>
          <a:bodyPr/>
          <a:lstStyle/>
          <a:p>
            <a:endParaRPr lang="el-G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285728"/>
            <a:ext cx="7772400" cy="1143008"/>
          </a:xfrm>
        </p:spPr>
        <p:txBody>
          <a:bodyPr/>
          <a:lstStyle/>
          <a:p>
            <a:r>
              <a:rPr lang="el-GR" dirty="0" smtClean="0"/>
              <a:t>Ανοιχτή Διευθυνσιοδότηση</a:t>
            </a:r>
            <a:endParaRPr lang="en-US" dirty="0"/>
          </a:p>
        </p:txBody>
      </p:sp>
      <p:sp>
        <p:nvSpPr>
          <p:cNvPr id="100355" name="Rectangle 3"/>
          <p:cNvSpPr>
            <a:spLocks noGrp="1" noChangeArrowheads="1"/>
          </p:cNvSpPr>
          <p:nvPr>
            <p:ph type="body" idx="1"/>
          </p:nvPr>
        </p:nvSpPr>
        <p:spPr>
          <a:xfrm>
            <a:off x="342900" y="1428736"/>
            <a:ext cx="8458200" cy="4591064"/>
          </a:xfrm>
        </p:spPr>
        <p:txBody>
          <a:bodyPr/>
          <a:lstStyle/>
          <a:p>
            <a:pPr>
              <a:lnSpc>
                <a:spcPct val="90000"/>
              </a:lnSpc>
            </a:pPr>
            <a:r>
              <a:rPr lang="el-GR" sz="2800" dirty="0" smtClean="0"/>
              <a:t>Για να μειώσουμε το φαινόμενο των </a:t>
            </a:r>
            <a:r>
              <a:rPr lang="en-US" sz="2800" dirty="0" smtClean="0"/>
              <a:t>“</a:t>
            </a:r>
            <a:r>
              <a:rPr lang="el-GR" sz="2800" dirty="0" smtClean="0"/>
              <a:t>συγκρούσεων</a:t>
            </a:r>
            <a:r>
              <a:rPr lang="en-US" sz="2800" dirty="0" smtClean="0"/>
              <a:t>”</a:t>
            </a:r>
            <a:r>
              <a:rPr lang="el-GR" sz="2800" dirty="0" smtClean="0"/>
              <a:t>, η χωρητικότητα του πίνακα κατακερματισμού </a:t>
            </a:r>
            <a:r>
              <a:rPr lang="el-GR" sz="2800" dirty="0"/>
              <a:t>(</a:t>
            </a:r>
            <a:r>
              <a:rPr lang="en-US" sz="2800" dirty="0" smtClean="0"/>
              <a:t>CAPACITY</a:t>
            </a:r>
            <a:r>
              <a:rPr lang="el-GR" sz="2800" dirty="0" smtClean="0"/>
              <a:t>)</a:t>
            </a:r>
            <a:r>
              <a:rPr lang="en-US" sz="2800" dirty="0" smtClean="0"/>
              <a:t> </a:t>
            </a:r>
            <a:r>
              <a:rPr lang="el-GR" sz="2800" dirty="0" smtClean="0"/>
              <a:t>θα πρέπει να είναι πρώτος αριθμός, π.χ.</a:t>
            </a:r>
            <a:r>
              <a:rPr lang="en-US" sz="2800" dirty="0" smtClean="0"/>
              <a:t> </a:t>
            </a:r>
            <a:r>
              <a:rPr lang="el-GR" sz="2800" dirty="0" smtClean="0"/>
              <a:t>της μορφής</a:t>
            </a:r>
            <a:r>
              <a:rPr lang="en-US" sz="2800" dirty="0" smtClean="0"/>
              <a:t> </a:t>
            </a:r>
            <a:r>
              <a:rPr lang="en-US" sz="2800" dirty="0"/>
              <a:t>4k+3</a:t>
            </a:r>
          </a:p>
          <a:p>
            <a:pPr lvl="1">
              <a:lnSpc>
                <a:spcPct val="90000"/>
              </a:lnSpc>
            </a:pPr>
            <a:r>
              <a:rPr lang="el-GR" dirty="0" smtClean="0"/>
              <a:t>Συναρτήσεις Κατακερματισμού</a:t>
            </a:r>
            <a:r>
              <a:rPr lang="en-US" dirty="0" smtClean="0"/>
              <a:t>:</a:t>
            </a:r>
            <a:endParaRPr lang="en-US" dirty="0"/>
          </a:p>
          <a:p>
            <a:pPr lvl="2">
              <a:lnSpc>
                <a:spcPct val="90000"/>
              </a:lnSpc>
            </a:pPr>
            <a:r>
              <a:rPr lang="en-US" sz="2800" dirty="0"/>
              <a:t>Division hash function: key % CAPACITY</a:t>
            </a:r>
          </a:p>
          <a:p>
            <a:pPr lvl="2">
              <a:lnSpc>
                <a:spcPct val="90000"/>
              </a:lnSpc>
            </a:pPr>
            <a:r>
              <a:rPr lang="en-US" sz="2800" dirty="0"/>
              <a:t>Mid-square function: (key*key) % CAPACITY</a:t>
            </a:r>
          </a:p>
          <a:p>
            <a:pPr lvl="2">
              <a:lnSpc>
                <a:spcPct val="90000"/>
              </a:lnSpc>
            </a:pPr>
            <a:r>
              <a:rPr lang="en-US" sz="2800" dirty="0"/>
              <a:t>Multiplicative hash function: </a:t>
            </a:r>
            <a:r>
              <a:rPr lang="el-GR" sz="2800" dirty="0" smtClean="0"/>
              <a:t>Το κλειδί </a:t>
            </a:r>
            <a:r>
              <a:rPr lang="en-US" sz="2800" dirty="0" smtClean="0"/>
              <a:t>key </a:t>
            </a:r>
            <a:r>
              <a:rPr lang="el-GR" sz="2800" dirty="0" smtClean="0"/>
              <a:t>πολλαπλασιάζεται από μία θετική σταθερά</a:t>
            </a:r>
            <a:r>
              <a:rPr lang="en-US" sz="2800" dirty="0" smtClean="0"/>
              <a:t> </a:t>
            </a:r>
            <a:r>
              <a:rPr lang="el-GR" sz="2800" dirty="0" smtClean="0"/>
              <a:t>μικρότερη της μονάδας</a:t>
            </a:r>
            <a:r>
              <a:rPr lang="en-US" sz="2800" dirty="0" smtClean="0"/>
              <a:t>. </a:t>
            </a:r>
            <a:r>
              <a:rPr lang="el-GR" sz="2800" dirty="0" smtClean="0"/>
              <a:t>Η </a:t>
            </a:r>
            <a:r>
              <a:rPr lang="en-US" sz="2800" dirty="0" smtClean="0"/>
              <a:t>Hash </a:t>
            </a:r>
            <a:r>
              <a:rPr lang="el-GR" sz="2800" dirty="0" smtClean="0"/>
              <a:t>συνάρτηση επιστρέφει κάποια από τα πρώτα ψηφία του κλασματικού αποτελέσματος</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28596" y="1142984"/>
            <a:ext cx="8215370" cy="528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Folding Method:</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h(String x,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D) </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sum;</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for (sum=0,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=0;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&lt;</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x.length</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1371600" marR="0" lvl="3" indent="0" algn="just"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sum+= (</a:t>
            </a:r>
            <a:r>
              <a:rPr kumimoji="0" lang="en-US" sz="20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r>
              <a:rPr kumimoji="0" lang="en-US" sz="20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x.charAt</a:t>
            </a: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r>
              <a:rPr kumimoji="0" lang="en-US" sz="20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return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sum%D</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endParaRPr lang="en-US" kern="0" noProof="0" dirty="0" smtClean="0">
              <a:solidFill>
                <a:schemeClr val="tx2"/>
              </a:solidFill>
              <a:effectLst>
                <a:outerShdw blurRad="38100" dist="38100" dir="2700000" algn="tl">
                  <a:srgbClr val="000000">
                    <a:alpha val="43137"/>
                  </a:srgbClr>
                </a:outerShdw>
              </a:effectLst>
              <a:latin typeface="Courier New" pitchFamily="49" charset="0"/>
            </a:endParaRP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l-GR" sz="2800" b="0" i="0" u="none" strike="noStrike" kern="0" cap="none" spc="0" normalizeH="0" baseline="0" noProof="0" dirty="0" smtClean="0">
                <a:ln>
                  <a:noFill/>
                </a:ln>
                <a:solidFill>
                  <a:schemeClr val="tx1"/>
                </a:solidFill>
                <a:effectLst/>
                <a:uLnTx/>
                <a:uFillTx/>
                <a:latin typeface="+mn-lt"/>
              </a:rPr>
              <a:t>Αθροίζει</a:t>
            </a:r>
            <a:r>
              <a:rPr kumimoji="0" lang="el-GR" sz="2800" b="0" i="0" u="none" strike="noStrike" kern="0" cap="none" spc="0" normalizeH="0" noProof="0" dirty="0" smtClean="0">
                <a:ln>
                  <a:noFill/>
                </a:ln>
                <a:solidFill>
                  <a:schemeClr val="tx1"/>
                </a:solidFill>
                <a:effectLst/>
                <a:uLnTx/>
                <a:uFillTx/>
                <a:latin typeface="+mn-lt"/>
              </a:rPr>
              <a:t> τις </a:t>
            </a:r>
            <a:r>
              <a:rPr kumimoji="0" lang="en-US" sz="2800" b="0" i="0" u="none" strike="noStrike" kern="0" cap="none" spc="0" normalizeH="0" baseline="0" noProof="0" dirty="0" smtClean="0">
                <a:ln>
                  <a:noFill/>
                </a:ln>
                <a:solidFill>
                  <a:schemeClr val="tx1"/>
                </a:solidFill>
                <a:effectLst/>
                <a:uLnTx/>
                <a:uFillTx/>
                <a:latin typeface="+mn-lt"/>
              </a:rPr>
              <a:t>ASCII </a:t>
            </a:r>
            <a:r>
              <a:rPr kumimoji="0" lang="el-GR" sz="2800" b="0" i="0" u="none" strike="noStrike" kern="0" cap="none" spc="0" normalizeH="0" baseline="0" noProof="0" dirty="0" smtClean="0">
                <a:ln>
                  <a:noFill/>
                </a:ln>
                <a:solidFill>
                  <a:schemeClr val="tx1"/>
                </a:solidFill>
                <a:effectLst/>
                <a:uLnTx/>
                <a:uFillTx/>
                <a:latin typeface="+mn-lt"/>
              </a:rPr>
              <a:t>τιμές των γραμμάτων στη συμβολοσειρά </a:t>
            </a:r>
            <a:r>
              <a:rPr lang="el-GR" sz="2800" kern="0" dirty="0" smtClean="0">
                <a:latin typeface="+mn-lt"/>
              </a:rPr>
              <a:t>(</a:t>
            </a:r>
            <a:r>
              <a:rPr kumimoji="0" lang="en-US" sz="2800" b="0" i="0" u="none" strike="noStrike" kern="0" cap="none" spc="0" normalizeH="0" baseline="0" noProof="0" dirty="0" smtClean="0">
                <a:ln>
                  <a:noFill/>
                </a:ln>
                <a:solidFill>
                  <a:schemeClr val="tx1"/>
                </a:solidFill>
                <a:effectLst/>
                <a:uLnTx/>
                <a:uFillTx/>
                <a:latin typeface="+mn-lt"/>
              </a:rPr>
              <a:t>string</a:t>
            </a:r>
            <a:r>
              <a:rPr kumimoji="0" lang="el-GR" sz="2800" b="0" i="0" u="none" strike="noStrike" kern="0" cap="none" spc="0" normalizeH="0" baseline="0" noProof="0" dirty="0" smtClean="0">
                <a:ln>
                  <a:noFill/>
                </a:ln>
                <a:solidFill>
                  <a:schemeClr val="tx1"/>
                </a:solidFill>
                <a:effectLst/>
                <a:uLnTx/>
                <a:uFillTx/>
                <a:latin typeface="+mn-lt"/>
              </a:rPr>
              <a:t>).</a:t>
            </a:r>
            <a:r>
              <a:rPr kumimoji="0" lang="el-GR" sz="2800" b="0" i="0" u="none" strike="noStrike" kern="0" cap="none" spc="0" normalizeH="0" noProof="0" dirty="0" smtClean="0">
                <a:ln>
                  <a:noFill/>
                </a:ln>
                <a:solidFill>
                  <a:schemeClr val="tx1"/>
                </a:solidFill>
                <a:effectLst/>
                <a:uLnTx/>
                <a:uFillTx/>
                <a:latin typeface="+mn-lt"/>
              </a:rPr>
              <a:t> </a:t>
            </a:r>
          </a:p>
          <a:p>
            <a:pPr marL="914400" marR="0" lvl="2" indent="0" algn="just"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l-GR" sz="2400" b="0" i="0" u="none" strike="noStrike" kern="0" cap="none" spc="0" normalizeH="0" baseline="0" noProof="0" dirty="0" smtClean="0">
                <a:ln>
                  <a:noFill/>
                </a:ln>
                <a:solidFill>
                  <a:schemeClr val="tx1"/>
                </a:solidFill>
                <a:effectLst/>
                <a:uLnTx/>
                <a:uFillTx/>
                <a:latin typeface="+mn-lt"/>
              </a:rPr>
              <a:t>Υπολογίζει το </a:t>
            </a:r>
            <a:r>
              <a:rPr kumimoji="0" lang="en-US" sz="2400" b="0" i="0" u="none" strike="noStrike" kern="0" cap="none" spc="0" normalizeH="0" baseline="0" noProof="0" dirty="0" smtClean="0">
                <a:ln>
                  <a:noFill/>
                </a:ln>
                <a:solidFill>
                  <a:schemeClr val="tx1"/>
                </a:solidFill>
                <a:effectLst/>
                <a:uLnTx/>
                <a:uFillTx/>
                <a:latin typeface="+mn-lt"/>
              </a:rPr>
              <a:t>modulo </a:t>
            </a:r>
            <a:r>
              <a:rPr kumimoji="0" lang="el-GR" sz="2400" b="0" i="0" u="none" strike="noStrike" kern="0" cap="none" spc="0" normalizeH="0" baseline="0" noProof="0" dirty="0" smtClean="0">
                <a:ln>
                  <a:noFill/>
                </a:ln>
                <a:solidFill>
                  <a:schemeClr val="tx1"/>
                </a:solidFill>
                <a:effectLst/>
                <a:uLnTx/>
                <a:uFillTx/>
                <a:latin typeface="+mn-lt"/>
              </a:rPr>
              <a:t>του αθροίσματος με την</a:t>
            </a:r>
            <a:r>
              <a:rPr kumimoji="0" lang="el-GR" sz="2400" b="0" i="0" u="none" strike="noStrike" kern="0" cap="none" spc="0" normalizeH="0" noProof="0" dirty="0" smtClean="0">
                <a:ln>
                  <a:noFill/>
                </a:ln>
                <a:solidFill>
                  <a:schemeClr val="tx1"/>
                </a:solidFill>
                <a:effectLst/>
                <a:uLnTx/>
                <a:uFillTx/>
                <a:latin typeface="+mn-lt"/>
              </a:rPr>
              <a:t> χωρητικότητα του πίνακα κατακερματισμού </a:t>
            </a:r>
            <a:r>
              <a:rPr kumimoji="0" lang="en-US" sz="2400" b="0" i="0" u="none" strike="noStrike" kern="0" cap="none" spc="0" normalizeH="0" noProof="0" dirty="0" smtClean="0">
                <a:ln>
                  <a:noFill/>
                </a:ln>
                <a:solidFill>
                  <a:schemeClr val="tx1"/>
                </a:solidFill>
                <a:effectLst/>
                <a:uLnTx/>
                <a:uFillTx/>
                <a:latin typeface="+mn-lt"/>
              </a:rPr>
              <a:t>D.</a:t>
            </a:r>
            <a:endParaRPr kumimoji="0" lang="en-US" sz="2800" b="0" i="0" u="none" strike="noStrike" kern="0" cap="none" spc="0" normalizeH="0" baseline="0" noProof="0" dirty="0">
              <a:ln>
                <a:noFill/>
              </a:ln>
              <a:solidFill>
                <a:schemeClr val="tx1"/>
              </a:solidFill>
              <a:effectLst/>
              <a:uLnTx/>
              <a:uFillTx/>
              <a:latin typeface="+mn-lt"/>
            </a:endParaRPr>
          </a:p>
        </p:txBody>
      </p:sp>
      <p:sp>
        <p:nvSpPr>
          <p:cNvPr id="5" name="Rectangle 2"/>
          <p:cNvSpPr txBox="1">
            <a:spLocks noChangeArrowheads="1"/>
          </p:cNvSpPr>
          <p:nvPr/>
        </p:nvSpPr>
        <p:spPr bwMode="auto">
          <a:xfrm>
            <a:off x="142844" y="214290"/>
            <a:ext cx="8715436" cy="9287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l-GR" sz="3200" kern="0" dirty="0" smtClean="0">
                <a:solidFill>
                  <a:schemeClr val="tx2"/>
                </a:solidFill>
                <a:latin typeface="+mj-lt"/>
                <a:ea typeface="+mj-ea"/>
                <a:cs typeface="+mj-cs"/>
              </a:rPr>
              <a:t>Εφαρμογή Συνάρτησης Κατακερματισμού σε συμβολοσειρές </a:t>
            </a:r>
            <a:endParaRPr kumimoji="0" lang="en-US" sz="32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1000" y="1752600"/>
            <a:ext cx="8458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Much better: Cyclic Shift</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static long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hashCode</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(String key,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D) {</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h=0;</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for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=0,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&lt;</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key.length</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1371600" marR="0" lvl="3" indent="0" algn="just"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h = (h &lt;&lt; 4) | ( h &gt;&gt; 27);</a:t>
            </a:r>
          </a:p>
          <a:p>
            <a:pPr marL="1371600" marR="0" lvl="3" indent="0" algn="just"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h += (</a:t>
            </a:r>
            <a:r>
              <a:rPr kumimoji="0" lang="en-US" sz="20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int</a:t>
            </a: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a:t>
            </a:r>
            <a:r>
              <a:rPr kumimoji="0" lang="en-US" sz="20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key.charAt</a:t>
            </a: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r>
              <a:rPr kumimoji="0" lang="en-US" sz="20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i</a:t>
            </a: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1371600" marR="0" lvl="3" indent="0" algn="just"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  return </a:t>
            </a:r>
            <a:r>
              <a:rPr kumimoji="0" lang="en-US" sz="2400" b="0" i="0" u="none" strike="noStrike" kern="0" cap="none" spc="0" normalizeH="0" baseline="0" noProof="0" dirty="0" err="1" smtClean="0">
                <a:ln>
                  <a:noFill/>
                </a:ln>
                <a:solidFill>
                  <a:schemeClr val="tx2"/>
                </a:solidFill>
                <a:effectLst>
                  <a:outerShdw blurRad="38100" dist="38100" dir="2700000" algn="tl">
                    <a:srgbClr val="000000">
                      <a:alpha val="43137"/>
                    </a:srgbClr>
                  </a:outerShdw>
                </a:effectLst>
                <a:uLnTx/>
                <a:uFillTx/>
                <a:latin typeface="Courier New" pitchFamily="49" charset="0"/>
              </a:rPr>
              <a:t>h%D</a:t>
            </a: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p>
          <a:p>
            <a:pPr marL="914400" marR="0" lvl="2" indent="0" algn="just"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Courier New" pitchFamily="49" charset="0"/>
              </a:rPr>
              <a:t>}</a:t>
            </a:r>
            <a:endParaRPr kumimoji="0" lang="en-US" sz="2400" b="0"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Courier New" pitchFamily="49" charset="0"/>
            </a:endParaRPr>
          </a:p>
        </p:txBody>
      </p:sp>
      <p:sp>
        <p:nvSpPr>
          <p:cNvPr id="5" name="Rectangle 2"/>
          <p:cNvSpPr txBox="1">
            <a:spLocks noChangeArrowheads="1"/>
          </p:cNvSpPr>
          <p:nvPr/>
        </p:nvSpPr>
        <p:spPr bwMode="auto">
          <a:xfrm>
            <a:off x="142844" y="214290"/>
            <a:ext cx="8715436" cy="9287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el-GR" sz="3600" kern="0" dirty="0" smtClean="0">
                <a:solidFill>
                  <a:schemeClr val="tx2"/>
                </a:solidFill>
              </a:rPr>
              <a:t>Εφαρμογή Συνάρτησης Κατακερματισμού σε συμβολοσειρές </a:t>
            </a:r>
            <a:endParaRPr lang="en-US" sz="3600" kern="0" dirty="0">
              <a:solidFill>
                <a:schemeClr val="tx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714348" y="0"/>
            <a:ext cx="7772400" cy="928694"/>
          </a:xfrm>
        </p:spPr>
        <p:txBody>
          <a:bodyPr/>
          <a:lstStyle/>
          <a:p>
            <a:r>
              <a:rPr lang="el-GR" sz="3600" dirty="0" smtClean="0"/>
              <a:t>Δημιουργία Συστάδων (</a:t>
            </a:r>
            <a:r>
              <a:rPr lang="en-US" sz="3600" dirty="0" smtClean="0"/>
              <a:t>Clustering</a:t>
            </a:r>
            <a:r>
              <a:rPr lang="el-GR" sz="3600" dirty="0" smtClean="0"/>
              <a:t>)</a:t>
            </a:r>
            <a:endParaRPr lang="en-US" sz="3600" dirty="0"/>
          </a:p>
        </p:txBody>
      </p:sp>
      <p:sp>
        <p:nvSpPr>
          <p:cNvPr id="101379" name="Rectangle 3"/>
          <p:cNvSpPr>
            <a:spLocks noGrp="1" noChangeArrowheads="1"/>
          </p:cNvSpPr>
          <p:nvPr>
            <p:ph type="body" idx="1"/>
          </p:nvPr>
        </p:nvSpPr>
        <p:spPr>
          <a:xfrm>
            <a:off x="214282" y="857232"/>
            <a:ext cx="8572560" cy="5572164"/>
          </a:xfrm>
        </p:spPr>
        <p:txBody>
          <a:bodyPr/>
          <a:lstStyle/>
          <a:p>
            <a:pPr>
              <a:lnSpc>
                <a:spcPct val="90000"/>
              </a:lnSpc>
            </a:pPr>
            <a:r>
              <a:rPr lang="el-GR" sz="2400" dirty="0" smtClean="0"/>
              <a:t>Στη μέθοδο κατακερματισμού που περιγράψαμε</a:t>
            </a:r>
            <a:r>
              <a:rPr lang="en-US" sz="2400" dirty="0" smtClean="0"/>
              <a:t>, </a:t>
            </a:r>
            <a:r>
              <a:rPr lang="el-GR" sz="2400" dirty="0" smtClean="0"/>
              <a:t>όταν  κατά την ένθεση έχουμε σύγκρουση</a:t>
            </a:r>
            <a:r>
              <a:rPr lang="en-US" sz="2400" dirty="0" smtClean="0"/>
              <a:t>, </a:t>
            </a:r>
            <a:r>
              <a:rPr lang="el-GR" sz="2400" dirty="0" smtClean="0"/>
              <a:t>μετακινούμαστε στον πίνακα προς τα εμπρός, μέχρι να βρεθεί κενή θέση</a:t>
            </a:r>
            <a:r>
              <a:rPr lang="en-US" sz="2400" dirty="0" smtClean="0"/>
              <a:t>.  </a:t>
            </a:r>
            <a:r>
              <a:rPr lang="el-GR" sz="2400" dirty="0" smtClean="0"/>
              <a:t>Η τεχνική αυτή είναι γνωστή και ως: </a:t>
            </a:r>
            <a:r>
              <a:rPr lang="en-US" sz="2400" i="1" dirty="0" smtClean="0">
                <a:effectLst>
                  <a:outerShdw blurRad="38100" dist="38100" dir="2700000" algn="tl">
                    <a:srgbClr val="000000">
                      <a:alpha val="43137"/>
                    </a:srgbClr>
                  </a:outerShdw>
                </a:effectLst>
              </a:rPr>
              <a:t>linear </a:t>
            </a:r>
            <a:r>
              <a:rPr lang="en-US" sz="2400" i="1" dirty="0">
                <a:effectLst>
                  <a:outerShdw blurRad="38100" dist="38100" dir="2700000" algn="tl">
                    <a:srgbClr val="000000">
                      <a:alpha val="43137"/>
                    </a:srgbClr>
                  </a:outerShdw>
                </a:effectLst>
              </a:rPr>
              <a:t>probing</a:t>
            </a:r>
            <a:r>
              <a:rPr lang="en-US" sz="2400" i="1" dirty="0" smtClean="0"/>
              <a:t>.</a:t>
            </a:r>
            <a:endParaRPr lang="el-GR" sz="2400" i="1" dirty="0" smtClean="0"/>
          </a:p>
          <a:p>
            <a:pPr>
              <a:lnSpc>
                <a:spcPct val="90000"/>
              </a:lnSpc>
            </a:pPr>
            <a:endParaRPr lang="en-US" sz="2400" i="1" dirty="0"/>
          </a:p>
          <a:p>
            <a:pPr>
              <a:lnSpc>
                <a:spcPct val="90000"/>
              </a:lnSpc>
            </a:pPr>
            <a:r>
              <a:rPr lang="el-GR" sz="2400" b="1" i="1" dirty="0" smtClean="0">
                <a:effectLst>
                  <a:outerShdw blurRad="38100" dist="38100" dir="2700000" algn="tl">
                    <a:srgbClr val="000000">
                      <a:alpha val="43137"/>
                    </a:srgbClr>
                  </a:outerShdw>
                </a:effectLst>
              </a:rPr>
              <a:t>Πρόβλημα</a:t>
            </a:r>
            <a:r>
              <a:rPr lang="en-US" sz="2400" i="1" dirty="0" smtClean="0"/>
              <a:t>: </a:t>
            </a:r>
            <a:r>
              <a:rPr lang="el-GR" sz="2400" dirty="0" smtClean="0"/>
              <a:t>όταν αρκετά διαφορετικά κλειδιά</a:t>
            </a:r>
            <a:r>
              <a:rPr lang="en-US" sz="2400" dirty="0" smtClean="0"/>
              <a:t> </a:t>
            </a:r>
            <a:r>
              <a:rPr lang="el-GR" sz="2400" dirty="0" smtClean="0"/>
              <a:t>κατακερματίζονται στην ίδια θέση</a:t>
            </a:r>
            <a:r>
              <a:rPr lang="en-US" sz="2400" dirty="0" smtClean="0"/>
              <a:t>, </a:t>
            </a:r>
            <a:r>
              <a:rPr lang="el-GR" sz="2400" dirty="0" smtClean="0"/>
              <a:t>γειτονικές (συνεχόμενες) θέσεις του πίνακα ΓΕΜΙΖΟΥΝ</a:t>
            </a:r>
            <a:r>
              <a:rPr lang="en-US" sz="2400" dirty="0" smtClean="0"/>
              <a:t>. </a:t>
            </a:r>
            <a:r>
              <a:rPr lang="el-GR" sz="2400" dirty="0" smtClean="0"/>
              <a:t>Αυτό οδηγεί στο πρόβλημα του </a:t>
            </a:r>
            <a:r>
              <a:rPr lang="en-US" sz="2400" i="1" dirty="0" smtClean="0"/>
              <a:t>clustering</a:t>
            </a:r>
            <a:r>
              <a:rPr lang="el-GR" sz="2400" i="1" dirty="0" smtClean="0"/>
              <a:t> (δημιουργία συνεχόμενων καταλυμένων θέσεων).</a:t>
            </a:r>
          </a:p>
          <a:p>
            <a:pPr>
              <a:lnSpc>
                <a:spcPct val="90000"/>
              </a:lnSpc>
            </a:pPr>
            <a:endParaRPr lang="en-US" sz="2400" i="1" dirty="0"/>
          </a:p>
          <a:p>
            <a:pPr>
              <a:lnSpc>
                <a:spcPct val="90000"/>
              </a:lnSpc>
            </a:pPr>
            <a:r>
              <a:rPr lang="el-GR" sz="2400" dirty="0" smtClean="0"/>
              <a:t>Καθώς οι θέσεις του πίνακα που γεμίζουν πλησιάζουν στη μέγιστη χωρητικότητά του (</a:t>
            </a:r>
            <a:r>
              <a:rPr lang="en-US" sz="2400" dirty="0" smtClean="0"/>
              <a:t>capacity</a:t>
            </a:r>
            <a:r>
              <a:rPr lang="el-GR" sz="2400" dirty="0" smtClean="0"/>
              <a:t>)</a:t>
            </a:r>
            <a:r>
              <a:rPr lang="en-US" sz="2400" dirty="0" smtClean="0"/>
              <a:t>, </a:t>
            </a:r>
            <a:r>
              <a:rPr lang="el-GR" sz="2400" dirty="0" smtClean="0"/>
              <a:t>τα παραπάνω</a:t>
            </a:r>
            <a:r>
              <a:rPr lang="en-US" sz="2400" dirty="0" smtClean="0"/>
              <a:t> </a:t>
            </a:r>
            <a:r>
              <a:rPr lang="en-US" sz="2400" dirty="0"/>
              <a:t>clusters </a:t>
            </a:r>
            <a:r>
              <a:rPr lang="el-GR" sz="2400" dirty="0" smtClean="0"/>
              <a:t>τείνουν να συγχωνευτούν</a:t>
            </a:r>
            <a:r>
              <a:rPr lang="en-US" sz="2400" dirty="0" smtClean="0"/>
              <a:t>. </a:t>
            </a:r>
            <a:endParaRPr lang="el-GR" sz="2400" dirty="0" smtClean="0"/>
          </a:p>
          <a:p>
            <a:pPr>
              <a:lnSpc>
                <a:spcPct val="90000"/>
              </a:lnSpc>
            </a:pPr>
            <a:r>
              <a:rPr lang="el-GR" sz="2400" dirty="0" smtClean="0"/>
              <a:t>Η τεχνική του </a:t>
            </a:r>
            <a:r>
              <a:rPr lang="en-US" sz="2400" dirty="0" smtClean="0"/>
              <a:t>linear probing </a:t>
            </a:r>
            <a:r>
              <a:rPr lang="el-GR" sz="2400" dirty="0" smtClean="0"/>
              <a:t>προσπαθεί να εντοπίσει κενή θέση, αλλά ΑΔΥΝΑΤΕΙ!!! Αυτό επιβραδύνει χρονικά την πράξη της ένθεσης κατά πολύ!!!</a:t>
            </a:r>
            <a:endParaRPr lang="en-US" sz="2400" i="1" dirty="0"/>
          </a:p>
          <a:p>
            <a:pPr>
              <a:lnSpc>
                <a:spcPct val="90000"/>
              </a:lnSpc>
            </a:pPr>
            <a:endParaRPr lang="en-US" sz="2400"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14348" y="142852"/>
            <a:ext cx="7772400" cy="714380"/>
          </a:xfrm>
        </p:spPr>
        <p:txBody>
          <a:bodyPr/>
          <a:lstStyle/>
          <a:p>
            <a:r>
              <a:rPr lang="el-GR" sz="3200" dirty="0" smtClean="0"/>
              <a:t>Διπλός Κατακερματισμός </a:t>
            </a:r>
            <a:br>
              <a:rPr lang="el-GR" sz="3200" dirty="0" smtClean="0"/>
            </a:br>
            <a:r>
              <a:rPr lang="el-GR" sz="3200" dirty="0" smtClean="0"/>
              <a:t>(</a:t>
            </a:r>
            <a:r>
              <a:rPr lang="en-US" sz="3200" dirty="0" smtClean="0"/>
              <a:t>Double Hashing</a:t>
            </a:r>
            <a:r>
              <a:rPr lang="el-GR" sz="3200" dirty="0" smtClean="0"/>
              <a:t>)</a:t>
            </a:r>
            <a:endParaRPr lang="en-US" sz="3200" dirty="0"/>
          </a:p>
        </p:txBody>
      </p:sp>
      <p:sp>
        <p:nvSpPr>
          <p:cNvPr id="102403" name="Rectangle 3"/>
          <p:cNvSpPr>
            <a:spLocks noGrp="1" noChangeArrowheads="1"/>
          </p:cNvSpPr>
          <p:nvPr>
            <p:ph type="body" idx="1"/>
          </p:nvPr>
        </p:nvSpPr>
        <p:spPr>
          <a:xfrm>
            <a:off x="357158" y="1071546"/>
            <a:ext cx="8429684" cy="5024454"/>
          </a:xfrm>
        </p:spPr>
        <p:txBody>
          <a:bodyPr/>
          <a:lstStyle/>
          <a:p>
            <a:pPr marL="609600" indent="-609600">
              <a:lnSpc>
                <a:spcPct val="90000"/>
              </a:lnSpc>
            </a:pPr>
            <a:r>
              <a:rPr lang="el-GR" sz="2400" dirty="0" smtClean="0"/>
              <a:t>Μία συνηθισμένη τεχνική για να αποφύγουμε τα </a:t>
            </a:r>
            <a:r>
              <a:rPr lang="en-US" sz="2400" dirty="0" smtClean="0"/>
              <a:t>clusters </a:t>
            </a:r>
            <a:r>
              <a:rPr lang="el-GR" sz="2400" dirty="0" smtClean="0"/>
              <a:t>είναι το</a:t>
            </a:r>
            <a:r>
              <a:rPr lang="en-US" sz="2400" dirty="0" smtClean="0"/>
              <a:t> </a:t>
            </a:r>
            <a:r>
              <a:rPr lang="en-US" sz="2400" i="1" dirty="0"/>
              <a:t>double hashing</a:t>
            </a:r>
            <a:r>
              <a:rPr lang="en-US" sz="2400" dirty="0"/>
              <a:t>.</a:t>
            </a:r>
          </a:p>
          <a:p>
            <a:pPr marL="609600" indent="-609600">
              <a:lnSpc>
                <a:spcPct val="90000"/>
              </a:lnSpc>
            </a:pPr>
            <a:r>
              <a:rPr lang="el-GR" sz="2400" dirty="0" smtClean="0"/>
              <a:t>Έστω </a:t>
            </a:r>
            <a:r>
              <a:rPr lang="en-US" sz="2400" i="1" dirty="0" smtClean="0">
                <a:latin typeface="Arial" charset="0"/>
              </a:rPr>
              <a:t>hash1</a:t>
            </a:r>
            <a:r>
              <a:rPr lang="el-GR" sz="2400" i="1" dirty="0" smtClean="0">
                <a:latin typeface="Arial" charset="0"/>
              </a:rPr>
              <a:t> η αρχική (</a:t>
            </a:r>
            <a:r>
              <a:rPr lang="en-US" sz="2400" i="1" dirty="0" smtClean="0">
                <a:latin typeface="Arial" charset="0"/>
              </a:rPr>
              <a:t>original) </a:t>
            </a:r>
            <a:r>
              <a:rPr lang="el-GR" sz="2400" i="1" dirty="0" smtClean="0">
                <a:latin typeface="Arial" charset="0"/>
              </a:rPr>
              <a:t>συνάρτηση κατακερματισμού.</a:t>
            </a:r>
            <a:endParaRPr lang="en-US" sz="2400" i="1" dirty="0">
              <a:latin typeface="Arial" charset="0"/>
            </a:endParaRPr>
          </a:p>
          <a:p>
            <a:pPr marL="609600" indent="-609600">
              <a:lnSpc>
                <a:spcPct val="90000"/>
              </a:lnSpc>
            </a:pPr>
            <a:r>
              <a:rPr lang="el-GR" sz="2400" dirty="0" smtClean="0"/>
              <a:t>Ορίζουμε και μία δεύτερη συνάρτηση κατακερματισμού</a:t>
            </a:r>
            <a:r>
              <a:rPr lang="en-US" sz="2400" i="1" dirty="0" smtClean="0">
                <a:latin typeface="Arial" charset="0"/>
              </a:rPr>
              <a:t> hash2</a:t>
            </a:r>
            <a:r>
              <a:rPr lang="el-GR" sz="2400" i="1" dirty="0" smtClean="0">
                <a:latin typeface="Arial" charset="0"/>
              </a:rPr>
              <a:t>.</a:t>
            </a:r>
            <a:endParaRPr lang="en-US" sz="2400" i="1" dirty="0">
              <a:latin typeface="Arial" charset="0"/>
            </a:endParaRPr>
          </a:p>
          <a:p>
            <a:pPr marL="609600" indent="-609600">
              <a:lnSpc>
                <a:spcPct val="90000"/>
              </a:lnSpc>
              <a:buFontTx/>
              <a:buNone/>
            </a:pPr>
            <a:endParaRPr lang="en-US" sz="2400" i="1" dirty="0">
              <a:latin typeface="Arial" charset="0"/>
            </a:endParaRPr>
          </a:p>
          <a:p>
            <a:pPr marL="609600" indent="-609600">
              <a:lnSpc>
                <a:spcPct val="90000"/>
              </a:lnSpc>
              <a:buFontTx/>
              <a:buNone/>
            </a:pPr>
            <a:r>
              <a:rPr lang="en-US" sz="2400" i="1" dirty="0">
                <a:latin typeface="Arial" charset="0"/>
              </a:rPr>
              <a:t>Double hashing algorithm:</a:t>
            </a:r>
          </a:p>
          <a:p>
            <a:pPr marL="990600" lvl="1" indent="-533400">
              <a:lnSpc>
                <a:spcPct val="90000"/>
              </a:lnSpc>
              <a:buFontTx/>
              <a:buAutoNum type="arabicPeriod"/>
            </a:pPr>
            <a:r>
              <a:rPr lang="el-GR" sz="2000" i="1" dirty="0" smtClean="0">
                <a:latin typeface="Arial" charset="0"/>
              </a:rPr>
              <a:t>Όταν ενθέτουμε ένα </a:t>
            </a:r>
            <a:r>
              <a:rPr lang="en-US" sz="2000" i="1" dirty="0" smtClean="0">
                <a:latin typeface="Arial" charset="0"/>
              </a:rPr>
              <a:t>item </a:t>
            </a:r>
            <a:r>
              <a:rPr lang="el-GR" sz="2000" i="1" dirty="0" smtClean="0">
                <a:latin typeface="Arial" charset="0"/>
              </a:rPr>
              <a:t>(εγγραφή (</a:t>
            </a:r>
            <a:r>
              <a:rPr lang="en-US" sz="2000" i="1" dirty="0" smtClean="0">
                <a:latin typeface="Arial" charset="0"/>
              </a:rPr>
              <a:t>struct</a:t>
            </a:r>
            <a:r>
              <a:rPr lang="el-GR" sz="2000" i="1" dirty="0" smtClean="0">
                <a:latin typeface="Arial" charset="0"/>
              </a:rPr>
              <a:t>) ή αντικείμενο (</a:t>
            </a:r>
            <a:r>
              <a:rPr lang="en-US" sz="2000" i="1" dirty="0" smtClean="0">
                <a:latin typeface="Arial" charset="0"/>
              </a:rPr>
              <a:t>class)</a:t>
            </a:r>
            <a:r>
              <a:rPr lang="el-GR" sz="2000" i="1" dirty="0" smtClean="0">
                <a:latin typeface="Arial" charset="0"/>
              </a:rPr>
              <a:t>)</a:t>
            </a:r>
            <a:r>
              <a:rPr lang="en-US" sz="2000" i="1" dirty="0" smtClean="0">
                <a:latin typeface="Arial" charset="0"/>
              </a:rPr>
              <a:t>, </a:t>
            </a:r>
            <a:r>
              <a:rPr lang="el-GR" sz="2000" i="1" dirty="0" smtClean="0">
                <a:latin typeface="Arial" charset="0"/>
              </a:rPr>
              <a:t>χρησιμοποιούμε την </a:t>
            </a:r>
            <a:r>
              <a:rPr lang="en-US" sz="2000" i="1" dirty="0" smtClean="0">
                <a:latin typeface="Arial" charset="0"/>
              </a:rPr>
              <a:t>hash1(key</a:t>
            </a:r>
            <a:r>
              <a:rPr lang="en-US" sz="2000" i="1" dirty="0">
                <a:latin typeface="Arial" charset="0"/>
              </a:rPr>
              <a:t>) </a:t>
            </a:r>
            <a:r>
              <a:rPr lang="el-GR" sz="2000" i="1" dirty="0" smtClean="0">
                <a:latin typeface="Arial" charset="0"/>
              </a:rPr>
              <a:t>για να προσδιορίσουμε τη θέση ένθεσης </a:t>
            </a:r>
            <a:r>
              <a:rPr lang="en-US" sz="2000" i="1" dirty="0" err="1" smtClean="0">
                <a:latin typeface="Arial" charset="0"/>
              </a:rPr>
              <a:t>i</a:t>
            </a:r>
            <a:r>
              <a:rPr lang="en-US" sz="2000" i="1" dirty="0" smtClean="0">
                <a:latin typeface="Arial" charset="0"/>
              </a:rPr>
              <a:t> </a:t>
            </a:r>
            <a:r>
              <a:rPr lang="el-GR" sz="2000" i="1" dirty="0" smtClean="0">
                <a:latin typeface="Arial" charset="0"/>
              </a:rPr>
              <a:t>στον πίνακα</a:t>
            </a:r>
            <a:r>
              <a:rPr lang="en-US" sz="2000" i="1" dirty="0" smtClean="0">
                <a:latin typeface="Arial" charset="0"/>
              </a:rPr>
              <a:t>.</a:t>
            </a:r>
            <a:endParaRPr lang="en-US" sz="2000" i="1" dirty="0">
              <a:latin typeface="Arial" charset="0"/>
            </a:endParaRPr>
          </a:p>
          <a:p>
            <a:pPr marL="990600" lvl="1" indent="-533400">
              <a:lnSpc>
                <a:spcPct val="90000"/>
              </a:lnSpc>
              <a:buFontTx/>
              <a:buAutoNum type="arabicPeriod"/>
            </a:pPr>
            <a:r>
              <a:rPr lang="el-GR" sz="2000" i="1" dirty="0" smtClean="0">
                <a:latin typeface="Arial" charset="0"/>
              </a:rPr>
              <a:t>Αν έχουμε σύγκρουση</a:t>
            </a:r>
            <a:r>
              <a:rPr lang="en-US" sz="2000" i="1" dirty="0" smtClean="0">
                <a:latin typeface="Arial" charset="0"/>
              </a:rPr>
              <a:t>, </a:t>
            </a:r>
            <a:r>
              <a:rPr lang="el-GR" sz="2000" i="1" dirty="0" smtClean="0">
                <a:latin typeface="Arial" charset="0"/>
              </a:rPr>
              <a:t>χρησιμοποιούμε την</a:t>
            </a:r>
            <a:r>
              <a:rPr lang="en-US" sz="2000" i="1" dirty="0" smtClean="0">
                <a:latin typeface="Arial" charset="0"/>
              </a:rPr>
              <a:t> </a:t>
            </a:r>
            <a:r>
              <a:rPr lang="en-US" sz="2000" i="1" dirty="0">
                <a:latin typeface="Arial" charset="0"/>
              </a:rPr>
              <a:t>hash2(key) </a:t>
            </a:r>
            <a:r>
              <a:rPr lang="el-GR" sz="2000" i="1" dirty="0" smtClean="0">
                <a:latin typeface="Arial" charset="0"/>
              </a:rPr>
              <a:t>για να υπολογίσουμε ΠΟΣΟ ΜΑΚΡΙΑ πρέπει να μετακινηθούμε στον πίνακα προς τα μπρος, ώστε να εντοπίσουμε κενή θέση</a:t>
            </a:r>
            <a:r>
              <a:rPr lang="en-US" sz="2000" i="1" dirty="0" smtClean="0">
                <a:latin typeface="Arial" charset="0"/>
              </a:rPr>
              <a:t>:</a:t>
            </a:r>
            <a:endParaRPr lang="en-US" sz="2000" i="1" dirty="0">
              <a:latin typeface="Arial" charset="0"/>
            </a:endParaRPr>
          </a:p>
          <a:p>
            <a:pPr marL="1371600" lvl="2" indent="-457200">
              <a:lnSpc>
                <a:spcPct val="90000"/>
              </a:lnSpc>
              <a:buFontTx/>
              <a:buNone/>
            </a:pPr>
            <a:endParaRPr lang="en-US" sz="1800" i="1" dirty="0">
              <a:latin typeface="Arial" charset="0"/>
            </a:endParaRPr>
          </a:p>
          <a:p>
            <a:pPr marL="1371600" lvl="2" indent="-457200">
              <a:lnSpc>
                <a:spcPct val="90000"/>
              </a:lnSpc>
              <a:buFontTx/>
              <a:buNone/>
            </a:pPr>
            <a:r>
              <a:rPr lang="en-US" sz="1800" i="1" dirty="0">
                <a:latin typeface="Arial" charset="0"/>
              </a:rPr>
              <a:t>next location = (</a:t>
            </a:r>
            <a:r>
              <a:rPr lang="en-US" sz="1800" i="1" dirty="0" err="1">
                <a:latin typeface="Arial" charset="0"/>
              </a:rPr>
              <a:t>i</a:t>
            </a:r>
            <a:r>
              <a:rPr lang="en-US" sz="1800" i="1" dirty="0">
                <a:latin typeface="Arial" charset="0"/>
              </a:rPr>
              <a:t> + hash2(key)) % CAPACITY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142852"/>
            <a:ext cx="7772400" cy="714380"/>
          </a:xfrm>
        </p:spPr>
        <p:txBody>
          <a:bodyPr/>
          <a:lstStyle/>
          <a:p>
            <a:r>
              <a:rPr lang="el-GR" dirty="0" smtClean="0"/>
              <a:t>Διπλός Κατακερματισμός</a:t>
            </a:r>
            <a:endParaRPr lang="en-US" dirty="0"/>
          </a:p>
        </p:txBody>
      </p:sp>
      <p:sp>
        <p:nvSpPr>
          <p:cNvPr id="103427" name="Rectangle 3"/>
          <p:cNvSpPr>
            <a:spLocks noGrp="1" noChangeArrowheads="1"/>
          </p:cNvSpPr>
          <p:nvPr>
            <p:ph type="body" idx="1"/>
          </p:nvPr>
        </p:nvSpPr>
        <p:spPr>
          <a:xfrm>
            <a:off x="285720" y="1142984"/>
            <a:ext cx="8643998" cy="5214974"/>
          </a:xfrm>
        </p:spPr>
        <p:txBody>
          <a:bodyPr/>
          <a:lstStyle/>
          <a:p>
            <a:pPr>
              <a:lnSpc>
                <a:spcPct val="90000"/>
              </a:lnSpc>
            </a:pPr>
            <a:r>
              <a:rPr lang="el-GR" sz="2400" dirty="0" smtClean="0"/>
              <a:t>Το φαινόμενο του </a:t>
            </a:r>
            <a:r>
              <a:rPr lang="en-US" sz="2400" dirty="0" smtClean="0"/>
              <a:t>Clustering </a:t>
            </a:r>
            <a:r>
              <a:rPr lang="el-GR" sz="2400" dirty="0" smtClean="0"/>
              <a:t>τείνει να μειωθεί</a:t>
            </a:r>
            <a:r>
              <a:rPr lang="en-US" sz="2400" dirty="0" smtClean="0"/>
              <a:t>, </a:t>
            </a:r>
            <a:r>
              <a:rPr lang="el-GR" sz="2400" dirty="0" smtClean="0"/>
              <a:t>γιατί η</a:t>
            </a:r>
            <a:r>
              <a:rPr lang="en-US" sz="2400" dirty="0" smtClean="0"/>
              <a:t> </a:t>
            </a:r>
            <a:r>
              <a:rPr lang="en-US" sz="2400" dirty="0">
                <a:latin typeface="Arial" charset="0"/>
              </a:rPr>
              <a:t>hash2() </a:t>
            </a:r>
            <a:r>
              <a:rPr lang="el-GR" sz="2400" dirty="0" smtClean="0"/>
              <a:t>έχει διαφορετικές τιμές για τα </a:t>
            </a:r>
            <a:r>
              <a:rPr lang="en-US" sz="2400" dirty="0" smtClean="0"/>
              <a:t>keys </a:t>
            </a:r>
            <a:r>
              <a:rPr lang="el-GR" sz="2400" dirty="0" smtClean="0"/>
              <a:t>από αυτές που αρχικά χαρτογραφήθηκαν  σε ίδιες θέσεις μέσω της συνάρτησης</a:t>
            </a:r>
            <a:r>
              <a:rPr lang="en-US" sz="2400" dirty="0" smtClean="0"/>
              <a:t> </a:t>
            </a:r>
            <a:r>
              <a:rPr lang="en-US" sz="2400" dirty="0" smtClean="0">
                <a:latin typeface="Arial" charset="0"/>
              </a:rPr>
              <a:t>hash1</a:t>
            </a:r>
            <a:r>
              <a:rPr lang="en-US" sz="2400" dirty="0">
                <a:latin typeface="Arial" charset="0"/>
              </a:rPr>
              <a:t>().</a:t>
            </a:r>
          </a:p>
          <a:p>
            <a:pPr>
              <a:lnSpc>
                <a:spcPct val="90000"/>
              </a:lnSpc>
            </a:pPr>
            <a:r>
              <a:rPr lang="el-GR" sz="2400" dirty="0" smtClean="0"/>
              <a:t>Αυτό έρχεται σε αντίθεση με τη μέθοδο κατακερματισμού με </a:t>
            </a:r>
            <a:r>
              <a:rPr lang="en-US" sz="2400" i="1" dirty="0" smtClean="0"/>
              <a:t>linear </a:t>
            </a:r>
            <a:r>
              <a:rPr lang="en-US" sz="2400" i="1" dirty="0"/>
              <a:t>probing.</a:t>
            </a:r>
          </a:p>
          <a:p>
            <a:pPr>
              <a:lnSpc>
                <a:spcPct val="90000"/>
              </a:lnSpc>
            </a:pPr>
            <a:r>
              <a:rPr lang="el-GR" sz="2400" dirty="0" smtClean="0"/>
              <a:t>Και οι δύο ανήκουν στην κατηγορία </a:t>
            </a:r>
            <a:r>
              <a:rPr lang="en-US" sz="2400" i="1" dirty="0" smtClean="0"/>
              <a:t>open </a:t>
            </a:r>
            <a:r>
              <a:rPr lang="en-US" sz="2400" i="1" dirty="0"/>
              <a:t>address hashing</a:t>
            </a:r>
            <a:r>
              <a:rPr lang="en-US" sz="2400" dirty="0"/>
              <a:t>, </a:t>
            </a:r>
            <a:r>
              <a:rPr lang="el-GR" sz="2400" dirty="0" smtClean="0"/>
              <a:t>διότι ψάχνουν να εντοπίσουν στον πίνακα την επόμενη κενή θέση</a:t>
            </a:r>
            <a:r>
              <a:rPr lang="en-US" sz="2400" dirty="0" smtClean="0"/>
              <a:t>.</a:t>
            </a:r>
            <a:endParaRPr lang="en-US" sz="2400" dirty="0"/>
          </a:p>
          <a:p>
            <a:pPr>
              <a:lnSpc>
                <a:spcPct val="90000"/>
              </a:lnSpc>
            </a:pPr>
            <a:r>
              <a:rPr lang="el-GR" sz="2400" dirty="0" smtClean="0"/>
              <a:t>Στον κατακερματισμό με</a:t>
            </a:r>
            <a:r>
              <a:rPr lang="en-US" sz="2400" dirty="0" smtClean="0"/>
              <a:t> </a:t>
            </a:r>
            <a:r>
              <a:rPr lang="en-US" sz="2400" dirty="0"/>
              <a:t>linear </a:t>
            </a:r>
            <a:r>
              <a:rPr lang="en-US" sz="2400" dirty="0" smtClean="0"/>
              <a:t>probing</a:t>
            </a:r>
            <a:r>
              <a:rPr lang="el-GR" sz="2400" dirty="0" smtClean="0"/>
              <a:t>:</a:t>
            </a:r>
            <a:r>
              <a:rPr lang="en-US" sz="2400" dirty="0" smtClean="0"/>
              <a:t> </a:t>
            </a:r>
            <a:endParaRPr lang="en-US" sz="2400" dirty="0"/>
          </a:p>
          <a:p>
            <a:pPr lvl="1">
              <a:lnSpc>
                <a:spcPct val="90000"/>
              </a:lnSpc>
              <a:buFont typeface="Wingdings" pitchFamily="2" charset="2"/>
              <a:buChar char="§"/>
            </a:pPr>
            <a:r>
              <a:rPr lang="en-US" sz="2000" dirty="0" smtClean="0">
                <a:latin typeface="Arial" charset="0"/>
              </a:rPr>
              <a:t>hash2(key</a:t>
            </a:r>
            <a:r>
              <a:rPr lang="en-US" sz="2000" dirty="0">
                <a:latin typeface="Arial" charset="0"/>
              </a:rPr>
              <a:t>) = </a:t>
            </a:r>
            <a:r>
              <a:rPr lang="en-US" sz="2000" dirty="0" smtClean="0">
                <a:latin typeface="Arial" charset="0"/>
              </a:rPr>
              <a:t>(i+1</a:t>
            </a:r>
            <a:r>
              <a:rPr lang="en-US" sz="2000" dirty="0">
                <a:latin typeface="Arial" charset="0"/>
              </a:rPr>
              <a:t>)%CAPACITY</a:t>
            </a:r>
          </a:p>
          <a:p>
            <a:pPr>
              <a:lnSpc>
                <a:spcPct val="90000"/>
              </a:lnSpc>
            </a:pPr>
            <a:r>
              <a:rPr lang="el-GR" sz="2400" dirty="0" smtClean="0"/>
              <a:t>Στον κατακερματισμό με </a:t>
            </a:r>
            <a:r>
              <a:rPr lang="en-US" sz="2400" dirty="0" smtClean="0"/>
              <a:t>double </a:t>
            </a:r>
            <a:r>
              <a:rPr lang="en-US" sz="2400" dirty="0"/>
              <a:t>hashing</a:t>
            </a:r>
            <a:r>
              <a:rPr lang="en-US" sz="2400" dirty="0">
                <a:latin typeface="Arial" charset="0"/>
              </a:rPr>
              <a:t> </a:t>
            </a:r>
            <a:r>
              <a:rPr lang="el-GR" sz="2400" dirty="0" smtClean="0">
                <a:latin typeface="Arial" charset="0"/>
              </a:rPr>
              <a:t>η συνάρτηση </a:t>
            </a:r>
            <a:r>
              <a:rPr lang="en-US" sz="2400" dirty="0" smtClean="0">
                <a:latin typeface="Arial" charset="0"/>
              </a:rPr>
              <a:t>hash2</a:t>
            </a:r>
            <a:r>
              <a:rPr lang="en-US" sz="2400" dirty="0">
                <a:latin typeface="Arial" charset="0"/>
              </a:rPr>
              <a:t>() </a:t>
            </a:r>
            <a:r>
              <a:rPr lang="el-GR" sz="2400" dirty="0" smtClean="0"/>
              <a:t>μπορεί να είναι μία γενική συνάρτηση της μορφής:</a:t>
            </a:r>
            <a:endParaRPr lang="en-US" sz="2400" dirty="0"/>
          </a:p>
          <a:p>
            <a:pPr lvl="1">
              <a:lnSpc>
                <a:spcPct val="90000"/>
              </a:lnSpc>
            </a:pPr>
            <a:r>
              <a:rPr lang="en-US" sz="2000" dirty="0">
                <a:latin typeface="Arial" charset="0"/>
              </a:rPr>
              <a:t>hash2(key) = </a:t>
            </a:r>
            <a:r>
              <a:rPr lang="en-US" sz="2000" dirty="0" smtClean="0">
                <a:latin typeface="Arial" charset="0"/>
              </a:rPr>
              <a:t>(</a:t>
            </a:r>
            <a:r>
              <a:rPr lang="en-US" sz="2000" dirty="0" err="1">
                <a:latin typeface="Arial" charset="0"/>
              </a:rPr>
              <a:t>i</a:t>
            </a:r>
            <a:r>
              <a:rPr lang="en-US" sz="2000" dirty="0" err="1" smtClean="0">
                <a:latin typeface="Arial" charset="0"/>
              </a:rPr>
              <a:t>+f</a:t>
            </a:r>
            <a:r>
              <a:rPr lang="en-US" sz="2000" dirty="0" smtClean="0">
                <a:latin typeface="Arial" charset="0"/>
              </a:rPr>
              <a:t>(key</a:t>
            </a:r>
            <a:r>
              <a:rPr lang="en-US" sz="2000" dirty="0">
                <a:latin typeface="Arial" charset="0"/>
              </a:rPr>
              <a:t>))%CAPACITY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214290"/>
            <a:ext cx="7772400" cy="1285884"/>
          </a:xfrm>
        </p:spPr>
        <p:txBody>
          <a:bodyPr/>
          <a:lstStyle/>
          <a:p>
            <a:r>
              <a:rPr lang="el-GR" dirty="0" smtClean="0"/>
              <a:t>Κατακερματισμός με αλυσίδες (</a:t>
            </a:r>
            <a:r>
              <a:rPr lang="en-US" dirty="0" smtClean="0"/>
              <a:t>Chained Hashing</a:t>
            </a:r>
            <a:r>
              <a:rPr lang="el-GR" dirty="0" smtClean="0"/>
              <a:t>)</a:t>
            </a:r>
            <a:endParaRPr lang="en-US" dirty="0"/>
          </a:p>
        </p:txBody>
      </p:sp>
      <p:sp>
        <p:nvSpPr>
          <p:cNvPr id="104451" name="Rectangle 3"/>
          <p:cNvSpPr>
            <a:spLocks noGrp="1" noChangeArrowheads="1"/>
          </p:cNvSpPr>
          <p:nvPr>
            <p:ph type="body" idx="1"/>
          </p:nvPr>
        </p:nvSpPr>
        <p:spPr>
          <a:xfrm>
            <a:off x="428596" y="1643050"/>
            <a:ext cx="8501122" cy="4786346"/>
          </a:xfrm>
        </p:spPr>
        <p:txBody>
          <a:bodyPr/>
          <a:lstStyle/>
          <a:p>
            <a:r>
              <a:rPr lang="el-GR" dirty="0" smtClean="0"/>
              <a:t>Στη μέθοδο</a:t>
            </a:r>
            <a:r>
              <a:rPr lang="en-US" dirty="0" smtClean="0"/>
              <a:t> </a:t>
            </a:r>
            <a:r>
              <a:rPr lang="en-US" dirty="0"/>
              <a:t>open address hashing, </a:t>
            </a:r>
            <a:r>
              <a:rPr lang="el-GR" dirty="0" smtClean="0"/>
              <a:t>διαχειριζόμαστε τις συγκρούσεις διερευνώντας στον πίνακα </a:t>
            </a:r>
            <a:r>
              <a:rPr lang="en-US" dirty="0" smtClean="0"/>
              <a:t> </a:t>
            </a:r>
            <a:r>
              <a:rPr lang="el-GR" dirty="0" smtClean="0"/>
              <a:t>για την επόμενη κενή θέση</a:t>
            </a:r>
            <a:r>
              <a:rPr lang="en-US" dirty="0" smtClean="0"/>
              <a:t>.  </a:t>
            </a:r>
            <a:endParaRPr lang="en-US" dirty="0"/>
          </a:p>
          <a:p>
            <a:r>
              <a:rPr lang="el-GR" dirty="0" smtClean="0"/>
              <a:t>Όταν ο πίνακας γεμίσει</a:t>
            </a:r>
            <a:r>
              <a:rPr lang="en-US" dirty="0" smtClean="0"/>
              <a:t>, </a:t>
            </a:r>
            <a:r>
              <a:rPr lang="el-GR" dirty="0" smtClean="0"/>
              <a:t>δεν μπορούμε να προσθέσουμε νέες εγγραφές</a:t>
            </a:r>
            <a:r>
              <a:rPr lang="en-US" dirty="0" smtClean="0"/>
              <a:t>. </a:t>
            </a:r>
            <a:endParaRPr lang="en-US" dirty="0"/>
          </a:p>
          <a:p>
            <a:r>
              <a:rPr lang="el-GR" dirty="0" smtClean="0"/>
              <a:t>Μία λύση είναι να επανεκτιμήσουμε το μέγεθος (</a:t>
            </a:r>
            <a:r>
              <a:rPr lang="en-US" dirty="0" smtClean="0"/>
              <a:t>resizing</a:t>
            </a:r>
            <a:r>
              <a:rPr lang="el-GR" dirty="0" smtClean="0"/>
              <a:t>)</a:t>
            </a:r>
            <a:r>
              <a:rPr lang="en-US" dirty="0" smtClean="0"/>
              <a:t> </a:t>
            </a:r>
            <a:r>
              <a:rPr lang="el-GR" dirty="0" smtClean="0"/>
              <a:t>του πίνακα </a:t>
            </a:r>
            <a:r>
              <a:rPr lang="el-GR" dirty="0" smtClean="0">
                <a:sym typeface="Wingdings" pitchFamily="2" charset="2"/>
              </a:rPr>
              <a:t> </a:t>
            </a:r>
            <a:r>
              <a:rPr lang="en-US" dirty="0" smtClean="0">
                <a:sym typeface="Wingdings" pitchFamily="2" charset="2"/>
              </a:rPr>
              <a:t>Dynamic Hashing</a:t>
            </a:r>
            <a:endParaRPr lang="en-US" dirty="0"/>
          </a:p>
          <a:p>
            <a:r>
              <a:rPr lang="el-GR" dirty="0" smtClean="0"/>
              <a:t>Μία άλλη εναλλακτική λύση</a:t>
            </a:r>
            <a:r>
              <a:rPr lang="en-US" dirty="0" smtClean="0"/>
              <a:t>: Chained </a:t>
            </a:r>
            <a:r>
              <a:rPr lang="en-US" dirty="0"/>
              <a:t>H</a:t>
            </a:r>
            <a:r>
              <a:rPr lang="en-US" dirty="0" smtClean="0"/>
              <a:t>ashing</a:t>
            </a:r>
            <a:r>
              <a:rPr lang="en-US" dirty="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152400"/>
            <a:ext cx="7772400" cy="704832"/>
          </a:xfrm>
        </p:spPr>
        <p:txBody>
          <a:bodyPr/>
          <a:lstStyle/>
          <a:p>
            <a:r>
              <a:rPr lang="el-GR" dirty="0" smtClean="0"/>
              <a:t>Κατακερματισμός με αλυσίδες</a:t>
            </a:r>
            <a:endParaRPr lang="en-US" dirty="0"/>
          </a:p>
        </p:txBody>
      </p:sp>
      <p:sp>
        <p:nvSpPr>
          <p:cNvPr id="105475" name="Rectangle 3"/>
          <p:cNvSpPr>
            <a:spLocks noGrp="1" noChangeArrowheads="1"/>
          </p:cNvSpPr>
          <p:nvPr>
            <p:ph type="body" idx="1"/>
          </p:nvPr>
        </p:nvSpPr>
        <p:spPr>
          <a:xfrm>
            <a:off x="685800" y="1000108"/>
            <a:ext cx="7772400" cy="4638692"/>
          </a:xfrm>
        </p:spPr>
        <p:txBody>
          <a:bodyPr/>
          <a:lstStyle/>
          <a:p>
            <a:r>
              <a:rPr lang="el-GR" sz="2400" dirty="0" smtClean="0"/>
              <a:t>Στην τεχνική αλυσιδωτού κατακερματισμού </a:t>
            </a:r>
            <a:r>
              <a:rPr lang="en-US" sz="2400" dirty="0" smtClean="0"/>
              <a:t>, </a:t>
            </a:r>
            <a:r>
              <a:rPr lang="el-GR" sz="2400" dirty="0" smtClean="0"/>
              <a:t>κάθε θέση του πίνακα κατακερματισμού δεικτοδοτεί μία λίστα από εγγραφές των οποίων τα κλειδιά κατακερματίζονται στη θέση αυτή</a:t>
            </a:r>
            <a:r>
              <a:rPr lang="en-US" sz="2400" dirty="0" smtClean="0"/>
              <a:t>:</a:t>
            </a:r>
            <a:endParaRPr lang="el-GR" sz="2400" dirty="0" smtClean="0"/>
          </a:p>
          <a:p>
            <a:pPr>
              <a:buNone/>
            </a:pPr>
            <a:endParaRPr lang="en-US" sz="2800" dirty="0"/>
          </a:p>
          <a:p>
            <a:endParaRPr lang="en-US" sz="2800" dirty="0"/>
          </a:p>
          <a:p>
            <a:endParaRPr lang="en-US" sz="2800" dirty="0"/>
          </a:p>
        </p:txBody>
      </p:sp>
      <p:sp>
        <p:nvSpPr>
          <p:cNvPr id="105476" name="Rectangle 4"/>
          <p:cNvSpPr>
            <a:spLocks noChangeArrowheads="1"/>
          </p:cNvSpPr>
          <p:nvPr/>
        </p:nvSpPr>
        <p:spPr bwMode="auto">
          <a:xfrm>
            <a:off x="25146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77" name="Rectangle 5"/>
          <p:cNvSpPr>
            <a:spLocks noChangeArrowheads="1"/>
          </p:cNvSpPr>
          <p:nvPr/>
        </p:nvSpPr>
        <p:spPr bwMode="auto">
          <a:xfrm>
            <a:off x="31242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78" name="Rectangle 6"/>
          <p:cNvSpPr>
            <a:spLocks noChangeArrowheads="1"/>
          </p:cNvSpPr>
          <p:nvPr/>
        </p:nvSpPr>
        <p:spPr bwMode="auto">
          <a:xfrm>
            <a:off x="37338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79" name="Rectangle 7"/>
          <p:cNvSpPr>
            <a:spLocks noChangeArrowheads="1"/>
          </p:cNvSpPr>
          <p:nvPr/>
        </p:nvSpPr>
        <p:spPr bwMode="auto">
          <a:xfrm>
            <a:off x="43434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80" name="Rectangle 8"/>
          <p:cNvSpPr>
            <a:spLocks noChangeArrowheads="1"/>
          </p:cNvSpPr>
          <p:nvPr/>
        </p:nvSpPr>
        <p:spPr bwMode="auto">
          <a:xfrm>
            <a:off x="49530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81" name="Rectangle 9"/>
          <p:cNvSpPr>
            <a:spLocks noChangeArrowheads="1"/>
          </p:cNvSpPr>
          <p:nvPr/>
        </p:nvSpPr>
        <p:spPr bwMode="auto">
          <a:xfrm>
            <a:off x="55626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82" name="Rectangle 10"/>
          <p:cNvSpPr>
            <a:spLocks noChangeArrowheads="1"/>
          </p:cNvSpPr>
          <p:nvPr/>
        </p:nvSpPr>
        <p:spPr bwMode="auto">
          <a:xfrm>
            <a:off x="61722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83" name="Rectangle 11"/>
          <p:cNvSpPr>
            <a:spLocks noChangeArrowheads="1"/>
          </p:cNvSpPr>
          <p:nvPr/>
        </p:nvSpPr>
        <p:spPr bwMode="auto">
          <a:xfrm>
            <a:off x="67818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84" name="Rectangle 12"/>
          <p:cNvSpPr>
            <a:spLocks noChangeArrowheads="1"/>
          </p:cNvSpPr>
          <p:nvPr/>
        </p:nvSpPr>
        <p:spPr bwMode="auto">
          <a:xfrm>
            <a:off x="7924800" y="3070225"/>
            <a:ext cx="609600" cy="457200"/>
          </a:xfrm>
          <a:prstGeom prst="rect">
            <a:avLst/>
          </a:prstGeom>
          <a:solidFill>
            <a:schemeClr val="folHlink"/>
          </a:solidFill>
          <a:ln w="9525">
            <a:solidFill>
              <a:schemeClr val="tx1"/>
            </a:solidFill>
            <a:miter lim="800000"/>
            <a:headEnd/>
            <a:tailEnd/>
          </a:ln>
          <a:effectLst/>
        </p:spPr>
        <p:txBody>
          <a:bodyPr wrap="none" anchor="ctr"/>
          <a:lstStyle/>
          <a:p>
            <a:endParaRPr lang="el-GR"/>
          </a:p>
        </p:txBody>
      </p:sp>
      <p:sp>
        <p:nvSpPr>
          <p:cNvPr id="105485" name="Text Box 13"/>
          <p:cNvSpPr txBox="1">
            <a:spLocks noChangeArrowheads="1"/>
          </p:cNvSpPr>
          <p:nvPr/>
        </p:nvSpPr>
        <p:spPr bwMode="auto">
          <a:xfrm>
            <a:off x="7391400" y="2895600"/>
            <a:ext cx="590550" cy="579438"/>
          </a:xfrm>
          <a:prstGeom prst="rect">
            <a:avLst/>
          </a:prstGeom>
          <a:noFill/>
          <a:ln w="9525">
            <a:noFill/>
            <a:miter lim="800000"/>
            <a:headEnd/>
            <a:tailEnd/>
          </a:ln>
          <a:effectLst/>
        </p:spPr>
        <p:txBody>
          <a:bodyPr wrap="none">
            <a:spAutoFit/>
          </a:bodyPr>
          <a:lstStyle/>
          <a:p>
            <a:r>
              <a:rPr lang="en-US" sz="3200"/>
              <a:t>…</a:t>
            </a:r>
          </a:p>
        </p:txBody>
      </p:sp>
      <p:sp>
        <p:nvSpPr>
          <p:cNvPr id="105486" name="Text Box 14"/>
          <p:cNvSpPr txBox="1">
            <a:spLocks noChangeArrowheads="1"/>
          </p:cNvSpPr>
          <p:nvPr/>
        </p:nvSpPr>
        <p:spPr bwMode="auto">
          <a:xfrm>
            <a:off x="2514600" y="2590800"/>
            <a:ext cx="539750" cy="457200"/>
          </a:xfrm>
          <a:prstGeom prst="rect">
            <a:avLst/>
          </a:prstGeom>
          <a:noFill/>
          <a:ln w="9525">
            <a:noFill/>
            <a:miter lim="800000"/>
            <a:headEnd/>
            <a:tailEnd/>
          </a:ln>
          <a:effectLst/>
        </p:spPr>
        <p:txBody>
          <a:bodyPr wrap="none">
            <a:spAutoFit/>
          </a:bodyPr>
          <a:lstStyle/>
          <a:p>
            <a:r>
              <a:rPr lang="en-US"/>
              <a:t>[0]</a:t>
            </a:r>
          </a:p>
        </p:txBody>
      </p:sp>
      <p:sp>
        <p:nvSpPr>
          <p:cNvPr id="105487" name="Text Box 15"/>
          <p:cNvSpPr txBox="1">
            <a:spLocks noChangeArrowheads="1"/>
          </p:cNvSpPr>
          <p:nvPr/>
        </p:nvSpPr>
        <p:spPr bwMode="auto">
          <a:xfrm>
            <a:off x="3194050" y="2590800"/>
            <a:ext cx="539750" cy="457200"/>
          </a:xfrm>
          <a:prstGeom prst="rect">
            <a:avLst/>
          </a:prstGeom>
          <a:noFill/>
          <a:ln w="9525">
            <a:noFill/>
            <a:miter lim="800000"/>
            <a:headEnd/>
            <a:tailEnd/>
          </a:ln>
          <a:effectLst/>
        </p:spPr>
        <p:txBody>
          <a:bodyPr wrap="none">
            <a:spAutoFit/>
          </a:bodyPr>
          <a:lstStyle/>
          <a:p>
            <a:r>
              <a:rPr lang="en-US"/>
              <a:t>[1]</a:t>
            </a:r>
          </a:p>
        </p:txBody>
      </p:sp>
      <p:sp>
        <p:nvSpPr>
          <p:cNvPr id="105488" name="Text Box 16"/>
          <p:cNvSpPr txBox="1">
            <a:spLocks noChangeArrowheads="1"/>
          </p:cNvSpPr>
          <p:nvPr/>
        </p:nvSpPr>
        <p:spPr bwMode="auto">
          <a:xfrm>
            <a:off x="3721100" y="2590800"/>
            <a:ext cx="539750" cy="457200"/>
          </a:xfrm>
          <a:prstGeom prst="rect">
            <a:avLst/>
          </a:prstGeom>
          <a:noFill/>
          <a:ln w="9525">
            <a:noFill/>
            <a:miter lim="800000"/>
            <a:headEnd/>
            <a:tailEnd/>
          </a:ln>
          <a:effectLst/>
        </p:spPr>
        <p:txBody>
          <a:bodyPr wrap="none">
            <a:spAutoFit/>
          </a:bodyPr>
          <a:lstStyle/>
          <a:p>
            <a:r>
              <a:rPr lang="en-US"/>
              <a:t>[2]</a:t>
            </a:r>
          </a:p>
        </p:txBody>
      </p:sp>
      <p:sp>
        <p:nvSpPr>
          <p:cNvPr id="105489" name="Text Box 17"/>
          <p:cNvSpPr txBox="1">
            <a:spLocks noChangeArrowheads="1"/>
          </p:cNvSpPr>
          <p:nvPr/>
        </p:nvSpPr>
        <p:spPr bwMode="auto">
          <a:xfrm>
            <a:off x="4324350" y="2590800"/>
            <a:ext cx="539750" cy="457200"/>
          </a:xfrm>
          <a:prstGeom prst="rect">
            <a:avLst/>
          </a:prstGeom>
          <a:noFill/>
          <a:ln w="9525">
            <a:noFill/>
            <a:miter lim="800000"/>
            <a:headEnd/>
            <a:tailEnd/>
          </a:ln>
          <a:effectLst/>
        </p:spPr>
        <p:txBody>
          <a:bodyPr wrap="none">
            <a:spAutoFit/>
          </a:bodyPr>
          <a:lstStyle/>
          <a:p>
            <a:r>
              <a:rPr lang="en-US"/>
              <a:t>[3]</a:t>
            </a:r>
          </a:p>
        </p:txBody>
      </p:sp>
      <p:sp>
        <p:nvSpPr>
          <p:cNvPr id="105490" name="Text Box 18"/>
          <p:cNvSpPr txBox="1">
            <a:spLocks noChangeArrowheads="1"/>
          </p:cNvSpPr>
          <p:nvPr/>
        </p:nvSpPr>
        <p:spPr bwMode="auto">
          <a:xfrm>
            <a:off x="4927600" y="2590800"/>
            <a:ext cx="539750" cy="457200"/>
          </a:xfrm>
          <a:prstGeom prst="rect">
            <a:avLst/>
          </a:prstGeom>
          <a:noFill/>
          <a:ln w="9525">
            <a:noFill/>
            <a:miter lim="800000"/>
            <a:headEnd/>
            <a:tailEnd/>
          </a:ln>
          <a:effectLst/>
        </p:spPr>
        <p:txBody>
          <a:bodyPr wrap="none">
            <a:spAutoFit/>
          </a:bodyPr>
          <a:lstStyle/>
          <a:p>
            <a:r>
              <a:rPr lang="en-US"/>
              <a:t>[4]</a:t>
            </a:r>
          </a:p>
        </p:txBody>
      </p:sp>
      <p:sp>
        <p:nvSpPr>
          <p:cNvPr id="105491" name="Text Box 19"/>
          <p:cNvSpPr txBox="1">
            <a:spLocks noChangeArrowheads="1"/>
          </p:cNvSpPr>
          <p:nvPr/>
        </p:nvSpPr>
        <p:spPr bwMode="auto">
          <a:xfrm>
            <a:off x="5530850" y="2590800"/>
            <a:ext cx="539750" cy="457200"/>
          </a:xfrm>
          <a:prstGeom prst="rect">
            <a:avLst/>
          </a:prstGeom>
          <a:noFill/>
          <a:ln w="9525">
            <a:noFill/>
            <a:miter lim="800000"/>
            <a:headEnd/>
            <a:tailEnd/>
          </a:ln>
          <a:effectLst/>
        </p:spPr>
        <p:txBody>
          <a:bodyPr wrap="none">
            <a:spAutoFit/>
          </a:bodyPr>
          <a:lstStyle/>
          <a:p>
            <a:r>
              <a:rPr lang="en-US"/>
              <a:t>[5]</a:t>
            </a:r>
          </a:p>
        </p:txBody>
      </p:sp>
      <p:sp>
        <p:nvSpPr>
          <p:cNvPr id="105492" name="Text Box 20"/>
          <p:cNvSpPr txBox="1">
            <a:spLocks noChangeArrowheads="1"/>
          </p:cNvSpPr>
          <p:nvPr/>
        </p:nvSpPr>
        <p:spPr bwMode="auto">
          <a:xfrm>
            <a:off x="6134100" y="2590800"/>
            <a:ext cx="539750" cy="457200"/>
          </a:xfrm>
          <a:prstGeom prst="rect">
            <a:avLst/>
          </a:prstGeom>
          <a:noFill/>
          <a:ln w="9525">
            <a:noFill/>
            <a:miter lim="800000"/>
            <a:headEnd/>
            <a:tailEnd/>
          </a:ln>
          <a:effectLst/>
        </p:spPr>
        <p:txBody>
          <a:bodyPr wrap="none">
            <a:spAutoFit/>
          </a:bodyPr>
          <a:lstStyle/>
          <a:p>
            <a:r>
              <a:rPr lang="en-US"/>
              <a:t>[6]</a:t>
            </a:r>
          </a:p>
        </p:txBody>
      </p:sp>
      <p:sp>
        <p:nvSpPr>
          <p:cNvPr id="105493" name="Text Box 21"/>
          <p:cNvSpPr txBox="1">
            <a:spLocks noChangeArrowheads="1"/>
          </p:cNvSpPr>
          <p:nvPr/>
        </p:nvSpPr>
        <p:spPr bwMode="auto">
          <a:xfrm>
            <a:off x="6737350" y="2590800"/>
            <a:ext cx="539750" cy="457200"/>
          </a:xfrm>
          <a:prstGeom prst="rect">
            <a:avLst/>
          </a:prstGeom>
          <a:noFill/>
          <a:ln w="9525">
            <a:noFill/>
            <a:miter lim="800000"/>
            <a:headEnd/>
            <a:tailEnd/>
          </a:ln>
          <a:effectLst/>
        </p:spPr>
        <p:txBody>
          <a:bodyPr wrap="none">
            <a:spAutoFit/>
          </a:bodyPr>
          <a:lstStyle/>
          <a:p>
            <a:r>
              <a:rPr lang="en-US"/>
              <a:t>[7]</a:t>
            </a:r>
          </a:p>
        </p:txBody>
      </p:sp>
      <p:sp>
        <p:nvSpPr>
          <p:cNvPr id="105494" name="Text Box 22"/>
          <p:cNvSpPr txBox="1">
            <a:spLocks noChangeArrowheads="1"/>
          </p:cNvSpPr>
          <p:nvPr/>
        </p:nvSpPr>
        <p:spPr bwMode="auto">
          <a:xfrm>
            <a:off x="7994650" y="2590800"/>
            <a:ext cx="539750" cy="457200"/>
          </a:xfrm>
          <a:prstGeom prst="rect">
            <a:avLst/>
          </a:prstGeom>
          <a:noFill/>
          <a:ln w="9525">
            <a:noFill/>
            <a:miter lim="800000"/>
            <a:headEnd/>
            <a:tailEnd/>
          </a:ln>
          <a:effectLst/>
        </p:spPr>
        <p:txBody>
          <a:bodyPr wrap="none">
            <a:spAutoFit/>
          </a:bodyPr>
          <a:lstStyle/>
          <a:p>
            <a:r>
              <a:rPr lang="en-US"/>
              <a:t>[n]</a:t>
            </a:r>
          </a:p>
        </p:txBody>
      </p:sp>
      <p:sp>
        <p:nvSpPr>
          <p:cNvPr id="105495" name="Rectangle 23"/>
          <p:cNvSpPr>
            <a:spLocks noChangeArrowheads="1"/>
          </p:cNvSpPr>
          <p:nvPr/>
        </p:nvSpPr>
        <p:spPr bwMode="auto">
          <a:xfrm>
            <a:off x="1371600" y="4114800"/>
            <a:ext cx="1219200" cy="838200"/>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latin typeface="Arial" charset="0"/>
              </a:rPr>
              <a:t>Record whose </a:t>
            </a:r>
          </a:p>
          <a:p>
            <a:pPr algn="ctr"/>
            <a:r>
              <a:rPr lang="en-US" sz="1400">
                <a:latin typeface="Arial" charset="0"/>
              </a:rPr>
              <a:t>key hashes </a:t>
            </a:r>
          </a:p>
          <a:p>
            <a:pPr algn="ctr"/>
            <a:r>
              <a:rPr lang="en-US" sz="1400">
                <a:latin typeface="Arial" charset="0"/>
              </a:rPr>
              <a:t>to 0</a:t>
            </a:r>
          </a:p>
          <a:p>
            <a:pPr algn="ctr"/>
            <a:endParaRPr lang="en-US" sz="1400">
              <a:latin typeface="Arial" charset="0"/>
            </a:endParaRPr>
          </a:p>
        </p:txBody>
      </p:sp>
      <p:sp>
        <p:nvSpPr>
          <p:cNvPr id="105496" name="Rectangle 24"/>
          <p:cNvSpPr>
            <a:spLocks noChangeArrowheads="1"/>
          </p:cNvSpPr>
          <p:nvPr/>
        </p:nvSpPr>
        <p:spPr bwMode="auto">
          <a:xfrm>
            <a:off x="1371600" y="4724400"/>
            <a:ext cx="1219200" cy="228600"/>
          </a:xfrm>
          <a:prstGeom prst="rect">
            <a:avLst/>
          </a:prstGeom>
          <a:solidFill>
            <a:schemeClr val="accent1"/>
          </a:solidFill>
          <a:ln w="9525">
            <a:solidFill>
              <a:schemeClr val="tx1"/>
            </a:solidFill>
            <a:miter lim="800000"/>
            <a:headEnd/>
            <a:tailEnd/>
          </a:ln>
          <a:effectLst/>
        </p:spPr>
        <p:txBody>
          <a:bodyPr wrap="none" anchor="ctr"/>
          <a:lstStyle/>
          <a:p>
            <a:endParaRPr lang="el-GR"/>
          </a:p>
        </p:txBody>
      </p:sp>
      <p:sp>
        <p:nvSpPr>
          <p:cNvPr id="105498" name="Line 26"/>
          <p:cNvSpPr>
            <a:spLocks noChangeShapeType="1"/>
          </p:cNvSpPr>
          <p:nvPr/>
        </p:nvSpPr>
        <p:spPr bwMode="auto">
          <a:xfrm flipH="1">
            <a:off x="1905000" y="4800600"/>
            <a:ext cx="152400" cy="381000"/>
          </a:xfrm>
          <a:prstGeom prst="line">
            <a:avLst/>
          </a:prstGeom>
          <a:noFill/>
          <a:ln w="38100">
            <a:solidFill>
              <a:schemeClr val="tx1"/>
            </a:solidFill>
            <a:round/>
            <a:headEnd/>
            <a:tailEnd type="triangle" w="med" len="med"/>
          </a:ln>
          <a:effectLst/>
        </p:spPr>
        <p:txBody>
          <a:bodyPr/>
          <a:lstStyle/>
          <a:p>
            <a:endParaRPr lang="el-GR"/>
          </a:p>
        </p:txBody>
      </p:sp>
      <p:sp>
        <p:nvSpPr>
          <p:cNvPr id="105499" name="Rectangle 27"/>
          <p:cNvSpPr>
            <a:spLocks noChangeArrowheads="1"/>
          </p:cNvSpPr>
          <p:nvPr/>
        </p:nvSpPr>
        <p:spPr bwMode="auto">
          <a:xfrm>
            <a:off x="1143000" y="5181600"/>
            <a:ext cx="1219200" cy="838200"/>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latin typeface="Arial" charset="0"/>
              </a:rPr>
              <a:t>Record whose </a:t>
            </a:r>
          </a:p>
          <a:p>
            <a:pPr algn="ctr"/>
            <a:r>
              <a:rPr lang="en-US" sz="1400">
                <a:latin typeface="Arial" charset="0"/>
              </a:rPr>
              <a:t>key hashes </a:t>
            </a:r>
          </a:p>
          <a:p>
            <a:pPr algn="ctr"/>
            <a:r>
              <a:rPr lang="en-US" sz="1400">
                <a:latin typeface="Arial" charset="0"/>
              </a:rPr>
              <a:t>to 0</a:t>
            </a:r>
          </a:p>
          <a:p>
            <a:pPr algn="ctr"/>
            <a:endParaRPr lang="en-US" sz="1400">
              <a:latin typeface="Arial" charset="0"/>
            </a:endParaRPr>
          </a:p>
        </p:txBody>
      </p:sp>
      <p:sp>
        <p:nvSpPr>
          <p:cNvPr id="105500" name="Rectangle 28"/>
          <p:cNvSpPr>
            <a:spLocks noChangeArrowheads="1"/>
          </p:cNvSpPr>
          <p:nvPr/>
        </p:nvSpPr>
        <p:spPr bwMode="auto">
          <a:xfrm>
            <a:off x="1143000" y="5791200"/>
            <a:ext cx="1219200" cy="228600"/>
          </a:xfrm>
          <a:prstGeom prst="rect">
            <a:avLst/>
          </a:prstGeom>
          <a:solidFill>
            <a:schemeClr val="accent1"/>
          </a:solidFill>
          <a:ln w="9525">
            <a:solidFill>
              <a:schemeClr val="tx1"/>
            </a:solidFill>
            <a:miter lim="800000"/>
            <a:headEnd/>
            <a:tailEnd/>
          </a:ln>
          <a:effectLst/>
        </p:spPr>
        <p:txBody>
          <a:bodyPr wrap="none" anchor="ctr"/>
          <a:lstStyle/>
          <a:p>
            <a:endParaRPr lang="el-GR"/>
          </a:p>
        </p:txBody>
      </p:sp>
      <p:sp>
        <p:nvSpPr>
          <p:cNvPr id="105501" name="Line 29"/>
          <p:cNvSpPr>
            <a:spLocks noChangeShapeType="1"/>
          </p:cNvSpPr>
          <p:nvPr/>
        </p:nvSpPr>
        <p:spPr bwMode="auto">
          <a:xfrm flipH="1">
            <a:off x="1676400" y="5867400"/>
            <a:ext cx="152400" cy="381000"/>
          </a:xfrm>
          <a:prstGeom prst="line">
            <a:avLst/>
          </a:prstGeom>
          <a:noFill/>
          <a:ln w="38100">
            <a:solidFill>
              <a:schemeClr val="tx1"/>
            </a:solidFill>
            <a:round/>
            <a:headEnd/>
            <a:tailEnd type="triangle" w="med" len="med"/>
          </a:ln>
          <a:effectLst/>
        </p:spPr>
        <p:txBody>
          <a:bodyPr/>
          <a:lstStyle/>
          <a:p>
            <a:endParaRPr lang="el-GR"/>
          </a:p>
        </p:txBody>
      </p:sp>
      <p:sp>
        <p:nvSpPr>
          <p:cNvPr id="105503" name="Text Box 31"/>
          <p:cNvSpPr txBox="1">
            <a:spLocks noChangeArrowheads="1"/>
          </p:cNvSpPr>
          <p:nvPr/>
        </p:nvSpPr>
        <p:spPr bwMode="auto">
          <a:xfrm>
            <a:off x="1390650" y="5946775"/>
            <a:ext cx="641350" cy="641350"/>
          </a:xfrm>
          <a:prstGeom prst="rect">
            <a:avLst/>
          </a:prstGeom>
          <a:noFill/>
          <a:ln w="9525">
            <a:noFill/>
            <a:miter lim="800000"/>
            <a:headEnd/>
            <a:tailEnd/>
          </a:ln>
          <a:effectLst/>
        </p:spPr>
        <p:txBody>
          <a:bodyPr wrap="none">
            <a:spAutoFit/>
          </a:bodyPr>
          <a:lstStyle/>
          <a:p>
            <a:r>
              <a:rPr lang="en-US" sz="3600"/>
              <a:t>…</a:t>
            </a:r>
          </a:p>
        </p:txBody>
      </p:sp>
      <p:sp>
        <p:nvSpPr>
          <p:cNvPr id="105504" name="Line 32"/>
          <p:cNvSpPr>
            <a:spLocks noChangeShapeType="1"/>
          </p:cNvSpPr>
          <p:nvPr/>
        </p:nvSpPr>
        <p:spPr bwMode="auto">
          <a:xfrm flipH="1">
            <a:off x="1981200" y="3276600"/>
            <a:ext cx="762000" cy="838200"/>
          </a:xfrm>
          <a:prstGeom prst="line">
            <a:avLst/>
          </a:prstGeom>
          <a:noFill/>
          <a:ln w="38100">
            <a:solidFill>
              <a:schemeClr val="tx1"/>
            </a:solidFill>
            <a:round/>
            <a:headEnd/>
            <a:tailEnd type="triangle" w="med" len="med"/>
          </a:ln>
          <a:effectLst/>
        </p:spPr>
        <p:txBody>
          <a:bodyPr/>
          <a:lstStyle/>
          <a:p>
            <a:endParaRPr lang="el-GR"/>
          </a:p>
        </p:txBody>
      </p:sp>
      <p:sp>
        <p:nvSpPr>
          <p:cNvPr id="105505" name="Rectangle 33"/>
          <p:cNvSpPr>
            <a:spLocks noChangeArrowheads="1"/>
          </p:cNvSpPr>
          <p:nvPr/>
        </p:nvSpPr>
        <p:spPr bwMode="auto">
          <a:xfrm>
            <a:off x="2895600" y="4308475"/>
            <a:ext cx="1219200" cy="838200"/>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latin typeface="Arial" charset="0"/>
              </a:rPr>
              <a:t>Record whose </a:t>
            </a:r>
          </a:p>
          <a:p>
            <a:pPr algn="ctr"/>
            <a:r>
              <a:rPr lang="en-US" sz="1400">
                <a:latin typeface="Arial" charset="0"/>
              </a:rPr>
              <a:t>key hashes </a:t>
            </a:r>
          </a:p>
          <a:p>
            <a:pPr algn="ctr"/>
            <a:r>
              <a:rPr lang="en-US" sz="1400">
                <a:latin typeface="Arial" charset="0"/>
              </a:rPr>
              <a:t>to 1</a:t>
            </a:r>
          </a:p>
          <a:p>
            <a:pPr algn="ctr"/>
            <a:endParaRPr lang="en-US" sz="1400">
              <a:latin typeface="Arial" charset="0"/>
            </a:endParaRPr>
          </a:p>
        </p:txBody>
      </p:sp>
      <p:sp>
        <p:nvSpPr>
          <p:cNvPr id="105506" name="Rectangle 34"/>
          <p:cNvSpPr>
            <a:spLocks noChangeArrowheads="1"/>
          </p:cNvSpPr>
          <p:nvPr/>
        </p:nvSpPr>
        <p:spPr bwMode="auto">
          <a:xfrm>
            <a:off x="2895600" y="4918075"/>
            <a:ext cx="1219200" cy="228600"/>
          </a:xfrm>
          <a:prstGeom prst="rect">
            <a:avLst/>
          </a:prstGeom>
          <a:solidFill>
            <a:schemeClr val="accent1"/>
          </a:solidFill>
          <a:ln w="9525">
            <a:solidFill>
              <a:schemeClr val="tx1"/>
            </a:solidFill>
            <a:miter lim="800000"/>
            <a:headEnd/>
            <a:tailEnd/>
          </a:ln>
          <a:effectLst/>
        </p:spPr>
        <p:txBody>
          <a:bodyPr wrap="none" anchor="ctr"/>
          <a:lstStyle/>
          <a:p>
            <a:endParaRPr lang="el-GR"/>
          </a:p>
        </p:txBody>
      </p:sp>
      <p:sp>
        <p:nvSpPr>
          <p:cNvPr id="105507" name="Line 35"/>
          <p:cNvSpPr>
            <a:spLocks noChangeShapeType="1"/>
          </p:cNvSpPr>
          <p:nvPr/>
        </p:nvSpPr>
        <p:spPr bwMode="auto">
          <a:xfrm flipH="1">
            <a:off x="3429000" y="4994275"/>
            <a:ext cx="152400" cy="381000"/>
          </a:xfrm>
          <a:prstGeom prst="line">
            <a:avLst/>
          </a:prstGeom>
          <a:noFill/>
          <a:ln w="38100">
            <a:solidFill>
              <a:schemeClr val="tx1"/>
            </a:solidFill>
            <a:round/>
            <a:headEnd/>
            <a:tailEnd type="triangle" w="med" len="med"/>
          </a:ln>
          <a:effectLst/>
        </p:spPr>
        <p:txBody>
          <a:bodyPr/>
          <a:lstStyle/>
          <a:p>
            <a:endParaRPr lang="el-GR"/>
          </a:p>
        </p:txBody>
      </p:sp>
      <p:sp>
        <p:nvSpPr>
          <p:cNvPr id="105508" name="Rectangle 36"/>
          <p:cNvSpPr>
            <a:spLocks noChangeArrowheads="1"/>
          </p:cNvSpPr>
          <p:nvPr/>
        </p:nvSpPr>
        <p:spPr bwMode="auto">
          <a:xfrm>
            <a:off x="2667000" y="5375275"/>
            <a:ext cx="1219200" cy="838200"/>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latin typeface="Arial" charset="0"/>
              </a:rPr>
              <a:t>Record whose </a:t>
            </a:r>
          </a:p>
          <a:p>
            <a:pPr algn="ctr"/>
            <a:r>
              <a:rPr lang="en-US" sz="1400">
                <a:latin typeface="Arial" charset="0"/>
              </a:rPr>
              <a:t>key hashes </a:t>
            </a:r>
          </a:p>
          <a:p>
            <a:pPr algn="ctr"/>
            <a:r>
              <a:rPr lang="en-US" sz="1400">
                <a:latin typeface="Arial" charset="0"/>
              </a:rPr>
              <a:t>to 1</a:t>
            </a:r>
          </a:p>
          <a:p>
            <a:pPr algn="ctr"/>
            <a:endParaRPr lang="en-US" sz="1400">
              <a:latin typeface="Arial" charset="0"/>
            </a:endParaRPr>
          </a:p>
        </p:txBody>
      </p:sp>
      <p:sp>
        <p:nvSpPr>
          <p:cNvPr id="105509" name="Rectangle 37"/>
          <p:cNvSpPr>
            <a:spLocks noChangeArrowheads="1"/>
          </p:cNvSpPr>
          <p:nvPr/>
        </p:nvSpPr>
        <p:spPr bwMode="auto">
          <a:xfrm>
            <a:off x="2667000" y="5984875"/>
            <a:ext cx="1219200" cy="228600"/>
          </a:xfrm>
          <a:prstGeom prst="rect">
            <a:avLst/>
          </a:prstGeom>
          <a:solidFill>
            <a:schemeClr val="accent1"/>
          </a:solidFill>
          <a:ln w="9525">
            <a:solidFill>
              <a:schemeClr val="tx1"/>
            </a:solidFill>
            <a:miter lim="800000"/>
            <a:headEnd/>
            <a:tailEnd/>
          </a:ln>
          <a:effectLst/>
        </p:spPr>
        <p:txBody>
          <a:bodyPr wrap="none" anchor="ctr"/>
          <a:lstStyle/>
          <a:p>
            <a:endParaRPr lang="el-GR"/>
          </a:p>
        </p:txBody>
      </p:sp>
      <p:sp>
        <p:nvSpPr>
          <p:cNvPr id="105510" name="Line 38"/>
          <p:cNvSpPr>
            <a:spLocks noChangeShapeType="1"/>
          </p:cNvSpPr>
          <p:nvPr/>
        </p:nvSpPr>
        <p:spPr bwMode="auto">
          <a:xfrm flipH="1">
            <a:off x="3200400" y="6061075"/>
            <a:ext cx="152400" cy="381000"/>
          </a:xfrm>
          <a:prstGeom prst="line">
            <a:avLst/>
          </a:prstGeom>
          <a:noFill/>
          <a:ln w="38100">
            <a:solidFill>
              <a:schemeClr val="tx1"/>
            </a:solidFill>
            <a:round/>
            <a:headEnd/>
            <a:tailEnd type="triangle" w="med" len="med"/>
          </a:ln>
          <a:effectLst/>
        </p:spPr>
        <p:txBody>
          <a:bodyPr/>
          <a:lstStyle/>
          <a:p>
            <a:endParaRPr lang="el-GR"/>
          </a:p>
        </p:txBody>
      </p:sp>
      <p:sp>
        <p:nvSpPr>
          <p:cNvPr id="105511" name="Text Box 39"/>
          <p:cNvSpPr txBox="1">
            <a:spLocks noChangeArrowheads="1"/>
          </p:cNvSpPr>
          <p:nvPr/>
        </p:nvSpPr>
        <p:spPr bwMode="auto">
          <a:xfrm>
            <a:off x="2914650" y="6140450"/>
            <a:ext cx="641350" cy="641350"/>
          </a:xfrm>
          <a:prstGeom prst="rect">
            <a:avLst/>
          </a:prstGeom>
          <a:noFill/>
          <a:ln w="9525">
            <a:noFill/>
            <a:miter lim="800000"/>
            <a:headEnd/>
            <a:tailEnd/>
          </a:ln>
          <a:effectLst/>
        </p:spPr>
        <p:txBody>
          <a:bodyPr wrap="none">
            <a:spAutoFit/>
          </a:bodyPr>
          <a:lstStyle/>
          <a:p>
            <a:r>
              <a:rPr lang="en-US" sz="3600"/>
              <a:t>…</a:t>
            </a:r>
          </a:p>
        </p:txBody>
      </p:sp>
      <p:sp>
        <p:nvSpPr>
          <p:cNvPr id="105512" name="Line 40"/>
          <p:cNvSpPr>
            <a:spLocks noChangeShapeType="1"/>
          </p:cNvSpPr>
          <p:nvPr/>
        </p:nvSpPr>
        <p:spPr bwMode="auto">
          <a:xfrm>
            <a:off x="3429000" y="3352800"/>
            <a:ext cx="76200" cy="955675"/>
          </a:xfrm>
          <a:prstGeom prst="line">
            <a:avLst/>
          </a:prstGeom>
          <a:noFill/>
          <a:ln w="38100">
            <a:solidFill>
              <a:schemeClr val="tx1"/>
            </a:solidFill>
            <a:round/>
            <a:headEnd/>
            <a:tailEnd type="triangle" w="med" len="med"/>
          </a:ln>
          <a:effectLst/>
        </p:spPr>
        <p:txBody>
          <a:bodyPr/>
          <a:lstStyle/>
          <a:p>
            <a:endParaRPr lang="el-GR"/>
          </a:p>
        </p:txBody>
      </p:sp>
      <p:sp>
        <p:nvSpPr>
          <p:cNvPr id="105513" name="Rectangle 41"/>
          <p:cNvSpPr>
            <a:spLocks noChangeArrowheads="1"/>
          </p:cNvSpPr>
          <p:nvPr/>
        </p:nvSpPr>
        <p:spPr bwMode="auto">
          <a:xfrm>
            <a:off x="4572000" y="4232275"/>
            <a:ext cx="1219200" cy="838200"/>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latin typeface="Arial" charset="0"/>
              </a:rPr>
              <a:t>Record whose </a:t>
            </a:r>
          </a:p>
          <a:p>
            <a:pPr algn="ctr"/>
            <a:r>
              <a:rPr lang="en-US" sz="1400">
                <a:latin typeface="Arial" charset="0"/>
              </a:rPr>
              <a:t>key hashes </a:t>
            </a:r>
          </a:p>
          <a:p>
            <a:pPr algn="ctr"/>
            <a:r>
              <a:rPr lang="en-US" sz="1400">
                <a:latin typeface="Arial" charset="0"/>
              </a:rPr>
              <a:t>to 3</a:t>
            </a:r>
          </a:p>
          <a:p>
            <a:pPr algn="ctr"/>
            <a:endParaRPr lang="en-US" sz="1400">
              <a:latin typeface="Arial" charset="0"/>
            </a:endParaRPr>
          </a:p>
        </p:txBody>
      </p:sp>
      <p:sp>
        <p:nvSpPr>
          <p:cNvPr id="105514" name="Rectangle 42"/>
          <p:cNvSpPr>
            <a:spLocks noChangeArrowheads="1"/>
          </p:cNvSpPr>
          <p:nvPr/>
        </p:nvSpPr>
        <p:spPr bwMode="auto">
          <a:xfrm>
            <a:off x="4572000" y="4841875"/>
            <a:ext cx="1219200" cy="228600"/>
          </a:xfrm>
          <a:prstGeom prst="rect">
            <a:avLst/>
          </a:prstGeom>
          <a:solidFill>
            <a:schemeClr val="accent1"/>
          </a:solidFill>
          <a:ln w="9525">
            <a:solidFill>
              <a:schemeClr val="tx1"/>
            </a:solidFill>
            <a:miter lim="800000"/>
            <a:headEnd/>
            <a:tailEnd/>
          </a:ln>
          <a:effectLst/>
        </p:spPr>
        <p:txBody>
          <a:bodyPr wrap="none" anchor="ctr"/>
          <a:lstStyle/>
          <a:p>
            <a:endParaRPr lang="el-GR"/>
          </a:p>
        </p:txBody>
      </p:sp>
      <p:sp>
        <p:nvSpPr>
          <p:cNvPr id="105515" name="Line 43"/>
          <p:cNvSpPr>
            <a:spLocks noChangeShapeType="1"/>
          </p:cNvSpPr>
          <p:nvPr/>
        </p:nvSpPr>
        <p:spPr bwMode="auto">
          <a:xfrm flipH="1">
            <a:off x="5105400" y="4918075"/>
            <a:ext cx="152400" cy="381000"/>
          </a:xfrm>
          <a:prstGeom prst="line">
            <a:avLst/>
          </a:prstGeom>
          <a:noFill/>
          <a:ln w="38100">
            <a:solidFill>
              <a:schemeClr val="tx1"/>
            </a:solidFill>
            <a:round/>
            <a:headEnd/>
            <a:tailEnd type="triangle" w="med" len="med"/>
          </a:ln>
          <a:effectLst/>
        </p:spPr>
        <p:txBody>
          <a:bodyPr/>
          <a:lstStyle/>
          <a:p>
            <a:endParaRPr lang="el-GR"/>
          </a:p>
        </p:txBody>
      </p:sp>
      <p:sp>
        <p:nvSpPr>
          <p:cNvPr id="105516" name="Rectangle 44"/>
          <p:cNvSpPr>
            <a:spLocks noChangeArrowheads="1"/>
          </p:cNvSpPr>
          <p:nvPr/>
        </p:nvSpPr>
        <p:spPr bwMode="auto">
          <a:xfrm>
            <a:off x="4343400" y="5299075"/>
            <a:ext cx="1219200" cy="838200"/>
          </a:xfrm>
          <a:prstGeom prst="rect">
            <a:avLst/>
          </a:prstGeom>
          <a:solidFill>
            <a:schemeClr val="folHlink"/>
          </a:solidFill>
          <a:ln w="9525">
            <a:solidFill>
              <a:schemeClr val="tx1"/>
            </a:solidFill>
            <a:miter lim="800000"/>
            <a:headEnd/>
            <a:tailEnd/>
          </a:ln>
          <a:effectLst/>
        </p:spPr>
        <p:txBody>
          <a:bodyPr wrap="none" anchor="ctr"/>
          <a:lstStyle/>
          <a:p>
            <a:pPr algn="ctr"/>
            <a:r>
              <a:rPr lang="en-US" sz="1400">
                <a:latin typeface="Arial" charset="0"/>
              </a:rPr>
              <a:t>Record whose </a:t>
            </a:r>
          </a:p>
          <a:p>
            <a:pPr algn="ctr"/>
            <a:r>
              <a:rPr lang="en-US" sz="1400">
                <a:latin typeface="Arial" charset="0"/>
              </a:rPr>
              <a:t>key hashes </a:t>
            </a:r>
          </a:p>
          <a:p>
            <a:pPr algn="ctr"/>
            <a:r>
              <a:rPr lang="en-US" sz="1400">
                <a:latin typeface="Arial" charset="0"/>
              </a:rPr>
              <a:t>to 3</a:t>
            </a:r>
          </a:p>
          <a:p>
            <a:pPr algn="ctr"/>
            <a:endParaRPr lang="en-US" sz="1400">
              <a:latin typeface="Arial" charset="0"/>
            </a:endParaRPr>
          </a:p>
        </p:txBody>
      </p:sp>
      <p:sp>
        <p:nvSpPr>
          <p:cNvPr id="105517" name="Rectangle 45"/>
          <p:cNvSpPr>
            <a:spLocks noChangeArrowheads="1"/>
          </p:cNvSpPr>
          <p:nvPr/>
        </p:nvSpPr>
        <p:spPr bwMode="auto">
          <a:xfrm>
            <a:off x="4343400" y="5908675"/>
            <a:ext cx="1219200" cy="228600"/>
          </a:xfrm>
          <a:prstGeom prst="rect">
            <a:avLst/>
          </a:prstGeom>
          <a:solidFill>
            <a:schemeClr val="accent1"/>
          </a:solidFill>
          <a:ln w="9525">
            <a:solidFill>
              <a:schemeClr val="tx1"/>
            </a:solidFill>
            <a:miter lim="800000"/>
            <a:headEnd/>
            <a:tailEnd/>
          </a:ln>
          <a:effectLst/>
        </p:spPr>
        <p:txBody>
          <a:bodyPr wrap="none" anchor="ctr"/>
          <a:lstStyle/>
          <a:p>
            <a:endParaRPr lang="el-GR"/>
          </a:p>
        </p:txBody>
      </p:sp>
      <p:sp>
        <p:nvSpPr>
          <p:cNvPr id="105518" name="Line 46"/>
          <p:cNvSpPr>
            <a:spLocks noChangeShapeType="1"/>
          </p:cNvSpPr>
          <p:nvPr/>
        </p:nvSpPr>
        <p:spPr bwMode="auto">
          <a:xfrm flipH="1">
            <a:off x="4876800" y="5984875"/>
            <a:ext cx="152400" cy="381000"/>
          </a:xfrm>
          <a:prstGeom prst="line">
            <a:avLst/>
          </a:prstGeom>
          <a:noFill/>
          <a:ln w="38100">
            <a:solidFill>
              <a:schemeClr val="tx1"/>
            </a:solidFill>
            <a:round/>
            <a:headEnd/>
            <a:tailEnd type="triangle" w="med" len="med"/>
          </a:ln>
          <a:effectLst/>
        </p:spPr>
        <p:txBody>
          <a:bodyPr/>
          <a:lstStyle/>
          <a:p>
            <a:endParaRPr lang="el-GR"/>
          </a:p>
        </p:txBody>
      </p:sp>
      <p:sp>
        <p:nvSpPr>
          <p:cNvPr id="105519" name="Text Box 47"/>
          <p:cNvSpPr txBox="1">
            <a:spLocks noChangeArrowheads="1"/>
          </p:cNvSpPr>
          <p:nvPr/>
        </p:nvSpPr>
        <p:spPr bwMode="auto">
          <a:xfrm>
            <a:off x="4591050" y="6064250"/>
            <a:ext cx="641350" cy="641350"/>
          </a:xfrm>
          <a:prstGeom prst="rect">
            <a:avLst/>
          </a:prstGeom>
          <a:noFill/>
          <a:ln w="9525">
            <a:noFill/>
            <a:miter lim="800000"/>
            <a:headEnd/>
            <a:tailEnd/>
          </a:ln>
          <a:effectLst/>
        </p:spPr>
        <p:txBody>
          <a:bodyPr wrap="none">
            <a:spAutoFit/>
          </a:bodyPr>
          <a:lstStyle/>
          <a:p>
            <a:r>
              <a:rPr lang="en-US" sz="3600"/>
              <a:t>…</a:t>
            </a:r>
          </a:p>
        </p:txBody>
      </p:sp>
      <p:sp>
        <p:nvSpPr>
          <p:cNvPr id="105520" name="Line 48"/>
          <p:cNvSpPr>
            <a:spLocks noChangeShapeType="1"/>
          </p:cNvSpPr>
          <p:nvPr/>
        </p:nvSpPr>
        <p:spPr bwMode="auto">
          <a:xfrm>
            <a:off x="4572000" y="3276600"/>
            <a:ext cx="609600" cy="955675"/>
          </a:xfrm>
          <a:prstGeom prst="line">
            <a:avLst/>
          </a:prstGeom>
          <a:noFill/>
          <a:ln w="38100">
            <a:solidFill>
              <a:schemeClr val="tx1"/>
            </a:solidFill>
            <a:round/>
            <a:headEnd/>
            <a:tailEnd type="triangle" w="med" len="med"/>
          </a:ln>
          <a:effectLst/>
        </p:spPr>
        <p:txBody>
          <a:bodyPr/>
          <a:lstStyle/>
          <a:p>
            <a:endParaRPr lang="el-GR"/>
          </a:p>
        </p:txBody>
      </p:sp>
      <p:sp>
        <p:nvSpPr>
          <p:cNvPr id="105521" name="Text Box 49"/>
          <p:cNvSpPr txBox="1">
            <a:spLocks noChangeArrowheads="1"/>
          </p:cNvSpPr>
          <p:nvPr/>
        </p:nvSpPr>
        <p:spPr bwMode="auto">
          <a:xfrm>
            <a:off x="6324600" y="4606925"/>
            <a:ext cx="742950" cy="762000"/>
          </a:xfrm>
          <a:prstGeom prst="rect">
            <a:avLst/>
          </a:prstGeom>
          <a:noFill/>
          <a:ln w="9525">
            <a:noFill/>
            <a:miter lim="800000"/>
            <a:headEnd/>
            <a:tailEnd/>
          </a:ln>
          <a:effectLst/>
        </p:spPr>
        <p:txBody>
          <a:bodyPr wrap="none">
            <a:spAutoFit/>
          </a:bodyPr>
          <a:lstStyle/>
          <a:p>
            <a:r>
              <a:rPr lang="en-US" sz="440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42844" y="1000108"/>
            <a:ext cx="8715436" cy="857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 typeface="Arial" pitchFamily="34" charset="0"/>
              <a:buChar char="•"/>
              <a:tabLst/>
              <a:defRPr/>
            </a:pPr>
            <a:r>
              <a:rPr kumimoji="0" lang="el-GR" sz="2400" b="0" i="0" u="none" strike="noStrike" kern="0" cap="none" spc="0" normalizeH="0" baseline="0" noProof="0" dirty="0" smtClean="0">
                <a:ln>
                  <a:noFill/>
                </a:ln>
                <a:solidFill>
                  <a:schemeClr val="tx1"/>
                </a:solidFill>
                <a:effectLst/>
                <a:uLnTx/>
                <a:uFillTx/>
                <a:latin typeface="+mn-lt"/>
                <a:ea typeface="+mn-ea"/>
                <a:cs typeface="+mn-cs"/>
              </a:rPr>
              <a:t>Ευελπιστούμε οι αριθμοί των</a:t>
            </a:r>
            <a:r>
              <a:rPr kumimoji="0" lang="el-GR" sz="2400" b="0" i="0" u="none" strike="noStrike" kern="0" cap="none" spc="0" normalizeH="0" noProof="0" dirty="0" smtClean="0">
                <a:ln>
                  <a:noFill/>
                </a:ln>
                <a:solidFill>
                  <a:schemeClr val="tx1"/>
                </a:solidFill>
                <a:effectLst/>
                <a:uLnTx/>
                <a:uFillTx/>
                <a:latin typeface="+mn-lt"/>
                <a:ea typeface="+mn-ea"/>
                <a:cs typeface="+mn-cs"/>
              </a:rPr>
              <a:t> </a:t>
            </a:r>
            <a:r>
              <a:rPr kumimoji="0" lang="el-GR" sz="2400" b="0" i="0" u="none" strike="noStrike" kern="0" cap="none" spc="0" normalizeH="0" baseline="0" noProof="0" dirty="0" smtClean="0">
                <a:ln>
                  <a:noFill/>
                </a:ln>
                <a:solidFill>
                  <a:schemeClr val="tx1"/>
                </a:solidFill>
                <a:effectLst/>
                <a:uLnTx/>
                <a:uFillTx/>
                <a:latin typeface="+mn-lt"/>
                <a:ea typeface="+mn-ea"/>
                <a:cs typeface="+mn-cs"/>
              </a:rPr>
              <a:t>εγγραφών</a:t>
            </a:r>
            <a:r>
              <a:rPr kumimoji="0" lang="el-GR" sz="2400" b="0" i="0" u="none" strike="noStrike" kern="0" cap="none" spc="0" normalizeH="0" noProof="0" dirty="0" smtClean="0">
                <a:ln>
                  <a:noFill/>
                </a:ln>
                <a:solidFill>
                  <a:schemeClr val="tx1"/>
                </a:solidFill>
                <a:effectLst/>
                <a:uLnTx/>
                <a:uFillTx/>
                <a:latin typeface="+mn-lt"/>
                <a:ea typeface="+mn-ea"/>
                <a:cs typeface="+mn-cs"/>
              </a:rPr>
              <a:t> ανά θέση </a:t>
            </a:r>
            <a:r>
              <a:rPr kumimoji="0" lang="el-GR" sz="2400" b="0" i="0" u="none" strike="noStrike" kern="0" cap="none" spc="0" normalizeH="0" baseline="0" noProof="0" dirty="0" smtClean="0">
                <a:ln>
                  <a:noFill/>
                </a:ln>
                <a:solidFill>
                  <a:schemeClr val="tx1"/>
                </a:solidFill>
                <a:effectLst/>
                <a:uLnTx/>
                <a:uFillTx/>
                <a:latin typeface="+mn-lt"/>
                <a:ea typeface="+mn-ea"/>
                <a:cs typeface="+mn-cs"/>
              </a:rPr>
              <a:t>να είναι αυστηρά ισομεγέθεις</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l-GR" sz="2400" b="0" i="0" u="none" strike="noStrike" kern="0" cap="none" spc="0" normalizeH="0" baseline="0" noProof="0" dirty="0" smtClean="0">
                <a:ln>
                  <a:noFill/>
                </a:ln>
                <a:solidFill>
                  <a:schemeClr val="tx1"/>
                </a:solidFill>
                <a:effectLst/>
                <a:uLnTx/>
                <a:uFillTx/>
                <a:latin typeface="+mn-lt"/>
                <a:ea typeface="+mn-ea"/>
                <a:cs typeface="+mn-cs"/>
              </a:rPr>
              <a:t>ώστε οι λίστες να έχουν μικρό</a:t>
            </a:r>
            <a:r>
              <a:rPr kumimoji="0" lang="el-GR" sz="2400" b="0" i="0" u="none" strike="noStrike" kern="0" cap="none" spc="0" normalizeH="0" noProof="0" dirty="0" smtClean="0">
                <a:ln>
                  <a:noFill/>
                </a:ln>
                <a:solidFill>
                  <a:schemeClr val="tx1"/>
                </a:solidFill>
                <a:effectLst/>
                <a:uLnTx/>
                <a:uFillTx/>
                <a:latin typeface="+mn-lt"/>
                <a:ea typeface="+mn-ea"/>
                <a:cs typeface="+mn-cs"/>
              </a:rPr>
              <a:t> μήκος</a:t>
            </a:r>
            <a:r>
              <a:rPr kumimoji="0" lang="el-GR"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2"/>
          <p:cNvSpPr>
            <a:spLocks noGrp="1" noChangeArrowheads="1"/>
          </p:cNvSpPr>
          <p:nvPr>
            <p:ph type="title"/>
          </p:nvPr>
        </p:nvSpPr>
        <p:spPr>
          <a:xfrm>
            <a:off x="428596" y="142852"/>
            <a:ext cx="7772400" cy="785818"/>
          </a:xfrm>
        </p:spPr>
        <p:txBody>
          <a:bodyPr/>
          <a:lstStyle/>
          <a:p>
            <a:r>
              <a:rPr lang="el-GR" dirty="0" smtClean="0"/>
              <a:t>Κατακερματισμός με αλυσίδες</a:t>
            </a:r>
            <a:endParaRPr lang="en-US" dirty="0"/>
          </a:p>
        </p:txBody>
      </p:sp>
      <p:sp>
        <p:nvSpPr>
          <p:cNvPr id="6" name="Rectangle 1027"/>
          <p:cNvSpPr txBox="1">
            <a:spLocks noChangeArrowheads="1"/>
          </p:cNvSpPr>
          <p:nvPr/>
        </p:nvSpPr>
        <p:spPr bwMode="auto">
          <a:xfrm>
            <a:off x="142844" y="1857364"/>
            <a:ext cx="8858312" cy="4786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l-GR" b="0" i="0" u="sng" strike="noStrike" kern="0" cap="none" spc="0" normalizeH="0" baseline="0" noProof="0" dirty="0" smtClean="0">
                <a:ln>
                  <a:noFill/>
                </a:ln>
                <a:solidFill>
                  <a:schemeClr val="tx1"/>
                </a:solidFill>
                <a:effectLst/>
                <a:uLnTx/>
                <a:uFillTx/>
                <a:latin typeface="+mn-lt"/>
                <a:ea typeface="+mn-ea"/>
                <a:cs typeface="+mn-cs"/>
              </a:rPr>
              <a:t>Μέση Ανάλυση Χρόνου</a:t>
            </a:r>
            <a:r>
              <a:rPr kumimoji="0" lang="en-US" b="0" i="0" u="sng" strike="noStrike" kern="0" cap="none" spc="0" normalizeH="0" baseline="0" noProof="0" dirty="0" smtClean="0">
                <a:ln>
                  <a:noFill/>
                </a:ln>
                <a:solidFill>
                  <a:schemeClr val="tx1"/>
                </a:solidFill>
                <a:effectLst/>
                <a:uLnTx/>
                <a:uFillTx/>
                <a:latin typeface="+mn-lt"/>
                <a:ea typeface="+mn-ea"/>
                <a:cs typeface="+mn-cs"/>
              </a:rPr>
              <a:t>:</a:t>
            </a: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l-GR" b="0" i="1" u="none" strike="noStrike" kern="0" cap="none" spc="0" normalizeH="0" baseline="0" noProof="0" dirty="0" smtClean="0">
                <a:ln>
                  <a:noFill/>
                </a:ln>
                <a:solidFill>
                  <a:schemeClr val="tx1"/>
                </a:solidFill>
                <a:effectLst/>
                <a:uLnTx/>
                <a:uFillTx/>
                <a:latin typeface="+mn-lt"/>
                <a:ea typeface="+mn-ea"/>
                <a:cs typeface="+mn-cs"/>
              </a:rPr>
              <a:t>Υποθέτουμε ότι έχουμε </a:t>
            </a:r>
            <a:r>
              <a:rPr kumimoji="0" lang="en-US" b="0" i="1" u="none" strike="noStrike" kern="0" cap="none" spc="0" normalizeH="0" baseline="0" noProof="0" dirty="0" smtClean="0">
                <a:ln>
                  <a:noFill/>
                </a:ln>
                <a:solidFill>
                  <a:schemeClr val="tx1"/>
                </a:solidFill>
                <a:effectLst/>
                <a:uLnTx/>
                <a:uFillTx/>
                <a:latin typeface="+mn-lt"/>
                <a:ea typeface="+mn-ea"/>
                <a:cs typeface="+mn-cs"/>
              </a:rPr>
              <a:t>D</a:t>
            </a:r>
            <a:r>
              <a:rPr kumimoji="0" lang="en-US" b="0" i="0" u="none" strike="noStrike" kern="0" cap="none" spc="0" normalizeH="0" baseline="0" noProof="0" dirty="0" smtClean="0">
                <a:ln>
                  <a:noFill/>
                </a:ln>
                <a:solidFill>
                  <a:schemeClr val="tx1"/>
                </a:solidFill>
                <a:effectLst/>
                <a:uLnTx/>
                <a:uFillTx/>
                <a:latin typeface="+mn-lt"/>
                <a:ea typeface="+mn-ea"/>
                <a:cs typeface="+mn-cs"/>
              </a:rPr>
              <a:t> </a:t>
            </a:r>
            <a:r>
              <a:rPr kumimoji="0" lang="el-GR" b="0" i="0" u="none" strike="noStrike" kern="0" cap="none" spc="0" normalizeH="0" baseline="0" noProof="0" dirty="0" smtClean="0">
                <a:ln>
                  <a:noFill/>
                </a:ln>
                <a:solidFill>
                  <a:schemeClr val="tx1"/>
                </a:solidFill>
                <a:effectLst/>
                <a:uLnTx/>
                <a:uFillTx/>
                <a:latin typeface="+mn-lt"/>
                <a:ea typeface="+mn-ea"/>
                <a:cs typeface="+mn-cs"/>
              </a:rPr>
              <a:t>θέσεις </a:t>
            </a:r>
            <a:r>
              <a:rPr lang="el-GR" kern="0" dirty="0" smtClean="0">
                <a:latin typeface="+mn-lt"/>
              </a:rPr>
              <a:t>και </a:t>
            </a:r>
            <a:r>
              <a:rPr kumimoji="0" lang="en-US" b="0" i="1" u="none" strike="noStrike" kern="0" cap="none" spc="0" normalizeH="0" baseline="0" noProof="0" dirty="0" smtClean="0">
                <a:ln>
                  <a:noFill/>
                </a:ln>
                <a:solidFill>
                  <a:schemeClr val="tx1"/>
                </a:solidFill>
                <a:effectLst/>
                <a:uLnTx/>
                <a:uFillTx/>
                <a:latin typeface="+mn-lt"/>
                <a:ea typeface="+mn-ea"/>
                <a:cs typeface="+mn-cs"/>
              </a:rPr>
              <a:t>n</a:t>
            </a:r>
            <a:r>
              <a:rPr kumimoji="0" lang="en-US" b="0" i="0" u="none" strike="noStrike" kern="0" cap="none" spc="0" normalizeH="0" baseline="0" noProof="0" dirty="0" smtClean="0">
                <a:ln>
                  <a:noFill/>
                </a:ln>
                <a:solidFill>
                  <a:schemeClr val="tx1"/>
                </a:solidFill>
                <a:effectLst/>
                <a:uLnTx/>
                <a:uFillTx/>
                <a:latin typeface="+mn-lt"/>
                <a:ea typeface="+mn-ea"/>
                <a:cs typeface="+mn-cs"/>
              </a:rPr>
              <a:t> </a:t>
            </a:r>
            <a:r>
              <a:rPr kumimoji="0" lang="el-GR" b="0" i="0" u="none" strike="noStrike" kern="0" cap="none" spc="0" normalizeH="0" baseline="0" noProof="0" dirty="0" smtClean="0">
                <a:ln>
                  <a:noFill/>
                </a:ln>
                <a:solidFill>
                  <a:schemeClr val="tx1"/>
                </a:solidFill>
                <a:effectLst/>
                <a:uLnTx/>
                <a:uFillTx/>
                <a:latin typeface="+mn-lt"/>
                <a:ea typeface="+mn-ea"/>
                <a:cs typeface="+mn-cs"/>
              </a:rPr>
              <a:t>εγγραφές.</a:t>
            </a:r>
            <a:r>
              <a:rPr kumimoji="0" lang="el-GR" b="0" i="0" u="none" strike="noStrike" kern="0" cap="none" spc="0" normalizeH="0" noProof="0" dirty="0" smtClean="0">
                <a:ln>
                  <a:noFill/>
                </a:ln>
                <a:solidFill>
                  <a:schemeClr val="tx1"/>
                </a:solidFill>
                <a:effectLst/>
                <a:uLnTx/>
                <a:uFillTx/>
                <a:latin typeface="+mn-lt"/>
                <a:ea typeface="+mn-ea"/>
                <a:cs typeface="+mn-cs"/>
              </a:rPr>
              <a:t>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Άρα, κατά μέσο όρο έχουμε </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b="0" i="1" u="none" strike="noStrike" kern="0" cap="none" spc="0" normalizeH="0" baseline="0" noProof="0" dirty="0" smtClean="0">
                <a:ln>
                  <a:noFill/>
                </a:ln>
                <a:solidFill>
                  <a:schemeClr val="tx1"/>
                </a:solidFill>
                <a:effectLst/>
                <a:uLnTx/>
                <a:uFillTx/>
                <a:latin typeface="+mn-lt"/>
                <a:ea typeface="+mn-ea"/>
                <a:cs typeface="+mn-cs"/>
                <a:sym typeface="Symbol" pitchFamily="18" charset="2"/>
              </a:rPr>
              <a:t>n/D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εγγραφές ανά θέση.</a:t>
            </a:r>
            <a:endPar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l-GR" b="0" i="1" u="none" strike="noStrike" kern="0" cap="none" spc="0" normalizeH="0" baseline="0" noProof="0" dirty="0" smtClean="0">
                <a:ln>
                  <a:noFill/>
                </a:ln>
                <a:solidFill>
                  <a:schemeClr val="tx1"/>
                </a:solidFill>
                <a:effectLst/>
                <a:uLnTx/>
                <a:uFillTx/>
                <a:latin typeface="+mn-lt"/>
                <a:ea typeface="+mn-ea"/>
                <a:cs typeface="+mn-cs"/>
                <a:sym typeface="Symbol" pitchFamily="18" charset="2"/>
              </a:rPr>
              <a:t>Οι πράξεις </a:t>
            </a:r>
            <a:r>
              <a:rPr kumimoji="0" lang="en-US" b="0" i="1" u="none" strike="noStrike" kern="0" cap="none" spc="0" normalizeH="0" baseline="0" noProof="0" dirty="0" smtClean="0">
                <a:ln>
                  <a:noFill/>
                </a:ln>
                <a:solidFill>
                  <a:schemeClr val="tx1"/>
                </a:solidFill>
                <a:effectLst/>
                <a:uLnTx/>
                <a:uFillTx/>
                <a:latin typeface="+mn-lt"/>
                <a:ea typeface="+mn-ea"/>
                <a:cs typeface="+mn-cs"/>
                <a:sym typeface="Symbol" pitchFamily="18" charset="2"/>
              </a:rPr>
              <a:t>insert, search, delete</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απαιτούν</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 O(1+n/D)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χρόνο έκαστη.</a:t>
            </a:r>
            <a:endPar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Αν επιλέξουμε το </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D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να είναι περίπου </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n,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ο συνολικός χρόνος που απαιτείται είναι </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O(1).</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Υποθέτοντας ότι κάθε κλειδί κατακερματίζεται σε οποιοδήποτε θέση</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με την ίδια πιθανότητα</a:t>
            </a:r>
            <a:r>
              <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το μέγεθος της</a:t>
            </a:r>
            <a:r>
              <a:rPr kumimoji="0" lang="el-GR" b="0" i="0" u="none" strike="noStrike" kern="0" cap="none" spc="0" normalizeH="0" noProof="0" dirty="0" smtClean="0">
                <a:ln>
                  <a:noFill/>
                </a:ln>
                <a:solidFill>
                  <a:schemeClr val="tx1"/>
                </a:solidFill>
                <a:effectLst/>
                <a:uLnTx/>
                <a:uFillTx/>
                <a:latin typeface="+mn-lt"/>
                <a:ea typeface="+mn-ea"/>
                <a:cs typeface="+mn-cs"/>
                <a:sym typeface="Symbol" pitchFamily="18" charset="2"/>
              </a:rPr>
              <a:t> λίστας για κάθε θέση</a:t>
            </a:r>
            <a:r>
              <a:rPr kumimoji="0" lang="el-GR" b="0" i="0" u="none" strike="noStrike" kern="0" cap="none" spc="0" normalizeH="0" baseline="0" noProof="0" dirty="0" smtClean="0">
                <a:ln>
                  <a:noFill/>
                </a:ln>
                <a:solidFill>
                  <a:schemeClr val="tx1"/>
                </a:solidFill>
                <a:effectLst/>
                <a:uLnTx/>
                <a:uFillTx/>
                <a:latin typeface="+mn-lt"/>
                <a:ea typeface="+mn-ea"/>
                <a:cs typeface="+mn-cs"/>
                <a:sym typeface="Symbol" pitchFamily="18" charset="2"/>
              </a:rPr>
              <a:t> γίνεται σταθερό,</a:t>
            </a:r>
            <a:r>
              <a:rPr kumimoji="0" lang="el-GR" b="0" i="0" u="none" strike="noStrike" kern="0" cap="none" spc="0" normalizeH="0" noProof="0" dirty="0" smtClean="0">
                <a:ln>
                  <a:noFill/>
                </a:ln>
                <a:solidFill>
                  <a:schemeClr val="tx1"/>
                </a:solidFill>
                <a:effectLst/>
                <a:uLnTx/>
                <a:uFillTx/>
                <a:latin typeface="+mn-lt"/>
                <a:ea typeface="+mn-ea"/>
                <a:cs typeface="+mn-cs"/>
                <a:sym typeface="Symbol" pitchFamily="18" charset="2"/>
              </a:rPr>
              <a:t> δηλαδή έχουμε ισομεγέθεις αλυσίδες σταθερού μήκους και ο συνολικός χρόνος στη μέση περίπτωση γίνεται Ο(1).</a:t>
            </a:r>
            <a:endParaRPr kumimoji="0" lang="en-US" b="0" i="0" u="none" strike="noStrike" kern="0" cap="none" spc="0" normalizeH="0" baseline="0" noProof="0" dirty="0" smtClean="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00034" y="214290"/>
            <a:ext cx="7958166" cy="1071570"/>
          </a:xfrm>
        </p:spPr>
        <p:txBody>
          <a:bodyPr/>
          <a:lstStyle/>
          <a:p>
            <a:r>
              <a:rPr lang="el-GR" sz="4000" dirty="0" smtClean="0"/>
              <a:t>Χρονική Ανάλυση Κατακερματισμού</a:t>
            </a:r>
            <a:endParaRPr lang="en-US" sz="4000" dirty="0"/>
          </a:p>
        </p:txBody>
      </p:sp>
      <p:sp>
        <p:nvSpPr>
          <p:cNvPr id="106499" name="Rectangle 3"/>
          <p:cNvSpPr>
            <a:spLocks noGrp="1" noChangeArrowheads="1"/>
          </p:cNvSpPr>
          <p:nvPr>
            <p:ph type="body" idx="1"/>
          </p:nvPr>
        </p:nvSpPr>
        <p:spPr>
          <a:xfrm>
            <a:off x="357158" y="1643050"/>
            <a:ext cx="8501122" cy="4452950"/>
          </a:xfrm>
        </p:spPr>
        <p:txBody>
          <a:bodyPr/>
          <a:lstStyle/>
          <a:p>
            <a:pPr>
              <a:lnSpc>
                <a:spcPct val="90000"/>
              </a:lnSpc>
            </a:pPr>
            <a:r>
              <a:rPr lang="el-GR" dirty="0" smtClean="0"/>
              <a:t>Χειρότερη Περίπτωση</a:t>
            </a:r>
            <a:r>
              <a:rPr lang="en-US" dirty="0" smtClean="0"/>
              <a:t>: </a:t>
            </a:r>
            <a:r>
              <a:rPr lang="el-GR" dirty="0" smtClean="0"/>
              <a:t>κάθε</a:t>
            </a:r>
            <a:r>
              <a:rPr lang="en-US" dirty="0" smtClean="0"/>
              <a:t> </a:t>
            </a:r>
            <a:r>
              <a:rPr lang="el-GR" dirty="0" smtClean="0"/>
              <a:t>κλειδί κατακερματίζεται στην ίδια θέση του πίνακα</a:t>
            </a:r>
            <a:r>
              <a:rPr lang="en-US" dirty="0" smtClean="0"/>
              <a:t>!  </a:t>
            </a:r>
            <a:r>
              <a:rPr lang="en-US" dirty="0"/>
              <a:t>O(n) search!!</a:t>
            </a:r>
          </a:p>
          <a:p>
            <a:pPr>
              <a:lnSpc>
                <a:spcPct val="90000"/>
              </a:lnSpc>
            </a:pPr>
            <a:r>
              <a:rPr lang="el-GR" dirty="0" smtClean="0"/>
              <a:t>Ευτυχώς</a:t>
            </a:r>
            <a:r>
              <a:rPr lang="en-US" dirty="0" smtClean="0"/>
              <a:t>, </a:t>
            </a:r>
            <a:r>
              <a:rPr lang="el-GR" dirty="0" smtClean="0"/>
              <a:t>η μέση περίπτωση είναι ΠΙΟ ΠΟΛΛΑ ΥΠΟΣΧΟΜΕΝΗ</a:t>
            </a:r>
            <a:r>
              <a:rPr lang="en-US" dirty="0" smtClean="0"/>
              <a:t>.</a:t>
            </a:r>
            <a:endParaRPr lang="en-US" dirty="0"/>
          </a:p>
          <a:p>
            <a:pPr>
              <a:lnSpc>
                <a:spcPct val="90000"/>
              </a:lnSpc>
            </a:pPr>
            <a:r>
              <a:rPr lang="el-GR" dirty="0" smtClean="0"/>
              <a:t>Ορίζουμε ως παράγοντα φόρτου (</a:t>
            </a:r>
            <a:r>
              <a:rPr lang="en-US" i="1" dirty="0" smtClean="0"/>
              <a:t>load factor</a:t>
            </a:r>
            <a:r>
              <a:rPr lang="el-GR" i="1" dirty="0" smtClean="0"/>
              <a:t>) το παρακάτω κλάσμα</a:t>
            </a:r>
            <a:r>
              <a:rPr lang="en-US" i="1" dirty="0" smtClean="0"/>
              <a:t>:</a:t>
            </a:r>
            <a:r>
              <a:rPr lang="en-US" i="1" dirty="0"/>
              <a:t>	</a:t>
            </a:r>
          </a:p>
          <a:p>
            <a:pPr lvl="1">
              <a:lnSpc>
                <a:spcPct val="90000"/>
              </a:lnSpc>
              <a:buFontTx/>
              <a:buNone/>
            </a:pPr>
            <a:r>
              <a:rPr lang="en-US" i="1" dirty="0">
                <a:latin typeface="Symbol" pitchFamily="18" charset="2"/>
              </a:rPr>
              <a:t>a</a:t>
            </a:r>
            <a:r>
              <a:rPr lang="en-US" i="1" dirty="0"/>
              <a:t> = </a:t>
            </a:r>
            <a:r>
              <a:rPr lang="en-US" i="1" u="sng" dirty="0"/>
              <a:t>number of occupied table locations</a:t>
            </a:r>
          </a:p>
          <a:p>
            <a:pPr lvl="1">
              <a:lnSpc>
                <a:spcPct val="90000"/>
              </a:lnSpc>
              <a:buFontTx/>
              <a:buNone/>
            </a:pPr>
            <a:r>
              <a:rPr lang="en-US" i="1" dirty="0"/>
              <a:t>		  	size of table’s array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l-GR" dirty="0" smtClean="0"/>
              <a:t>Μπορούμε κάτι καλύτερο από </a:t>
            </a:r>
            <a:r>
              <a:rPr lang="en-US" dirty="0" smtClean="0"/>
              <a:t>O(log</a:t>
            </a:r>
            <a:r>
              <a:rPr lang="en-US" baseline="-25000" dirty="0" smtClean="0"/>
              <a:t>2</a:t>
            </a:r>
            <a:r>
              <a:rPr lang="en-US" dirty="0" smtClean="0"/>
              <a:t>n</a:t>
            </a:r>
            <a:r>
              <a:rPr lang="en-US" dirty="0"/>
              <a:t>)?</a:t>
            </a:r>
          </a:p>
        </p:txBody>
      </p:sp>
      <p:sp>
        <p:nvSpPr>
          <p:cNvPr id="99331" name="Rectangle 3"/>
          <p:cNvSpPr>
            <a:spLocks noGrp="1" noChangeArrowheads="1"/>
          </p:cNvSpPr>
          <p:nvPr>
            <p:ph type="body" idx="1"/>
          </p:nvPr>
        </p:nvSpPr>
        <p:spPr>
          <a:xfrm>
            <a:off x="457200" y="1981200"/>
            <a:ext cx="8153400" cy="4114800"/>
          </a:xfrm>
        </p:spPr>
        <p:txBody>
          <a:bodyPr/>
          <a:lstStyle/>
          <a:p>
            <a:r>
              <a:rPr lang="el-GR" sz="2800" dirty="0" smtClean="0"/>
              <a:t>Πολυπλοκότητα μέσης και χειρότερης περίπτωσης για σειριακή αναζήτηση </a:t>
            </a:r>
            <a:r>
              <a:rPr lang="en-US" sz="2800" dirty="0" smtClean="0"/>
              <a:t>= </a:t>
            </a:r>
            <a:r>
              <a:rPr lang="en-US" sz="2800" dirty="0"/>
              <a:t>O(n)</a:t>
            </a:r>
          </a:p>
          <a:p>
            <a:r>
              <a:rPr lang="el-GR" sz="2800" dirty="0" smtClean="0"/>
              <a:t>Πολυπλοκότητα μέσης και χειρότερης περίπτωσης για δυαδική αναζήτηση </a:t>
            </a:r>
            <a:r>
              <a:rPr lang="en-US" sz="2800" dirty="0" smtClean="0"/>
              <a:t>= </a:t>
            </a:r>
            <a:r>
              <a:rPr lang="en-US" sz="2800" dirty="0"/>
              <a:t>O(log</a:t>
            </a:r>
            <a:r>
              <a:rPr lang="en-US" sz="2800" baseline="-25000" dirty="0"/>
              <a:t>2</a:t>
            </a:r>
            <a:r>
              <a:rPr lang="en-US" sz="2800" dirty="0"/>
              <a:t>n)</a:t>
            </a:r>
          </a:p>
          <a:p>
            <a:endParaRPr lang="en-US" sz="2800" dirty="0"/>
          </a:p>
          <a:p>
            <a:r>
              <a:rPr lang="el-GR" sz="2800" dirty="0" smtClean="0"/>
              <a:t>Μπορούμε να επιτύχουμε κάτι καλύτερο από αυτό</a:t>
            </a:r>
            <a:r>
              <a:rPr lang="en-US" sz="2800" dirty="0" smtClean="0"/>
              <a:t>? </a:t>
            </a:r>
            <a:endParaRPr lang="en-US" sz="2800" dirty="0"/>
          </a:p>
          <a:p>
            <a:pPr lvl="1">
              <a:buFontTx/>
              <a:buNone/>
            </a:pPr>
            <a:endParaRPr lang="en-US" sz="2400" dirty="0"/>
          </a:p>
          <a:p>
            <a:pPr lvl="1">
              <a:buFontTx/>
              <a:buNone/>
            </a:pPr>
            <a:r>
              <a:rPr lang="el-GR" sz="3200" dirty="0" smtClean="0">
                <a:solidFill>
                  <a:schemeClr val="tx2"/>
                </a:solidFill>
              </a:rPr>
              <a:t>ΝΑΙ</a:t>
            </a:r>
            <a:r>
              <a:rPr lang="en-US" sz="3200" dirty="0" smtClean="0">
                <a:solidFill>
                  <a:schemeClr val="tx2"/>
                </a:solidFill>
              </a:rPr>
              <a:t>.  </a:t>
            </a:r>
            <a:r>
              <a:rPr lang="el-GR" sz="3200" dirty="0" smtClean="0">
                <a:solidFill>
                  <a:schemeClr val="tx2"/>
                </a:solidFill>
              </a:rPr>
              <a:t>Χρησιμοποιώντας πίνακες κατακερματισμού (</a:t>
            </a:r>
            <a:r>
              <a:rPr lang="en-US" sz="3200" dirty="0" smtClean="0">
                <a:solidFill>
                  <a:schemeClr val="tx2"/>
                </a:solidFill>
              </a:rPr>
              <a:t>Hash Tables)!</a:t>
            </a:r>
            <a:endParaRPr 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l-GR" dirty="0" smtClean="0"/>
              <a:t>Μέση Χρονική Πολυπλοκότητα Αναζήτησης</a:t>
            </a:r>
            <a:endParaRPr lang="en-US" dirty="0"/>
          </a:p>
        </p:txBody>
      </p:sp>
      <p:sp>
        <p:nvSpPr>
          <p:cNvPr id="107523" name="Rectangle 3"/>
          <p:cNvSpPr>
            <a:spLocks noGrp="1" noChangeArrowheads="1"/>
          </p:cNvSpPr>
          <p:nvPr>
            <p:ph type="body" idx="1"/>
          </p:nvPr>
        </p:nvSpPr>
        <p:spPr/>
        <p:txBody>
          <a:bodyPr/>
          <a:lstStyle/>
          <a:p>
            <a:pPr>
              <a:buFontTx/>
              <a:buNone/>
            </a:pPr>
            <a:r>
              <a:rPr lang="el-GR" sz="2800" dirty="0" smtClean="0"/>
              <a:t>Στην τεχνική</a:t>
            </a:r>
            <a:r>
              <a:rPr lang="en-US" sz="2800" dirty="0" smtClean="0"/>
              <a:t> </a:t>
            </a:r>
            <a:r>
              <a:rPr lang="en-US" sz="2800" dirty="0"/>
              <a:t>open addressing </a:t>
            </a:r>
            <a:r>
              <a:rPr lang="el-GR" sz="2800" dirty="0" smtClean="0"/>
              <a:t>με</a:t>
            </a:r>
            <a:r>
              <a:rPr lang="en-US" sz="2800" dirty="0" smtClean="0"/>
              <a:t> </a:t>
            </a:r>
            <a:r>
              <a:rPr lang="en-US" sz="2800" dirty="0"/>
              <a:t>linear probing, </a:t>
            </a:r>
            <a:r>
              <a:rPr lang="el-GR" sz="2800" dirty="0" smtClean="0"/>
              <a:t>ο μέσος αριθμός των θέσεων του πίνακα που πρέπει να εξετάσουμε σε μία επιτυχή αναζήτηση είναι κατά προσέγγιση</a:t>
            </a:r>
            <a:r>
              <a:rPr lang="en-US" sz="2800" dirty="0" smtClean="0"/>
              <a:t>:</a:t>
            </a:r>
            <a:endParaRPr lang="en-US" sz="2800" dirty="0"/>
          </a:p>
          <a:p>
            <a:pPr lvl="1">
              <a:buFontTx/>
              <a:buNone/>
            </a:pPr>
            <a:r>
              <a:rPr lang="en-US" dirty="0"/>
              <a:t>				</a:t>
            </a:r>
          </a:p>
          <a:p>
            <a:pPr lvl="1">
              <a:buFontTx/>
              <a:buNone/>
            </a:pPr>
            <a:r>
              <a:rPr lang="en-US" dirty="0"/>
              <a:t>		½ (1+ 1/(1-</a:t>
            </a:r>
            <a:r>
              <a:rPr lang="en-US" dirty="0">
                <a:latin typeface="Symbol" pitchFamily="18" charset="2"/>
              </a:rPr>
              <a:t>a</a:t>
            </a:r>
            <a:r>
              <a:rPr lang="en-US" dirty="0"/>
              <a:t>))</a:t>
            </a:r>
          </a:p>
          <a:p>
            <a:pPr lvl="1">
              <a:buFontTx/>
              <a:buNone/>
            </a:pPr>
            <a:endParaRPr lang="en-US" dirty="0"/>
          </a:p>
          <a:p>
            <a:pPr lvl="1">
              <a:buFontTx/>
              <a:buNone/>
            </a:pPr>
            <a:r>
              <a:rPr lang="en-US" dirty="0"/>
              <a:t>Double hashing: -</a:t>
            </a:r>
            <a:r>
              <a:rPr lang="en-US" dirty="0" err="1"/>
              <a:t>ln</a:t>
            </a:r>
            <a:r>
              <a:rPr lang="en-US" dirty="0"/>
              <a:t>(1-</a:t>
            </a:r>
            <a:r>
              <a:rPr lang="en-US" dirty="0">
                <a:latin typeface="Symbol" pitchFamily="18" charset="2"/>
              </a:rPr>
              <a:t>a</a:t>
            </a:r>
            <a:r>
              <a:rPr lang="en-US" dirty="0"/>
              <a:t>)/</a:t>
            </a:r>
            <a:r>
              <a:rPr lang="en-US" dirty="0">
                <a:latin typeface="Symbol" pitchFamily="18" charset="2"/>
              </a:rPr>
              <a:t>a</a:t>
            </a:r>
          </a:p>
          <a:p>
            <a:pPr lvl="1">
              <a:buFontTx/>
              <a:buNone/>
            </a:pPr>
            <a:r>
              <a:rPr lang="en-US" dirty="0"/>
              <a:t>Chained hashing</a:t>
            </a:r>
            <a:r>
              <a:rPr lang="en-US" dirty="0">
                <a:latin typeface="Symbol" pitchFamily="18" charset="2"/>
              </a:rPr>
              <a:t>: 1+a/2</a:t>
            </a:r>
          </a:p>
          <a:p>
            <a:pPr lvl="1">
              <a:buFontTx/>
              <a:buNone/>
            </a:pPr>
            <a:endParaRPr lang="en-US" dirty="0">
              <a:latin typeface="Symbol" pitchFamily="18" charset="2"/>
            </a:endParaRPr>
          </a:p>
          <a:p>
            <a:pPr lvl="1">
              <a:buFontTx/>
              <a:buNone/>
            </a:pPr>
            <a:endParaRPr lang="en-US" dirty="0">
              <a:latin typeface="Symbol" pitchFamily="18" charset="2"/>
            </a:endParaRPr>
          </a:p>
          <a:p>
            <a:pPr lvl="1">
              <a:buFontTx/>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609600"/>
          </a:xfrm>
          <a:noFill/>
        </p:spPr>
        <p:style>
          <a:lnRef idx="1">
            <a:schemeClr val="accent1"/>
          </a:lnRef>
          <a:fillRef idx="2">
            <a:schemeClr val="accent1"/>
          </a:fillRef>
          <a:effectRef idx="1">
            <a:schemeClr val="accent1"/>
          </a:effectRef>
          <a:fontRef idx="minor">
            <a:schemeClr val="dk1"/>
          </a:fontRef>
        </p:style>
        <p:txBody>
          <a:bodyPr anchor="ctr"/>
          <a:lstStyle/>
          <a:p>
            <a:r>
              <a:rPr lang="el-GR" sz="2800" dirty="0" smtClean="0">
                <a:solidFill>
                  <a:schemeClr val="tx2"/>
                </a:solidFill>
              </a:rPr>
              <a:t>Ανάλυση Πολυπλοκότητας Τεχνικής με </a:t>
            </a:r>
            <a:r>
              <a:rPr lang="en-US" sz="2800" dirty="0" smtClean="0">
                <a:solidFill>
                  <a:schemeClr val="tx2"/>
                </a:solidFill>
              </a:rPr>
              <a:t>Linear Probing</a:t>
            </a:r>
            <a:endParaRPr lang="en-US" sz="2800" dirty="0">
              <a:solidFill>
                <a:schemeClr val="tx2"/>
              </a:solidFill>
            </a:endParaRPr>
          </a:p>
        </p:txBody>
      </p:sp>
      <p:sp>
        <p:nvSpPr>
          <p:cNvPr id="5" name="TextBox 15"/>
          <p:cNvSpPr txBox="1"/>
          <p:nvPr/>
        </p:nvSpPr>
        <p:spPr>
          <a:xfrm>
            <a:off x="0" y="762000"/>
            <a:ext cx="9144000" cy="707886"/>
          </a:xfrm>
          <a:prstGeom prst="rect">
            <a:avLst/>
          </a:prstGeom>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l-GR" sz="2000" b="1" dirty="0" smtClean="0">
                <a:solidFill>
                  <a:schemeClr val="tx2"/>
                </a:solidFill>
                <a:sym typeface="Symbol"/>
              </a:rPr>
              <a:t>Υπόθεση</a:t>
            </a:r>
            <a:r>
              <a:rPr lang="en-US" sz="2000" b="1" dirty="0" smtClean="0">
                <a:solidFill>
                  <a:schemeClr val="tx2"/>
                </a:solidFill>
                <a:sym typeface="Symbol"/>
              </a:rPr>
              <a:t>. </a:t>
            </a:r>
            <a:r>
              <a:rPr lang="el-GR" sz="2000" b="1" dirty="0" smtClean="0">
                <a:solidFill>
                  <a:schemeClr val="tx2"/>
                </a:solidFill>
                <a:sym typeface="Symbol"/>
              </a:rPr>
              <a:t>Η ακολουθία διερεύνησης (</a:t>
            </a:r>
            <a:r>
              <a:rPr lang="en-US" sz="2000" i="1" dirty="0" smtClean="0">
                <a:solidFill>
                  <a:schemeClr val="tx2"/>
                </a:solidFill>
                <a:sym typeface="Symbol"/>
              </a:rPr>
              <a:t>P</a:t>
            </a:r>
            <a:r>
              <a:rPr lang="en-US" sz="2000" i="1" dirty="0" smtClean="0">
                <a:solidFill>
                  <a:schemeClr val="tx2"/>
                </a:solidFill>
              </a:rPr>
              <a:t>robe sequence</a:t>
            </a:r>
            <a:r>
              <a:rPr lang="el-GR" sz="2000" i="1" dirty="0" smtClean="0">
                <a:solidFill>
                  <a:schemeClr val="tx2"/>
                </a:solidFill>
              </a:rPr>
              <a:t>) </a:t>
            </a:r>
            <a:r>
              <a:rPr lang="en-US" sz="2000" i="1" dirty="0" smtClean="0">
                <a:solidFill>
                  <a:schemeClr val="tx2"/>
                </a:solidFill>
              </a:rPr>
              <a:t> </a:t>
            </a:r>
            <a:r>
              <a:rPr lang="el-GR" sz="2000" i="1" dirty="0" smtClean="0">
                <a:solidFill>
                  <a:schemeClr val="tx2"/>
                </a:solidFill>
              </a:rPr>
              <a:t>για το κλειδί</a:t>
            </a:r>
            <a:r>
              <a:rPr lang="en-US" sz="2000" i="1" dirty="0" smtClean="0">
                <a:solidFill>
                  <a:schemeClr val="tx2"/>
                </a:solidFill>
              </a:rPr>
              <a:t> k </a:t>
            </a:r>
            <a:r>
              <a:rPr lang="el-GR" sz="2000" i="1" dirty="0" smtClean="0">
                <a:solidFill>
                  <a:schemeClr val="tx2"/>
                </a:solidFill>
              </a:rPr>
              <a:t>μπορεί να είναι με ίδια πιθανότητα οποιοσδήποτε συνδυασμός από </a:t>
            </a:r>
            <a:r>
              <a:rPr lang="en-US" sz="2000" i="1" dirty="0" smtClean="0">
                <a:solidFill>
                  <a:schemeClr val="tx2"/>
                </a:solidFill>
              </a:rPr>
              <a:t>0,…,D – 1</a:t>
            </a:r>
          </a:p>
        </p:txBody>
      </p:sp>
      <p:sp>
        <p:nvSpPr>
          <p:cNvPr id="6" name="TextBox 13"/>
          <p:cNvSpPr txBox="1"/>
          <p:nvPr/>
        </p:nvSpPr>
        <p:spPr>
          <a:xfrm>
            <a:off x="0" y="1643050"/>
            <a:ext cx="9144000" cy="461665"/>
          </a:xfrm>
          <a:prstGeom prst="rect">
            <a:avLst/>
          </a:prstGeom>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l-GR" sz="2400" b="1" dirty="0" smtClean="0">
                <a:solidFill>
                  <a:schemeClr val="tx2"/>
                </a:solidFill>
                <a:sym typeface="Symbol"/>
              </a:rPr>
              <a:t>Θεώρημα</a:t>
            </a:r>
            <a:r>
              <a:rPr lang="en-US" sz="2400" b="1" dirty="0" smtClean="0">
                <a:solidFill>
                  <a:schemeClr val="tx2"/>
                </a:solidFill>
                <a:sym typeface="Symbol"/>
              </a:rPr>
              <a:t>. </a:t>
            </a:r>
            <a:r>
              <a:rPr lang="el-GR" sz="2400" i="1" dirty="0" smtClean="0">
                <a:solidFill>
                  <a:schemeClr val="tx2"/>
                </a:solidFill>
              </a:rPr>
              <a:t>Μέσος Αριθμός Διερευνήσεων </a:t>
            </a:r>
            <a:r>
              <a:rPr lang="en-US" sz="2400" dirty="0" smtClean="0">
                <a:solidFill>
                  <a:schemeClr val="tx2"/>
                </a:solidFill>
                <a:sym typeface="Symbol"/>
              </a:rPr>
              <a:t></a:t>
            </a:r>
            <a:r>
              <a:rPr lang="el-GR" sz="2400" dirty="0" smtClean="0">
                <a:solidFill>
                  <a:schemeClr val="tx2"/>
                </a:solidFill>
                <a:sym typeface="Symbol"/>
              </a:rPr>
              <a:t>1/(1-α)</a:t>
            </a:r>
            <a:endParaRPr lang="el-GR" sz="2400" i="1" dirty="0" smtClean="0">
              <a:solidFill>
                <a:schemeClr val="tx2"/>
              </a:solidFill>
              <a:sym typeface="Symbol"/>
            </a:endParaRPr>
          </a:p>
        </p:txBody>
      </p:sp>
      <p:sp>
        <p:nvSpPr>
          <p:cNvPr id="8" name="Content Placeholder 6"/>
          <p:cNvSpPr>
            <a:spLocks noGrp="1"/>
          </p:cNvSpPr>
          <p:nvPr>
            <p:ph idx="1"/>
          </p:nvPr>
        </p:nvSpPr>
        <p:spPr>
          <a:xfrm>
            <a:off x="76200" y="2357430"/>
            <a:ext cx="9067800" cy="2714644"/>
          </a:xfrm>
        </p:spPr>
        <p:txBody>
          <a:bodyPr>
            <a:normAutofit lnSpcReduction="10000"/>
          </a:bodyPr>
          <a:lstStyle/>
          <a:p>
            <a:pPr>
              <a:buNone/>
            </a:pPr>
            <a:r>
              <a:rPr lang="el-GR" sz="1800" b="1" i="1" dirty="0" smtClean="0">
                <a:solidFill>
                  <a:schemeClr val="tx2"/>
                </a:solidFill>
                <a:latin typeface="+mn-lt"/>
              </a:rPr>
              <a:t>Απόδειξη</a:t>
            </a:r>
            <a:r>
              <a:rPr lang="en-US" sz="1800" b="1" i="1" dirty="0" smtClean="0">
                <a:solidFill>
                  <a:schemeClr val="tx2"/>
                </a:solidFill>
                <a:latin typeface="+mn-lt"/>
              </a:rPr>
              <a:t>.</a:t>
            </a:r>
          </a:p>
          <a:p>
            <a:pPr>
              <a:spcAft>
                <a:spcPts val="300"/>
              </a:spcAft>
              <a:buNone/>
            </a:pPr>
            <a:r>
              <a:rPr lang="en-US" sz="1800" dirty="0" smtClean="0">
                <a:solidFill>
                  <a:schemeClr val="tx2"/>
                </a:solidFill>
                <a:latin typeface="+mn-lt"/>
              </a:rPr>
              <a:t>X := </a:t>
            </a:r>
            <a:r>
              <a:rPr lang="el-GR" sz="1800" dirty="0" smtClean="0">
                <a:solidFill>
                  <a:schemeClr val="tx2"/>
                </a:solidFill>
                <a:latin typeface="+mn-lt"/>
              </a:rPr>
              <a:t>μέσος αριθμός διερευνήσεων </a:t>
            </a:r>
            <a:r>
              <a:rPr lang="en-US" sz="1800" dirty="0" smtClean="0">
                <a:solidFill>
                  <a:schemeClr val="tx2"/>
                </a:solidFill>
                <a:latin typeface="+mn-lt"/>
              </a:rPr>
              <a:t>(</a:t>
            </a:r>
            <a:r>
              <a:rPr lang="el-GR" sz="1800" dirty="0" smtClean="0">
                <a:solidFill>
                  <a:schemeClr val="tx2"/>
                </a:solidFill>
                <a:latin typeface="+mn-lt"/>
              </a:rPr>
              <a:t>μέχρι και την τελευταία μη-επιτυχή</a:t>
            </a:r>
            <a:r>
              <a:rPr lang="en-US" sz="1800" dirty="0" smtClean="0">
                <a:solidFill>
                  <a:schemeClr val="tx2"/>
                </a:solidFill>
                <a:latin typeface="+mn-lt"/>
              </a:rPr>
              <a:t>)</a:t>
            </a:r>
          </a:p>
          <a:p>
            <a:pPr>
              <a:spcAft>
                <a:spcPts val="300"/>
              </a:spcAft>
              <a:buNone/>
            </a:pPr>
            <a:r>
              <a:rPr lang="en-US" sz="1800" dirty="0" smtClean="0">
                <a:solidFill>
                  <a:schemeClr val="tx2"/>
                </a:solidFill>
                <a:latin typeface="+mn-lt"/>
              </a:rPr>
              <a:t>Pr [1</a:t>
            </a:r>
            <a:r>
              <a:rPr lang="el-GR" sz="1800" baseline="30000" dirty="0" smtClean="0">
                <a:solidFill>
                  <a:schemeClr val="tx2"/>
                </a:solidFill>
              </a:rPr>
              <a:t>η</a:t>
            </a:r>
            <a:r>
              <a:rPr lang="en-US" sz="1800" dirty="0" smtClean="0">
                <a:solidFill>
                  <a:schemeClr val="tx2"/>
                </a:solidFill>
                <a:latin typeface="+mn-lt"/>
              </a:rPr>
              <a:t> </a:t>
            </a:r>
            <a:r>
              <a:rPr lang="el-GR" sz="1800" dirty="0" smtClean="0">
                <a:solidFill>
                  <a:schemeClr val="tx2"/>
                </a:solidFill>
                <a:latin typeface="+mn-lt"/>
              </a:rPr>
              <a:t>μη-επιτυχής διερεύνηση</a:t>
            </a:r>
            <a:r>
              <a:rPr lang="en-US" sz="1800" dirty="0" smtClean="0">
                <a:solidFill>
                  <a:schemeClr val="tx2"/>
                </a:solidFill>
                <a:latin typeface="+mn-lt"/>
              </a:rPr>
              <a:t>] = n/D=</a:t>
            </a:r>
            <a:r>
              <a:rPr lang="el-GR" sz="1800" dirty="0" smtClean="0">
                <a:solidFill>
                  <a:schemeClr val="tx2"/>
                </a:solidFill>
                <a:latin typeface="+mn-lt"/>
              </a:rPr>
              <a:t>α</a:t>
            </a:r>
            <a:endParaRPr lang="en-US" sz="1800" dirty="0" smtClean="0">
              <a:solidFill>
                <a:schemeClr val="tx2"/>
              </a:solidFill>
              <a:latin typeface="+mn-lt"/>
            </a:endParaRPr>
          </a:p>
          <a:p>
            <a:pPr>
              <a:spcAft>
                <a:spcPts val="300"/>
              </a:spcAft>
              <a:buNone/>
            </a:pPr>
            <a:r>
              <a:rPr lang="en-US" sz="1800" dirty="0" smtClean="0">
                <a:solidFill>
                  <a:schemeClr val="tx2"/>
                </a:solidFill>
                <a:latin typeface="+mn-lt"/>
              </a:rPr>
              <a:t>Pr </a:t>
            </a:r>
            <a:r>
              <a:rPr lang="en-US" sz="1800" dirty="0" smtClean="0">
                <a:solidFill>
                  <a:schemeClr val="tx2"/>
                </a:solidFill>
              </a:rPr>
              <a:t>[</a:t>
            </a:r>
            <a:r>
              <a:rPr lang="el-GR" sz="1800" dirty="0" smtClean="0">
                <a:solidFill>
                  <a:schemeClr val="tx2"/>
                </a:solidFill>
              </a:rPr>
              <a:t>2</a:t>
            </a:r>
            <a:r>
              <a:rPr lang="el-GR" sz="1800" baseline="30000" dirty="0" smtClean="0">
                <a:solidFill>
                  <a:schemeClr val="tx2"/>
                </a:solidFill>
              </a:rPr>
              <a:t>η</a:t>
            </a:r>
            <a:r>
              <a:rPr lang="en-US" sz="1800" dirty="0" smtClean="0">
                <a:solidFill>
                  <a:schemeClr val="tx2"/>
                </a:solidFill>
              </a:rPr>
              <a:t> </a:t>
            </a:r>
            <a:r>
              <a:rPr lang="el-GR" sz="1800" dirty="0" smtClean="0">
                <a:solidFill>
                  <a:schemeClr val="tx2"/>
                </a:solidFill>
              </a:rPr>
              <a:t>μη-επιτυχής διερεύνηση </a:t>
            </a:r>
            <a:r>
              <a:rPr lang="en-US" sz="1800" dirty="0" smtClean="0">
                <a:solidFill>
                  <a:schemeClr val="tx2"/>
                </a:solidFill>
                <a:latin typeface="+mn-lt"/>
              </a:rPr>
              <a:t>/ </a:t>
            </a:r>
            <a:r>
              <a:rPr lang="en-US" sz="1800" dirty="0" smtClean="0">
                <a:solidFill>
                  <a:schemeClr val="tx2"/>
                </a:solidFill>
              </a:rPr>
              <a:t>1</a:t>
            </a:r>
            <a:r>
              <a:rPr lang="el-GR" sz="1800" baseline="30000" dirty="0" smtClean="0">
                <a:solidFill>
                  <a:schemeClr val="tx2"/>
                </a:solidFill>
              </a:rPr>
              <a:t>η</a:t>
            </a:r>
            <a:r>
              <a:rPr lang="en-US" sz="1800" dirty="0" smtClean="0">
                <a:solidFill>
                  <a:schemeClr val="tx2"/>
                </a:solidFill>
              </a:rPr>
              <a:t> </a:t>
            </a:r>
            <a:r>
              <a:rPr lang="el-GR" sz="1800" dirty="0" smtClean="0">
                <a:solidFill>
                  <a:schemeClr val="tx2"/>
                </a:solidFill>
              </a:rPr>
              <a:t>μη-επιτυχής διερεύνηση</a:t>
            </a:r>
            <a:r>
              <a:rPr lang="en-US" sz="1800" dirty="0" smtClean="0">
                <a:solidFill>
                  <a:schemeClr val="tx2"/>
                </a:solidFill>
                <a:latin typeface="+mn-lt"/>
              </a:rPr>
              <a:t>] = </a:t>
            </a:r>
            <a:r>
              <a:rPr lang="el-GR" sz="1800" dirty="0" smtClean="0">
                <a:solidFill>
                  <a:schemeClr val="tx2"/>
                </a:solidFill>
                <a:latin typeface="+mn-lt"/>
              </a:rPr>
              <a:t>(</a:t>
            </a:r>
            <a:r>
              <a:rPr lang="en-US" sz="1800" dirty="0" smtClean="0">
                <a:solidFill>
                  <a:schemeClr val="tx2"/>
                </a:solidFill>
                <a:latin typeface="+mn-lt"/>
              </a:rPr>
              <a:t>n-1)/(D-1) </a:t>
            </a:r>
            <a:r>
              <a:rPr lang="el-GR" sz="1800" dirty="0" smtClean="0">
                <a:solidFill>
                  <a:schemeClr val="tx2"/>
                </a:solidFill>
                <a:latin typeface="+mn-lt"/>
              </a:rPr>
              <a:t>&lt;</a:t>
            </a:r>
            <a:r>
              <a:rPr lang="en-US" sz="1800" dirty="0" smtClean="0">
                <a:solidFill>
                  <a:schemeClr val="tx2"/>
                </a:solidFill>
                <a:latin typeface="+mn-lt"/>
              </a:rPr>
              <a:t> n/D=</a:t>
            </a:r>
            <a:r>
              <a:rPr lang="el-GR" sz="1800" dirty="0" smtClean="0">
                <a:solidFill>
                  <a:schemeClr val="tx2"/>
                </a:solidFill>
                <a:latin typeface="+mn-lt"/>
              </a:rPr>
              <a:t>α</a:t>
            </a:r>
            <a:r>
              <a:rPr lang="en-US" sz="1800" dirty="0" smtClean="0">
                <a:solidFill>
                  <a:schemeClr val="tx2"/>
                </a:solidFill>
                <a:latin typeface="+mn-lt"/>
              </a:rPr>
              <a:t>  </a:t>
            </a:r>
          </a:p>
          <a:p>
            <a:pPr>
              <a:buNone/>
            </a:pPr>
            <a:r>
              <a:rPr lang="en-US" sz="1800" dirty="0" smtClean="0">
                <a:solidFill>
                  <a:schemeClr val="tx2"/>
                </a:solidFill>
                <a:latin typeface="+mn-lt"/>
              </a:rPr>
              <a:t>.							</a:t>
            </a:r>
          </a:p>
          <a:p>
            <a:pPr>
              <a:buNone/>
            </a:pPr>
            <a:r>
              <a:rPr lang="en-US" sz="1800" dirty="0" smtClean="0">
                <a:solidFill>
                  <a:schemeClr val="tx2"/>
                </a:solidFill>
                <a:latin typeface="+mn-lt"/>
              </a:rPr>
              <a:t>.</a:t>
            </a:r>
          </a:p>
          <a:p>
            <a:pPr>
              <a:buNone/>
            </a:pPr>
            <a:r>
              <a:rPr lang="en-US" sz="1800" dirty="0" smtClean="0">
                <a:solidFill>
                  <a:schemeClr val="tx2"/>
                </a:solidFill>
                <a:latin typeface="+mn-lt"/>
              </a:rPr>
              <a:t>Pr [(</a:t>
            </a:r>
            <a:r>
              <a:rPr lang="en-US" sz="1800" i="1" dirty="0" smtClean="0">
                <a:solidFill>
                  <a:schemeClr val="tx2"/>
                </a:solidFill>
                <a:latin typeface="+mn-lt"/>
              </a:rPr>
              <a:t>i</a:t>
            </a:r>
            <a:r>
              <a:rPr lang="en-US" sz="1800" dirty="0" smtClean="0">
                <a:solidFill>
                  <a:schemeClr val="tx2"/>
                </a:solidFill>
                <a:latin typeface="+mn-lt"/>
              </a:rPr>
              <a:t>-1)</a:t>
            </a:r>
            <a:r>
              <a:rPr lang="en-US" sz="1800" baseline="30000" dirty="0" err="1" smtClean="0">
                <a:solidFill>
                  <a:schemeClr val="tx2"/>
                </a:solidFill>
                <a:latin typeface="+mn-lt"/>
              </a:rPr>
              <a:t>th</a:t>
            </a:r>
            <a:r>
              <a:rPr lang="en-US" sz="1800" dirty="0" smtClean="0">
                <a:solidFill>
                  <a:schemeClr val="tx2"/>
                </a:solidFill>
                <a:latin typeface="+mn-lt"/>
              </a:rPr>
              <a:t> </a:t>
            </a:r>
            <a:r>
              <a:rPr lang="el-GR" sz="1800" dirty="0" smtClean="0">
                <a:solidFill>
                  <a:schemeClr val="tx2"/>
                </a:solidFill>
              </a:rPr>
              <a:t>μη-επιτυχής διερεύνηση </a:t>
            </a:r>
            <a:r>
              <a:rPr lang="en-US" sz="1800" dirty="0" smtClean="0">
                <a:solidFill>
                  <a:schemeClr val="tx2"/>
                </a:solidFill>
                <a:latin typeface="+mn-lt"/>
              </a:rPr>
              <a:t>/ </a:t>
            </a:r>
            <a:r>
              <a:rPr lang="el-GR" sz="1800" dirty="0" smtClean="0">
                <a:solidFill>
                  <a:schemeClr val="tx2"/>
                </a:solidFill>
                <a:latin typeface="+mn-lt"/>
              </a:rPr>
              <a:t>όλες οι προηγούμενες </a:t>
            </a:r>
            <a:r>
              <a:rPr lang="en-US" sz="1800" dirty="0" smtClean="0">
                <a:solidFill>
                  <a:schemeClr val="tx2"/>
                </a:solidFill>
                <a:latin typeface="+mn-lt"/>
              </a:rPr>
              <a:t> (</a:t>
            </a:r>
            <a:r>
              <a:rPr lang="en-US" sz="1800" i="1" dirty="0" smtClean="0">
                <a:solidFill>
                  <a:schemeClr val="tx2"/>
                </a:solidFill>
                <a:latin typeface="+mn-lt"/>
              </a:rPr>
              <a:t>i</a:t>
            </a:r>
            <a:r>
              <a:rPr lang="en-US" sz="1800" dirty="0" smtClean="0">
                <a:solidFill>
                  <a:schemeClr val="tx2"/>
                </a:solidFill>
                <a:latin typeface="+mn-lt"/>
              </a:rPr>
              <a:t>-2) </a:t>
            </a:r>
            <a:r>
              <a:rPr lang="el-GR" sz="1800" dirty="0" smtClean="0">
                <a:solidFill>
                  <a:schemeClr val="tx2"/>
                </a:solidFill>
                <a:latin typeface="+mn-lt"/>
              </a:rPr>
              <a:t>ήταν μη-επιτυχείς</a:t>
            </a:r>
            <a:r>
              <a:rPr lang="en-US" sz="1800" dirty="0" smtClean="0">
                <a:solidFill>
                  <a:schemeClr val="tx2"/>
                </a:solidFill>
                <a:latin typeface="+mn-lt"/>
              </a:rPr>
              <a:t>] =</a:t>
            </a:r>
            <a:endParaRPr lang="el-GR" sz="1800" dirty="0" smtClean="0">
              <a:solidFill>
                <a:schemeClr val="tx2"/>
              </a:solidFill>
              <a:latin typeface="+mn-lt"/>
            </a:endParaRPr>
          </a:p>
          <a:p>
            <a:pPr>
              <a:buNone/>
            </a:pPr>
            <a:r>
              <a:rPr lang="el-GR" sz="1800" dirty="0" smtClean="0">
                <a:solidFill>
                  <a:schemeClr val="tx2"/>
                </a:solidFill>
              </a:rPr>
              <a:t>= (</a:t>
            </a:r>
            <a:r>
              <a:rPr lang="en-US" sz="1800" dirty="0" smtClean="0">
                <a:solidFill>
                  <a:schemeClr val="tx2"/>
                </a:solidFill>
              </a:rPr>
              <a:t>n-i+2)/(D-i+2) ≤ n/D=</a:t>
            </a:r>
            <a:r>
              <a:rPr lang="el-GR" sz="1800" dirty="0" smtClean="0">
                <a:solidFill>
                  <a:schemeClr val="tx2"/>
                </a:solidFill>
              </a:rPr>
              <a:t>α</a:t>
            </a:r>
            <a:r>
              <a:rPr lang="en-US" sz="1800" dirty="0" smtClean="0">
                <a:solidFill>
                  <a:schemeClr val="tx2"/>
                </a:solidFill>
                <a:latin typeface="+mn-lt"/>
              </a:rPr>
              <a:t> </a:t>
            </a:r>
          </a:p>
          <a:p>
            <a:pPr>
              <a:buNone/>
            </a:pPr>
            <a:endParaRPr lang="en-US" sz="1800" dirty="0" smtClean="0">
              <a:solidFill>
                <a:schemeClr val="tx2"/>
              </a:solidFill>
              <a:latin typeface="+mn-lt"/>
            </a:endParaRPr>
          </a:p>
          <a:p>
            <a:pPr>
              <a:buNone/>
            </a:pPr>
            <a:endParaRPr lang="en-US" sz="1800" dirty="0" smtClean="0">
              <a:solidFill>
                <a:schemeClr val="tx2"/>
              </a:solidFill>
              <a:latin typeface="+mn-lt"/>
            </a:endParaRPr>
          </a:p>
          <a:p>
            <a:pPr>
              <a:buNone/>
            </a:pPr>
            <a:endParaRPr lang="en-US" sz="1800" dirty="0" smtClean="0">
              <a:solidFill>
                <a:schemeClr val="tx2"/>
              </a:solidFill>
              <a:latin typeface="+mn-lt"/>
            </a:endParaRPr>
          </a:p>
        </p:txBody>
      </p:sp>
      <p:sp>
        <p:nvSpPr>
          <p:cNvPr id="17" name="16 - TextBox"/>
          <p:cNvSpPr txBox="1"/>
          <p:nvPr/>
        </p:nvSpPr>
        <p:spPr>
          <a:xfrm>
            <a:off x="642910" y="6215082"/>
            <a:ext cx="5429288" cy="461665"/>
          </a:xfrm>
          <a:prstGeom prst="rect">
            <a:avLst/>
          </a:prstGeom>
          <a:noFill/>
        </p:spPr>
        <p:txBody>
          <a:bodyPr wrap="square" rtlCol="0">
            <a:spAutoFit/>
          </a:bodyPr>
          <a:lstStyle/>
          <a:p>
            <a:r>
              <a:rPr lang="el-GR" b="1" dirty="0" smtClean="0">
                <a:solidFill>
                  <a:schemeClr val="tx2"/>
                </a:solidFill>
                <a:effectLst>
                  <a:outerShdw blurRad="38100" dist="38100" dir="2700000" algn="tl">
                    <a:srgbClr val="000000">
                      <a:alpha val="43137"/>
                    </a:srgbClr>
                  </a:outerShdw>
                </a:effectLst>
              </a:rPr>
              <a:t>Συνολικά: ½ (1+1/1-α)</a:t>
            </a:r>
            <a:endParaRPr lang="el-GR" b="1" dirty="0">
              <a:solidFill>
                <a:schemeClr val="tx2"/>
              </a:solidFill>
              <a:effectLst>
                <a:outerShdw blurRad="38100" dist="38100" dir="2700000" algn="tl">
                  <a:srgbClr val="000000">
                    <a:alpha val="43137"/>
                  </a:srgbClr>
                </a:outerShdw>
              </a:effectLst>
            </a:endParaRPr>
          </a:p>
        </p:txBody>
      </p:sp>
      <p:grpSp>
        <p:nvGrpSpPr>
          <p:cNvPr id="19" name="18 - Ομάδα"/>
          <p:cNvGrpSpPr/>
          <p:nvPr/>
        </p:nvGrpSpPr>
        <p:grpSpPr>
          <a:xfrm>
            <a:off x="642910" y="5357826"/>
            <a:ext cx="2428892" cy="642942"/>
            <a:chOff x="428596" y="5357826"/>
            <a:chExt cx="2428892" cy="642942"/>
          </a:xfrm>
        </p:grpSpPr>
        <p:sp>
          <p:nvSpPr>
            <p:cNvPr id="15" name="14 - Ορθογώνιο"/>
            <p:cNvSpPr/>
            <p:nvPr/>
          </p:nvSpPr>
          <p:spPr>
            <a:xfrm>
              <a:off x="428596" y="5357826"/>
              <a:ext cx="2428892" cy="6429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1033" name="Object 9"/>
            <p:cNvGraphicFramePr>
              <a:graphicFrameLocks noChangeAspect="1"/>
            </p:cNvGraphicFramePr>
            <p:nvPr/>
          </p:nvGraphicFramePr>
          <p:xfrm>
            <a:off x="785786" y="5429264"/>
            <a:ext cx="1905000" cy="457200"/>
          </p:xfrm>
          <a:graphic>
            <a:graphicData uri="http://schemas.openxmlformats.org/presentationml/2006/ole">
              <p:oleObj spid="_x0000_s1033" name="Εξίσωση" r:id="rId3" imgW="952200" imgH="228600" progId="Equation.3">
                <p:embed/>
              </p:oleObj>
            </a:graphicData>
          </a:graphic>
        </p:graphicFrame>
      </p:grpSp>
      <p:sp>
        <p:nvSpPr>
          <p:cNvPr id="18" name="17 - Ορθογώνιο"/>
          <p:cNvSpPr/>
          <p:nvPr/>
        </p:nvSpPr>
        <p:spPr>
          <a:xfrm>
            <a:off x="3714744" y="5357826"/>
            <a:ext cx="4500594" cy="7143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1034" name="Object 10"/>
          <p:cNvGraphicFramePr>
            <a:graphicFrameLocks noChangeAspect="1"/>
          </p:cNvGraphicFramePr>
          <p:nvPr/>
        </p:nvGraphicFramePr>
        <p:xfrm>
          <a:off x="3786182" y="5357826"/>
          <a:ext cx="4316412" cy="685800"/>
        </p:xfrm>
        <a:graphic>
          <a:graphicData uri="http://schemas.openxmlformats.org/presentationml/2006/ole">
            <p:oleObj spid="_x0000_s1034" name="Equation" r:id="rId4" imgW="2717640" imgH="43164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644" name="Group 100"/>
          <p:cNvGraphicFramePr>
            <a:graphicFrameLocks noGrp="1"/>
          </p:cNvGraphicFramePr>
          <p:nvPr/>
        </p:nvGraphicFramePr>
        <p:xfrm>
          <a:off x="838200" y="914400"/>
          <a:ext cx="7696200" cy="5321936"/>
        </p:xfrm>
        <a:graphic>
          <a:graphicData uri="http://schemas.openxmlformats.org/drawingml/2006/table">
            <a:tbl>
              <a:tblPr/>
              <a:tblGrid>
                <a:gridCol w="1352550"/>
                <a:gridCol w="2114550"/>
                <a:gridCol w="2114550"/>
                <a:gridCol w="2114550"/>
              </a:tblGrid>
              <a:tr h="731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2"/>
                        </a:solidFill>
                        <a:effectLst/>
                        <a:latin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2"/>
                          </a:solidFill>
                          <a:effectLst/>
                          <a:latin typeface="Times New Roman" charset="0"/>
                        </a:rPr>
                        <a:t>Load factor(</a:t>
                      </a:r>
                      <a:r>
                        <a:rPr kumimoji="0" lang="en-US" sz="2000" b="0" i="0" u="none" strike="noStrike" cap="none" normalizeH="0" baseline="0" dirty="0" smtClean="0">
                          <a:ln>
                            <a:noFill/>
                          </a:ln>
                          <a:solidFill>
                            <a:schemeClr val="tx2"/>
                          </a:solidFill>
                          <a:effectLst/>
                          <a:latin typeface="Symbol" pitchFamily="18" charset="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charset="0"/>
                        </a:rPr>
                        <a:t>Open addressing, linear probing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charset="0"/>
                        </a:rPr>
                        <a:t>½ (1+1/(1-</a:t>
                      </a:r>
                      <a:r>
                        <a:rPr kumimoji="0" lang="en-US" sz="2000" b="0" i="0" u="none" strike="noStrike" cap="none" normalizeH="0" baseline="0" smtClean="0">
                          <a:ln>
                            <a:noFill/>
                          </a:ln>
                          <a:solidFill>
                            <a:schemeClr val="tx2"/>
                          </a:solidFill>
                          <a:effectLst/>
                          <a:latin typeface="Symbol" pitchFamily="18" charset="2"/>
                        </a:rPr>
                        <a:t>a</a:t>
                      </a:r>
                      <a:r>
                        <a:rPr kumimoji="0" lang="en-US" sz="2000" b="0" i="0" u="none" strike="noStrike" cap="none" normalizeH="0" baseline="0" smtClean="0">
                          <a:ln>
                            <a:noFill/>
                          </a:ln>
                          <a:solidFill>
                            <a:schemeClr val="tx2"/>
                          </a:solidFill>
                          <a:effectLst/>
                          <a:latin typeface="Times New Roman" charset="0"/>
                        </a:rPr>
                        <a:t>))</a:t>
                      </a:r>
                      <a:endParaRPr kumimoji="0" lang="en-US" sz="1800" b="0" i="0" u="none" strike="noStrike" cap="none" normalizeH="0" baseline="0" smtClean="0">
                        <a:ln>
                          <a:noFill/>
                        </a:ln>
                        <a:solidFill>
                          <a:schemeClr val="tx2"/>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charset="0"/>
                        </a:rPr>
                        <a:t>Open addressing double hashing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charset="0"/>
                        </a:rPr>
                        <a:t>-ln(1-</a:t>
                      </a:r>
                      <a:r>
                        <a:rPr kumimoji="0" lang="en-US" sz="2000" b="0" i="0" u="none" strike="noStrike" cap="none" normalizeH="0" baseline="0" smtClean="0">
                          <a:ln>
                            <a:noFill/>
                          </a:ln>
                          <a:solidFill>
                            <a:schemeClr val="tx2"/>
                          </a:solidFill>
                          <a:effectLst/>
                          <a:latin typeface="Symbol" pitchFamily="18" charset="2"/>
                        </a:rPr>
                        <a:t>a</a:t>
                      </a:r>
                      <a:r>
                        <a:rPr kumimoji="0" lang="en-US" sz="2000" b="0" i="0" u="none" strike="noStrike" cap="none" normalizeH="0" baseline="0" smtClean="0">
                          <a:ln>
                            <a:noFill/>
                          </a:ln>
                          <a:solidFill>
                            <a:schemeClr val="tx2"/>
                          </a:solidFill>
                          <a:effectLst/>
                          <a:latin typeface="Times New Roman" charset="0"/>
                        </a:rPr>
                        <a:t>)/</a:t>
                      </a:r>
                      <a:r>
                        <a:rPr kumimoji="0" lang="en-US" sz="2000" b="0" i="0" u="none" strike="noStrike" cap="none" normalizeH="0" baseline="0" smtClean="0">
                          <a:ln>
                            <a:noFill/>
                          </a:ln>
                          <a:solidFill>
                            <a:schemeClr val="tx2"/>
                          </a:solidFill>
                          <a:effectLst/>
                          <a:latin typeface="Symbol" pitchFamily="18" charset="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2"/>
                        </a:solidFill>
                        <a:effectLst/>
                        <a:latin typeface="Times New Roman"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Times New Roman" charset="0"/>
                        </a:rPr>
                        <a:t>Chained hashing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Symbol" pitchFamily="18" charset="2"/>
                        </a:rPr>
                        <a:t>1+a/2</a:t>
                      </a:r>
                      <a:endParaRPr kumimoji="0" lang="en-US" sz="2000" b="0" i="0" u="none" strike="noStrike" cap="none" normalizeH="0" baseline="0" smtClean="0">
                        <a:ln>
                          <a:noFill/>
                        </a:ln>
                        <a:solidFill>
                          <a:schemeClr val="tx2"/>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2.17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sz="2000" b="0" i="0" u="none" strike="noStrike" cap="none" normalizeH="0" baseline="0" dirty="0" smtClean="0">
                          <a:ln>
                            <a:noFill/>
                          </a:ln>
                          <a:solidFill>
                            <a:schemeClr val="tx1"/>
                          </a:solidFill>
                          <a:effectLst/>
                          <a:latin typeface="Times New Roman" charset="0"/>
                        </a:rPr>
                        <a:t>Δεν εφαρμόζεται</a:t>
                      </a:r>
                      <a:endParaRPr kumimoji="0" lang="en-US" sz="20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sz="2000" b="0" i="0" u="none" strike="noStrike" cap="none" normalizeH="0" baseline="0" smtClean="0">
                          <a:ln>
                            <a:noFill/>
                          </a:ln>
                          <a:solidFill>
                            <a:schemeClr val="tx1"/>
                          </a:solidFill>
                          <a:effectLst/>
                          <a:latin typeface="Times New Roman" charset="0"/>
                        </a:rPr>
                        <a:t>Δεν εφαρμόζεται</a:t>
                      </a:r>
                      <a:endParaRPr kumimoji="0" lang="en-US" sz="20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sz="2000" b="0" i="0" u="none" strike="noStrike" cap="none" normalizeH="0" baseline="0" dirty="0" smtClean="0">
                          <a:ln>
                            <a:noFill/>
                          </a:ln>
                          <a:solidFill>
                            <a:schemeClr val="tx1"/>
                          </a:solidFill>
                          <a:effectLst/>
                          <a:latin typeface="Times New Roman" charset="0"/>
                        </a:rPr>
                        <a:t>Δεν εφαρμόζεται</a:t>
                      </a:r>
                      <a:endParaRPr kumimoji="0" lang="en-US" sz="20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sz="2000" b="0" i="0" u="none" strike="noStrike" cap="none" normalizeH="0" baseline="0" smtClean="0">
                          <a:ln>
                            <a:noFill/>
                          </a:ln>
                          <a:solidFill>
                            <a:schemeClr val="tx1"/>
                          </a:solidFill>
                          <a:effectLst/>
                          <a:latin typeface="Times New Roman" charset="0"/>
                        </a:rPr>
                        <a:t>Δεν εφαρμόζεται</a:t>
                      </a:r>
                      <a:endParaRPr kumimoji="0" lang="en-US" sz="20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sz="2000" b="0" i="0" u="none" strike="noStrike" cap="none" normalizeH="0" baseline="0" dirty="0" smtClean="0">
                          <a:ln>
                            <a:noFill/>
                          </a:ln>
                          <a:solidFill>
                            <a:schemeClr val="tx1"/>
                          </a:solidFill>
                          <a:effectLst/>
                          <a:latin typeface="Times New Roman" charset="0"/>
                        </a:rPr>
                        <a:t>Δεν εφαρμόζεται</a:t>
                      </a:r>
                      <a:endParaRPr kumimoji="0" lang="en-US" sz="20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l-GR" sz="2000" b="0" i="0" u="none" strike="noStrike" cap="none" normalizeH="0" baseline="0" dirty="0" smtClean="0">
                          <a:ln>
                            <a:noFill/>
                          </a:ln>
                          <a:solidFill>
                            <a:schemeClr val="tx1"/>
                          </a:solidFill>
                          <a:effectLst/>
                          <a:latin typeface="Times New Roman" charset="0"/>
                        </a:rPr>
                        <a:t>Δεν εφαρμόζεται</a:t>
                      </a:r>
                      <a:endParaRPr kumimoji="0" lang="en-US" sz="20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8631" name="Text Box 87"/>
          <p:cNvSpPr txBox="1">
            <a:spLocks noChangeArrowheads="1"/>
          </p:cNvSpPr>
          <p:nvPr/>
        </p:nvSpPr>
        <p:spPr bwMode="auto">
          <a:xfrm>
            <a:off x="785786" y="1"/>
            <a:ext cx="7715304" cy="707886"/>
          </a:xfrm>
          <a:prstGeom prst="rect">
            <a:avLst/>
          </a:prstGeom>
          <a:noFill/>
          <a:ln w="9525">
            <a:noFill/>
            <a:miter lim="800000"/>
            <a:headEnd/>
            <a:tailEnd/>
          </a:ln>
          <a:effectLst/>
        </p:spPr>
        <p:txBody>
          <a:bodyPr wrap="square">
            <a:spAutoFit/>
          </a:bodyPr>
          <a:lstStyle/>
          <a:p>
            <a:pPr algn="ctr"/>
            <a:r>
              <a:rPr lang="el-GR" sz="2000" dirty="0" smtClean="0"/>
              <a:t>Μέσος αριθμός προσπελάσεων στον πίνακα κατακερματισμού κατά τη διάρκεια Επιτυχούς Αναζήτησης (</a:t>
            </a:r>
            <a:r>
              <a:rPr lang="en-US" sz="2000" dirty="0" smtClean="0"/>
              <a:t>Successful Search</a:t>
            </a:r>
            <a:r>
              <a:rPr lang="el-GR" sz="2000" dirty="0" smtClean="0"/>
              <a:t>)</a:t>
            </a: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28600"/>
            <a:ext cx="8572560" cy="557194"/>
          </a:xfrm>
        </p:spPr>
        <p:txBody>
          <a:bodyPr>
            <a:noAutofit/>
          </a:bodyPr>
          <a:lstStyle/>
          <a:p>
            <a:r>
              <a:rPr lang="el-GR" sz="3200" b="1" dirty="0" smtClean="0"/>
              <a:t>Κατανεμημένοι Πίνακες </a:t>
            </a:r>
            <a:br>
              <a:rPr lang="el-GR" sz="3200" b="1" dirty="0" smtClean="0"/>
            </a:br>
            <a:r>
              <a:rPr lang="el-GR" sz="3200" b="1" dirty="0" smtClean="0"/>
              <a:t>Κατακερματισμού (</a:t>
            </a:r>
            <a:r>
              <a:rPr lang="en-US" sz="3200" b="1" dirty="0" smtClean="0"/>
              <a:t>DHTs)</a:t>
            </a:r>
            <a:endParaRPr lang="en-US" sz="3200" b="1" dirty="0"/>
          </a:p>
        </p:txBody>
      </p:sp>
      <p:sp>
        <p:nvSpPr>
          <p:cNvPr id="3" name="Content Placeholder 2"/>
          <p:cNvSpPr>
            <a:spLocks noGrp="1"/>
          </p:cNvSpPr>
          <p:nvPr>
            <p:ph idx="1"/>
          </p:nvPr>
        </p:nvSpPr>
        <p:spPr>
          <a:xfrm>
            <a:off x="381000" y="1066800"/>
            <a:ext cx="8382000" cy="5486400"/>
          </a:xfrm>
        </p:spPr>
        <p:txBody>
          <a:bodyPr>
            <a:normAutofit lnSpcReduction="10000"/>
          </a:bodyPr>
          <a:lstStyle/>
          <a:p>
            <a:r>
              <a:rPr lang="el-GR" dirty="0" smtClean="0"/>
              <a:t>Διαμέρισε τον πίνακα κατακερματισμού σε ένα σύνολο από </a:t>
            </a:r>
            <a:r>
              <a:rPr lang="en-US" dirty="0" smtClean="0"/>
              <a:t>servers</a:t>
            </a:r>
          </a:p>
          <a:p>
            <a:pPr lvl="1"/>
            <a:r>
              <a:rPr lang="el-GR" dirty="0" smtClean="0"/>
              <a:t>Γνωστό και ως </a:t>
            </a:r>
            <a:r>
              <a:rPr lang="en-US" i="1" dirty="0" smtClean="0"/>
              <a:t>key-value store</a:t>
            </a:r>
          </a:p>
          <a:p>
            <a:endParaRPr lang="en-US" dirty="0" smtClean="0"/>
          </a:p>
          <a:p>
            <a:endParaRPr lang="en-US" dirty="0" smtClean="0"/>
          </a:p>
          <a:p>
            <a:endParaRPr lang="en-US" dirty="0" smtClean="0"/>
          </a:p>
          <a:p>
            <a:pPr>
              <a:buNone/>
            </a:pPr>
            <a:endParaRPr lang="en-US" dirty="0" smtClean="0"/>
          </a:p>
          <a:p>
            <a:pPr>
              <a:buFont typeface="Wingdings" pitchFamily="2" charset="2"/>
              <a:buChar char="Ø"/>
            </a:pPr>
            <a:endParaRPr lang="el-GR" sz="1600" b="1" dirty="0" smtClean="0">
              <a:solidFill>
                <a:schemeClr val="tx2"/>
              </a:solidFill>
              <a:effectLst>
                <a:outerShdw blurRad="38100" dist="38100" dir="2700000" algn="tl">
                  <a:srgbClr val="000000">
                    <a:alpha val="43137"/>
                  </a:srgbClr>
                </a:outerShdw>
              </a:effectLst>
            </a:endParaRPr>
          </a:p>
          <a:p>
            <a:pPr>
              <a:buFont typeface="Wingdings" pitchFamily="2" charset="2"/>
              <a:buChar char="Ø"/>
            </a:pPr>
            <a:r>
              <a:rPr lang="en-US" sz="1600" b="1" dirty="0" smtClean="0">
                <a:solidFill>
                  <a:schemeClr val="tx2"/>
                </a:solidFill>
                <a:effectLst>
                  <a:outerShdw blurRad="38100" dist="38100" dir="2700000" algn="tl">
                    <a:srgbClr val="000000">
                      <a:alpha val="43137"/>
                    </a:srgbClr>
                  </a:outerShdw>
                </a:effectLst>
              </a:rPr>
              <a:t>SHA-1:Secured Hash Standard </a:t>
            </a:r>
            <a:endParaRPr lang="el-GR" sz="1600" b="1" dirty="0" smtClean="0">
              <a:solidFill>
                <a:schemeClr val="tx2"/>
              </a:solidFill>
              <a:effectLst>
                <a:outerShdw blurRad="38100" dist="38100" dir="2700000" algn="tl">
                  <a:srgbClr val="000000">
                    <a:alpha val="43137"/>
                  </a:srgbClr>
                </a:outerShdw>
              </a:effectLst>
            </a:endParaRPr>
          </a:p>
          <a:p>
            <a:pPr>
              <a:buNone/>
            </a:pPr>
            <a:r>
              <a:rPr lang="el-GR" sz="1600" b="1" dirty="0" smtClean="0">
                <a:solidFill>
                  <a:schemeClr val="tx2"/>
                </a:solidFill>
                <a:effectLst>
                  <a:outerShdw blurRad="38100" dist="38100" dir="2700000" algn="tl">
                    <a:srgbClr val="000000">
                      <a:alpha val="43137"/>
                    </a:srgbClr>
                  </a:outerShdw>
                </a:effectLst>
              </a:rPr>
              <a:t>	Παράγει κλειδιά των </a:t>
            </a:r>
            <a:r>
              <a:rPr lang="en-US" sz="1600" b="1" dirty="0" smtClean="0">
                <a:solidFill>
                  <a:schemeClr val="tx2"/>
                </a:solidFill>
                <a:effectLst>
                  <a:outerShdw blurRad="38100" dist="38100" dir="2700000" algn="tl">
                    <a:srgbClr val="000000">
                      <a:alpha val="43137"/>
                    </a:srgbClr>
                  </a:outerShdw>
                </a:effectLst>
              </a:rPr>
              <a:t>m-bits, </a:t>
            </a:r>
            <a:r>
              <a:rPr lang="el-GR" sz="1600" b="1" dirty="0" smtClean="0">
                <a:solidFill>
                  <a:schemeClr val="tx2"/>
                </a:solidFill>
                <a:effectLst>
                  <a:outerShdw blurRad="38100" dist="38100" dir="2700000" algn="tl">
                    <a:srgbClr val="000000">
                      <a:alpha val="43137"/>
                    </a:srgbClr>
                  </a:outerShdw>
                </a:effectLst>
              </a:rPr>
              <a:t>με πολύ μικρή πιθανότητα συγκρούσεων</a:t>
            </a:r>
          </a:p>
          <a:p>
            <a:pPr>
              <a:buFont typeface="Wingdings" pitchFamily="2" charset="2"/>
              <a:buChar char="Ø"/>
            </a:pPr>
            <a:r>
              <a:rPr lang="en-US" sz="1600" b="1" dirty="0" err="1" smtClean="0">
                <a:solidFill>
                  <a:schemeClr val="tx2"/>
                </a:solidFill>
                <a:effectLst>
                  <a:outerShdw blurRad="38100" dist="38100" dir="2700000" algn="tl">
                    <a:srgbClr val="000000">
                      <a:alpha val="43137"/>
                    </a:srgbClr>
                  </a:outerShdw>
                </a:effectLst>
              </a:rPr>
              <a:t>Key_ID</a:t>
            </a:r>
            <a:r>
              <a:rPr lang="en-US" sz="1600" b="1" dirty="0" smtClean="0">
                <a:solidFill>
                  <a:schemeClr val="tx2"/>
                </a:solidFill>
                <a:effectLst>
                  <a:outerShdw blurRad="38100" dist="38100" dir="2700000" algn="tl">
                    <a:srgbClr val="000000">
                      <a:alpha val="43137"/>
                    </a:srgbClr>
                  </a:outerShdw>
                </a:effectLst>
              </a:rPr>
              <a:t> = SHA-1(key) mod 2</a:t>
            </a:r>
            <a:r>
              <a:rPr lang="en-US" sz="1600" b="1" baseline="30000" dirty="0" smtClean="0">
                <a:solidFill>
                  <a:schemeClr val="tx2"/>
                </a:solidFill>
                <a:effectLst>
                  <a:outerShdw blurRad="38100" dist="38100" dir="2700000" algn="tl">
                    <a:srgbClr val="000000">
                      <a:alpha val="43137"/>
                    </a:srgbClr>
                  </a:outerShdw>
                </a:effectLst>
              </a:rPr>
              <a:t>m</a:t>
            </a:r>
            <a:endParaRPr lang="el-GR" sz="1600" b="1" dirty="0" smtClean="0">
              <a:solidFill>
                <a:schemeClr val="tx2"/>
              </a:solidFill>
              <a:effectLst>
                <a:outerShdw blurRad="38100" dist="38100" dir="2700000" algn="tl">
                  <a:srgbClr val="000000">
                    <a:alpha val="43137"/>
                  </a:srgbClr>
                </a:outerShdw>
              </a:effectLst>
            </a:endParaRPr>
          </a:p>
          <a:p>
            <a:pPr>
              <a:buFont typeface="Wingdings" pitchFamily="2" charset="2"/>
              <a:buChar char="Ø"/>
            </a:pPr>
            <a:r>
              <a:rPr lang="en-US" sz="1600" b="1" dirty="0" err="1" smtClean="0">
                <a:solidFill>
                  <a:schemeClr val="tx2"/>
                </a:solidFill>
                <a:effectLst>
                  <a:outerShdw blurRad="38100" dist="38100" dir="2700000" algn="tl">
                    <a:srgbClr val="000000">
                      <a:alpha val="43137"/>
                    </a:srgbClr>
                  </a:outerShdw>
                </a:effectLst>
              </a:rPr>
              <a:t>Node_ID</a:t>
            </a:r>
            <a:r>
              <a:rPr lang="en-US" sz="1600" b="1" dirty="0" smtClean="0">
                <a:solidFill>
                  <a:schemeClr val="tx2"/>
                </a:solidFill>
                <a:effectLst>
                  <a:outerShdw blurRad="38100" dist="38100" dir="2700000" algn="tl">
                    <a:srgbClr val="000000">
                      <a:alpha val="43137"/>
                    </a:srgbClr>
                  </a:outerShdw>
                </a:effectLst>
              </a:rPr>
              <a:t> = SHA-1(IP address)  mod 2</a:t>
            </a:r>
            <a:r>
              <a:rPr lang="en-US" sz="1600" b="1" baseline="30000" dirty="0" smtClean="0">
                <a:solidFill>
                  <a:schemeClr val="tx2"/>
                </a:solidFill>
                <a:effectLst>
                  <a:outerShdw blurRad="38100" dist="38100" dir="2700000" algn="tl">
                    <a:srgbClr val="000000">
                      <a:alpha val="43137"/>
                    </a:srgbClr>
                  </a:outerShdw>
                </a:effectLst>
              </a:rPr>
              <a:t>m</a:t>
            </a:r>
            <a:endParaRPr lang="en-US" sz="1600" b="1" dirty="0" smtClean="0">
              <a:solidFill>
                <a:schemeClr val="tx2"/>
              </a:solidFill>
              <a:effectLst>
                <a:outerShdw blurRad="38100" dist="38100" dir="2700000" algn="tl">
                  <a:srgbClr val="000000">
                    <a:alpha val="43137"/>
                  </a:srgbClr>
                </a:outerShdw>
              </a:effectLst>
            </a:endParaRPr>
          </a:p>
          <a:p>
            <a:pPr marL="285750" lvl="1" indent="-285750">
              <a:buFont typeface="Wingdings" pitchFamily="2" charset="2"/>
              <a:buChar char="Ø"/>
            </a:pPr>
            <a:r>
              <a:rPr lang="en-US" sz="1600" b="1" dirty="0" smtClean="0">
                <a:solidFill>
                  <a:schemeClr val="tx2"/>
                </a:solidFill>
                <a:effectLst>
                  <a:outerShdw blurRad="38100" dist="38100" dir="2700000" algn="tl">
                    <a:srgbClr val="000000">
                      <a:alpha val="43137"/>
                    </a:srgbClr>
                  </a:outerShdw>
                </a:effectLst>
              </a:rPr>
              <a:t> </a:t>
            </a:r>
            <a:r>
              <a:rPr lang="el-GR" sz="1600" b="1" dirty="0" smtClean="0">
                <a:solidFill>
                  <a:schemeClr val="tx2"/>
                </a:solidFill>
                <a:effectLst>
                  <a:outerShdw blurRad="38100" dist="38100" dir="2700000" algn="tl">
                    <a:srgbClr val="000000">
                      <a:alpha val="43137"/>
                    </a:srgbClr>
                  </a:outerShdw>
                </a:effectLst>
              </a:rPr>
              <a:t>Κάθε κλειδί</a:t>
            </a:r>
            <a:r>
              <a:rPr lang="en-US" sz="1600" b="1" dirty="0" smtClean="0">
                <a:solidFill>
                  <a:schemeClr val="tx2"/>
                </a:solidFill>
                <a:effectLst>
                  <a:outerShdw blurRad="38100" dist="38100" dir="2700000" algn="tl">
                    <a:srgbClr val="000000">
                      <a:alpha val="43137"/>
                    </a:srgbClr>
                  </a:outerShdw>
                </a:effectLst>
              </a:rPr>
              <a:t> </a:t>
            </a:r>
            <a:r>
              <a:rPr lang="en-US" sz="1600" b="1" dirty="0" err="1" smtClean="0">
                <a:solidFill>
                  <a:schemeClr val="tx2"/>
                </a:solidFill>
                <a:effectLst>
                  <a:outerShdw blurRad="38100" dist="38100" dir="2700000" algn="tl">
                    <a:srgbClr val="000000">
                      <a:alpha val="43137"/>
                    </a:srgbClr>
                  </a:outerShdw>
                </a:effectLst>
              </a:rPr>
              <a:t>Key_ID</a:t>
            </a:r>
            <a:r>
              <a:rPr lang="en-US" sz="1600" b="1" dirty="0" smtClean="0">
                <a:solidFill>
                  <a:schemeClr val="tx2"/>
                </a:solidFill>
                <a:effectLst>
                  <a:outerShdw blurRad="38100" dist="38100" dir="2700000" algn="tl">
                    <a:srgbClr val="000000">
                      <a:alpha val="43137"/>
                    </a:srgbClr>
                  </a:outerShdw>
                </a:effectLst>
              </a:rPr>
              <a:t> </a:t>
            </a:r>
            <a:r>
              <a:rPr lang="el-GR" sz="1600" b="1" dirty="0" smtClean="0">
                <a:solidFill>
                  <a:schemeClr val="tx2"/>
                </a:solidFill>
                <a:effectLst>
                  <a:outerShdw blurRad="38100" dist="38100" dir="2700000" algn="tl">
                    <a:srgbClr val="000000">
                      <a:alpha val="43137"/>
                    </a:srgbClr>
                  </a:outerShdw>
                </a:effectLst>
              </a:rPr>
              <a:t>αντιστοιχίζεται στον κόμβο με το μικρότερο </a:t>
            </a:r>
            <a:r>
              <a:rPr lang="en-US" sz="1600" b="1" dirty="0" err="1" smtClean="0">
                <a:solidFill>
                  <a:schemeClr val="tx2"/>
                </a:solidFill>
                <a:effectLst>
                  <a:outerShdw blurRad="38100" dist="38100" dir="2700000" algn="tl">
                    <a:srgbClr val="000000">
                      <a:alpha val="43137"/>
                    </a:srgbClr>
                  </a:outerShdw>
                </a:effectLst>
              </a:rPr>
              <a:t>Node_ID</a:t>
            </a:r>
            <a:r>
              <a:rPr lang="en-US" sz="1600" b="1" dirty="0" smtClean="0">
                <a:solidFill>
                  <a:schemeClr val="tx2"/>
                </a:solidFill>
                <a:effectLst>
                  <a:outerShdw blurRad="38100" dist="38100" dir="2700000" algn="tl">
                    <a:srgbClr val="000000">
                      <a:alpha val="43137"/>
                    </a:srgbClr>
                  </a:outerShdw>
                </a:effectLst>
              </a:rPr>
              <a:t> </a:t>
            </a:r>
            <a:r>
              <a:rPr lang="el-GR" sz="1600" b="1" dirty="0" err="1" smtClean="0">
                <a:solidFill>
                  <a:schemeClr val="tx2"/>
                </a:solidFill>
                <a:effectLst>
                  <a:outerShdw blurRad="38100" dist="38100" dir="2700000" algn="tl">
                    <a:srgbClr val="000000">
                      <a:alpha val="43137"/>
                    </a:srgbClr>
                  </a:outerShdw>
                </a:effectLst>
              </a:rPr>
              <a:t>τ.ω</a:t>
            </a:r>
            <a:r>
              <a:rPr lang="el-GR" sz="1600" b="1" dirty="0" smtClean="0">
                <a:solidFill>
                  <a:schemeClr val="tx2"/>
                </a:solidFill>
                <a:effectLst>
                  <a:outerShdw blurRad="38100" dist="38100" dir="2700000" algn="tl">
                    <a:srgbClr val="000000">
                      <a:alpha val="43137"/>
                    </a:srgbClr>
                  </a:outerShdw>
                </a:effectLst>
              </a:rPr>
              <a:t>.: </a:t>
            </a:r>
          </a:p>
          <a:p>
            <a:pPr marL="285750" lvl="1" indent="-285750">
              <a:buNone/>
            </a:pPr>
            <a:r>
              <a:rPr lang="el-GR" sz="1600" b="1" dirty="0" smtClean="0">
                <a:solidFill>
                  <a:schemeClr val="tx2"/>
                </a:solidFill>
                <a:effectLst>
                  <a:outerShdw blurRad="38100" dist="38100" dir="2700000" algn="tl">
                    <a:srgbClr val="000000">
                      <a:alpha val="43137"/>
                    </a:srgbClr>
                  </a:outerShdw>
                </a:effectLst>
              </a:rPr>
              <a:t>	</a:t>
            </a:r>
            <a:r>
              <a:rPr lang="en-US" sz="1600" b="1" dirty="0" err="1" smtClean="0">
                <a:solidFill>
                  <a:schemeClr val="tx2"/>
                </a:solidFill>
                <a:effectLst>
                  <a:outerShdw blurRad="38100" dist="38100" dir="2700000" algn="tl">
                    <a:srgbClr val="000000">
                      <a:alpha val="43137"/>
                    </a:srgbClr>
                  </a:outerShdw>
                </a:effectLst>
              </a:rPr>
              <a:t>Node_ID</a:t>
            </a:r>
            <a:r>
              <a:rPr lang="en-US" sz="1600" b="1" dirty="0" smtClean="0">
                <a:solidFill>
                  <a:schemeClr val="tx2"/>
                </a:solidFill>
                <a:effectLst>
                  <a:outerShdw blurRad="38100" dist="38100" dir="2700000" algn="tl">
                    <a:srgbClr val="000000">
                      <a:alpha val="43137"/>
                    </a:srgbClr>
                  </a:outerShdw>
                </a:effectLst>
              </a:rPr>
              <a:t> &gt;= </a:t>
            </a:r>
            <a:r>
              <a:rPr lang="en-US" sz="1600" b="1" dirty="0" err="1" smtClean="0">
                <a:solidFill>
                  <a:schemeClr val="tx2"/>
                </a:solidFill>
                <a:effectLst>
                  <a:outerShdw blurRad="38100" dist="38100" dir="2700000" algn="tl">
                    <a:srgbClr val="000000">
                      <a:alpha val="43137"/>
                    </a:srgbClr>
                  </a:outerShdw>
                </a:effectLst>
              </a:rPr>
              <a:t>Key_ID</a:t>
            </a:r>
            <a:r>
              <a:rPr lang="en-US" sz="1600" b="1" dirty="0" smtClean="0">
                <a:solidFill>
                  <a:schemeClr val="tx2"/>
                </a:solidFill>
                <a:effectLst>
                  <a:outerShdw blurRad="38100" dist="38100" dir="2700000" algn="tl">
                    <a:srgbClr val="000000">
                      <a:alpha val="43137"/>
                    </a:srgbClr>
                  </a:outerShdw>
                </a:effectLst>
              </a:rPr>
              <a:t> </a:t>
            </a:r>
            <a:r>
              <a:rPr lang="en-US" sz="1600" b="1" dirty="0" smtClean="0">
                <a:solidFill>
                  <a:schemeClr val="tx2"/>
                </a:solidFill>
                <a:effectLst>
                  <a:outerShdw blurRad="38100" dist="38100" dir="2700000" algn="tl">
                    <a:srgbClr val="000000">
                      <a:alpha val="43137"/>
                    </a:srgbClr>
                  </a:outerShdw>
                </a:effectLst>
                <a:sym typeface="Wingdings" pitchFamily="2" charset="2"/>
              </a:rPr>
              <a:t> Consistent Hashing</a:t>
            </a:r>
            <a:endParaRPr lang="en-US" sz="1600" b="1" dirty="0" smtClean="0">
              <a:solidFill>
                <a:schemeClr val="tx2"/>
              </a:solidFill>
              <a:effectLst>
                <a:outerShdw blurRad="38100" dist="38100" dir="2700000" algn="tl">
                  <a:srgbClr val="000000">
                    <a:alpha val="43137"/>
                  </a:srgbClr>
                </a:outerShdw>
              </a:effectLst>
            </a:endParaRPr>
          </a:p>
          <a:p>
            <a:pPr lvl="1"/>
            <a:endParaRPr lang="en-US" sz="1800" dirty="0" smtClean="0"/>
          </a:p>
        </p:txBody>
      </p:sp>
      <p:sp>
        <p:nvSpPr>
          <p:cNvPr id="87" name="86 - TextBox"/>
          <p:cNvSpPr txBox="1"/>
          <p:nvPr/>
        </p:nvSpPr>
        <p:spPr>
          <a:xfrm>
            <a:off x="7543800" y="1752600"/>
            <a:ext cx="1243042" cy="523220"/>
          </a:xfrm>
          <a:prstGeom prst="rect">
            <a:avLst/>
          </a:prstGeom>
          <a:noFill/>
        </p:spPr>
        <p:txBody>
          <a:bodyPr wrap="square" rtlCol="0">
            <a:spAutoFit/>
          </a:bodyPr>
          <a:lstStyle/>
          <a:p>
            <a:r>
              <a:rPr lang="en-US" sz="1400" b="0" dirty="0" smtClean="0">
                <a:latin typeface="Helvetica"/>
                <a:cs typeface="Helvetica"/>
              </a:rPr>
              <a:t>Sorted Key-value stores </a:t>
            </a:r>
          </a:p>
        </p:txBody>
      </p:sp>
      <p:grpSp>
        <p:nvGrpSpPr>
          <p:cNvPr id="97" name="96 - Ομάδα"/>
          <p:cNvGrpSpPr/>
          <p:nvPr/>
        </p:nvGrpSpPr>
        <p:grpSpPr>
          <a:xfrm>
            <a:off x="1643042" y="1714489"/>
            <a:ext cx="5943600" cy="3143272"/>
            <a:chOff x="1752600" y="1353979"/>
            <a:chExt cx="5943600" cy="3295015"/>
          </a:xfrm>
        </p:grpSpPr>
        <p:grpSp>
          <p:nvGrpSpPr>
            <p:cNvPr id="98" name="Group 97"/>
            <p:cNvGrpSpPr/>
            <p:nvPr/>
          </p:nvGrpSpPr>
          <p:grpSpPr>
            <a:xfrm>
              <a:off x="7010400" y="1600200"/>
              <a:ext cx="533400" cy="1753394"/>
              <a:chOff x="7010400" y="1600200"/>
              <a:chExt cx="533400" cy="1753394"/>
            </a:xfrm>
          </p:grpSpPr>
          <p:sp>
            <p:nvSpPr>
              <p:cNvPr id="145" name="Rectangle 4"/>
              <p:cNvSpPr/>
              <p:nvPr/>
            </p:nvSpPr>
            <p:spPr bwMode="auto">
              <a:xfrm>
                <a:off x="7010400" y="1600200"/>
                <a:ext cx="533400" cy="17526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46" name="Straight Connector 6"/>
              <p:cNvCxnSpPr>
                <a:stCxn id="145" idx="0"/>
                <a:endCxn id="145" idx="2"/>
              </p:cNvCxnSpPr>
              <p:nvPr/>
            </p:nvCxnSpPr>
            <p:spPr bwMode="auto">
              <a:xfrm rot="16200000" flipH="1">
                <a:off x="6400800" y="2476500"/>
                <a:ext cx="17526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7" name="Straight Connector 7"/>
              <p:cNvCxnSpPr/>
              <p:nvPr/>
            </p:nvCxnSpPr>
            <p:spPr bwMode="auto">
              <a:xfrm>
                <a:off x="7010400" y="1676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8" name="Straight Connector 10"/>
              <p:cNvCxnSpPr/>
              <p:nvPr/>
            </p:nvCxnSpPr>
            <p:spPr bwMode="auto">
              <a:xfrm>
                <a:off x="7010400" y="1752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9" name="Straight Connector 11"/>
              <p:cNvCxnSpPr/>
              <p:nvPr/>
            </p:nvCxnSpPr>
            <p:spPr bwMode="auto">
              <a:xfrm>
                <a:off x="7010400" y="1828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0" name="Straight Connector 12"/>
              <p:cNvCxnSpPr/>
              <p:nvPr/>
            </p:nvCxnSpPr>
            <p:spPr bwMode="auto">
              <a:xfrm>
                <a:off x="7010400" y="1905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1" name="Straight Connector 13"/>
              <p:cNvCxnSpPr/>
              <p:nvPr/>
            </p:nvCxnSpPr>
            <p:spPr bwMode="auto">
              <a:xfrm>
                <a:off x="7010400" y="1979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2" name="Straight Connector 14"/>
              <p:cNvCxnSpPr/>
              <p:nvPr/>
            </p:nvCxnSpPr>
            <p:spPr bwMode="auto">
              <a:xfrm>
                <a:off x="7010400" y="2057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3" name="Straight Connector 15"/>
              <p:cNvCxnSpPr/>
              <p:nvPr/>
            </p:nvCxnSpPr>
            <p:spPr bwMode="auto">
              <a:xfrm>
                <a:off x="7010400" y="2133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4" name="Straight Connector 16"/>
              <p:cNvCxnSpPr/>
              <p:nvPr/>
            </p:nvCxnSpPr>
            <p:spPr bwMode="auto">
              <a:xfrm>
                <a:off x="7010400" y="2209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5" name="Straight Connector 17"/>
              <p:cNvCxnSpPr/>
              <p:nvPr/>
            </p:nvCxnSpPr>
            <p:spPr bwMode="auto">
              <a:xfrm>
                <a:off x="7010400" y="2286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6" name="Straight Connector 18"/>
              <p:cNvCxnSpPr/>
              <p:nvPr/>
            </p:nvCxnSpPr>
            <p:spPr bwMode="auto">
              <a:xfrm>
                <a:off x="7010400" y="2360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7" name="Straight Connector 19"/>
              <p:cNvCxnSpPr/>
              <p:nvPr/>
            </p:nvCxnSpPr>
            <p:spPr bwMode="auto">
              <a:xfrm>
                <a:off x="7010400" y="2438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8" name="Straight Connector 20"/>
              <p:cNvCxnSpPr/>
              <p:nvPr/>
            </p:nvCxnSpPr>
            <p:spPr bwMode="auto">
              <a:xfrm>
                <a:off x="7010400" y="2514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59" name="Straight Connector 21"/>
              <p:cNvCxnSpPr/>
              <p:nvPr/>
            </p:nvCxnSpPr>
            <p:spPr bwMode="auto">
              <a:xfrm>
                <a:off x="7010400" y="2590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0" name="Straight Connector 22"/>
              <p:cNvCxnSpPr/>
              <p:nvPr/>
            </p:nvCxnSpPr>
            <p:spPr bwMode="auto">
              <a:xfrm>
                <a:off x="7010400" y="2667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1" name="Straight Connector 23"/>
              <p:cNvCxnSpPr/>
              <p:nvPr/>
            </p:nvCxnSpPr>
            <p:spPr bwMode="auto">
              <a:xfrm>
                <a:off x="7010400" y="27416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2" name="Straight Connector 24"/>
              <p:cNvCxnSpPr/>
              <p:nvPr/>
            </p:nvCxnSpPr>
            <p:spPr bwMode="auto">
              <a:xfrm>
                <a:off x="7010400" y="2819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3" name="Straight Connector 25"/>
              <p:cNvCxnSpPr/>
              <p:nvPr/>
            </p:nvCxnSpPr>
            <p:spPr bwMode="auto">
              <a:xfrm>
                <a:off x="7010400" y="2895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4" name="Straight Connector 26"/>
              <p:cNvCxnSpPr/>
              <p:nvPr/>
            </p:nvCxnSpPr>
            <p:spPr bwMode="auto">
              <a:xfrm>
                <a:off x="7010400" y="2971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65" name="Straight Connector 28"/>
              <p:cNvCxnSpPr/>
              <p:nvPr/>
            </p:nvCxnSpPr>
            <p:spPr bwMode="auto">
              <a:xfrm>
                <a:off x="7010400" y="3275012"/>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pic>
          <p:nvPicPr>
            <p:cNvPr id="99" name="Picture 29"/>
            <p:cNvPicPr>
              <a:picLocks noChangeAspect="1"/>
            </p:cNvPicPr>
            <p:nvPr/>
          </p:nvPicPr>
          <p:blipFill>
            <a:blip r:embed="rId2" cstate="print"/>
            <a:stretch>
              <a:fillRect/>
            </a:stretch>
          </p:blipFill>
          <p:spPr>
            <a:xfrm>
              <a:off x="1981200" y="3963194"/>
              <a:ext cx="685800" cy="685800"/>
            </a:xfrm>
            <a:prstGeom prst="rect">
              <a:avLst/>
            </a:prstGeom>
          </p:spPr>
        </p:pic>
        <p:pic>
          <p:nvPicPr>
            <p:cNvPr id="100" name="Picture 31"/>
            <p:cNvPicPr>
              <a:picLocks noChangeAspect="1"/>
            </p:cNvPicPr>
            <p:nvPr/>
          </p:nvPicPr>
          <p:blipFill>
            <a:blip r:embed="rId2" cstate="print"/>
            <a:stretch>
              <a:fillRect/>
            </a:stretch>
          </p:blipFill>
          <p:spPr>
            <a:xfrm>
              <a:off x="3429000" y="3963194"/>
              <a:ext cx="685800" cy="685800"/>
            </a:xfrm>
            <a:prstGeom prst="rect">
              <a:avLst/>
            </a:prstGeom>
          </p:spPr>
        </p:pic>
        <p:pic>
          <p:nvPicPr>
            <p:cNvPr id="101" name="Picture 33"/>
            <p:cNvPicPr>
              <a:picLocks noChangeAspect="1"/>
            </p:cNvPicPr>
            <p:nvPr/>
          </p:nvPicPr>
          <p:blipFill>
            <a:blip r:embed="rId2" cstate="print"/>
            <a:stretch>
              <a:fillRect/>
            </a:stretch>
          </p:blipFill>
          <p:spPr>
            <a:xfrm>
              <a:off x="4724400" y="3963194"/>
              <a:ext cx="685800" cy="685800"/>
            </a:xfrm>
            <a:prstGeom prst="rect">
              <a:avLst/>
            </a:prstGeom>
          </p:spPr>
        </p:pic>
        <p:pic>
          <p:nvPicPr>
            <p:cNvPr id="102" name="Picture 35"/>
            <p:cNvPicPr>
              <a:picLocks noChangeAspect="1"/>
            </p:cNvPicPr>
            <p:nvPr/>
          </p:nvPicPr>
          <p:blipFill>
            <a:blip r:embed="rId2" cstate="print"/>
            <a:stretch>
              <a:fillRect/>
            </a:stretch>
          </p:blipFill>
          <p:spPr>
            <a:xfrm>
              <a:off x="6705600" y="3962400"/>
              <a:ext cx="685800" cy="685800"/>
            </a:xfrm>
            <a:prstGeom prst="rect">
              <a:avLst/>
            </a:prstGeom>
          </p:spPr>
        </p:pic>
        <p:grpSp>
          <p:nvGrpSpPr>
            <p:cNvPr id="104" name="Group 101"/>
            <p:cNvGrpSpPr/>
            <p:nvPr/>
          </p:nvGrpSpPr>
          <p:grpSpPr>
            <a:xfrm>
              <a:off x="6477000" y="3657600"/>
              <a:ext cx="533400" cy="381794"/>
              <a:chOff x="6477000" y="3657600"/>
              <a:chExt cx="533400" cy="381794"/>
            </a:xfrm>
          </p:grpSpPr>
          <p:sp>
            <p:nvSpPr>
              <p:cNvPr id="139" name="Rectangle 77"/>
              <p:cNvSpPr/>
              <p:nvPr/>
            </p:nvSpPr>
            <p:spPr bwMode="auto">
              <a:xfrm>
                <a:off x="64770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40" name="Straight Connector 78"/>
              <p:cNvCxnSpPr>
                <a:stCxn id="139" idx="0"/>
                <a:endCxn id="139" idx="2"/>
              </p:cNvCxnSpPr>
              <p:nvPr/>
            </p:nvCxnSpPr>
            <p:spPr bwMode="auto">
              <a:xfrm rot="16200000" flipH="1">
                <a:off x="65532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1" name="Straight Connector 79"/>
              <p:cNvCxnSpPr/>
              <p:nvPr/>
            </p:nvCxnSpPr>
            <p:spPr bwMode="auto">
              <a:xfrm>
                <a:off x="64770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2" name="Straight Connector 80"/>
              <p:cNvCxnSpPr/>
              <p:nvPr/>
            </p:nvCxnSpPr>
            <p:spPr bwMode="auto">
              <a:xfrm>
                <a:off x="64770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3" name="Straight Connector 81"/>
              <p:cNvCxnSpPr/>
              <p:nvPr/>
            </p:nvCxnSpPr>
            <p:spPr bwMode="auto">
              <a:xfrm>
                <a:off x="64770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44" name="Straight Connector 82"/>
              <p:cNvCxnSpPr/>
              <p:nvPr/>
            </p:nvCxnSpPr>
            <p:spPr bwMode="auto">
              <a:xfrm>
                <a:off x="64770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5" name="Group 98"/>
            <p:cNvGrpSpPr/>
            <p:nvPr/>
          </p:nvGrpSpPr>
          <p:grpSpPr>
            <a:xfrm>
              <a:off x="1752600" y="3656806"/>
              <a:ext cx="533400" cy="381794"/>
              <a:chOff x="1752600" y="3656806"/>
              <a:chExt cx="533400" cy="381794"/>
            </a:xfrm>
          </p:grpSpPr>
          <p:sp>
            <p:nvSpPr>
              <p:cNvPr id="132" name="Rectangle 59"/>
              <p:cNvSpPr/>
              <p:nvPr/>
            </p:nvSpPr>
            <p:spPr bwMode="auto">
              <a:xfrm>
                <a:off x="1752600" y="3656806"/>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33" name="Straight Connector 60"/>
              <p:cNvCxnSpPr>
                <a:stCxn id="132" idx="0"/>
                <a:endCxn id="132" idx="2"/>
              </p:cNvCxnSpPr>
              <p:nvPr/>
            </p:nvCxnSpPr>
            <p:spPr bwMode="auto">
              <a:xfrm rot="16200000" flipH="1">
                <a:off x="1828800" y="3847306"/>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4" name="Straight Connector 61"/>
              <p:cNvCxnSpPr/>
              <p:nvPr/>
            </p:nvCxnSpPr>
            <p:spPr bwMode="auto">
              <a:xfrm>
                <a:off x="1752600" y="37330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5" name="Straight Connector 62"/>
              <p:cNvCxnSpPr/>
              <p:nvPr/>
            </p:nvCxnSpPr>
            <p:spPr bwMode="auto">
              <a:xfrm>
                <a:off x="1752600" y="38092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6" name="Straight Connector 63"/>
              <p:cNvCxnSpPr/>
              <p:nvPr/>
            </p:nvCxnSpPr>
            <p:spPr bwMode="auto">
              <a:xfrm>
                <a:off x="1752600" y="3885406"/>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7" name="Straight Connector 64"/>
              <p:cNvCxnSpPr/>
              <p:nvPr/>
            </p:nvCxnSpPr>
            <p:spPr bwMode="auto">
              <a:xfrm>
                <a:off x="1752600" y="36576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8" name="Straight Connector 83"/>
              <p:cNvCxnSpPr/>
              <p:nvPr/>
            </p:nvCxnSpPr>
            <p:spPr bwMode="auto">
              <a:xfrm>
                <a:off x="17526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6" name="Group 99"/>
            <p:cNvGrpSpPr/>
            <p:nvPr/>
          </p:nvGrpSpPr>
          <p:grpSpPr>
            <a:xfrm>
              <a:off x="3200400" y="3657600"/>
              <a:ext cx="533400" cy="381794"/>
              <a:chOff x="3200400" y="3657600"/>
              <a:chExt cx="533400" cy="381794"/>
            </a:xfrm>
          </p:grpSpPr>
          <p:sp>
            <p:nvSpPr>
              <p:cNvPr id="125" name="Rectangle 65"/>
              <p:cNvSpPr/>
              <p:nvPr/>
            </p:nvSpPr>
            <p:spPr bwMode="auto">
              <a:xfrm>
                <a:off x="32004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26" name="Straight Connector 66"/>
              <p:cNvCxnSpPr>
                <a:stCxn id="125" idx="0"/>
                <a:endCxn id="125" idx="2"/>
              </p:cNvCxnSpPr>
              <p:nvPr/>
            </p:nvCxnSpPr>
            <p:spPr bwMode="auto">
              <a:xfrm rot="16200000" flipH="1">
                <a:off x="32766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7" name="Straight Connector 67"/>
              <p:cNvCxnSpPr/>
              <p:nvPr/>
            </p:nvCxnSpPr>
            <p:spPr bwMode="auto">
              <a:xfrm>
                <a:off x="32004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8" name="Straight Connector 68"/>
              <p:cNvCxnSpPr/>
              <p:nvPr/>
            </p:nvCxnSpPr>
            <p:spPr bwMode="auto">
              <a:xfrm>
                <a:off x="32004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9" name="Straight Connector 69"/>
              <p:cNvCxnSpPr/>
              <p:nvPr/>
            </p:nvCxnSpPr>
            <p:spPr bwMode="auto">
              <a:xfrm>
                <a:off x="32004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0" name="Straight Connector 70"/>
              <p:cNvCxnSpPr/>
              <p:nvPr/>
            </p:nvCxnSpPr>
            <p:spPr bwMode="auto">
              <a:xfrm>
                <a:off x="3200400" y="3658394"/>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31" name="Straight Connector 84"/>
              <p:cNvCxnSpPr/>
              <p:nvPr/>
            </p:nvCxnSpPr>
            <p:spPr bwMode="auto">
              <a:xfrm>
                <a:off x="32004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grpSp>
          <p:nvGrpSpPr>
            <p:cNvPr id="107" name="Group 100"/>
            <p:cNvGrpSpPr/>
            <p:nvPr/>
          </p:nvGrpSpPr>
          <p:grpSpPr>
            <a:xfrm>
              <a:off x="4495800" y="3657600"/>
              <a:ext cx="533400" cy="381794"/>
              <a:chOff x="4495800" y="3657600"/>
              <a:chExt cx="533400" cy="381794"/>
            </a:xfrm>
          </p:grpSpPr>
          <p:sp>
            <p:nvSpPr>
              <p:cNvPr id="118" name="Rectangle 71"/>
              <p:cNvSpPr/>
              <p:nvPr/>
            </p:nvSpPr>
            <p:spPr bwMode="auto">
              <a:xfrm>
                <a:off x="4495800" y="3657600"/>
                <a:ext cx="533400" cy="381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rtlCol="0" anchor="ctr"/>
              <a:lstStyle/>
              <a:p>
                <a:pPr algn="ctr"/>
                <a:endParaRPr lang="en-US" b="0" dirty="0" smtClean="0">
                  <a:latin typeface="Helvetica"/>
                  <a:cs typeface="Helvetica"/>
                </a:endParaRPr>
              </a:p>
            </p:txBody>
          </p:sp>
          <p:cxnSp>
            <p:nvCxnSpPr>
              <p:cNvPr id="119" name="Straight Connector 72"/>
              <p:cNvCxnSpPr>
                <a:stCxn id="118" idx="0"/>
                <a:endCxn id="118" idx="2"/>
              </p:cNvCxnSpPr>
              <p:nvPr/>
            </p:nvCxnSpPr>
            <p:spPr bwMode="auto">
              <a:xfrm rot="16200000" flipH="1">
                <a:off x="4572000" y="3848100"/>
                <a:ext cx="3810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0" name="Straight Connector 73"/>
              <p:cNvCxnSpPr/>
              <p:nvPr/>
            </p:nvCxnSpPr>
            <p:spPr bwMode="auto">
              <a:xfrm>
                <a:off x="4495800" y="37338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1" name="Straight Connector 74"/>
              <p:cNvCxnSpPr/>
              <p:nvPr/>
            </p:nvCxnSpPr>
            <p:spPr bwMode="auto">
              <a:xfrm>
                <a:off x="4495800" y="38100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2" name="Straight Connector 75"/>
              <p:cNvCxnSpPr/>
              <p:nvPr/>
            </p:nvCxnSpPr>
            <p:spPr bwMode="auto">
              <a:xfrm>
                <a:off x="4495800" y="38862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3" name="Straight Connector 76"/>
              <p:cNvCxnSpPr/>
              <p:nvPr/>
            </p:nvCxnSpPr>
            <p:spPr bwMode="auto">
              <a:xfrm>
                <a:off x="4495800" y="3658394"/>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cxnSp>
            <p:nvCxnSpPr>
              <p:cNvPr id="124" name="Straight Connector 85"/>
              <p:cNvCxnSpPr/>
              <p:nvPr/>
            </p:nvCxnSpPr>
            <p:spPr bwMode="auto">
              <a:xfrm>
                <a:off x="4495800" y="3962400"/>
                <a:ext cx="533400" cy="1588"/>
              </a:xfrm>
              <a:prstGeom prst="line">
                <a:avLst/>
              </a:prstGeom>
              <a:solidFill>
                <a:schemeClr val="bg1"/>
              </a:solidFill>
              <a:ln w="12700" cap="flat" cmpd="sng" algn="ctr">
                <a:solidFill>
                  <a:schemeClr val="tx1"/>
                </a:solidFill>
                <a:prstDash val="solid"/>
                <a:round/>
                <a:headEnd type="none" w="med" len="med"/>
                <a:tailEnd type="none"/>
              </a:ln>
              <a:effectLst/>
            </p:spPr>
          </p:cxnSp>
        </p:grpSp>
        <p:sp>
          <p:nvSpPr>
            <p:cNvPr id="108" name="Left Brace 87"/>
            <p:cNvSpPr/>
            <p:nvPr/>
          </p:nvSpPr>
          <p:spPr bwMode="auto">
            <a:xfrm>
              <a:off x="6858000" y="1600200"/>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109" name="Left Brace 88"/>
            <p:cNvSpPr/>
            <p:nvPr/>
          </p:nvSpPr>
          <p:spPr bwMode="auto">
            <a:xfrm>
              <a:off x="6858000" y="1981200"/>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110" name="Left Brace 89"/>
            <p:cNvSpPr/>
            <p:nvPr/>
          </p:nvSpPr>
          <p:spPr bwMode="auto">
            <a:xfrm>
              <a:off x="6858000" y="2362200"/>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111" name="Left Brace 90"/>
            <p:cNvSpPr/>
            <p:nvPr/>
          </p:nvSpPr>
          <p:spPr bwMode="auto">
            <a:xfrm>
              <a:off x="6858000" y="2971800"/>
              <a:ext cx="152400" cy="381000"/>
            </a:xfrm>
            <a:prstGeom prst="leftBrace">
              <a:avLst/>
            </a:prstGeom>
            <a:solidFill>
              <a:schemeClr val="bg1"/>
            </a:solidFill>
            <a:ln w="12700" cap="flat" cmpd="sng" algn="ctr">
              <a:solidFill>
                <a:schemeClr val="tx1"/>
              </a:solidFill>
              <a:prstDash val="solid"/>
              <a:round/>
              <a:headEnd type="none" w="med" len="med"/>
              <a:tailEnd type="none"/>
            </a:ln>
            <a:effectLst/>
          </p:spPr>
          <p:txBody>
            <a:bodyPr rtlCol="0" anchor="ctr"/>
            <a:lstStyle/>
            <a:p>
              <a:pPr algn="ctr"/>
              <a:endParaRPr lang="en-US"/>
            </a:p>
          </p:txBody>
        </p:sp>
        <p:sp>
          <p:nvSpPr>
            <p:cNvPr id="112" name="TextBox 91"/>
            <p:cNvSpPr txBox="1"/>
            <p:nvPr/>
          </p:nvSpPr>
          <p:spPr>
            <a:xfrm>
              <a:off x="6917321" y="1353979"/>
              <a:ext cx="778879" cy="276999"/>
            </a:xfrm>
            <a:prstGeom prst="rect">
              <a:avLst/>
            </a:prstGeom>
            <a:noFill/>
          </p:spPr>
          <p:txBody>
            <a:bodyPr wrap="none" rtlCol="0">
              <a:spAutoFit/>
            </a:bodyPr>
            <a:lstStyle/>
            <a:p>
              <a:r>
                <a:rPr lang="en-US" sz="1200" dirty="0" smtClean="0">
                  <a:latin typeface="Arial Narrow"/>
                  <a:cs typeface="Arial Narrow"/>
                </a:rPr>
                <a:t>key, value</a:t>
              </a:r>
            </a:p>
          </p:txBody>
        </p:sp>
        <p:sp>
          <p:nvSpPr>
            <p:cNvPr id="113" name="Freeform 92"/>
            <p:cNvSpPr/>
            <p:nvPr/>
          </p:nvSpPr>
          <p:spPr bwMode="auto">
            <a:xfrm>
              <a:off x="2044700" y="1816100"/>
              <a:ext cx="4762500" cy="1676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114" name="Freeform 93"/>
            <p:cNvSpPr/>
            <p:nvPr/>
          </p:nvSpPr>
          <p:spPr bwMode="auto">
            <a:xfrm>
              <a:off x="3505200" y="2209800"/>
              <a:ext cx="3276600" cy="1295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115" name="Freeform 94"/>
            <p:cNvSpPr/>
            <p:nvPr/>
          </p:nvSpPr>
          <p:spPr bwMode="auto">
            <a:xfrm>
              <a:off x="4800600" y="2590800"/>
              <a:ext cx="1981200" cy="9144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116" name="Freeform 95"/>
            <p:cNvSpPr/>
            <p:nvPr/>
          </p:nvSpPr>
          <p:spPr bwMode="auto">
            <a:xfrm>
              <a:off x="6705600" y="3200400"/>
              <a:ext cx="152400" cy="304800"/>
            </a:xfrm>
            <a:custGeom>
              <a:avLst/>
              <a:gdLst>
                <a:gd name="connsiteX0" fmla="*/ 4762500 w 4762500"/>
                <a:gd name="connsiteY0" fmla="*/ 0 h 1676400"/>
                <a:gd name="connsiteX1" fmla="*/ 0 w 4762500"/>
                <a:gd name="connsiteY1" fmla="*/ 1676400 h 1676400"/>
              </a:gdLst>
              <a:ahLst/>
              <a:cxnLst>
                <a:cxn ang="0">
                  <a:pos x="connsiteX0" y="connsiteY0"/>
                </a:cxn>
                <a:cxn ang="0">
                  <a:pos x="connsiteX1" y="connsiteY1"/>
                </a:cxn>
              </a:cxnLst>
              <a:rect l="l" t="t" r="r" b="b"/>
              <a:pathLst>
                <a:path w="4762500" h="1676400">
                  <a:moveTo>
                    <a:pt x="4762500" y="0"/>
                  </a:moveTo>
                  <a:lnTo>
                    <a:pt x="0" y="1676400"/>
                  </a:lnTo>
                </a:path>
              </a:pathLst>
            </a:custGeom>
            <a:solidFill>
              <a:schemeClr val="bg1"/>
            </a:solidFill>
            <a:ln w="25400" cap="flat" cmpd="sng" algn="ctr">
              <a:solidFill>
                <a:schemeClr val="tx1"/>
              </a:solidFill>
              <a:prstDash val="solid"/>
              <a:round/>
              <a:headEnd type="none" w="med" len="med"/>
              <a:tailEnd type="triangle"/>
            </a:ln>
            <a:effectLst/>
          </p:spPr>
          <p:txBody>
            <a:bodyPr rtlCol="0" anchor="ctr"/>
            <a:lstStyle/>
            <a:p>
              <a:pPr algn="ctr"/>
              <a:endParaRPr lang="en-US"/>
            </a:p>
          </p:txBody>
        </p:sp>
        <p:sp>
          <p:nvSpPr>
            <p:cNvPr id="117" name="TextBox 102"/>
            <p:cNvSpPr txBox="1"/>
            <p:nvPr/>
          </p:nvSpPr>
          <p:spPr>
            <a:xfrm>
              <a:off x="5715000" y="3886200"/>
              <a:ext cx="492443" cy="461665"/>
            </a:xfrm>
            <a:prstGeom prst="rect">
              <a:avLst/>
            </a:prstGeom>
            <a:noFill/>
          </p:spPr>
          <p:txBody>
            <a:bodyPr wrap="none" rtlCol="0">
              <a:spAutoFit/>
            </a:bodyPr>
            <a:lstStyle/>
            <a:p>
              <a:r>
                <a:rPr lang="en-US" dirty="0" smtClean="0">
                  <a:latin typeface="Helvetica"/>
                  <a:cs typeface="Helvetica"/>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4282" y="152400"/>
            <a:ext cx="7939118" cy="990600"/>
          </a:xfrm>
        </p:spPr>
        <p:txBody>
          <a:bodyPr/>
          <a:lstStyle/>
          <a:p>
            <a:r>
              <a:rPr lang="en-US" sz="3600" dirty="0" smtClean="0"/>
              <a:t>m-bit </a:t>
            </a:r>
            <a:r>
              <a:rPr lang="el-GR" sz="3600" dirty="0" smtClean="0"/>
              <a:t>κλειδιά (</a:t>
            </a:r>
            <a:r>
              <a:rPr lang="en-US" sz="3600" dirty="0" err="1" smtClean="0"/>
              <a:t>Key_IDs</a:t>
            </a:r>
            <a:r>
              <a:rPr lang="en-US" sz="3600" dirty="0" smtClean="0"/>
              <a:t> </a:t>
            </a:r>
            <a:r>
              <a:rPr lang="el-GR" sz="3600" dirty="0" smtClean="0"/>
              <a:t>και </a:t>
            </a:r>
            <a:r>
              <a:rPr lang="en-US" sz="3600" dirty="0" err="1" smtClean="0"/>
              <a:t>Node_IDs</a:t>
            </a:r>
            <a:r>
              <a:rPr lang="en-US" sz="3600" dirty="0" smtClean="0"/>
              <a:t>) </a:t>
            </a:r>
            <a:r>
              <a:rPr lang="el-GR" sz="3600" dirty="0" smtClean="0"/>
              <a:t>πάνω στον δακτύλιο </a:t>
            </a:r>
            <a:r>
              <a:rPr lang="de-DE" sz="3600" dirty="0" err="1" smtClean="0"/>
              <a:t>Chord</a:t>
            </a:r>
            <a:endParaRPr lang="de-DE" sz="3600" dirty="0"/>
          </a:p>
        </p:txBody>
      </p:sp>
      <p:sp>
        <p:nvSpPr>
          <p:cNvPr id="5" name="Rectangle 3"/>
          <p:cNvSpPr txBox="1">
            <a:spLocks noChangeArrowheads="1"/>
          </p:cNvSpPr>
          <p:nvPr/>
        </p:nvSpPr>
        <p:spPr bwMode="auto">
          <a:xfrm>
            <a:off x="142844" y="1916113"/>
            <a:ext cx="3500462" cy="421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buFont typeface="Wingdings" pitchFamily="2" charset="2"/>
              <a:buChar char="§"/>
            </a:pPr>
            <a:endParaRPr lang="en-US" sz="1800" b="1" dirty="0" smtClean="0">
              <a:solidFill>
                <a:schemeClr val="tx2"/>
              </a:solidFill>
              <a:effectLst>
                <a:outerShdw blurRad="38100" dist="38100" dir="2700000" algn="tl">
                  <a:srgbClr val="000000">
                    <a:alpha val="43137"/>
                  </a:srgbClr>
                </a:outerShdw>
              </a:effectLst>
            </a:endParaRPr>
          </a:p>
          <a:p>
            <a:pPr>
              <a:buFont typeface="Wingdings" pitchFamily="2" charset="2"/>
              <a:buChar char="§"/>
            </a:pPr>
            <a:r>
              <a:rPr lang="en-US" sz="1800" b="1" dirty="0" err="1" smtClean="0">
                <a:solidFill>
                  <a:schemeClr val="tx2"/>
                </a:solidFill>
                <a:effectLst>
                  <a:outerShdw blurRad="38100" dist="38100" dir="2700000" algn="tl">
                    <a:srgbClr val="000000">
                      <a:alpha val="43137"/>
                    </a:srgbClr>
                  </a:outerShdw>
                </a:effectLst>
              </a:rPr>
              <a:t>Key_ID</a:t>
            </a:r>
            <a:r>
              <a:rPr lang="en-US" sz="1800" b="1" dirty="0" smtClean="0">
                <a:solidFill>
                  <a:schemeClr val="tx2"/>
                </a:solidFill>
                <a:effectLst>
                  <a:outerShdw blurRad="38100" dist="38100" dir="2700000" algn="tl">
                    <a:srgbClr val="000000">
                      <a:alpha val="43137"/>
                    </a:srgbClr>
                  </a:outerShdw>
                </a:effectLst>
              </a:rPr>
              <a:t> = SHA-1(key) mod 2</a:t>
            </a:r>
            <a:r>
              <a:rPr lang="en-US" sz="1800" b="1" baseline="30000" dirty="0" smtClean="0">
                <a:solidFill>
                  <a:schemeClr val="tx2"/>
                </a:solidFill>
                <a:effectLst>
                  <a:outerShdw blurRad="38100" dist="38100" dir="2700000" algn="tl">
                    <a:srgbClr val="000000">
                      <a:alpha val="43137"/>
                    </a:srgbClr>
                  </a:outerShdw>
                </a:effectLst>
              </a:rPr>
              <a:t>m</a:t>
            </a:r>
            <a:endParaRPr lang="el-GR" sz="1800" b="1" dirty="0" smtClean="0">
              <a:solidFill>
                <a:schemeClr val="tx2"/>
              </a:solidFill>
              <a:effectLst>
                <a:outerShdw blurRad="38100" dist="38100" dir="2700000" algn="tl">
                  <a:srgbClr val="000000">
                    <a:alpha val="43137"/>
                  </a:srgbClr>
                </a:outerShdw>
              </a:effectLst>
            </a:endParaRPr>
          </a:p>
          <a:p>
            <a:pPr>
              <a:buFont typeface="Wingdings" pitchFamily="2" charset="2"/>
              <a:buChar char="§"/>
            </a:pPr>
            <a:endParaRPr lang="en-US" sz="1800" b="1" dirty="0" smtClean="0">
              <a:solidFill>
                <a:schemeClr val="tx2"/>
              </a:solidFill>
              <a:effectLst>
                <a:outerShdw blurRad="38100" dist="38100" dir="2700000" algn="tl">
                  <a:srgbClr val="000000">
                    <a:alpha val="43137"/>
                  </a:srgbClr>
                </a:outerShdw>
              </a:effectLst>
            </a:endParaRPr>
          </a:p>
          <a:p>
            <a:pPr>
              <a:buFont typeface="Wingdings" pitchFamily="2" charset="2"/>
              <a:buChar char="§"/>
            </a:pPr>
            <a:r>
              <a:rPr lang="en-US" sz="1800" b="1" dirty="0" err="1" smtClean="0">
                <a:solidFill>
                  <a:schemeClr val="tx2"/>
                </a:solidFill>
                <a:effectLst>
                  <a:outerShdw blurRad="38100" dist="38100" dir="2700000" algn="tl">
                    <a:srgbClr val="000000">
                      <a:alpha val="43137"/>
                    </a:srgbClr>
                  </a:outerShdw>
                </a:effectLst>
              </a:rPr>
              <a:t>Node_ID</a:t>
            </a:r>
            <a:r>
              <a:rPr lang="en-US" sz="1800" b="1" dirty="0" smtClean="0">
                <a:solidFill>
                  <a:schemeClr val="tx2"/>
                </a:solidFill>
                <a:effectLst>
                  <a:outerShdw blurRad="38100" dist="38100" dir="2700000" algn="tl">
                    <a:srgbClr val="000000">
                      <a:alpha val="43137"/>
                    </a:srgbClr>
                  </a:outerShdw>
                </a:effectLst>
              </a:rPr>
              <a:t> = SHA-1(IP address)  mod 2</a:t>
            </a:r>
            <a:r>
              <a:rPr lang="en-US" sz="1800" b="1" baseline="30000" dirty="0" smtClean="0">
                <a:solidFill>
                  <a:schemeClr val="tx2"/>
                </a:solidFill>
                <a:effectLst>
                  <a:outerShdw blurRad="38100" dist="38100" dir="2700000" algn="tl">
                    <a:srgbClr val="000000">
                      <a:alpha val="43137"/>
                    </a:srgbClr>
                  </a:outerShdw>
                </a:effectLst>
              </a:rPr>
              <a:t>m</a:t>
            </a:r>
          </a:p>
          <a:p>
            <a:pPr>
              <a:buFont typeface="Wingdings" pitchFamily="2" charset="2"/>
              <a:buChar char="§"/>
            </a:pPr>
            <a:endParaRPr lang="en-US" sz="1800" b="1" baseline="30000" dirty="0" smtClean="0">
              <a:solidFill>
                <a:schemeClr val="tx2"/>
              </a:solidFill>
              <a:effectLst>
                <a:outerShdw blurRad="38100" dist="38100" dir="2700000" algn="tl">
                  <a:srgbClr val="000000">
                    <a:alpha val="43137"/>
                  </a:srgbClr>
                </a:outerShdw>
              </a:effectLst>
            </a:endParaRPr>
          </a:p>
          <a:p>
            <a:pPr>
              <a:buFont typeface="Wingdings" pitchFamily="2" charset="2"/>
              <a:buChar char="§"/>
            </a:pPr>
            <a:endParaRPr lang="en-US" sz="1800" b="1" baseline="30000" dirty="0" smtClean="0">
              <a:solidFill>
                <a:schemeClr val="tx2"/>
              </a:solidFill>
              <a:effectLst>
                <a:outerShdw blurRad="38100" dist="38100" dir="2700000" algn="tl">
                  <a:srgbClr val="000000">
                    <a:alpha val="43137"/>
                  </a:srgbClr>
                </a:outerShdw>
              </a:effectLst>
            </a:endParaRPr>
          </a:p>
          <a:p>
            <a:pPr>
              <a:buFont typeface="Wingdings" pitchFamily="2" charset="2"/>
              <a:buChar char="§"/>
            </a:pPr>
            <a:r>
              <a:rPr lang="en-US" sz="1800" b="1" baseline="30000" dirty="0" smtClean="0">
                <a:solidFill>
                  <a:schemeClr val="tx2"/>
                </a:solidFill>
                <a:effectLst>
                  <a:outerShdw blurRad="38100" dist="38100" dir="2700000" algn="tl">
                    <a:srgbClr val="000000">
                      <a:alpha val="43137"/>
                    </a:srgbClr>
                  </a:outerShdw>
                </a:effectLst>
              </a:rPr>
              <a:t>K10</a:t>
            </a:r>
            <a:r>
              <a:rPr lang="en-US" sz="1800" b="1" baseline="30000" dirty="0" smtClean="0">
                <a:solidFill>
                  <a:schemeClr val="tx2"/>
                </a:solidFill>
                <a:effectLst>
                  <a:outerShdw blurRad="38100" dist="38100" dir="2700000" algn="tl">
                    <a:srgbClr val="000000">
                      <a:alpha val="43137"/>
                    </a:srgbClr>
                  </a:outerShdw>
                </a:effectLst>
                <a:sym typeface="Wingdings" pitchFamily="2" charset="2"/>
              </a:rPr>
              <a:t> N14</a:t>
            </a:r>
          </a:p>
          <a:p>
            <a:pPr>
              <a:buFont typeface="Wingdings" pitchFamily="2" charset="2"/>
              <a:buChar char="§"/>
            </a:pPr>
            <a:endParaRPr lang="en-US" sz="1800" b="1" baseline="30000" dirty="0" smtClean="0">
              <a:solidFill>
                <a:schemeClr val="tx2"/>
              </a:solidFill>
              <a:effectLst>
                <a:outerShdw blurRad="38100" dist="38100" dir="2700000" algn="tl">
                  <a:srgbClr val="000000">
                    <a:alpha val="43137"/>
                  </a:srgbClr>
                </a:outerShdw>
              </a:effectLst>
              <a:sym typeface="Wingdings" pitchFamily="2" charset="2"/>
            </a:endParaRPr>
          </a:p>
          <a:p>
            <a:pPr>
              <a:buFont typeface="Wingdings" pitchFamily="2" charset="2"/>
              <a:buChar char="§"/>
            </a:pPr>
            <a:r>
              <a:rPr lang="en-US" sz="1800" b="1" baseline="30000" dirty="0" smtClean="0">
                <a:solidFill>
                  <a:schemeClr val="tx2"/>
                </a:solidFill>
                <a:effectLst>
                  <a:outerShdw blurRad="38100" dist="38100" dir="2700000" algn="tl">
                    <a:srgbClr val="000000">
                      <a:alpha val="43137"/>
                    </a:srgbClr>
                  </a:outerShdw>
                </a:effectLst>
                <a:sym typeface="Wingdings" pitchFamily="2" charset="2"/>
              </a:rPr>
              <a:t>K24, K30N32</a:t>
            </a:r>
          </a:p>
          <a:p>
            <a:pPr>
              <a:buFont typeface="Wingdings" pitchFamily="2" charset="2"/>
              <a:buChar char="§"/>
            </a:pPr>
            <a:endParaRPr lang="en-US" sz="1800" b="1" baseline="30000" dirty="0" smtClean="0">
              <a:solidFill>
                <a:schemeClr val="tx2"/>
              </a:solidFill>
              <a:effectLst>
                <a:outerShdw blurRad="38100" dist="38100" dir="2700000" algn="tl">
                  <a:srgbClr val="000000">
                    <a:alpha val="43137"/>
                  </a:srgbClr>
                </a:outerShdw>
              </a:effectLst>
              <a:sym typeface="Wingdings" pitchFamily="2" charset="2"/>
            </a:endParaRPr>
          </a:p>
          <a:p>
            <a:pPr>
              <a:buFont typeface="Wingdings" pitchFamily="2" charset="2"/>
              <a:buChar char="§"/>
            </a:pPr>
            <a:r>
              <a:rPr lang="en-US" sz="1800" b="1" baseline="30000" dirty="0" smtClean="0">
                <a:solidFill>
                  <a:schemeClr val="tx2"/>
                </a:solidFill>
                <a:effectLst>
                  <a:outerShdw blurRad="38100" dist="38100" dir="2700000" algn="tl">
                    <a:srgbClr val="000000">
                      <a:alpha val="43137"/>
                    </a:srgbClr>
                  </a:outerShdw>
                </a:effectLst>
                <a:sym typeface="Wingdings" pitchFamily="2" charset="2"/>
              </a:rPr>
              <a:t>K38 N38</a:t>
            </a:r>
          </a:p>
          <a:p>
            <a:pPr>
              <a:buFont typeface="Wingdings" pitchFamily="2" charset="2"/>
              <a:buChar char="§"/>
            </a:pPr>
            <a:endParaRPr lang="en-US" sz="1800" b="1" baseline="30000" dirty="0" smtClean="0">
              <a:solidFill>
                <a:schemeClr val="tx2"/>
              </a:solidFill>
              <a:effectLst>
                <a:outerShdw blurRad="38100" dist="38100" dir="2700000" algn="tl">
                  <a:srgbClr val="000000">
                    <a:alpha val="43137"/>
                  </a:srgbClr>
                </a:outerShdw>
              </a:effectLst>
              <a:sym typeface="Wingdings" pitchFamily="2" charset="2"/>
            </a:endParaRPr>
          </a:p>
          <a:p>
            <a:pPr>
              <a:buFont typeface="Wingdings" pitchFamily="2" charset="2"/>
              <a:buChar char="§"/>
            </a:pPr>
            <a:r>
              <a:rPr lang="en-US" sz="1800" b="1" baseline="30000" dirty="0" smtClean="0">
                <a:solidFill>
                  <a:schemeClr val="tx2"/>
                </a:solidFill>
                <a:effectLst>
                  <a:outerShdw blurRad="38100" dist="38100" dir="2700000" algn="tl">
                    <a:srgbClr val="000000">
                      <a:alpha val="43137"/>
                    </a:srgbClr>
                  </a:outerShdw>
                </a:effectLst>
                <a:sym typeface="Wingdings" pitchFamily="2" charset="2"/>
              </a:rPr>
              <a:t>K54N56</a:t>
            </a:r>
            <a:endParaRPr lang="en-US" sz="1800" b="1" dirty="0" smtClean="0">
              <a:solidFill>
                <a:schemeClr val="tx2"/>
              </a:solidFill>
              <a:effectLst>
                <a:outerShdw blurRad="38100" dist="38100" dir="2700000" algn="tl">
                  <a:srgbClr val="000000">
                    <a:alpha val="43137"/>
                  </a:srgbClr>
                </a:outerShdw>
              </a:effectLs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de-DE"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de-DE" sz="1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sample_chord_ring"/>
          <p:cNvPicPr>
            <a:picLocks noGrp="1" noChangeAspect="1" noChangeArrowheads="1"/>
          </p:cNvPicPr>
          <p:nvPr>
            <p:ph sz="half" idx="4294967295"/>
          </p:nvPr>
        </p:nvPicPr>
        <p:blipFill>
          <a:blip r:embed="rId2" cstate="print"/>
          <a:srcRect/>
          <a:stretch>
            <a:fillRect/>
          </a:stretch>
        </p:blipFill>
        <p:spPr>
          <a:xfrm>
            <a:off x="4143372" y="1857364"/>
            <a:ext cx="4714908" cy="4310774"/>
          </a:xfrm>
          <a:prstGeom prst="rect">
            <a:avLst/>
          </a:prstGeom>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285728"/>
            <a:ext cx="7772400" cy="857256"/>
          </a:xfrm>
        </p:spPr>
        <p:txBody>
          <a:bodyPr/>
          <a:lstStyle/>
          <a:p>
            <a:r>
              <a:rPr lang="el-GR" dirty="0" smtClean="0"/>
              <a:t>Ανακεφαλαίωση</a:t>
            </a:r>
            <a:endParaRPr lang="en-US" dirty="0"/>
          </a:p>
        </p:txBody>
      </p:sp>
      <p:sp>
        <p:nvSpPr>
          <p:cNvPr id="109571" name="Rectangle 3"/>
          <p:cNvSpPr>
            <a:spLocks noGrp="1" noChangeArrowheads="1"/>
          </p:cNvSpPr>
          <p:nvPr>
            <p:ph type="body" idx="1"/>
          </p:nvPr>
        </p:nvSpPr>
        <p:spPr>
          <a:xfrm>
            <a:off x="685800" y="1285860"/>
            <a:ext cx="7772400" cy="4810140"/>
          </a:xfrm>
        </p:spPr>
        <p:txBody>
          <a:bodyPr/>
          <a:lstStyle/>
          <a:p>
            <a:r>
              <a:rPr lang="el-GR" sz="2800" dirty="0" smtClean="0"/>
              <a:t>Γραμμική Αναζήτηση</a:t>
            </a:r>
            <a:r>
              <a:rPr lang="en-US" sz="2800" dirty="0" smtClean="0"/>
              <a:t>: O(n)</a:t>
            </a:r>
            <a:r>
              <a:rPr lang="el-GR" sz="2800" dirty="0" smtClean="0"/>
              <a:t> στη μέση περίπτωση</a:t>
            </a:r>
            <a:endParaRPr lang="en-US" sz="2800" dirty="0"/>
          </a:p>
          <a:p>
            <a:r>
              <a:rPr lang="el-GR" sz="2800" dirty="0" smtClean="0"/>
              <a:t>Δυαδική Αναζήτηση</a:t>
            </a:r>
            <a:r>
              <a:rPr lang="en-US" sz="2800" dirty="0" smtClean="0"/>
              <a:t>: O(log</a:t>
            </a:r>
            <a:r>
              <a:rPr lang="en-US" sz="2800" baseline="-25000" dirty="0" smtClean="0"/>
              <a:t>2</a:t>
            </a:r>
            <a:r>
              <a:rPr lang="en-US" sz="2800" dirty="0" smtClean="0"/>
              <a:t>n)</a:t>
            </a:r>
            <a:r>
              <a:rPr lang="el-GR" sz="2800" dirty="0" smtClean="0"/>
              <a:t> στη μέση περίπτωση</a:t>
            </a:r>
            <a:endParaRPr lang="en-US" sz="2800" dirty="0"/>
          </a:p>
          <a:p>
            <a:r>
              <a:rPr lang="el-GR" sz="2800" dirty="0" smtClean="0"/>
              <a:t>Κατακερματισμός</a:t>
            </a:r>
            <a:endParaRPr lang="en-US" sz="2800" dirty="0"/>
          </a:p>
          <a:p>
            <a:pPr lvl="1"/>
            <a:r>
              <a:rPr lang="el-GR" sz="2400" dirty="0" smtClean="0"/>
              <a:t>Ανοιχτή Διευθυνσιοδότηση</a:t>
            </a:r>
            <a:endParaRPr lang="en-US" sz="2400" dirty="0"/>
          </a:p>
          <a:p>
            <a:pPr lvl="2"/>
            <a:r>
              <a:rPr lang="el-GR" sz="2000" dirty="0" smtClean="0"/>
              <a:t>Γραμμική Διερεύνηση (</a:t>
            </a:r>
            <a:r>
              <a:rPr lang="en-US" sz="2000" dirty="0" smtClean="0"/>
              <a:t>Linear probing</a:t>
            </a:r>
            <a:r>
              <a:rPr lang="el-GR" sz="2000" dirty="0" smtClean="0"/>
              <a:t>)</a:t>
            </a:r>
            <a:endParaRPr lang="en-US" sz="2000" dirty="0"/>
          </a:p>
          <a:p>
            <a:pPr lvl="2"/>
            <a:r>
              <a:rPr lang="el-GR" sz="2000" dirty="0" smtClean="0"/>
              <a:t>Διπλός Κατακερματισμός (</a:t>
            </a:r>
            <a:r>
              <a:rPr lang="en-US" sz="2000" dirty="0" smtClean="0"/>
              <a:t>Double hashing</a:t>
            </a:r>
            <a:r>
              <a:rPr lang="el-GR" sz="2000" dirty="0" smtClean="0"/>
              <a:t>)</a:t>
            </a:r>
            <a:endParaRPr lang="en-US" sz="2000" dirty="0"/>
          </a:p>
          <a:p>
            <a:pPr lvl="1"/>
            <a:r>
              <a:rPr lang="el-GR" sz="2400" dirty="0" smtClean="0"/>
              <a:t>Κατακερματισμός με αλυσίδες (</a:t>
            </a:r>
            <a:r>
              <a:rPr lang="en-US" sz="2400" dirty="0" smtClean="0"/>
              <a:t>Chained hashing</a:t>
            </a:r>
            <a:r>
              <a:rPr lang="el-GR" sz="2400" dirty="0" smtClean="0"/>
              <a:t>)</a:t>
            </a:r>
            <a:endParaRPr lang="en-US" sz="2400" dirty="0"/>
          </a:p>
          <a:p>
            <a:pPr lvl="1"/>
            <a:r>
              <a:rPr lang="el-GR" sz="2400" dirty="0" smtClean="0"/>
              <a:t>Ο Μέσος αριθμός διερευνήσεων στον πίνακα κατά τη διάρκεια Επιτυχούς Αναζήτησης (</a:t>
            </a:r>
            <a:r>
              <a:rPr lang="en-US" sz="2400" dirty="0" smtClean="0"/>
              <a:t>Successful Search</a:t>
            </a:r>
            <a:r>
              <a:rPr lang="el-GR" sz="2400" dirty="0" smtClean="0"/>
              <a:t>) είναι συνάρτηση του παράγοντα φόρτου </a:t>
            </a:r>
            <a:r>
              <a:rPr lang="en-US" sz="2400" dirty="0" smtClean="0">
                <a:effectLst>
                  <a:outerShdw blurRad="38100" dist="38100" dir="2700000" algn="tl">
                    <a:srgbClr val="000000">
                      <a:alpha val="43137"/>
                    </a:srgbClr>
                  </a:outerShdw>
                </a:effectLst>
                <a:latin typeface="Symbol" pitchFamily="18" charset="2"/>
              </a:rPr>
              <a:t>a</a:t>
            </a:r>
            <a:r>
              <a:rPr lang="en-US" sz="2400" dirty="0">
                <a:latin typeface="Symbol" pitchFamily="18" charset="2"/>
              </a:rPr>
              <a:t>.</a:t>
            </a:r>
          </a:p>
          <a:p>
            <a:pPr lvl="1"/>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57166"/>
            <a:ext cx="7772400" cy="857256"/>
          </a:xfrm>
          <a:noFill/>
          <a:ln/>
          <a:effectLst>
            <a:outerShdw dist="107763" dir="2700000" algn="ctr" rotWithShape="0">
              <a:schemeClr val="bg2"/>
            </a:outerShdw>
          </a:effectLst>
        </p:spPr>
        <p:txBody>
          <a:bodyPr lIns="90488" tIns="44450" rIns="90488" bIns="44450"/>
          <a:lstStyle/>
          <a:p>
            <a:r>
              <a:rPr lang="el-GR" sz="4000" dirty="0" smtClean="0"/>
              <a:t>Τι είναι Πίνακας Κατακερματισμού (</a:t>
            </a:r>
            <a:r>
              <a:rPr lang="en-US" sz="4000" dirty="0" smtClean="0"/>
              <a:t>Hash Table</a:t>
            </a:r>
            <a:r>
              <a:rPr lang="el-GR" sz="4000" dirty="0" smtClean="0"/>
              <a:t>)</a:t>
            </a:r>
            <a:r>
              <a:rPr lang="en-US" sz="4000" dirty="0" smtClean="0"/>
              <a:t> </a:t>
            </a:r>
            <a:r>
              <a:rPr lang="en-US" sz="4000" dirty="0"/>
              <a:t>?</a:t>
            </a:r>
          </a:p>
        </p:txBody>
      </p:sp>
      <p:sp>
        <p:nvSpPr>
          <p:cNvPr id="8195" name="Rectangle 3"/>
          <p:cNvSpPr>
            <a:spLocks noGrp="1" noChangeArrowheads="1"/>
          </p:cNvSpPr>
          <p:nvPr>
            <p:ph type="body" sz="half" idx="1"/>
          </p:nvPr>
        </p:nvSpPr>
        <p:spPr>
          <a:xfrm>
            <a:off x="685800" y="1500174"/>
            <a:ext cx="6743720" cy="4595826"/>
          </a:xfrm>
          <a:noFill/>
          <a:ln/>
        </p:spPr>
        <p:txBody>
          <a:bodyPr lIns="90488" tIns="44450" rIns="90488" bIns="44450"/>
          <a:lstStyle/>
          <a:p>
            <a:r>
              <a:rPr lang="el-GR" dirty="0" smtClean="0"/>
              <a:t>Η πιο απλή μορφή ενός πίνακα κατακερματισμού</a:t>
            </a:r>
            <a:r>
              <a:rPr lang="en-US" dirty="0" smtClean="0"/>
              <a:t> </a:t>
            </a:r>
            <a:r>
              <a:rPr lang="el-GR" dirty="0" smtClean="0"/>
              <a:t>είναι ένας πίνακας</a:t>
            </a:r>
            <a:r>
              <a:rPr lang="en-US" dirty="0" smtClean="0"/>
              <a:t> </a:t>
            </a:r>
            <a:r>
              <a:rPr lang="el-GR" dirty="0" smtClean="0"/>
              <a:t>(</a:t>
            </a:r>
            <a:r>
              <a:rPr lang="en-US" dirty="0" smtClean="0"/>
              <a:t>array) </a:t>
            </a:r>
            <a:r>
              <a:rPr lang="el-GR" dirty="0" smtClean="0"/>
              <a:t>εγγραφών</a:t>
            </a:r>
            <a:r>
              <a:rPr lang="en-US" dirty="0" smtClean="0"/>
              <a:t> (</a:t>
            </a:r>
            <a:r>
              <a:rPr lang="el-GR" dirty="0" smtClean="0"/>
              <a:t>ή και αντικειμένων).</a:t>
            </a:r>
          </a:p>
          <a:p>
            <a:endParaRPr lang="en-US" dirty="0"/>
          </a:p>
          <a:p>
            <a:r>
              <a:rPr lang="el-GR" dirty="0" smtClean="0"/>
              <a:t>Στο παράδειγμα έχουμε </a:t>
            </a:r>
            <a:r>
              <a:rPr lang="en-US" dirty="0" smtClean="0"/>
              <a:t>701 </a:t>
            </a:r>
            <a:r>
              <a:rPr lang="el-GR" dirty="0" smtClean="0"/>
              <a:t>εγγραφές</a:t>
            </a:r>
            <a:r>
              <a:rPr lang="en-US" dirty="0" smtClean="0"/>
              <a:t>.</a:t>
            </a:r>
            <a:endParaRPr lang="en-US" dirty="0"/>
          </a:p>
        </p:txBody>
      </p:sp>
      <p:sp>
        <p:nvSpPr>
          <p:cNvPr id="8196"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8197" name="Line 5"/>
          <p:cNvSpPr>
            <a:spLocks noChangeShapeType="1"/>
          </p:cNvSpPr>
          <p:nvPr/>
        </p:nvSpPr>
        <p:spPr bwMode="auto">
          <a:xfrm>
            <a:off x="1974850" y="4679950"/>
            <a:ext cx="0" cy="792163"/>
          </a:xfrm>
          <a:prstGeom prst="line">
            <a:avLst/>
          </a:prstGeom>
          <a:noFill/>
          <a:ln w="12700">
            <a:solidFill>
              <a:schemeClr val="tx1"/>
            </a:solidFill>
            <a:round/>
            <a:headEnd/>
            <a:tailEnd/>
          </a:ln>
          <a:effectLst/>
        </p:spPr>
        <p:txBody>
          <a:bodyPr/>
          <a:lstStyle/>
          <a:p>
            <a:endParaRPr lang="el-GR"/>
          </a:p>
        </p:txBody>
      </p:sp>
      <p:sp>
        <p:nvSpPr>
          <p:cNvPr id="8198" name="Line 6"/>
          <p:cNvSpPr>
            <a:spLocks noChangeShapeType="1"/>
          </p:cNvSpPr>
          <p:nvPr/>
        </p:nvSpPr>
        <p:spPr bwMode="auto">
          <a:xfrm>
            <a:off x="2889250" y="4679950"/>
            <a:ext cx="0" cy="792163"/>
          </a:xfrm>
          <a:prstGeom prst="line">
            <a:avLst/>
          </a:prstGeom>
          <a:noFill/>
          <a:ln w="12700">
            <a:solidFill>
              <a:schemeClr val="tx1"/>
            </a:solidFill>
            <a:round/>
            <a:headEnd/>
            <a:tailEnd/>
          </a:ln>
          <a:effectLst/>
        </p:spPr>
        <p:txBody>
          <a:bodyPr/>
          <a:lstStyle/>
          <a:p>
            <a:endParaRPr lang="el-GR"/>
          </a:p>
        </p:txBody>
      </p:sp>
      <p:sp>
        <p:nvSpPr>
          <p:cNvPr id="8199" name="Line 7"/>
          <p:cNvSpPr>
            <a:spLocks noChangeShapeType="1"/>
          </p:cNvSpPr>
          <p:nvPr/>
        </p:nvSpPr>
        <p:spPr bwMode="auto">
          <a:xfrm>
            <a:off x="3802063" y="4679950"/>
            <a:ext cx="1587" cy="792163"/>
          </a:xfrm>
          <a:prstGeom prst="line">
            <a:avLst/>
          </a:prstGeom>
          <a:noFill/>
          <a:ln w="12700">
            <a:solidFill>
              <a:schemeClr val="tx1"/>
            </a:solidFill>
            <a:round/>
            <a:headEnd/>
            <a:tailEnd/>
          </a:ln>
          <a:effectLst/>
        </p:spPr>
        <p:txBody>
          <a:bodyPr/>
          <a:lstStyle/>
          <a:p>
            <a:endParaRPr lang="el-GR"/>
          </a:p>
        </p:txBody>
      </p:sp>
      <p:sp>
        <p:nvSpPr>
          <p:cNvPr id="8200" name="Line 8"/>
          <p:cNvSpPr>
            <a:spLocks noChangeShapeType="1"/>
          </p:cNvSpPr>
          <p:nvPr/>
        </p:nvSpPr>
        <p:spPr bwMode="auto">
          <a:xfrm>
            <a:off x="4718050" y="4683125"/>
            <a:ext cx="0" cy="784225"/>
          </a:xfrm>
          <a:prstGeom prst="line">
            <a:avLst/>
          </a:prstGeom>
          <a:noFill/>
          <a:ln w="12700">
            <a:solidFill>
              <a:schemeClr val="tx1"/>
            </a:solidFill>
            <a:round/>
            <a:headEnd/>
            <a:tailEnd/>
          </a:ln>
          <a:effectLst/>
        </p:spPr>
        <p:txBody>
          <a:bodyPr/>
          <a:lstStyle/>
          <a:p>
            <a:endParaRPr lang="el-GR"/>
          </a:p>
        </p:txBody>
      </p:sp>
      <p:sp>
        <p:nvSpPr>
          <p:cNvPr id="8201" name="Line 9"/>
          <p:cNvSpPr>
            <a:spLocks noChangeShapeType="1"/>
          </p:cNvSpPr>
          <p:nvPr/>
        </p:nvSpPr>
        <p:spPr bwMode="auto">
          <a:xfrm>
            <a:off x="5632450" y="4683125"/>
            <a:ext cx="0" cy="784225"/>
          </a:xfrm>
          <a:prstGeom prst="line">
            <a:avLst/>
          </a:prstGeom>
          <a:noFill/>
          <a:ln w="12700">
            <a:solidFill>
              <a:schemeClr val="tx1"/>
            </a:solidFill>
            <a:round/>
            <a:headEnd/>
            <a:tailEnd/>
          </a:ln>
          <a:effectLst/>
        </p:spPr>
        <p:txBody>
          <a:bodyPr/>
          <a:lstStyle/>
          <a:p>
            <a:endParaRPr lang="el-GR"/>
          </a:p>
        </p:txBody>
      </p:sp>
      <p:sp>
        <p:nvSpPr>
          <p:cNvPr id="8202" name="Line 10"/>
          <p:cNvSpPr>
            <a:spLocks noChangeShapeType="1"/>
          </p:cNvSpPr>
          <p:nvPr/>
        </p:nvSpPr>
        <p:spPr bwMode="auto">
          <a:xfrm>
            <a:off x="6546850" y="4678363"/>
            <a:ext cx="0" cy="793750"/>
          </a:xfrm>
          <a:prstGeom prst="line">
            <a:avLst/>
          </a:prstGeom>
          <a:noFill/>
          <a:ln w="12700">
            <a:solidFill>
              <a:schemeClr val="tx1"/>
            </a:solidFill>
            <a:round/>
            <a:headEnd/>
            <a:tailEnd/>
          </a:ln>
          <a:effectLst/>
        </p:spPr>
        <p:txBody>
          <a:bodyPr/>
          <a:lstStyle/>
          <a:p>
            <a:endParaRPr lang="el-GR"/>
          </a:p>
        </p:txBody>
      </p:sp>
      <p:sp>
        <p:nvSpPr>
          <p:cNvPr id="8203" name="Rectangle 11"/>
          <p:cNvSpPr>
            <a:spLocks noChangeArrowheads="1"/>
          </p:cNvSpPr>
          <p:nvPr/>
        </p:nvSpPr>
        <p:spPr bwMode="auto">
          <a:xfrm>
            <a:off x="1184275" y="4219575"/>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8204" name="Rectangle 12"/>
          <p:cNvSpPr>
            <a:spLocks noChangeArrowheads="1"/>
          </p:cNvSpPr>
          <p:nvPr/>
        </p:nvSpPr>
        <p:spPr bwMode="auto">
          <a:xfrm>
            <a:off x="2044700" y="4219575"/>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8205" name="Rectangle 13"/>
          <p:cNvSpPr>
            <a:spLocks noChangeArrowheads="1"/>
          </p:cNvSpPr>
          <p:nvPr/>
        </p:nvSpPr>
        <p:spPr bwMode="auto">
          <a:xfrm>
            <a:off x="2959100" y="4219575"/>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8206" name="Rectangle 14"/>
          <p:cNvSpPr>
            <a:spLocks noChangeArrowheads="1"/>
          </p:cNvSpPr>
          <p:nvPr/>
        </p:nvSpPr>
        <p:spPr bwMode="auto">
          <a:xfrm>
            <a:off x="384016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8207" name="Rectangle 15"/>
          <p:cNvSpPr>
            <a:spLocks noChangeArrowheads="1"/>
          </p:cNvSpPr>
          <p:nvPr/>
        </p:nvSpPr>
        <p:spPr bwMode="auto">
          <a:xfrm>
            <a:off x="475456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8208" name="Rectangle 16"/>
          <p:cNvSpPr>
            <a:spLocks noChangeArrowheads="1"/>
          </p:cNvSpPr>
          <p:nvPr/>
        </p:nvSpPr>
        <p:spPr bwMode="auto">
          <a:xfrm>
            <a:off x="572611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8210" name="Rectangle 18"/>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useBgFill="1">
        <p:nvSpPr>
          <p:cNvPr id="8211" name="Freeform 19"/>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8212" name="Rectangle 20"/>
          <p:cNvSpPr>
            <a:spLocks noChangeArrowheads="1"/>
          </p:cNvSpPr>
          <p:nvPr/>
        </p:nvSpPr>
        <p:spPr bwMode="auto">
          <a:xfrm>
            <a:off x="7134225" y="4848225"/>
            <a:ext cx="60166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sp>
        <p:nvSpPr>
          <p:cNvPr id="8213" name="Rectangle 21"/>
          <p:cNvSpPr>
            <a:spLocks noChangeArrowheads="1"/>
          </p:cNvSpPr>
          <p:nvPr/>
        </p:nvSpPr>
        <p:spPr bwMode="auto">
          <a:xfrm>
            <a:off x="8048625" y="4222750"/>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7772400" cy="785818"/>
          </a:xfrm>
          <a:noFill/>
          <a:ln/>
          <a:effectLst>
            <a:outerShdw dist="107763" dir="2700000" algn="ctr" rotWithShape="0">
              <a:schemeClr val="bg2"/>
            </a:outerShdw>
          </a:effectLst>
        </p:spPr>
        <p:txBody>
          <a:bodyPr lIns="90488" tIns="44450" rIns="90488" bIns="44450"/>
          <a:lstStyle/>
          <a:p>
            <a:r>
              <a:rPr lang="el-GR" dirty="0" smtClean="0"/>
              <a:t>Πίνακας Κατακερματισμού</a:t>
            </a:r>
            <a:endParaRPr lang="en-US" dirty="0"/>
          </a:p>
        </p:txBody>
      </p:sp>
      <p:sp>
        <p:nvSpPr>
          <p:cNvPr id="10243" name="Rectangle 3"/>
          <p:cNvSpPr>
            <a:spLocks noGrp="1" noChangeArrowheads="1"/>
          </p:cNvSpPr>
          <p:nvPr>
            <p:ph type="body" sz="half" idx="1"/>
          </p:nvPr>
        </p:nvSpPr>
        <p:spPr>
          <a:xfrm>
            <a:off x="685800" y="1071546"/>
            <a:ext cx="4525963" cy="4818079"/>
          </a:xfrm>
          <a:noFill/>
          <a:ln/>
        </p:spPr>
        <p:txBody>
          <a:bodyPr lIns="90488" tIns="44450" rIns="90488" bIns="44450"/>
          <a:lstStyle/>
          <a:p>
            <a:r>
              <a:rPr lang="el-GR" dirty="0" smtClean="0"/>
              <a:t>Κάθε εγγραφή έχει ένα συγκεκριμένο πεδίο, που ονομάζεται κλειδί (</a:t>
            </a:r>
            <a:r>
              <a:rPr lang="en-US" u="sng" dirty="0" smtClean="0">
                <a:solidFill>
                  <a:schemeClr val="accent2"/>
                </a:solidFill>
              </a:rPr>
              <a:t>key</a:t>
            </a:r>
            <a:r>
              <a:rPr lang="el-GR" u="sng" dirty="0" smtClean="0">
                <a:solidFill>
                  <a:schemeClr val="accent2"/>
                </a:solidFill>
              </a:rPr>
              <a:t>)</a:t>
            </a:r>
            <a:r>
              <a:rPr lang="en-US" dirty="0" smtClean="0"/>
              <a:t>.</a:t>
            </a:r>
            <a:endParaRPr lang="en-US" dirty="0"/>
          </a:p>
          <a:p>
            <a:r>
              <a:rPr lang="el-GR" dirty="0" smtClean="0"/>
              <a:t>Στο παράδειγμα</a:t>
            </a:r>
            <a:r>
              <a:rPr lang="en-US" dirty="0" smtClean="0"/>
              <a:t>, </a:t>
            </a:r>
            <a:r>
              <a:rPr lang="el-GR" dirty="0" smtClean="0"/>
              <a:t>το κλειδί είναι ένα πεδίο τύπου </a:t>
            </a:r>
            <a:r>
              <a:rPr lang="en-US" dirty="0" smtClean="0"/>
              <a:t>long </a:t>
            </a:r>
            <a:r>
              <a:rPr lang="en-US" dirty="0"/>
              <a:t>integer </a:t>
            </a:r>
            <a:r>
              <a:rPr lang="el-GR" dirty="0" smtClean="0"/>
              <a:t>με το όνομα</a:t>
            </a:r>
            <a:r>
              <a:rPr lang="en-US" dirty="0" smtClean="0"/>
              <a:t> </a:t>
            </a:r>
            <a:r>
              <a:rPr lang="en-US" sz="2400" dirty="0">
                <a:latin typeface="Arial" charset="0"/>
              </a:rPr>
              <a:t>Number</a:t>
            </a:r>
            <a:r>
              <a:rPr lang="en-US" dirty="0"/>
              <a:t>.</a:t>
            </a:r>
          </a:p>
        </p:txBody>
      </p:sp>
      <p:sp>
        <p:nvSpPr>
          <p:cNvPr id="10244"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0245" name="Line 5"/>
          <p:cNvSpPr>
            <a:spLocks noChangeShapeType="1"/>
          </p:cNvSpPr>
          <p:nvPr/>
        </p:nvSpPr>
        <p:spPr bwMode="auto">
          <a:xfrm>
            <a:off x="1974850" y="4679950"/>
            <a:ext cx="0" cy="792163"/>
          </a:xfrm>
          <a:prstGeom prst="line">
            <a:avLst/>
          </a:prstGeom>
          <a:noFill/>
          <a:ln w="12700">
            <a:solidFill>
              <a:schemeClr val="tx1"/>
            </a:solidFill>
            <a:round/>
            <a:headEnd/>
            <a:tailEnd/>
          </a:ln>
          <a:effectLst/>
        </p:spPr>
        <p:txBody>
          <a:bodyPr/>
          <a:lstStyle/>
          <a:p>
            <a:endParaRPr lang="el-GR"/>
          </a:p>
        </p:txBody>
      </p:sp>
      <p:sp>
        <p:nvSpPr>
          <p:cNvPr id="10246" name="Line 6"/>
          <p:cNvSpPr>
            <a:spLocks noChangeShapeType="1"/>
          </p:cNvSpPr>
          <p:nvPr/>
        </p:nvSpPr>
        <p:spPr bwMode="auto">
          <a:xfrm>
            <a:off x="2889250" y="4679950"/>
            <a:ext cx="0" cy="792163"/>
          </a:xfrm>
          <a:prstGeom prst="line">
            <a:avLst/>
          </a:prstGeom>
          <a:noFill/>
          <a:ln w="12700">
            <a:solidFill>
              <a:schemeClr val="tx1"/>
            </a:solidFill>
            <a:round/>
            <a:headEnd/>
            <a:tailEnd/>
          </a:ln>
          <a:effectLst/>
        </p:spPr>
        <p:txBody>
          <a:bodyPr/>
          <a:lstStyle/>
          <a:p>
            <a:endParaRPr lang="el-GR"/>
          </a:p>
        </p:txBody>
      </p:sp>
      <p:sp>
        <p:nvSpPr>
          <p:cNvPr id="10247" name="Line 7"/>
          <p:cNvSpPr>
            <a:spLocks noChangeShapeType="1"/>
          </p:cNvSpPr>
          <p:nvPr/>
        </p:nvSpPr>
        <p:spPr bwMode="auto">
          <a:xfrm>
            <a:off x="3802063" y="4679950"/>
            <a:ext cx="1587" cy="792163"/>
          </a:xfrm>
          <a:prstGeom prst="line">
            <a:avLst/>
          </a:prstGeom>
          <a:noFill/>
          <a:ln w="12700">
            <a:solidFill>
              <a:schemeClr val="tx1"/>
            </a:solidFill>
            <a:round/>
            <a:headEnd/>
            <a:tailEnd/>
          </a:ln>
          <a:effectLst/>
        </p:spPr>
        <p:txBody>
          <a:bodyPr/>
          <a:lstStyle/>
          <a:p>
            <a:endParaRPr lang="el-GR"/>
          </a:p>
        </p:txBody>
      </p:sp>
      <p:sp>
        <p:nvSpPr>
          <p:cNvPr id="10248" name="Line 8"/>
          <p:cNvSpPr>
            <a:spLocks noChangeShapeType="1"/>
          </p:cNvSpPr>
          <p:nvPr/>
        </p:nvSpPr>
        <p:spPr bwMode="auto">
          <a:xfrm>
            <a:off x="4718050" y="4683125"/>
            <a:ext cx="0" cy="784225"/>
          </a:xfrm>
          <a:prstGeom prst="line">
            <a:avLst/>
          </a:prstGeom>
          <a:noFill/>
          <a:ln w="12700">
            <a:solidFill>
              <a:schemeClr val="tx1"/>
            </a:solidFill>
            <a:round/>
            <a:headEnd/>
            <a:tailEnd/>
          </a:ln>
          <a:effectLst/>
        </p:spPr>
        <p:txBody>
          <a:bodyPr/>
          <a:lstStyle/>
          <a:p>
            <a:endParaRPr lang="el-GR"/>
          </a:p>
        </p:txBody>
      </p:sp>
      <p:sp>
        <p:nvSpPr>
          <p:cNvPr id="10249" name="Line 9"/>
          <p:cNvSpPr>
            <a:spLocks noChangeShapeType="1"/>
          </p:cNvSpPr>
          <p:nvPr/>
        </p:nvSpPr>
        <p:spPr bwMode="auto">
          <a:xfrm>
            <a:off x="5632450" y="4683125"/>
            <a:ext cx="0" cy="784225"/>
          </a:xfrm>
          <a:prstGeom prst="line">
            <a:avLst/>
          </a:prstGeom>
          <a:noFill/>
          <a:ln w="12700">
            <a:solidFill>
              <a:schemeClr val="tx1"/>
            </a:solidFill>
            <a:round/>
            <a:headEnd/>
            <a:tailEnd/>
          </a:ln>
          <a:effectLst/>
        </p:spPr>
        <p:txBody>
          <a:bodyPr/>
          <a:lstStyle/>
          <a:p>
            <a:endParaRPr lang="el-GR"/>
          </a:p>
        </p:txBody>
      </p:sp>
      <p:sp>
        <p:nvSpPr>
          <p:cNvPr id="10250" name="Line 10"/>
          <p:cNvSpPr>
            <a:spLocks noChangeShapeType="1"/>
          </p:cNvSpPr>
          <p:nvPr/>
        </p:nvSpPr>
        <p:spPr bwMode="auto">
          <a:xfrm>
            <a:off x="6546850" y="4678363"/>
            <a:ext cx="0" cy="793750"/>
          </a:xfrm>
          <a:prstGeom prst="line">
            <a:avLst/>
          </a:prstGeom>
          <a:noFill/>
          <a:ln w="12700">
            <a:solidFill>
              <a:schemeClr val="tx1"/>
            </a:solidFill>
            <a:round/>
            <a:headEnd/>
            <a:tailEnd/>
          </a:ln>
          <a:effectLst/>
        </p:spPr>
        <p:txBody>
          <a:bodyPr/>
          <a:lstStyle/>
          <a:p>
            <a:endParaRPr lang="el-GR"/>
          </a:p>
        </p:txBody>
      </p:sp>
      <p:sp>
        <p:nvSpPr>
          <p:cNvPr id="10251" name="Rectangle 11"/>
          <p:cNvSpPr>
            <a:spLocks noChangeArrowheads="1"/>
          </p:cNvSpPr>
          <p:nvPr/>
        </p:nvSpPr>
        <p:spPr bwMode="auto">
          <a:xfrm>
            <a:off x="1184275" y="4219575"/>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10252" name="Rectangle 12"/>
          <p:cNvSpPr>
            <a:spLocks noChangeArrowheads="1"/>
          </p:cNvSpPr>
          <p:nvPr/>
        </p:nvSpPr>
        <p:spPr bwMode="auto">
          <a:xfrm>
            <a:off x="2044700" y="4219575"/>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10253" name="Rectangle 13"/>
          <p:cNvSpPr>
            <a:spLocks noChangeArrowheads="1"/>
          </p:cNvSpPr>
          <p:nvPr/>
        </p:nvSpPr>
        <p:spPr bwMode="auto">
          <a:xfrm>
            <a:off x="2959100" y="4219575"/>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10254" name="Rectangle 14"/>
          <p:cNvSpPr>
            <a:spLocks noChangeArrowheads="1"/>
          </p:cNvSpPr>
          <p:nvPr/>
        </p:nvSpPr>
        <p:spPr bwMode="auto">
          <a:xfrm>
            <a:off x="384016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10255" name="Rectangle 15"/>
          <p:cNvSpPr>
            <a:spLocks noChangeArrowheads="1"/>
          </p:cNvSpPr>
          <p:nvPr/>
        </p:nvSpPr>
        <p:spPr bwMode="auto">
          <a:xfrm>
            <a:off x="475456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0256" name="Rectangle 16"/>
          <p:cNvSpPr>
            <a:spLocks noChangeArrowheads="1"/>
          </p:cNvSpPr>
          <p:nvPr/>
        </p:nvSpPr>
        <p:spPr bwMode="auto">
          <a:xfrm>
            <a:off x="572611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10257" name="Rectangle 17"/>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useBgFill="1">
        <p:nvSpPr>
          <p:cNvPr id="10258" name="Freeform 18"/>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10259" name="Rectangle 19"/>
          <p:cNvSpPr>
            <a:spLocks noChangeArrowheads="1"/>
          </p:cNvSpPr>
          <p:nvPr/>
        </p:nvSpPr>
        <p:spPr bwMode="auto">
          <a:xfrm>
            <a:off x="7134225" y="4848225"/>
            <a:ext cx="60166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sp>
        <p:nvSpPr>
          <p:cNvPr id="10260" name="Rectangle 20"/>
          <p:cNvSpPr>
            <a:spLocks noChangeArrowheads="1"/>
          </p:cNvSpPr>
          <p:nvPr/>
        </p:nvSpPr>
        <p:spPr bwMode="auto">
          <a:xfrm>
            <a:off x="8048625" y="4222750"/>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sp>
        <p:nvSpPr>
          <p:cNvPr id="10261" name="Rectangle 2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0262" name="Freeform 22"/>
          <p:cNvSpPr>
            <a:spLocks/>
          </p:cNvSpPr>
          <p:nvPr/>
        </p:nvSpPr>
        <p:spPr bwMode="auto">
          <a:xfrm>
            <a:off x="4724400" y="914400"/>
            <a:ext cx="1296988" cy="4573588"/>
          </a:xfrm>
          <a:custGeom>
            <a:avLst/>
            <a:gdLst/>
            <a:ahLst/>
            <a:cxnLst>
              <a:cxn ang="0">
                <a:pos x="0" y="2352"/>
              </a:cxn>
              <a:cxn ang="0">
                <a:pos x="816" y="0"/>
              </a:cxn>
              <a:cxn ang="0">
                <a:pos x="816" y="1584"/>
              </a:cxn>
              <a:cxn ang="0">
                <a:pos x="0" y="2880"/>
              </a:cxn>
              <a:cxn ang="0">
                <a:pos x="0" y="2352"/>
              </a:cxn>
            </a:cxnLst>
            <a:rect l="0" t="0" r="r" b="b"/>
            <a:pathLst>
              <a:path w="817" h="2881">
                <a:moveTo>
                  <a:pt x="0" y="2352"/>
                </a:moveTo>
                <a:lnTo>
                  <a:pt x="816" y="0"/>
                </a:lnTo>
                <a:lnTo>
                  <a:pt x="816" y="1584"/>
                </a:lnTo>
                <a:lnTo>
                  <a:pt x="0" y="2880"/>
                </a:lnTo>
                <a:lnTo>
                  <a:pt x="0" y="2352"/>
                </a:lnTo>
              </a:path>
            </a:pathLst>
          </a:custGeom>
          <a:gradFill rotWithShape="0">
            <a:gsLst>
              <a:gs pos="0">
                <a:srgbClr val="8080FF"/>
              </a:gs>
              <a:gs pos="100000">
                <a:srgbClr val="8080FF">
                  <a:gamma/>
                  <a:shade val="29804"/>
                  <a:invGamma/>
                </a:srgbClr>
              </a:gs>
            </a:gsLst>
            <a:lin ang="5400000" scaled="1"/>
          </a:gradFill>
          <a:ln w="12700" cap="rnd" cmpd="sng">
            <a:solidFill>
              <a:schemeClr val="tx1"/>
            </a:solidFill>
            <a:prstDash val="solid"/>
            <a:round/>
            <a:headEnd type="none" w="med" len="med"/>
            <a:tailEnd type="none" w="med" len="med"/>
          </a:ln>
          <a:effectLst/>
        </p:spPr>
        <p:txBody>
          <a:bodyPr/>
          <a:lstStyle/>
          <a:p>
            <a:endParaRPr lang="el-GR"/>
          </a:p>
        </p:txBody>
      </p:sp>
      <p:sp>
        <p:nvSpPr>
          <p:cNvPr id="10263" name="Freeform 23"/>
          <p:cNvSpPr>
            <a:spLocks/>
          </p:cNvSpPr>
          <p:nvPr/>
        </p:nvSpPr>
        <p:spPr bwMode="auto">
          <a:xfrm>
            <a:off x="4724400" y="3386138"/>
            <a:ext cx="3911600" cy="2101850"/>
          </a:xfrm>
          <a:custGeom>
            <a:avLst/>
            <a:gdLst/>
            <a:ahLst/>
            <a:cxnLst>
              <a:cxn ang="0">
                <a:pos x="0" y="1323"/>
              </a:cxn>
              <a:cxn ang="0">
                <a:pos x="823" y="0"/>
              </a:cxn>
              <a:cxn ang="0">
                <a:pos x="2463" y="0"/>
              </a:cxn>
              <a:cxn ang="0">
                <a:pos x="576" y="1323"/>
              </a:cxn>
              <a:cxn ang="0">
                <a:pos x="0" y="1323"/>
              </a:cxn>
            </a:cxnLst>
            <a:rect l="0" t="0" r="r" b="b"/>
            <a:pathLst>
              <a:path w="2464" h="1324">
                <a:moveTo>
                  <a:pt x="0" y="1323"/>
                </a:moveTo>
                <a:lnTo>
                  <a:pt x="823" y="0"/>
                </a:lnTo>
                <a:lnTo>
                  <a:pt x="2463" y="0"/>
                </a:lnTo>
                <a:lnTo>
                  <a:pt x="576" y="1323"/>
                </a:lnTo>
                <a:lnTo>
                  <a:pt x="0" y="1323"/>
                </a:lnTo>
              </a:path>
            </a:pathLst>
          </a:custGeom>
          <a:gradFill rotWithShape="0">
            <a:gsLst>
              <a:gs pos="0">
                <a:srgbClr val="8080FF">
                  <a:gamma/>
                  <a:shade val="29804"/>
                  <a:invGamma/>
                </a:srgbClr>
              </a:gs>
              <a:gs pos="100000">
                <a:srgbClr val="8080FF"/>
              </a:gs>
            </a:gsLst>
            <a:lin ang="18900000" scaled="1"/>
          </a:gradFill>
          <a:ln w="12700" cap="rnd" cmpd="sng">
            <a:solidFill>
              <a:schemeClr val="tx1"/>
            </a:solidFill>
            <a:prstDash val="solid"/>
            <a:round/>
            <a:headEnd type="none" w="med" len="med"/>
            <a:tailEnd type="none" w="med" len="med"/>
          </a:ln>
          <a:effectLst/>
        </p:spPr>
        <p:txBody>
          <a:bodyPr/>
          <a:lstStyle/>
          <a:p>
            <a:endParaRPr lang="el-GR"/>
          </a:p>
        </p:txBody>
      </p:sp>
      <p:sp>
        <p:nvSpPr>
          <p:cNvPr id="10264" name="Rectangle 24"/>
          <p:cNvSpPr>
            <a:spLocks noChangeArrowheads="1"/>
          </p:cNvSpPr>
          <p:nvPr/>
        </p:nvSpPr>
        <p:spPr bwMode="auto">
          <a:xfrm>
            <a:off x="6888163" y="461963"/>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0265" name="Rectangle 25"/>
          <p:cNvSpPr>
            <a:spLocks noChangeArrowheads="1"/>
          </p:cNvSpPr>
          <p:nvPr/>
        </p:nvSpPr>
        <p:spPr bwMode="auto">
          <a:xfrm>
            <a:off x="6157913" y="1104900"/>
            <a:ext cx="2441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506643548</a:t>
            </a: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7772400" cy="642918"/>
          </a:xfrm>
          <a:noFill/>
          <a:ln/>
          <a:effectLst>
            <a:outerShdw dist="107763" dir="2700000" algn="ctr" rotWithShape="0">
              <a:schemeClr val="bg2"/>
            </a:outerShdw>
          </a:effectLst>
        </p:spPr>
        <p:txBody>
          <a:bodyPr lIns="90488" tIns="44450" rIns="90488" bIns="44450"/>
          <a:lstStyle/>
          <a:p>
            <a:r>
              <a:rPr lang="el-GR" dirty="0" smtClean="0"/>
              <a:t>Πίνακας Κατακερματισμού</a:t>
            </a:r>
            <a:endParaRPr lang="en-US" dirty="0"/>
          </a:p>
        </p:txBody>
      </p:sp>
      <p:sp>
        <p:nvSpPr>
          <p:cNvPr id="12291" name="Rectangle 3"/>
          <p:cNvSpPr>
            <a:spLocks noGrp="1" noChangeArrowheads="1"/>
          </p:cNvSpPr>
          <p:nvPr>
            <p:ph type="body" sz="half" idx="1"/>
          </p:nvPr>
        </p:nvSpPr>
        <p:spPr>
          <a:xfrm>
            <a:off x="685800" y="1000108"/>
            <a:ext cx="4525963" cy="4889517"/>
          </a:xfrm>
          <a:noFill/>
          <a:ln/>
        </p:spPr>
        <p:txBody>
          <a:bodyPr lIns="90488" tIns="44450" rIns="90488" bIns="44450"/>
          <a:lstStyle/>
          <a:p>
            <a:r>
              <a:rPr lang="el-GR" dirty="0" smtClean="0"/>
              <a:t>Ο αριθμός </a:t>
            </a:r>
            <a:r>
              <a:rPr lang="en-US" dirty="0" smtClean="0"/>
              <a:t>Number </a:t>
            </a:r>
            <a:r>
              <a:rPr lang="el-GR" dirty="0" smtClean="0"/>
              <a:t>μπορεί να είναι ο Α.Τ. ενός προσώπου</a:t>
            </a:r>
            <a:r>
              <a:rPr lang="en-US" dirty="0" smtClean="0"/>
              <a:t>, </a:t>
            </a:r>
            <a:r>
              <a:rPr lang="el-GR" dirty="0" smtClean="0"/>
              <a:t>και το υπόλοιπο της εγγραφής να περιέχει πληροφορία για το πρόσωπο αυτό.</a:t>
            </a:r>
            <a:endParaRPr lang="en-US" dirty="0"/>
          </a:p>
        </p:txBody>
      </p:sp>
      <p:sp>
        <p:nvSpPr>
          <p:cNvPr id="12292" name="Rectangle 4"/>
          <p:cNvSpPr>
            <a:spLocks noChangeArrowheads="1"/>
          </p:cNvSpPr>
          <p:nvPr/>
        </p:nvSpPr>
        <p:spPr bwMode="auto">
          <a:xfrm>
            <a:off x="1062038" y="4683125"/>
            <a:ext cx="6046787" cy="785813"/>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2293" name="Line 5"/>
          <p:cNvSpPr>
            <a:spLocks noChangeShapeType="1"/>
          </p:cNvSpPr>
          <p:nvPr/>
        </p:nvSpPr>
        <p:spPr bwMode="auto">
          <a:xfrm>
            <a:off x="1974850" y="4679950"/>
            <a:ext cx="0" cy="792163"/>
          </a:xfrm>
          <a:prstGeom prst="line">
            <a:avLst/>
          </a:prstGeom>
          <a:noFill/>
          <a:ln w="12700">
            <a:solidFill>
              <a:schemeClr val="tx1"/>
            </a:solidFill>
            <a:round/>
            <a:headEnd/>
            <a:tailEnd/>
          </a:ln>
          <a:effectLst/>
        </p:spPr>
        <p:txBody>
          <a:bodyPr/>
          <a:lstStyle/>
          <a:p>
            <a:endParaRPr lang="el-GR"/>
          </a:p>
        </p:txBody>
      </p:sp>
      <p:sp>
        <p:nvSpPr>
          <p:cNvPr id="12294" name="Line 6"/>
          <p:cNvSpPr>
            <a:spLocks noChangeShapeType="1"/>
          </p:cNvSpPr>
          <p:nvPr/>
        </p:nvSpPr>
        <p:spPr bwMode="auto">
          <a:xfrm>
            <a:off x="2889250" y="4679950"/>
            <a:ext cx="0" cy="792163"/>
          </a:xfrm>
          <a:prstGeom prst="line">
            <a:avLst/>
          </a:prstGeom>
          <a:noFill/>
          <a:ln w="12700">
            <a:solidFill>
              <a:schemeClr val="tx1"/>
            </a:solidFill>
            <a:round/>
            <a:headEnd/>
            <a:tailEnd/>
          </a:ln>
          <a:effectLst/>
        </p:spPr>
        <p:txBody>
          <a:bodyPr/>
          <a:lstStyle/>
          <a:p>
            <a:endParaRPr lang="el-GR"/>
          </a:p>
        </p:txBody>
      </p:sp>
      <p:sp>
        <p:nvSpPr>
          <p:cNvPr id="12295" name="Line 7"/>
          <p:cNvSpPr>
            <a:spLocks noChangeShapeType="1"/>
          </p:cNvSpPr>
          <p:nvPr/>
        </p:nvSpPr>
        <p:spPr bwMode="auto">
          <a:xfrm>
            <a:off x="3802063" y="4679950"/>
            <a:ext cx="1587" cy="792163"/>
          </a:xfrm>
          <a:prstGeom prst="line">
            <a:avLst/>
          </a:prstGeom>
          <a:noFill/>
          <a:ln w="12700">
            <a:solidFill>
              <a:schemeClr val="tx1"/>
            </a:solidFill>
            <a:round/>
            <a:headEnd/>
            <a:tailEnd/>
          </a:ln>
          <a:effectLst/>
        </p:spPr>
        <p:txBody>
          <a:bodyPr/>
          <a:lstStyle/>
          <a:p>
            <a:endParaRPr lang="el-GR"/>
          </a:p>
        </p:txBody>
      </p:sp>
      <p:sp>
        <p:nvSpPr>
          <p:cNvPr id="12296" name="Line 8"/>
          <p:cNvSpPr>
            <a:spLocks noChangeShapeType="1"/>
          </p:cNvSpPr>
          <p:nvPr/>
        </p:nvSpPr>
        <p:spPr bwMode="auto">
          <a:xfrm>
            <a:off x="4718050" y="4683125"/>
            <a:ext cx="0" cy="784225"/>
          </a:xfrm>
          <a:prstGeom prst="line">
            <a:avLst/>
          </a:prstGeom>
          <a:noFill/>
          <a:ln w="12700">
            <a:solidFill>
              <a:schemeClr val="tx1"/>
            </a:solidFill>
            <a:round/>
            <a:headEnd/>
            <a:tailEnd/>
          </a:ln>
          <a:effectLst/>
        </p:spPr>
        <p:txBody>
          <a:bodyPr/>
          <a:lstStyle/>
          <a:p>
            <a:endParaRPr lang="el-GR"/>
          </a:p>
        </p:txBody>
      </p:sp>
      <p:sp>
        <p:nvSpPr>
          <p:cNvPr id="12297" name="Line 9"/>
          <p:cNvSpPr>
            <a:spLocks noChangeShapeType="1"/>
          </p:cNvSpPr>
          <p:nvPr/>
        </p:nvSpPr>
        <p:spPr bwMode="auto">
          <a:xfrm>
            <a:off x="5632450" y="4683125"/>
            <a:ext cx="0" cy="784225"/>
          </a:xfrm>
          <a:prstGeom prst="line">
            <a:avLst/>
          </a:prstGeom>
          <a:noFill/>
          <a:ln w="12700">
            <a:solidFill>
              <a:schemeClr val="tx1"/>
            </a:solidFill>
            <a:round/>
            <a:headEnd/>
            <a:tailEnd/>
          </a:ln>
          <a:effectLst/>
        </p:spPr>
        <p:txBody>
          <a:bodyPr/>
          <a:lstStyle/>
          <a:p>
            <a:endParaRPr lang="el-GR"/>
          </a:p>
        </p:txBody>
      </p:sp>
      <p:sp>
        <p:nvSpPr>
          <p:cNvPr id="12298" name="Line 10"/>
          <p:cNvSpPr>
            <a:spLocks noChangeShapeType="1"/>
          </p:cNvSpPr>
          <p:nvPr/>
        </p:nvSpPr>
        <p:spPr bwMode="auto">
          <a:xfrm>
            <a:off x="6546850" y="4678363"/>
            <a:ext cx="0" cy="793750"/>
          </a:xfrm>
          <a:prstGeom prst="line">
            <a:avLst/>
          </a:prstGeom>
          <a:noFill/>
          <a:ln w="12700">
            <a:solidFill>
              <a:schemeClr val="tx1"/>
            </a:solidFill>
            <a:round/>
            <a:headEnd/>
            <a:tailEnd/>
          </a:ln>
          <a:effectLst/>
        </p:spPr>
        <p:txBody>
          <a:bodyPr/>
          <a:lstStyle/>
          <a:p>
            <a:endParaRPr lang="el-GR"/>
          </a:p>
        </p:txBody>
      </p:sp>
      <p:sp>
        <p:nvSpPr>
          <p:cNvPr id="12299" name="Rectangle 11"/>
          <p:cNvSpPr>
            <a:spLocks noChangeArrowheads="1"/>
          </p:cNvSpPr>
          <p:nvPr/>
        </p:nvSpPr>
        <p:spPr bwMode="auto">
          <a:xfrm>
            <a:off x="1184275" y="4219575"/>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12300" name="Rectangle 12"/>
          <p:cNvSpPr>
            <a:spLocks noChangeArrowheads="1"/>
          </p:cNvSpPr>
          <p:nvPr/>
        </p:nvSpPr>
        <p:spPr bwMode="auto">
          <a:xfrm>
            <a:off x="2044700" y="4219575"/>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12301" name="Rectangle 13"/>
          <p:cNvSpPr>
            <a:spLocks noChangeArrowheads="1"/>
          </p:cNvSpPr>
          <p:nvPr/>
        </p:nvSpPr>
        <p:spPr bwMode="auto">
          <a:xfrm>
            <a:off x="2959100" y="4219575"/>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12302" name="Rectangle 14"/>
          <p:cNvSpPr>
            <a:spLocks noChangeArrowheads="1"/>
          </p:cNvSpPr>
          <p:nvPr/>
        </p:nvSpPr>
        <p:spPr bwMode="auto">
          <a:xfrm>
            <a:off x="384016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12303" name="Rectangle 15"/>
          <p:cNvSpPr>
            <a:spLocks noChangeArrowheads="1"/>
          </p:cNvSpPr>
          <p:nvPr/>
        </p:nvSpPr>
        <p:spPr bwMode="auto">
          <a:xfrm>
            <a:off x="475456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2304" name="Rectangle 16"/>
          <p:cNvSpPr>
            <a:spLocks noChangeArrowheads="1"/>
          </p:cNvSpPr>
          <p:nvPr/>
        </p:nvSpPr>
        <p:spPr bwMode="auto">
          <a:xfrm>
            <a:off x="5726113" y="4219575"/>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12305" name="Rectangle 17"/>
          <p:cNvSpPr>
            <a:spLocks noChangeArrowheads="1"/>
          </p:cNvSpPr>
          <p:nvPr/>
        </p:nvSpPr>
        <p:spPr bwMode="auto">
          <a:xfrm>
            <a:off x="7891463" y="4683125"/>
            <a:ext cx="901700" cy="785813"/>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useBgFill="1">
        <p:nvSpPr>
          <p:cNvPr id="12306" name="Freeform 18"/>
          <p:cNvSpPr>
            <a:spLocks/>
          </p:cNvSpPr>
          <p:nvPr/>
        </p:nvSpPr>
        <p:spPr bwMode="auto">
          <a:xfrm>
            <a:off x="6818313" y="3355975"/>
            <a:ext cx="1311275" cy="2832100"/>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12307" name="Rectangle 19"/>
          <p:cNvSpPr>
            <a:spLocks noChangeArrowheads="1"/>
          </p:cNvSpPr>
          <p:nvPr/>
        </p:nvSpPr>
        <p:spPr bwMode="auto">
          <a:xfrm>
            <a:off x="7134225" y="4837113"/>
            <a:ext cx="60166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sp>
        <p:nvSpPr>
          <p:cNvPr id="12308" name="Rectangle 20"/>
          <p:cNvSpPr>
            <a:spLocks noChangeArrowheads="1"/>
          </p:cNvSpPr>
          <p:nvPr/>
        </p:nvSpPr>
        <p:spPr bwMode="auto">
          <a:xfrm>
            <a:off x="8048625" y="4222750"/>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sp>
        <p:nvSpPr>
          <p:cNvPr id="12309" name="Rectangle 21"/>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2310" name="Freeform 22"/>
          <p:cNvSpPr>
            <a:spLocks/>
          </p:cNvSpPr>
          <p:nvPr/>
        </p:nvSpPr>
        <p:spPr bwMode="auto">
          <a:xfrm>
            <a:off x="4724400" y="914400"/>
            <a:ext cx="1296988" cy="4573588"/>
          </a:xfrm>
          <a:custGeom>
            <a:avLst/>
            <a:gdLst/>
            <a:ahLst/>
            <a:cxnLst>
              <a:cxn ang="0">
                <a:pos x="0" y="2352"/>
              </a:cxn>
              <a:cxn ang="0">
                <a:pos x="816" y="0"/>
              </a:cxn>
              <a:cxn ang="0">
                <a:pos x="816" y="1584"/>
              </a:cxn>
              <a:cxn ang="0">
                <a:pos x="0" y="2880"/>
              </a:cxn>
              <a:cxn ang="0">
                <a:pos x="0" y="2352"/>
              </a:cxn>
            </a:cxnLst>
            <a:rect l="0" t="0" r="r" b="b"/>
            <a:pathLst>
              <a:path w="817" h="2881">
                <a:moveTo>
                  <a:pt x="0" y="2352"/>
                </a:moveTo>
                <a:lnTo>
                  <a:pt x="816" y="0"/>
                </a:lnTo>
                <a:lnTo>
                  <a:pt x="816" y="1584"/>
                </a:lnTo>
                <a:lnTo>
                  <a:pt x="0" y="2880"/>
                </a:lnTo>
                <a:lnTo>
                  <a:pt x="0" y="2352"/>
                </a:lnTo>
              </a:path>
            </a:pathLst>
          </a:custGeom>
          <a:gradFill rotWithShape="0">
            <a:gsLst>
              <a:gs pos="0">
                <a:srgbClr val="8080FF"/>
              </a:gs>
              <a:gs pos="100000">
                <a:srgbClr val="8080FF">
                  <a:gamma/>
                  <a:shade val="29804"/>
                  <a:invGamma/>
                </a:srgbClr>
              </a:gs>
            </a:gsLst>
            <a:lin ang="5400000" scaled="1"/>
          </a:gradFill>
          <a:ln w="12700" cap="rnd" cmpd="sng">
            <a:solidFill>
              <a:schemeClr val="tx1"/>
            </a:solidFill>
            <a:prstDash val="solid"/>
            <a:round/>
            <a:headEnd type="none" w="med" len="med"/>
            <a:tailEnd type="none" w="med" len="med"/>
          </a:ln>
          <a:effectLst/>
        </p:spPr>
        <p:txBody>
          <a:bodyPr/>
          <a:lstStyle/>
          <a:p>
            <a:endParaRPr lang="el-GR"/>
          </a:p>
        </p:txBody>
      </p:sp>
      <p:sp>
        <p:nvSpPr>
          <p:cNvPr id="12311" name="Freeform 23"/>
          <p:cNvSpPr>
            <a:spLocks/>
          </p:cNvSpPr>
          <p:nvPr/>
        </p:nvSpPr>
        <p:spPr bwMode="auto">
          <a:xfrm>
            <a:off x="4724400" y="3386138"/>
            <a:ext cx="3911600" cy="2101850"/>
          </a:xfrm>
          <a:custGeom>
            <a:avLst/>
            <a:gdLst/>
            <a:ahLst/>
            <a:cxnLst>
              <a:cxn ang="0">
                <a:pos x="0" y="1323"/>
              </a:cxn>
              <a:cxn ang="0">
                <a:pos x="823" y="0"/>
              </a:cxn>
              <a:cxn ang="0">
                <a:pos x="2463" y="0"/>
              </a:cxn>
              <a:cxn ang="0">
                <a:pos x="576" y="1323"/>
              </a:cxn>
              <a:cxn ang="0">
                <a:pos x="0" y="1323"/>
              </a:cxn>
            </a:cxnLst>
            <a:rect l="0" t="0" r="r" b="b"/>
            <a:pathLst>
              <a:path w="2464" h="1324">
                <a:moveTo>
                  <a:pt x="0" y="1323"/>
                </a:moveTo>
                <a:lnTo>
                  <a:pt x="823" y="0"/>
                </a:lnTo>
                <a:lnTo>
                  <a:pt x="2463" y="0"/>
                </a:lnTo>
                <a:lnTo>
                  <a:pt x="576" y="1323"/>
                </a:lnTo>
                <a:lnTo>
                  <a:pt x="0" y="1323"/>
                </a:lnTo>
              </a:path>
            </a:pathLst>
          </a:custGeom>
          <a:gradFill rotWithShape="0">
            <a:gsLst>
              <a:gs pos="0">
                <a:srgbClr val="8080FF">
                  <a:gamma/>
                  <a:shade val="29804"/>
                  <a:invGamma/>
                </a:srgbClr>
              </a:gs>
              <a:gs pos="100000">
                <a:srgbClr val="8080FF"/>
              </a:gs>
            </a:gsLst>
            <a:lin ang="18900000" scaled="1"/>
          </a:gradFill>
          <a:ln w="12700" cap="rnd" cmpd="sng">
            <a:solidFill>
              <a:schemeClr val="tx1"/>
            </a:solidFill>
            <a:prstDash val="solid"/>
            <a:round/>
            <a:headEnd type="none" w="med" len="med"/>
            <a:tailEnd type="none" w="med" len="med"/>
          </a:ln>
          <a:effectLst/>
        </p:spPr>
        <p:txBody>
          <a:bodyPr/>
          <a:lstStyle/>
          <a:p>
            <a:endParaRPr lang="el-GR"/>
          </a:p>
        </p:txBody>
      </p:sp>
      <p:sp>
        <p:nvSpPr>
          <p:cNvPr id="12312" name="Rectangle 24"/>
          <p:cNvSpPr>
            <a:spLocks noChangeArrowheads="1"/>
          </p:cNvSpPr>
          <p:nvPr/>
        </p:nvSpPr>
        <p:spPr bwMode="auto">
          <a:xfrm>
            <a:off x="6888163" y="392113"/>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2313" name="Rectangle 25"/>
          <p:cNvSpPr>
            <a:spLocks noChangeArrowheads="1"/>
          </p:cNvSpPr>
          <p:nvPr/>
        </p:nvSpPr>
        <p:spPr bwMode="auto">
          <a:xfrm>
            <a:off x="6157913" y="1104900"/>
            <a:ext cx="24415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506643548</a:t>
            </a:r>
          </a:p>
        </p:txBody>
      </p:sp>
      <p:pic>
        <p:nvPicPr>
          <p:cNvPr id="12314" name="Picture 26"/>
          <p:cNvPicPr>
            <a:picLocks noChangeArrowheads="1"/>
          </p:cNvPicPr>
          <p:nvPr/>
        </p:nvPicPr>
        <p:blipFill>
          <a:blip r:embed="rId3" cstate="print"/>
          <a:srcRect r="35486" b="42003"/>
          <a:stretch>
            <a:fillRect/>
          </a:stretch>
        </p:blipFill>
        <p:spPr bwMode="auto">
          <a:xfrm>
            <a:off x="6459538" y="1562100"/>
            <a:ext cx="1633537" cy="1600200"/>
          </a:xfrm>
          <a:prstGeom prst="rect">
            <a:avLst/>
          </a:prstGeom>
          <a:noFill/>
          <a:ln w="12700">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85728"/>
            <a:ext cx="7772400" cy="1143008"/>
          </a:xfrm>
          <a:noFill/>
          <a:ln/>
          <a:effectLst>
            <a:outerShdw dist="107763" dir="2700000" algn="ctr" rotWithShape="0">
              <a:schemeClr val="bg2"/>
            </a:outerShdw>
          </a:effectLst>
        </p:spPr>
        <p:txBody>
          <a:bodyPr lIns="90488" tIns="44450" rIns="90488" bIns="44450"/>
          <a:lstStyle/>
          <a:p>
            <a:r>
              <a:rPr lang="el-GR" dirty="0" smtClean="0"/>
              <a:t>Πίνακας Κατακερματισμού</a:t>
            </a:r>
            <a:endParaRPr lang="en-US" dirty="0"/>
          </a:p>
        </p:txBody>
      </p:sp>
      <p:sp>
        <p:nvSpPr>
          <p:cNvPr id="14339" name="Rectangle 3"/>
          <p:cNvSpPr>
            <a:spLocks noGrp="1" noChangeArrowheads="1"/>
          </p:cNvSpPr>
          <p:nvPr>
            <p:ph type="body" sz="half" idx="1"/>
          </p:nvPr>
        </p:nvSpPr>
        <p:spPr>
          <a:xfrm>
            <a:off x="685800" y="1500174"/>
            <a:ext cx="4757738" cy="3143272"/>
          </a:xfrm>
          <a:noFill/>
          <a:ln/>
        </p:spPr>
        <p:txBody>
          <a:bodyPr lIns="90488" tIns="44450" rIns="90488" bIns="44450"/>
          <a:lstStyle/>
          <a:p>
            <a:r>
              <a:rPr lang="el-GR" dirty="0" smtClean="0"/>
              <a:t>Όταν χρησιμοποιούμε πίνακα κατακερματισμού</a:t>
            </a:r>
            <a:r>
              <a:rPr lang="en-US" dirty="0" smtClean="0"/>
              <a:t>, </a:t>
            </a:r>
            <a:r>
              <a:rPr lang="el-GR" dirty="0" smtClean="0"/>
              <a:t>κάποιες θέσεις περιέχουν έγκυρες εγγραφές </a:t>
            </a:r>
            <a:r>
              <a:rPr lang="en-US" dirty="0" smtClean="0"/>
              <a:t> </a:t>
            </a:r>
            <a:r>
              <a:rPr lang="el-GR" dirty="0" smtClean="0"/>
              <a:t>(</a:t>
            </a:r>
            <a:r>
              <a:rPr lang="en-US" dirty="0" smtClean="0"/>
              <a:t>valid records</a:t>
            </a:r>
            <a:r>
              <a:rPr lang="el-GR" dirty="0" smtClean="0"/>
              <a:t>)</a:t>
            </a:r>
            <a:r>
              <a:rPr lang="en-US" dirty="0" smtClean="0"/>
              <a:t>, </a:t>
            </a:r>
            <a:r>
              <a:rPr lang="el-GR" dirty="0" smtClean="0"/>
              <a:t>και κάποιες άλλες είναι </a:t>
            </a:r>
            <a:r>
              <a:rPr lang="en-US" dirty="0" smtClean="0"/>
              <a:t>"</a:t>
            </a:r>
            <a:r>
              <a:rPr lang="el-GR" dirty="0" smtClean="0"/>
              <a:t>άδειες</a:t>
            </a:r>
            <a:r>
              <a:rPr lang="en-US" dirty="0" smtClean="0"/>
              <a:t>"</a:t>
            </a:r>
            <a:r>
              <a:rPr lang="el-GR" dirty="0" smtClean="0"/>
              <a:t> </a:t>
            </a:r>
            <a:r>
              <a:rPr lang="en-US" dirty="0" smtClean="0"/>
              <a:t>("empty").</a:t>
            </a:r>
            <a:endParaRPr lang="en-US" dirty="0"/>
          </a:p>
        </p:txBody>
      </p:sp>
      <p:sp>
        <p:nvSpPr>
          <p:cNvPr id="14340"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4341" name="Line 5"/>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14342" name="Line 6"/>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14343" name="Line 7"/>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14344" name="Line 8"/>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14345" name="Line 9"/>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14346" name="Line 10"/>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14347" name="Rectangle 11"/>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14348" name="Rectangle 12"/>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14349" name="Rectangle 13"/>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14350" name="Rectangle 14"/>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14351" name="Rectangle 15"/>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4352" name="Rectangle 16"/>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14353"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4354" name="Rectangle 18"/>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14355" name="Group 19"/>
          <p:cNvGrpSpPr>
            <a:grpSpLocks/>
          </p:cNvGrpSpPr>
          <p:nvPr/>
        </p:nvGrpSpPr>
        <p:grpSpPr bwMode="auto">
          <a:xfrm>
            <a:off x="4598988" y="5475288"/>
            <a:ext cx="671512" cy="519112"/>
            <a:chOff x="2897" y="3449"/>
            <a:chExt cx="423" cy="327"/>
          </a:xfrm>
        </p:grpSpPr>
        <p:sp>
          <p:nvSpPr>
            <p:cNvPr id="14356" name="Rectangle 20"/>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14357"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14358" name="Group 22"/>
          <p:cNvGrpSpPr>
            <a:grpSpLocks/>
          </p:cNvGrpSpPr>
          <p:nvPr/>
        </p:nvGrpSpPr>
        <p:grpSpPr bwMode="auto">
          <a:xfrm>
            <a:off x="2822575" y="5449888"/>
            <a:ext cx="671513" cy="569912"/>
            <a:chOff x="1778" y="3433"/>
            <a:chExt cx="423" cy="359"/>
          </a:xfrm>
        </p:grpSpPr>
        <p:sp>
          <p:nvSpPr>
            <p:cNvPr id="14359" name="Rectangle 23"/>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14360"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14361" name="Group 25"/>
          <p:cNvGrpSpPr>
            <a:grpSpLocks/>
          </p:cNvGrpSpPr>
          <p:nvPr/>
        </p:nvGrpSpPr>
        <p:grpSpPr bwMode="auto">
          <a:xfrm>
            <a:off x="1906588" y="5445125"/>
            <a:ext cx="619125" cy="577850"/>
            <a:chOff x="1201" y="3430"/>
            <a:chExt cx="390" cy="364"/>
          </a:xfrm>
        </p:grpSpPr>
        <p:sp>
          <p:nvSpPr>
            <p:cNvPr id="14362" name="Rectangle 26"/>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14363"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14364" name="Group 28"/>
          <p:cNvGrpSpPr>
            <a:grpSpLocks/>
          </p:cNvGrpSpPr>
          <p:nvPr/>
        </p:nvGrpSpPr>
        <p:grpSpPr bwMode="auto">
          <a:xfrm>
            <a:off x="7764463" y="5480050"/>
            <a:ext cx="727075" cy="508000"/>
            <a:chOff x="4891" y="3452"/>
            <a:chExt cx="458" cy="320"/>
          </a:xfrm>
        </p:grpSpPr>
        <p:sp>
          <p:nvSpPr>
            <p:cNvPr id="14365" name="Rectangle 29"/>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14366"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14367" name="Group 31"/>
          <p:cNvGrpSpPr>
            <a:grpSpLocks/>
          </p:cNvGrpSpPr>
          <p:nvPr/>
        </p:nvGrpSpPr>
        <p:grpSpPr bwMode="auto">
          <a:xfrm>
            <a:off x="6596063" y="4014788"/>
            <a:ext cx="1311275" cy="2832100"/>
            <a:chOff x="4155" y="2529"/>
            <a:chExt cx="826" cy="1784"/>
          </a:xfrm>
        </p:grpSpPr>
        <p:sp useBgFill="1">
          <p:nvSpPr>
            <p:cNvPr id="14368" name="Freeform 32"/>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14369" name="Rectangle 33"/>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spTree>
  </p:cSld>
  <p:clrMapOvr>
    <a:masterClrMapping/>
  </p:clrMapOvr>
  <p:transition>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2844" y="0"/>
            <a:ext cx="8286808" cy="1214446"/>
          </a:xfrm>
          <a:noFill/>
          <a:ln/>
          <a:effectLst>
            <a:outerShdw dist="107763" dir="2700000" algn="ctr" rotWithShape="0">
              <a:schemeClr val="bg2"/>
            </a:outerShdw>
          </a:effectLst>
        </p:spPr>
        <p:txBody>
          <a:bodyPr lIns="90488" tIns="44450" rIns="90488" bIns="44450"/>
          <a:lstStyle/>
          <a:p>
            <a:pPr algn="l"/>
            <a:r>
              <a:rPr lang="el-GR" sz="3200" dirty="0" smtClean="0"/>
              <a:t>Κατακερματισμός Ανοιχτής Διευθυνσιοδότησης </a:t>
            </a:r>
            <a:br>
              <a:rPr lang="el-GR" sz="3200" dirty="0" smtClean="0"/>
            </a:br>
            <a:r>
              <a:rPr lang="el-GR" sz="3200" dirty="0" smtClean="0"/>
              <a:t>(</a:t>
            </a:r>
            <a:r>
              <a:rPr lang="en-US" sz="3200" dirty="0" smtClean="0"/>
              <a:t>Open </a:t>
            </a:r>
            <a:r>
              <a:rPr lang="en-US" sz="3200" dirty="0"/>
              <a:t>Address </a:t>
            </a:r>
            <a:r>
              <a:rPr lang="en-US" sz="3200" dirty="0" smtClean="0"/>
              <a:t>Hashing</a:t>
            </a:r>
            <a:r>
              <a:rPr lang="el-GR" sz="3200" dirty="0" smtClean="0"/>
              <a:t>)</a:t>
            </a:r>
            <a:endParaRPr lang="en-US" sz="3200" dirty="0"/>
          </a:p>
        </p:txBody>
      </p:sp>
      <p:sp>
        <p:nvSpPr>
          <p:cNvPr id="16387" name="Rectangle 3"/>
          <p:cNvSpPr>
            <a:spLocks noGrp="1" noChangeArrowheads="1"/>
          </p:cNvSpPr>
          <p:nvPr>
            <p:ph type="body" sz="half" idx="1"/>
          </p:nvPr>
        </p:nvSpPr>
        <p:spPr>
          <a:xfrm>
            <a:off x="685800" y="1643050"/>
            <a:ext cx="4757738" cy="4452950"/>
          </a:xfrm>
          <a:noFill/>
          <a:ln/>
        </p:spPr>
        <p:txBody>
          <a:bodyPr lIns="90488" tIns="44450" rIns="90488" bIns="44450"/>
          <a:lstStyle/>
          <a:p>
            <a:r>
              <a:rPr lang="el-GR" sz="2400" dirty="0" smtClean="0"/>
              <a:t>Για να ενθέσουμε (</a:t>
            </a:r>
            <a:r>
              <a:rPr lang="en-US" sz="2400" dirty="0" smtClean="0"/>
              <a:t>insert) </a:t>
            </a:r>
            <a:r>
              <a:rPr lang="el-GR" sz="2400" dirty="0" smtClean="0"/>
              <a:t>μία νέα εγγραφή</a:t>
            </a:r>
            <a:r>
              <a:rPr lang="en-US" sz="2400" dirty="0" smtClean="0"/>
              <a:t>, </a:t>
            </a:r>
            <a:r>
              <a:rPr lang="el-GR" sz="2400" dirty="0" smtClean="0"/>
              <a:t>το</a:t>
            </a:r>
            <a:r>
              <a:rPr lang="en-US" sz="2400" dirty="0" smtClean="0"/>
              <a:t> </a:t>
            </a:r>
            <a:r>
              <a:rPr lang="el-GR" sz="2400" b="1" u="sng" dirty="0" smtClean="0">
                <a:solidFill>
                  <a:schemeClr val="accent2"/>
                </a:solidFill>
              </a:rPr>
              <a:t>κλειδί</a:t>
            </a:r>
            <a:r>
              <a:rPr lang="en-US" sz="2400" dirty="0" smtClean="0"/>
              <a:t> </a:t>
            </a:r>
            <a:r>
              <a:rPr lang="el-GR" sz="2400" dirty="0" smtClean="0"/>
              <a:t>πρέπει κάπως να</a:t>
            </a:r>
            <a:r>
              <a:rPr lang="en-US" sz="2400" dirty="0" smtClean="0"/>
              <a:t> </a:t>
            </a:r>
            <a:r>
              <a:rPr lang="el-GR" sz="2400" b="1" u="sng" dirty="0" smtClean="0">
                <a:solidFill>
                  <a:schemeClr val="accent2"/>
                </a:solidFill>
              </a:rPr>
              <a:t>μετατραπεί σε </a:t>
            </a:r>
            <a:r>
              <a:rPr lang="el-GR" sz="2400" dirty="0" smtClean="0"/>
              <a:t>θέση πίνακα</a:t>
            </a:r>
            <a:r>
              <a:rPr lang="en-US" sz="2400" dirty="0" smtClean="0"/>
              <a:t> </a:t>
            </a:r>
            <a:r>
              <a:rPr lang="el-GR" sz="2400" dirty="0" smtClean="0"/>
              <a:t>(</a:t>
            </a:r>
            <a:r>
              <a:rPr lang="en-US" sz="2400" b="1" u="sng" dirty="0" smtClean="0">
                <a:solidFill>
                  <a:schemeClr val="accent2"/>
                </a:solidFill>
              </a:rPr>
              <a:t>array index</a:t>
            </a:r>
            <a:r>
              <a:rPr lang="el-GR" sz="2400" b="1" u="sng" dirty="0" smtClean="0">
                <a:solidFill>
                  <a:schemeClr val="accent2"/>
                </a:solidFill>
              </a:rPr>
              <a:t>)</a:t>
            </a:r>
            <a:r>
              <a:rPr lang="en-US" sz="2400" dirty="0" smtClean="0"/>
              <a:t>.</a:t>
            </a:r>
            <a:endParaRPr lang="en-US" sz="2400" dirty="0"/>
          </a:p>
          <a:p>
            <a:r>
              <a:rPr lang="el-GR" sz="2400" dirty="0" smtClean="0"/>
              <a:t>Η θέση αυτή</a:t>
            </a:r>
            <a:r>
              <a:rPr lang="en-US" sz="2400" dirty="0" smtClean="0"/>
              <a:t> </a:t>
            </a:r>
            <a:r>
              <a:rPr lang="el-GR" sz="2400" dirty="0" smtClean="0"/>
              <a:t>ονομάζεται</a:t>
            </a:r>
            <a:r>
              <a:rPr lang="en-US" sz="2400" dirty="0" smtClean="0"/>
              <a:t> </a:t>
            </a:r>
            <a:r>
              <a:rPr lang="el-GR" sz="2400" dirty="0" smtClean="0"/>
              <a:t>τιμή κατακερματισμού (</a:t>
            </a:r>
            <a:r>
              <a:rPr lang="en-US" sz="2400" b="1" u="sng" dirty="0" smtClean="0">
                <a:solidFill>
                  <a:schemeClr val="accent2"/>
                </a:solidFill>
              </a:rPr>
              <a:t>hash value</a:t>
            </a:r>
            <a:r>
              <a:rPr lang="el-GR" sz="2400" b="1" u="sng" dirty="0" smtClean="0">
                <a:solidFill>
                  <a:schemeClr val="accent2"/>
                </a:solidFill>
              </a:rPr>
              <a:t>)</a:t>
            </a:r>
            <a:r>
              <a:rPr lang="en-US" sz="2400" b="1" dirty="0" smtClean="0">
                <a:solidFill>
                  <a:schemeClr val="accent2"/>
                </a:solidFill>
              </a:rPr>
              <a:t> </a:t>
            </a:r>
            <a:r>
              <a:rPr lang="el-GR" sz="2400" dirty="0" smtClean="0"/>
              <a:t>του κλειδιού</a:t>
            </a:r>
            <a:r>
              <a:rPr lang="en-US" sz="2400" dirty="0" smtClean="0"/>
              <a:t>.</a:t>
            </a:r>
            <a:endParaRPr lang="en-US" sz="2400" dirty="0"/>
          </a:p>
        </p:txBody>
      </p:sp>
      <p:sp>
        <p:nvSpPr>
          <p:cNvPr id="16388" name="Rectangle 4"/>
          <p:cNvSpPr>
            <a:spLocks noChangeArrowheads="1"/>
          </p:cNvSpPr>
          <p:nvPr/>
        </p:nvSpPr>
        <p:spPr bwMode="auto">
          <a:xfrm>
            <a:off x="839788" y="5341938"/>
            <a:ext cx="6046787"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6389" name="Line 5"/>
          <p:cNvSpPr>
            <a:spLocks noChangeShapeType="1"/>
          </p:cNvSpPr>
          <p:nvPr/>
        </p:nvSpPr>
        <p:spPr bwMode="auto">
          <a:xfrm>
            <a:off x="1752600" y="5338763"/>
            <a:ext cx="0" cy="792162"/>
          </a:xfrm>
          <a:prstGeom prst="line">
            <a:avLst/>
          </a:prstGeom>
          <a:noFill/>
          <a:ln w="12700">
            <a:solidFill>
              <a:schemeClr val="tx1"/>
            </a:solidFill>
            <a:round/>
            <a:headEnd/>
            <a:tailEnd/>
          </a:ln>
          <a:effectLst/>
        </p:spPr>
        <p:txBody>
          <a:bodyPr/>
          <a:lstStyle/>
          <a:p>
            <a:endParaRPr lang="el-GR"/>
          </a:p>
        </p:txBody>
      </p:sp>
      <p:sp>
        <p:nvSpPr>
          <p:cNvPr id="16390" name="Line 6"/>
          <p:cNvSpPr>
            <a:spLocks noChangeShapeType="1"/>
          </p:cNvSpPr>
          <p:nvPr/>
        </p:nvSpPr>
        <p:spPr bwMode="auto">
          <a:xfrm>
            <a:off x="2667000" y="5338763"/>
            <a:ext cx="0" cy="792162"/>
          </a:xfrm>
          <a:prstGeom prst="line">
            <a:avLst/>
          </a:prstGeom>
          <a:noFill/>
          <a:ln w="12700">
            <a:solidFill>
              <a:schemeClr val="tx1"/>
            </a:solidFill>
            <a:round/>
            <a:headEnd/>
            <a:tailEnd/>
          </a:ln>
          <a:effectLst/>
        </p:spPr>
        <p:txBody>
          <a:bodyPr/>
          <a:lstStyle/>
          <a:p>
            <a:endParaRPr lang="el-GR"/>
          </a:p>
        </p:txBody>
      </p:sp>
      <p:sp>
        <p:nvSpPr>
          <p:cNvPr id="16391" name="Line 7"/>
          <p:cNvSpPr>
            <a:spLocks noChangeShapeType="1"/>
          </p:cNvSpPr>
          <p:nvPr/>
        </p:nvSpPr>
        <p:spPr bwMode="auto">
          <a:xfrm>
            <a:off x="3579813" y="5338763"/>
            <a:ext cx="1587" cy="792162"/>
          </a:xfrm>
          <a:prstGeom prst="line">
            <a:avLst/>
          </a:prstGeom>
          <a:noFill/>
          <a:ln w="12700">
            <a:solidFill>
              <a:schemeClr val="tx1"/>
            </a:solidFill>
            <a:round/>
            <a:headEnd/>
            <a:tailEnd/>
          </a:ln>
          <a:effectLst/>
        </p:spPr>
        <p:txBody>
          <a:bodyPr/>
          <a:lstStyle/>
          <a:p>
            <a:endParaRPr lang="el-GR"/>
          </a:p>
        </p:txBody>
      </p:sp>
      <p:sp>
        <p:nvSpPr>
          <p:cNvPr id="16392" name="Line 8"/>
          <p:cNvSpPr>
            <a:spLocks noChangeShapeType="1"/>
          </p:cNvSpPr>
          <p:nvPr/>
        </p:nvSpPr>
        <p:spPr bwMode="auto">
          <a:xfrm>
            <a:off x="4495800" y="5341938"/>
            <a:ext cx="0" cy="784225"/>
          </a:xfrm>
          <a:prstGeom prst="line">
            <a:avLst/>
          </a:prstGeom>
          <a:noFill/>
          <a:ln w="12700">
            <a:solidFill>
              <a:schemeClr val="tx1"/>
            </a:solidFill>
            <a:round/>
            <a:headEnd/>
            <a:tailEnd/>
          </a:ln>
          <a:effectLst/>
        </p:spPr>
        <p:txBody>
          <a:bodyPr/>
          <a:lstStyle/>
          <a:p>
            <a:endParaRPr lang="el-GR"/>
          </a:p>
        </p:txBody>
      </p:sp>
      <p:sp>
        <p:nvSpPr>
          <p:cNvPr id="16393" name="Line 9"/>
          <p:cNvSpPr>
            <a:spLocks noChangeShapeType="1"/>
          </p:cNvSpPr>
          <p:nvPr/>
        </p:nvSpPr>
        <p:spPr bwMode="auto">
          <a:xfrm>
            <a:off x="5410200" y="5341938"/>
            <a:ext cx="0" cy="784225"/>
          </a:xfrm>
          <a:prstGeom prst="line">
            <a:avLst/>
          </a:prstGeom>
          <a:noFill/>
          <a:ln w="12700">
            <a:solidFill>
              <a:schemeClr val="tx1"/>
            </a:solidFill>
            <a:round/>
            <a:headEnd/>
            <a:tailEnd/>
          </a:ln>
          <a:effectLst/>
        </p:spPr>
        <p:txBody>
          <a:bodyPr/>
          <a:lstStyle/>
          <a:p>
            <a:endParaRPr lang="el-GR"/>
          </a:p>
        </p:txBody>
      </p:sp>
      <p:sp>
        <p:nvSpPr>
          <p:cNvPr id="16394" name="Line 10"/>
          <p:cNvSpPr>
            <a:spLocks noChangeShapeType="1"/>
          </p:cNvSpPr>
          <p:nvPr/>
        </p:nvSpPr>
        <p:spPr bwMode="auto">
          <a:xfrm>
            <a:off x="6324600" y="5337175"/>
            <a:ext cx="0" cy="793750"/>
          </a:xfrm>
          <a:prstGeom prst="line">
            <a:avLst/>
          </a:prstGeom>
          <a:noFill/>
          <a:ln w="12700">
            <a:solidFill>
              <a:schemeClr val="tx1"/>
            </a:solidFill>
            <a:round/>
            <a:headEnd/>
            <a:tailEnd/>
          </a:ln>
          <a:effectLst/>
        </p:spPr>
        <p:txBody>
          <a:bodyPr/>
          <a:lstStyle/>
          <a:p>
            <a:endParaRPr lang="el-GR"/>
          </a:p>
        </p:txBody>
      </p:sp>
      <p:sp>
        <p:nvSpPr>
          <p:cNvPr id="16395" name="Rectangle 11"/>
          <p:cNvSpPr>
            <a:spLocks noChangeArrowheads="1"/>
          </p:cNvSpPr>
          <p:nvPr/>
        </p:nvSpPr>
        <p:spPr bwMode="auto">
          <a:xfrm>
            <a:off x="962025" y="4878388"/>
            <a:ext cx="722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[ 0 ]</a:t>
            </a:r>
          </a:p>
        </p:txBody>
      </p:sp>
      <p:sp>
        <p:nvSpPr>
          <p:cNvPr id="16396" name="Rectangle 12"/>
          <p:cNvSpPr>
            <a:spLocks noChangeArrowheads="1"/>
          </p:cNvSpPr>
          <p:nvPr/>
        </p:nvSpPr>
        <p:spPr bwMode="auto">
          <a:xfrm>
            <a:off x="18224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[ 1 ]</a:t>
            </a:r>
          </a:p>
        </p:txBody>
      </p:sp>
      <p:sp>
        <p:nvSpPr>
          <p:cNvPr id="16397" name="Rectangle 13"/>
          <p:cNvSpPr>
            <a:spLocks noChangeArrowheads="1"/>
          </p:cNvSpPr>
          <p:nvPr/>
        </p:nvSpPr>
        <p:spPr bwMode="auto">
          <a:xfrm>
            <a:off x="2736850" y="4878388"/>
            <a:ext cx="722313"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[ 2 ]</a:t>
            </a:r>
          </a:p>
        </p:txBody>
      </p:sp>
      <p:sp>
        <p:nvSpPr>
          <p:cNvPr id="16398" name="Rectangle 14"/>
          <p:cNvSpPr>
            <a:spLocks noChangeArrowheads="1"/>
          </p:cNvSpPr>
          <p:nvPr/>
        </p:nvSpPr>
        <p:spPr bwMode="auto">
          <a:xfrm>
            <a:off x="36179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[ 3 ]</a:t>
            </a:r>
          </a:p>
        </p:txBody>
      </p:sp>
      <p:sp>
        <p:nvSpPr>
          <p:cNvPr id="16399" name="Rectangle 15"/>
          <p:cNvSpPr>
            <a:spLocks noChangeArrowheads="1"/>
          </p:cNvSpPr>
          <p:nvPr/>
        </p:nvSpPr>
        <p:spPr bwMode="auto">
          <a:xfrm>
            <a:off x="453231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[ 4 ]</a:t>
            </a:r>
          </a:p>
        </p:txBody>
      </p:sp>
      <p:sp>
        <p:nvSpPr>
          <p:cNvPr id="16400" name="Rectangle 16"/>
          <p:cNvSpPr>
            <a:spLocks noChangeArrowheads="1"/>
          </p:cNvSpPr>
          <p:nvPr/>
        </p:nvSpPr>
        <p:spPr bwMode="auto">
          <a:xfrm>
            <a:off x="5503863" y="4878388"/>
            <a:ext cx="722312"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latin typeface="Arial" charset="0"/>
              </a:rPr>
              <a:t>[ 5 ]</a:t>
            </a:r>
          </a:p>
        </p:txBody>
      </p:sp>
      <p:sp>
        <p:nvSpPr>
          <p:cNvPr id="16401" name="Rectangle 17"/>
          <p:cNvSpPr>
            <a:spLocks noChangeArrowheads="1"/>
          </p:cNvSpPr>
          <p:nvPr/>
        </p:nvSpPr>
        <p:spPr bwMode="auto">
          <a:xfrm>
            <a:off x="7669213" y="5341938"/>
            <a:ext cx="901700" cy="7858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sp>
        <p:nvSpPr>
          <p:cNvPr id="16402" name="Rectangle 18"/>
          <p:cNvSpPr>
            <a:spLocks noChangeArrowheads="1"/>
          </p:cNvSpPr>
          <p:nvPr/>
        </p:nvSpPr>
        <p:spPr bwMode="auto">
          <a:xfrm>
            <a:off x="7826375" y="4881563"/>
            <a:ext cx="977900" cy="454025"/>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[ 700]</a:t>
            </a:r>
          </a:p>
        </p:txBody>
      </p:sp>
      <p:grpSp>
        <p:nvGrpSpPr>
          <p:cNvPr id="16403" name="Group 19"/>
          <p:cNvGrpSpPr>
            <a:grpSpLocks/>
          </p:cNvGrpSpPr>
          <p:nvPr/>
        </p:nvGrpSpPr>
        <p:grpSpPr bwMode="auto">
          <a:xfrm>
            <a:off x="4598988" y="5475288"/>
            <a:ext cx="671512" cy="519112"/>
            <a:chOff x="2897" y="3449"/>
            <a:chExt cx="423" cy="327"/>
          </a:xfrm>
        </p:grpSpPr>
        <p:sp>
          <p:nvSpPr>
            <p:cNvPr id="16404" name="Rectangle 20"/>
            <p:cNvSpPr>
              <a:spLocks noChangeArrowheads="1"/>
            </p:cNvSpPr>
            <p:nvPr/>
          </p:nvSpPr>
          <p:spPr bwMode="auto">
            <a:xfrm>
              <a:off x="2897" y="3449"/>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506643548</a:t>
              </a:r>
            </a:p>
          </p:txBody>
        </p:sp>
        <p:pic>
          <p:nvPicPr>
            <p:cNvPr id="16405" name="Picture 21"/>
            <p:cNvPicPr>
              <a:picLocks noChangeArrowheads="1"/>
            </p:cNvPicPr>
            <p:nvPr/>
          </p:nvPicPr>
          <p:blipFill>
            <a:blip r:embed="rId3" cstate="print"/>
            <a:srcRect r="35910" b="42465"/>
            <a:stretch>
              <a:fillRect/>
            </a:stretch>
          </p:blipFill>
          <p:spPr bwMode="auto">
            <a:xfrm>
              <a:off x="2945" y="3524"/>
              <a:ext cx="257" cy="252"/>
            </a:xfrm>
            <a:prstGeom prst="rect">
              <a:avLst/>
            </a:prstGeom>
            <a:noFill/>
            <a:ln w="12700">
              <a:noFill/>
              <a:miter lim="800000"/>
              <a:headEnd/>
              <a:tailEnd/>
            </a:ln>
            <a:effectLst/>
          </p:spPr>
        </p:pic>
      </p:grpSp>
      <p:grpSp>
        <p:nvGrpSpPr>
          <p:cNvPr id="16406" name="Group 22"/>
          <p:cNvGrpSpPr>
            <a:grpSpLocks/>
          </p:cNvGrpSpPr>
          <p:nvPr/>
        </p:nvGrpSpPr>
        <p:grpSpPr bwMode="auto">
          <a:xfrm>
            <a:off x="2822575" y="5449888"/>
            <a:ext cx="671513" cy="569912"/>
            <a:chOff x="1778" y="3433"/>
            <a:chExt cx="423" cy="359"/>
          </a:xfrm>
        </p:grpSpPr>
        <p:sp>
          <p:nvSpPr>
            <p:cNvPr id="16407" name="Rectangle 23"/>
            <p:cNvSpPr>
              <a:spLocks noChangeArrowheads="1"/>
            </p:cNvSpPr>
            <p:nvPr/>
          </p:nvSpPr>
          <p:spPr bwMode="auto">
            <a:xfrm>
              <a:off x="1778" y="3433"/>
              <a:ext cx="423"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233667136</a:t>
              </a:r>
            </a:p>
          </p:txBody>
        </p:sp>
        <p:pic>
          <p:nvPicPr>
            <p:cNvPr id="16408" name="Picture 24"/>
            <p:cNvPicPr>
              <a:picLocks noChangeArrowheads="1"/>
            </p:cNvPicPr>
            <p:nvPr/>
          </p:nvPicPr>
          <p:blipFill>
            <a:blip r:embed="rId4" cstate="print"/>
            <a:srcRect/>
            <a:stretch>
              <a:fillRect/>
            </a:stretch>
          </p:blipFill>
          <p:spPr bwMode="auto">
            <a:xfrm>
              <a:off x="1806" y="3488"/>
              <a:ext cx="327" cy="304"/>
            </a:xfrm>
            <a:prstGeom prst="rect">
              <a:avLst/>
            </a:prstGeom>
            <a:noFill/>
            <a:ln w="12700">
              <a:noFill/>
              <a:miter lim="800000"/>
              <a:headEnd/>
              <a:tailEnd/>
            </a:ln>
            <a:effectLst/>
          </p:spPr>
        </p:pic>
      </p:grpSp>
      <p:grpSp>
        <p:nvGrpSpPr>
          <p:cNvPr id="16409" name="Group 25"/>
          <p:cNvGrpSpPr>
            <a:grpSpLocks/>
          </p:cNvGrpSpPr>
          <p:nvPr/>
        </p:nvGrpSpPr>
        <p:grpSpPr bwMode="auto">
          <a:xfrm>
            <a:off x="1906588" y="5445125"/>
            <a:ext cx="619125" cy="577850"/>
            <a:chOff x="1201" y="3430"/>
            <a:chExt cx="390" cy="364"/>
          </a:xfrm>
        </p:grpSpPr>
        <p:sp>
          <p:nvSpPr>
            <p:cNvPr id="16410" name="Rectangle 26"/>
            <p:cNvSpPr>
              <a:spLocks noChangeArrowheads="1"/>
            </p:cNvSpPr>
            <p:nvPr/>
          </p:nvSpPr>
          <p:spPr bwMode="auto">
            <a:xfrm>
              <a:off x="1201" y="3430"/>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281942902</a:t>
              </a:r>
            </a:p>
          </p:txBody>
        </p:sp>
        <p:pic>
          <p:nvPicPr>
            <p:cNvPr id="16411" name="Picture 27"/>
            <p:cNvPicPr>
              <a:picLocks noChangeArrowheads="1"/>
            </p:cNvPicPr>
            <p:nvPr/>
          </p:nvPicPr>
          <p:blipFill>
            <a:blip r:embed="rId5" cstate="print"/>
            <a:srcRect/>
            <a:stretch>
              <a:fillRect/>
            </a:stretch>
          </p:blipFill>
          <p:spPr bwMode="auto">
            <a:xfrm>
              <a:off x="1219" y="3493"/>
              <a:ext cx="335" cy="301"/>
            </a:xfrm>
            <a:prstGeom prst="rect">
              <a:avLst/>
            </a:prstGeom>
            <a:noFill/>
            <a:ln w="12700">
              <a:noFill/>
              <a:miter lim="800000"/>
              <a:headEnd/>
              <a:tailEnd/>
            </a:ln>
            <a:effectLst/>
          </p:spPr>
        </p:pic>
      </p:grpSp>
      <p:grpSp>
        <p:nvGrpSpPr>
          <p:cNvPr id="16412" name="Group 28"/>
          <p:cNvGrpSpPr>
            <a:grpSpLocks/>
          </p:cNvGrpSpPr>
          <p:nvPr/>
        </p:nvGrpSpPr>
        <p:grpSpPr bwMode="auto">
          <a:xfrm>
            <a:off x="7764463" y="5480050"/>
            <a:ext cx="727075" cy="508000"/>
            <a:chOff x="4891" y="3452"/>
            <a:chExt cx="458" cy="320"/>
          </a:xfrm>
        </p:grpSpPr>
        <p:sp>
          <p:nvSpPr>
            <p:cNvPr id="16413" name="Rectangle 29"/>
            <p:cNvSpPr>
              <a:spLocks noChangeArrowheads="1"/>
            </p:cNvSpPr>
            <p:nvPr/>
          </p:nvSpPr>
          <p:spPr bwMode="auto">
            <a:xfrm>
              <a:off x="4928" y="3452"/>
              <a:ext cx="390" cy="62"/>
            </a:xfrm>
            <a:prstGeom prst="rect">
              <a:avLst/>
            </a:prstGeom>
            <a:noFill/>
            <a:ln w="12700">
              <a:noFill/>
              <a:miter lim="800000"/>
              <a:headEnd/>
              <a:tailEnd/>
            </a:ln>
            <a:effectLst/>
          </p:spPr>
          <p:txBody>
            <a:bodyPr wrap="none" lIns="23813" tIns="11113" rIns="23813" bIns="11113">
              <a:spAutoFit/>
            </a:bodyPr>
            <a:lstStyle/>
            <a:p>
              <a:pPr defTabSz="57150" eaLnBrk="0" hangingPunct="0"/>
              <a:r>
                <a:rPr lang="en-US" sz="500" b="1">
                  <a:latin typeface="Arial" charset="0"/>
                </a:rPr>
                <a:t>Number 155778322</a:t>
              </a:r>
            </a:p>
          </p:txBody>
        </p:sp>
        <p:pic>
          <p:nvPicPr>
            <p:cNvPr id="16414" name="Picture 30"/>
            <p:cNvPicPr>
              <a:picLocks noChangeArrowheads="1"/>
            </p:cNvPicPr>
            <p:nvPr/>
          </p:nvPicPr>
          <p:blipFill>
            <a:blip r:embed="rId6" cstate="print"/>
            <a:srcRect b="53265"/>
            <a:stretch>
              <a:fillRect/>
            </a:stretch>
          </p:blipFill>
          <p:spPr bwMode="auto">
            <a:xfrm>
              <a:off x="4891" y="3500"/>
              <a:ext cx="458" cy="272"/>
            </a:xfrm>
            <a:prstGeom prst="rect">
              <a:avLst/>
            </a:prstGeom>
            <a:noFill/>
            <a:ln w="12700">
              <a:noFill/>
              <a:miter lim="800000"/>
              <a:headEnd/>
              <a:tailEnd/>
            </a:ln>
            <a:effectLst/>
          </p:spPr>
        </p:pic>
      </p:grpSp>
      <p:grpSp>
        <p:nvGrpSpPr>
          <p:cNvPr id="16415" name="Group 31"/>
          <p:cNvGrpSpPr>
            <a:grpSpLocks/>
          </p:cNvGrpSpPr>
          <p:nvPr/>
        </p:nvGrpSpPr>
        <p:grpSpPr bwMode="auto">
          <a:xfrm>
            <a:off x="6596063" y="4014788"/>
            <a:ext cx="1311275" cy="2832100"/>
            <a:chOff x="4155" y="2529"/>
            <a:chExt cx="826" cy="1784"/>
          </a:xfrm>
        </p:grpSpPr>
        <p:sp useBgFill="1">
          <p:nvSpPr>
            <p:cNvPr id="16416" name="Freeform 32"/>
            <p:cNvSpPr>
              <a:spLocks/>
            </p:cNvSpPr>
            <p:nvPr/>
          </p:nvSpPr>
          <p:spPr bwMode="auto">
            <a:xfrm>
              <a:off x="4155" y="2529"/>
              <a:ext cx="826" cy="1784"/>
            </a:xfrm>
            <a:custGeom>
              <a:avLst/>
              <a:gdLst/>
              <a:ahLst/>
              <a:cxnLst>
                <a:cxn ang="0">
                  <a:pos x="334" y="0"/>
                </a:cxn>
                <a:cxn ang="0">
                  <a:pos x="0" y="955"/>
                </a:cxn>
                <a:cxn ang="0">
                  <a:pos x="101" y="1115"/>
                </a:cxn>
                <a:cxn ang="0">
                  <a:pos x="43" y="1227"/>
                </a:cxn>
                <a:cxn ang="0">
                  <a:pos x="242" y="1783"/>
                </a:cxn>
                <a:cxn ang="0">
                  <a:pos x="825" y="1167"/>
                </a:cxn>
                <a:cxn ang="0">
                  <a:pos x="334" y="0"/>
                </a:cxn>
              </a:cxnLst>
              <a:rect l="0" t="0" r="r" b="b"/>
              <a:pathLst>
                <a:path w="826" h="1784">
                  <a:moveTo>
                    <a:pt x="334" y="0"/>
                  </a:moveTo>
                  <a:lnTo>
                    <a:pt x="0" y="955"/>
                  </a:lnTo>
                  <a:lnTo>
                    <a:pt x="101" y="1115"/>
                  </a:lnTo>
                  <a:lnTo>
                    <a:pt x="43" y="1227"/>
                  </a:lnTo>
                  <a:lnTo>
                    <a:pt x="242" y="1783"/>
                  </a:lnTo>
                  <a:lnTo>
                    <a:pt x="825" y="1167"/>
                  </a:lnTo>
                  <a:lnTo>
                    <a:pt x="334" y="0"/>
                  </a:lnTo>
                </a:path>
              </a:pathLst>
            </a:custGeom>
            <a:ln w="12700" cap="rnd" cmpd="sng">
              <a:noFill/>
              <a:prstDash val="solid"/>
              <a:round/>
              <a:headEnd type="none" w="med" len="med"/>
              <a:tailEnd type="none" w="med" len="med"/>
            </a:ln>
            <a:effectLst/>
          </p:spPr>
          <p:txBody>
            <a:bodyPr/>
            <a:lstStyle/>
            <a:p>
              <a:endParaRPr lang="el-GR"/>
            </a:p>
          </p:txBody>
        </p:sp>
        <p:sp>
          <p:nvSpPr>
            <p:cNvPr id="16417" name="Rectangle 33"/>
            <p:cNvSpPr>
              <a:spLocks noChangeArrowheads="1"/>
            </p:cNvSpPr>
            <p:nvPr/>
          </p:nvSpPr>
          <p:spPr bwMode="auto">
            <a:xfrm>
              <a:off x="4354" y="3462"/>
              <a:ext cx="379" cy="286"/>
            </a:xfrm>
            <a:prstGeom prst="rect">
              <a:avLst/>
            </a:prstGeom>
            <a:noFill/>
            <a:ln w="12700">
              <a:noFill/>
              <a:miter lim="800000"/>
              <a:headEnd/>
              <a:tailEnd/>
            </a:ln>
            <a:effectLst/>
          </p:spPr>
          <p:txBody>
            <a:bodyPr wrap="none" lIns="90488" tIns="44450" rIns="90488" bIns="44450">
              <a:spAutoFit/>
            </a:bodyPr>
            <a:lstStyle/>
            <a:p>
              <a:pPr eaLnBrk="0" hangingPunct="0"/>
              <a:r>
                <a:rPr lang="en-US" b="1">
                  <a:latin typeface="Arial" charset="0"/>
                </a:rPr>
                <a:t>. . .</a:t>
              </a:r>
            </a:p>
          </p:txBody>
        </p:sp>
      </p:grpSp>
      <p:sp>
        <p:nvSpPr>
          <p:cNvPr id="16418" name="Rectangle 34"/>
          <p:cNvSpPr>
            <a:spLocks noChangeArrowheads="1"/>
          </p:cNvSpPr>
          <p:nvPr/>
        </p:nvSpPr>
        <p:spPr bwMode="auto">
          <a:xfrm>
            <a:off x="6029325" y="912813"/>
            <a:ext cx="2589213" cy="2474912"/>
          </a:xfrm>
          <a:prstGeom prst="rect">
            <a:avLst/>
          </a:prstGeom>
          <a:solidFill>
            <a:schemeClr val="folHlink"/>
          </a:solidFill>
          <a:ln w="12700">
            <a:solidFill>
              <a:schemeClr val="tx1"/>
            </a:solidFill>
            <a:miter lim="800000"/>
            <a:headEnd/>
            <a:tailEnd/>
          </a:ln>
          <a:effectLst/>
        </p:spPr>
        <p:txBody>
          <a:bodyPr wrap="none" anchor="ctr"/>
          <a:lstStyle/>
          <a:p>
            <a:endParaRPr lang="el-GR"/>
          </a:p>
        </p:txBody>
      </p:sp>
      <p:pic>
        <p:nvPicPr>
          <p:cNvPr id="16419" name="Picture 35"/>
          <p:cNvPicPr>
            <a:picLocks noChangeArrowheads="1"/>
          </p:cNvPicPr>
          <p:nvPr/>
        </p:nvPicPr>
        <p:blipFill>
          <a:blip r:embed="rId7" cstate="print"/>
          <a:srcRect l="50790" b="42133"/>
          <a:stretch>
            <a:fillRect/>
          </a:stretch>
        </p:blipFill>
        <p:spPr bwMode="auto">
          <a:xfrm>
            <a:off x="6342063" y="1416050"/>
            <a:ext cx="2119312" cy="1903413"/>
          </a:xfrm>
          <a:prstGeom prst="rect">
            <a:avLst/>
          </a:prstGeom>
          <a:noFill/>
          <a:ln w="12700">
            <a:noFill/>
            <a:miter lim="800000"/>
            <a:headEnd/>
            <a:tailEnd/>
          </a:ln>
          <a:effectLst/>
        </p:spPr>
      </p:pic>
      <p:sp>
        <p:nvSpPr>
          <p:cNvPr id="16420" name="Oval 36"/>
          <p:cNvSpPr>
            <a:spLocks noChangeArrowheads="1"/>
          </p:cNvSpPr>
          <p:nvPr/>
        </p:nvSpPr>
        <p:spPr bwMode="auto">
          <a:xfrm>
            <a:off x="6864350" y="895350"/>
            <a:ext cx="1874838" cy="858838"/>
          </a:xfrm>
          <a:prstGeom prst="ellipse">
            <a:avLst/>
          </a:prstGeom>
          <a:solidFill>
            <a:schemeClr val="bg1"/>
          </a:solidFill>
          <a:ln w="12700">
            <a:solidFill>
              <a:schemeClr val="tx1"/>
            </a:solidFill>
            <a:round/>
            <a:headEnd/>
            <a:tailEnd/>
          </a:ln>
          <a:effectLst/>
        </p:spPr>
        <p:txBody>
          <a:bodyPr wrap="none" anchor="ctr"/>
          <a:lstStyle/>
          <a:p>
            <a:endParaRPr lang="el-GR"/>
          </a:p>
        </p:txBody>
      </p:sp>
      <p:sp>
        <p:nvSpPr>
          <p:cNvPr id="16421" name="Rectangle 37"/>
          <p:cNvSpPr>
            <a:spLocks noChangeArrowheads="1"/>
          </p:cNvSpPr>
          <p:nvPr/>
        </p:nvSpPr>
        <p:spPr bwMode="auto">
          <a:xfrm>
            <a:off x="6157913" y="1104900"/>
            <a:ext cx="2251075"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b="1">
                <a:latin typeface="Arial" charset="0"/>
              </a:rPr>
              <a:t>Number 580625685</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3918</Words>
  <Application>Microsoft Office PowerPoint</Application>
  <PresentationFormat>Προβολή στην οθόνη (4:3)</PresentationFormat>
  <Paragraphs>762</Paragraphs>
  <Slides>45</Slides>
  <Notes>24</Notes>
  <HiddenSlides>0</HiddenSlides>
  <MMClips>0</MMClips>
  <ScaleCrop>false</ScaleCrop>
  <HeadingPairs>
    <vt:vector size="6" baseType="variant">
      <vt:variant>
        <vt:lpstr>Θέμα</vt:lpstr>
      </vt:variant>
      <vt:variant>
        <vt:i4>1</vt:i4>
      </vt:variant>
      <vt:variant>
        <vt:lpstr>Ενσωματωμένοι διακομιστές OLE</vt:lpstr>
      </vt:variant>
      <vt:variant>
        <vt:i4>2</vt:i4>
      </vt:variant>
      <vt:variant>
        <vt:lpstr>Τίτλοι διαφανειών</vt:lpstr>
      </vt:variant>
      <vt:variant>
        <vt:i4>45</vt:i4>
      </vt:variant>
    </vt:vector>
  </HeadingPairs>
  <TitlesOfParts>
    <vt:vector size="48" baseType="lpstr">
      <vt:lpstr>Default Design</vt:lpstr>
      <vt:lpstr>Εξίσωση</vt:lpstr>
      <vt:lpstr>Equation</vt:lpstr>
      <vt:lpstr>Δομές Κατακερματισμού (Hashing) </vt:lpstr>
      <vt:lpstr>Πρόβλημα</vt:lpstr>
      <vt:lpstr>Εύρεση</vt:lpstr>
      <vt:lpstr>Μπορούμε κάτι καλύτερο από O(log2n)?</vt:lpstr>
      <vt:lpstr>Τι είναι Πίνακας Κατακερματισμού (Hash Table) ?</vt:lpstr>
      <vt:lpstr>Πίνακας Κατακερματισμού</vt:lpstr>
      <vt:lpstr>Πίνακας Κατακερματισμού</vt:lpstr>
      <vt:lpstr>Πίνακας Κατακερματισμού</vt:lpstr>
      <vt:lpstr>Κατακερματισμός Ανοιχτής Διευθυνσιοδότησης  (Open Address Hashing)</vt:lpstr>
      <vt:lpstr>Ενθέτοντας μία νέα εγγραφή</vt:lpstr>
      <vt:lpstr>Ενθέτοντας μία νέα εγγραφή</vt:lpstr>
      <vt:lpstr>Ενθέτοντας μία νέα εγγραφή</vt:lpstr>
      <vt:lpstr>Ενθέτοντας μία νέα εγγραφή</vt:lpstr>
      <vt:lpstr>Συγκρούσεις (Collisions)</vt:lpstr>
      <vt:lpstr>Συγκρούσεις</vt:lpstr>
      <vt:lpstr>Συγκρούσεις</vt:lpstr>
      <vt:lpstr>Συγκρούσεις</vt:lpstr>
      <vt:lpstr>Συγκρούσεις</vt:lpstr>
      <vt:lpstr>Αναζητώντας το Key</vt:lpstr>
      <vt:lpstr>Αναζητώντας το Key</vt:lpstr>
      <vt:lpstr>Αναζητώντας το Key</vt:lpstr>
      <vt:lpstr>Αναζητώντας το Key</vt:lpstr>
      <vt:lpstr>Αναζητώντας το Key</vt:lpstr>
      <vt:lpstr>Αναζητώντας το Key</vt:lpstr>
      <vt:lpstr>Διαφάνεια 25</vt:lpstr>
      <vt:lpstr>Διαγράφοντας μία εγγραφή</vt:lpstr>
      <vt:lpstr>Διαγράφοντας μία εγγραφή</vt:lpstr>
      <vt:lpstr>Διαγράφοντας μία εγγραφή</vt:lpstr>
      <vt:lpstr> Κατακερματισμός</vt:lpstr>
      <vt:lpstr>Ανοιχτή Διευθυνσιοδότηση</vt:lpstr>
      <vt:lpstr>Διαφάνεια 31</vt:lpstr>
      <vt:lpstr>Διαφάνεια 32</vt:lpstr>
      <vt:lpstr>Δημιουργία Συστάδων (Clustering)</vt:lpstr>
      <vt:lpstr>Διπλός Κατακερματισμός  (Double Hashing)</vt:lpstr>
      <vt:lpstr>Διπλός Κατακερματισμός</vt:lpstr>
      <vt:lpstr>Κατακερματισμός με αλυσίδες (Chained Hashing)</vt:lpstr>
      <vt:lpstr>Κατακερματισμός με αλυσίδες</vt:lpstr>
      <vt:lpstr>Κατακερματισμός με αλυσίδες</vt:lpstr>
      <vt:lpstr>Χρονική Ανάλυση Κατακερματισμού</vt:lpstr>
      <vt:lpstr>Μέση Χρονική Πολυπλοκότητα Αναζήτησης</vt:lpstr>
      <vt:lpstr>Ανάλυση Πολυπλοκότητας Τεχνικής με Linear Probing</vt:lpstr>
      <vt:lpstr>Διαφάνεια 42</vt:lpstr>
      <vt:lpstr>Κατανεμημένοι Πίνακες  Κατακερματισμού (DHTs)</vt:lpstr>
      <vt:lpstr>m-bit κλειδιά (Key_IDs και Node_IDs) πάνω στον δακτύλιο Chord</vt:lpstr>
      <vt:lpstr>Ανακεφαλαίωση</vt:lpstr>
    </vt:vector>
  </TitlesOfParts>
  <Company>Boston 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Stan Sclaroff</dc:creator>
  <cp:lastModifiedBy>7_USER</cp:lastModifiedBy>
  <cp:revision>188</cp:revision>
  <dcterms:created xsi:type="dcterms:W3CDTF">2000-04-11T12:01:56Z</dcterms:created>
  <dcterms:modified xsi:type="dcterms:W3CDTF">2018-10-03T20:12:43Z</dcterms:modified>
</cp:coreProperties>
</file>