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79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CC00"/>
    <a:srgbClr val="66FF99"/>
    <a:srgbClr val="9999FF"/>
    <a:srgbClr val="33CCCC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83" autoAdjust="0"/>
  </p:normalViewPr>
  <p:slideViewPr>
    <p:cSldViewPr>
      <p:cViewPr varScale="1">
        <p:scale>
          <a:sx n="90" d="100"/>
          <a:sy n="90" d="100"/>
        </p:scale>
        <p:origin x="11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58" d="100"/>
          <a:sy n="58" d="100"/>
        </p:scale>
        <p:origin x="-16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</a:p>
          <a:p>
            <a:pPr lvl="1"/>
            <a:r>
              <a:rPr lang="he-IL" altLang="en-US"/>
              <a:t>רמה שנייה</a:t>
            </a:r>
          </a:p>
          <a:p>
            <a:pPr lvl="2"/>
            <a:r>
              <a:rPr lang="he-IL" altLang="en-US"/>
              <a:t>רמה שלישית</a:t>
            </a:r>
          </a:p>
          <a:p>
            <a:pPr lvl="3"/>
            <a:r>
              <a:rPr lang="he-IL" altLang="en-US"/>
              <a:t>רמה רביעית</a:t>
            </a:r>
          </a:p>
          <a:p>
            <a:pPr lvl="4"/>
            <a:r>
              <a:rPr lang="he-IL" altLang="en-US"/>
              <a:t>רמה חמישית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0113F19-7C2C-431E-8D04-4B6C774444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1pPr>
    <a:lvl2pPr marL="4572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2pPr>
    <a:lvl3pPr marL="9144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3pPr>
    <a:lvl4pPr marL="13716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4pPr>
    <a:lvl5pPr marL="1828800" algn="r" rtl="1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19A8EE85-7571-4766-BA7D-3AA07AB8B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48463" y="457200"/>
            <a:ext cx="2197100" cy="5638800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443663" cy="5638800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195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24388" y="1981200"/>
            <a:ext cx="43211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793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7931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 userDrawn="1"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3103" name="Text Box 31"/>
          <p:cNvSpPr txBox="1">
            <a:spLocks noChangeArrowheads="1"/>
          </p:cNvSpPr>
          <p:nvPr userDrawn="1"/>
        </p:nvSpPr>
        <p:spPr bwMode="auto">
          <a:xfrm>
            <a:off x="8693150" y="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08E98779-F09A-4A99-9147-DF1163CCF20D}" type="slidenum">
              <a:rPr lang="en-US" altLang="en-US" sz="1800">
                <a:solidFill>
                  <a:schemeClr val="accent2"/>
                </a:solidFill>
              </a:rPr>
              <a:pPr/>
              <a:t>‹#›</a:t>
            </a:fld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3104" name="Text Box 32"/>
          <p:cNvSpPr txBox="1">
            <a:spLocks noChangeArrowheads="1"/>
          </p:cNvSpPr>
          <p:nvPr userDrawn="1"/>
        </p:nvSpPr>
        <p:spPr bwMode="auto">
          <a:xfrm>
            <a:off x="3657600" y="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he-IL" sz="1800">
                <a:solidFill>
                  <a:schemeClr val="accent2"/>
                </a:solidFill>
              </a:rPr>
              <a:t>Bloom Filters</a:t>
            </a:r>
            <a:endParaRPr lang="en-US" sz="180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-79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Bloom-Filters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>
              <a:buNone/>
            </a:pPr>
            <a:r>
              <a:rPr lang="en-US" dirty="0" err="1"/>
              <a:t>S.Sioutas</a:t>
            </a:r>
            <a:endParaRPr lang="en-US" dirty="0"/>
          </a:p>
          <a:p>
            <a:pPr algn="ctr">
              <a:buNone/>
            </a:pPr>
            <a:r>
              <a:rPr lang="en-US" dirty="0"/>
              <a:t>CEID@UPATRAS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Bloom Filters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sz="2800"/>
              <a:t>Lookup questions: Does item </a:t>
            </a:r>
            <a:r>
              <a:rPr lang="en-US" altLang="he-IL" sz="2800">
                <a:latin typeface="Times New Roman"/>
              </a:rPr>
              <a:t>“</a:t>
            </a:r>
            <a:r>
              <a:rPr lang="en-US" altLang="he-IL" sz="2800"/>
              <a:t>x</a:t>
            </a:r>
            <a:r>
              <a:rPr lang="en-US" altLang="he-IL" sz="2800">
                <a:latin typeface="Times New Roman"/>
              </a:rPr>
              <a:t>”</a:t>
            </a:r>
            <a:r>
              <a:rPr lang="en-US" altLang="he-IL" sz="2800"/>
              <a:t> exist in a set or multiset?</a:t>
            </a:r>
          </a:p>
          <a:p>
            <a:pPr>
              <a:lnSpc>
                <a:spcPct val="90000"/>
              </a:lnSpc>
            </a:pPr>
            <a:r>
              <a:rPr lang="en-US" altLang="he-IL" sz="2800"/>
              <a:t>Data set may be very big or expensive to access. Filter lookup questions with negative results before accessing data.</a:t>
            </a:r>
          </a:p>
          <a:p>
            <a:pPr>
              <a:lnSpc>
                <a:spcPct val="90000"/>
              </a:lnSpc>
            </a:pPr>
            <a:r>
              <a:rPr lang="en-US" altLang="he-IL" sz="2800"/>
              <a:t>Allow false positive errors, as they only cost us an extra data access.</a:t>
            </a:r>
          </a:p>
          <a:p>
            <a:pPr>
              <a:lnSpc>
                <a:spcPct val="90000"/>
              </a:lnSpc>
            </a:pPr>
            <a:r>
              <a:rPr lang="en-US" altLang="he-IL" sz="2800"/>
              <a:t>Don</a:t>
            </a:r>
            <a:r>
              <a:rPr lang="en-US" altLang="he-IL" sz="2800">
                <a:latin typeface="Times New Roman"/>
              </a:rPr>
              <a:t>’</a:t>
            </a:r>
            <a:r>
              <a:rPr lang="en-US" altLang="he-IL" sz="2800"/>
              <a:t>t allow false negative errors, because they result in wrong answers.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Bloom Filter [B70]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800" dirty="0"/>
              <a:t>Encoding an attribute </a:t>
            </a:r>
            <a:r>
              <a:rPr lang="en-US" altLang="he-IL" sz="2800" dirty="0" err="1"/>
              <a:t>a</a:t>
            </a:r>
            <a:r>
              <a:rPr lang="en-US" altLang="he-IL" sz="2800" dirty="0" err="1">
                <a:sym typeface="Symbol" pitchFamily="18" charset="2"/>
              </a:rPr>
              <a:t>U</a:t>
            </a:r>
            <a:endParaRPr lang="en-US" altLang="he-IL" sz="2800" dirty="0"/>
          </a:p>
          <a:p>
            <a:r>
              <a:rPr lang="en-US" altLang="he-IL" sz="2800" dirty="0"/>
              <a:t>Maintain a Bit Vector V of size m</a:t>
            </a:r>
          </a:p>
          <a:p>
            <a:r>
              <a:rPr lang="en-US" altLang="he-IL" sz="2800" dirty="0"/>
              <a:t>Use k hash functions (h</a:t>
            </a:r>
            <a:r>
              <a:rPr lang="en-US" altLang="he-IL" sz="2800" baseline="-25000" dirty="0"/>
              <a:t>1</a:t>
            </a:r>
            <a:r>
              <a:rPr lang="en-US" altLang="he-IL" sz="2800" dirty="0"/>
              <a:t>..h</a:t>
            </a:r>
            <a:r>
              <a:rPr lang="en-US" altLang="he-IL" sz="2800" baseline="-25000" dirty="0"/>
              <a:t>k</a:t>
            </a:r>
            <a:r>
              <a:rPr lang="en-US" altLang="he-IL" sz="2800" dirty="0"/>
              <a:t>) , </a:t>
            </a:r>
            <a:br>
              <a:rPr lang="en-US" altLang="he-IL" sz="2800" dirty="0"/>
            </a:br>
            <a:r>
              <a:rPr lang="en-US" altLang="he-IL" sz="2800" dirty="0"/>
              <a:t>h</a:t>
            </a:r>
            <a:r>
              <a:rPr lang="en-US" altLang="he-IL" sz="2800" baseline="-25000" dirty="0"/>
              <a:t>i</a:t>
            </a:r>
            <a:r>
              <a:rPr lang="en-US" altLang="he-IL" sz="2800" dirty="0"/>
              <a:t>: U</a:t>
            </a:r>
            <a:r>
              <a:rPr lang="en-US" altLang="he-IL" sz="2800" dirty="0">
                <a:sym typeface="Symbol" pitchFamily="18" charset="2"/>
              </a:rPr>
              <a:t>[1..m]</a:t>
            </a:r>
            <a:endParaRPr lang="en-US" altLang="he-IL" sz="2800" dirty="0"/>
          </a:p>
          <a:p>
            <a:r>
              <a:rPr lang="en-US" altLang="he-IL" sz="2800" dirty="0"/>
              <a:t>Encoding: For item x, </a:t>
            </a:r>
            <a:r>
              <a:rPr lang="en-US" altLang="he-IL" sz="2800" dirty="0">
                <a:latin typeface="Times New Roman"/>
              </a:rPr>
              <a:t>“</a:t>
            </a:r>
            <a:r>
              <a:rPr lang="en-US" altLang="he-IL" sz="2800" dirty="0"/>
              <a:t>turn on</a:t>
            </a:r>
            <a:r>
              <a:rPr lang="en-US" altLang="he-IL" sz="2800" dirty="0">
                <a:latin typeface="Times New Roman"/>
              </a:rPr>
              <a:t>”</a:t>
            </a:r>
            <a:r>
              <a:rPr lang="en-US" altLang="he-IL" sz="2800" dirty="0"/>
              <a:t> bits V[h</a:t>
            </a:r>
            <a:r>
              <a:rPr lang="en-US" altLang="he-IL" sz="2800" baseline="-25000" dirty="0"/>
              <a:t>1</a:t>
            </a:r>
            <a:r>
              <a:rPr lang="en-US" altLang="he-IL" sz="2800" dirty="0"/>
              <a:t>(x)]..V[</a:t>
            </a:r>
            <a:r>
              <a:rPr lang="en-US" altLang="he-IL" sz="2800" dirty="0" err="1"/>
              <a:t>h</a:t>
            </a:r>
            <a:r>
              <a:rPr lang="en-US" altLang="he-IL" sz="2800" baseline="-25000" dirty="0" err="1"/>
              <a:t>k</a:t>
            </a:r>
            <a:r>
              <a:rPr lang="en-US" altLang="he-IL" sz="2800" dirty="0"/>
              <a:t>(x)].</a:t>
            </a:r>
          </a:p>
          <a:p>
            <a:r>
              <a:rPr lang="en-US" altLang="he-IL" sz="2800" dirty="0"/>
              <a:t>Lookup: Check bits V[h</a:t>
            </a:r>
            <a:r>
              <a:rPr lang="en-US" altLang="he-IL" sz="2800" baseline="-25000" dirty="0"/>
              <a:t>1</a:t>
            </a:r>
            <a:r>
              <a:rPr lang="en-US" altLang="he-IL" sz="2800" dirty="0"/>
              <a:t>(i)]..V[</a:t>
            </a:r>
            <a:r>
              <a:rPr lang="en-US" altLang="he-IL" sz="2800" dirty="0" err="1"/>
              <a:t>h</a:t>
            </a:r>
            <a:r>
              <a:rPr lang="en-US" altLang="he-IL" sz="2800" baseline="-25000" dirty="0" err="1"/>
              <a:t>k</a:t>
            </a:r>
            <a:r>
              <a:rPr lang="en-US" altLang="he-IL" sz="2800" dirty="0"/>
              <a:t>(i)] . If all equal 1, return </a:t>
            </a:r>
            <a:r>
              <a:rPr lang="en-US" altLang="he-IL" sz="2800" dirty="0">
                <a:latin typeface="Times New Roman"/>
              </a:rPr>
              <a:t>“</a:t>
            </a:r>
            <a:r>
              <a:rPr lang="en-US" altLang="he-IL" sz="2800" dirty="0"/>
              <a:t>Probably Yes</a:t>
            </a:r>
            <a:r>
              <a:rPr lang="en-US" altLang="he-IL" sz="2800" dirty="0">
                <a:latin typeface="Times New Roman"/>
              </a:rPr>
              <a:t>”</a:t>
            </a:r>
            <a:r>
              <a:rPr lang="en-US" altLang="he-IL" sz="2800" dirty="0"/>
              <a:t>. Else </a:t>
            </a:r>
            <a:r>
              <a:rPr lang="en-US" altLang="he-IL" sz="2800" dirty="0">
                <a:latin typeface="Times New Roman"/>
              </a:rPr>
              <a:t>“</a:t>
            </a:r>
            <a:r>
              <a:rPr lang="en-US" altLang="he-IL" sz="2800" dirty="0"/>
              <a:t>Definitely Not</a:t>
            </a:r>
            <a:r>
              <a:rPr lang="en-US" altLang="he-IL" sz="2800" dirty="0">
                <a:latin typeface="Times New Roman"/>
              </a:rPr>
              <a:t>”</a:t>
            </a:r>
            <a:r>
              <a:rPr lang="en-US" altLang="he-IL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Bloom Filter</a:t>
            </a:r>
            <a:endParaRPr lang="en-US"/>
          </a:p>
        </p:txBody>
      </p:sp>
      <p:grpSp>
        <p:nvGrpSpPr>
          <p:cNvPr id="63" name="62 - Ομάδα"/>
          <p:cNvGrpSpPr/>
          <p:nvPr/>
        </p:nvGrpSpPr>
        <p:grpSpPr>
          <a:xfrm>
            <a:off x="762000" y="1752600"/>
            <a:ext cx="7972425" cy="4114800"/>
            <a:chOff x="990600" y="1828800"/>
            <a:chExt cx="7972425" cy="4114800"/>
          </a:xfrm>
        </p:grpSpPr>
        <p:grpSp>
          <p:nvGrpSpPr>
            <p:cNvPr id="29699" name="Group 3"/>
            <p:cNvGrpSpPr>
              <a:grpSpLocks/>
            </p:cNvGrpSpPr>
            <p:nvPr/>
          </p:nvGrpSpPr>
          <p:grpSpPr bwMode="auto">
            <a:xfrm>
              <a:off x="1066800" y="4953000"/>
              <a:ext cx="3924300" cy="517525"/>
              <a:chOff x="768" y="1968"/>
              <a:chExt cx="2688" cy="326"/>
            </a:xfrm>
          </p:grpSpPr>
          <p:sp>
            <p:nvSpPr>
              <p:cNvPr id="29700" name="AutoShape 4"/>
              <p:cNvSpPr>
                <a:spLocks noChangeArrowheads="1"/>
              </p:cNvSpPr>
              <p:nvPr/>
            </p:nvSpPr>
            <p:spPr bwMode="auto">
              <a:xfrm>
                <a:off x="1843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01" name="AutoShape 5"/>
              <p:cNvSpPr>
                <a:spLocks noChangeArrowheads="1"/>
              </p:cNvSpPr>
              <p:nvPr/>
            </p:nvSpPr>
            <p:spPr bwMode="auto">
              <a:xfrm>
                <a:off x="1574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accent2"/>
                    </a:solidFill>
                    <a:latin typeface="Arial" charset="0"/>
                  </a:rPr>
                  <a:t>1</a:t>
                </a:r>
                <a:endParaRPr lang="en-US" sz="2800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29702" name="AutoShape 6"/>
              <p:cNvSpPr>
                <a:spLocks noChangeArrowheads="1"/>
              </p:cNvSpPr>
              <p:nvPr/>
            </p:nvSpPr>
            <p:spPr bwMode="auto">
              <a:xfrm>
                <a:off x="1306" y="1968"/>
                <a:ext cx="268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03" name="AutoShape 7"/>
              <p:cNvSpPr>
                <a:spLocks noChangeArrowheads="1"/>
              </p:cNvSpPr>
              <p:nvPr/>
            </p:nvSpPr>
            <p:spPr bwMode="auto">
              <a:xfrm>
                <a:off x="1037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04" name="AutoShape 8"/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768" y="2294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1037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>
                <a:off x="1306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1574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1843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13" name="AutoShape 17"/>
              <p:cNvSpPr>
                <a:spLocks noChangeArrowheads="1"/>
              </p:cNvSpPr>
              <p:nvPr/>
            </p:nvSpPr>
            <p:spPr bwMode="auto">
              <a:xfrm>
                <a:off x="3187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accent2"/>
                    </a:solidFill>
                    <a:latin typeface="Arial" charset="0"/>
                  </a:rPr>
                  <a:t>1</a:t>
                </a:r>
                <a:endParaRPr lang="en-US" sz="2800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29714" name="AutoShape 18"/>
              <p:cNvSpPr>
                <a:spLocks noChangeArrowheads="1"/>
              </p:cNvSpPr>
              <p:nvPr/>
            </p:nvSpPr>
            <p:spPr bwMode="auto">
              <a:xfrm>
                <a:off x="2918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15" name="AutoShape 19"/>
              <p:cNvSpPr>
                <a:spLocks noChangeArrowheads="1"/>
              </p:cNvSpPr>
              <p:nvPr/>
            </p:nvSpPr>
            <p:spPr bwMode="auto">
              <a:xfrm>
                <a:off x="2650" y="1968"/>
                <a:ext cx="268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accent2"/>
                    </a:solidFill>
                    <a:latin typeface="Arial" charset="0"/>
                  </a:rPr>
                  <a:t>1</a:t>
                </a:r>
                <a:endParaRPr lang="en-US" sz="2800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29716" name="AutoShape 20"/>
              <p:cNvSpPr>
                <a:spLocks noChangeArrowheads="1"/>
              </p:cNvSpPr>
              <p:nvPr/>
            </p:nvSpPr>
            <p:spPr bwMode="auto">
              <a:xfrm>
                <a:off x="2381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 dirty="0">
                    <a:latin typeface="Arial" charset="0"/>
                  </a:rPr>
                  <a:t>0</a:t>
                </a:r>
                <a:endParaRPr lang="en-US" sz="2800" dirty="0">
                  <a:latin typeface="Arial" charset="0"/>
                </a:endParaRPr>
              </a:p>
            </p:txBody>
          </p:sp>
          <p:sp>
            <p:nvSpPr>
              <p:cNvPr id="29717" name="AutoShape 2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269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18" name="Line 22"/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19" name="Line 23"/>
              <p:cNvSpPr>
                <a:spLocks noChangeShapeType="1"/>
              </p:cNvSpPr>
              <p:nvPr/>
            </p:nvSpPr>
            <p:spPr bwMode="auto">
              <a:xfrm>
                <a:off x="2112" y="2294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20" name="Line 24"/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21" name="Line 25"/>
              <p:cNvSpPr>
                <a:spLocks noChangeShapeType="1"/>
              </p:cNvSpPr>
              <p:nvPr/>
            </p:nvSpPr>
            <p:spPr bwMode="auto">
              <a:xfrm>
                <a:off x="2381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22" name="Line 26"/>
              <p:cNvSpPr>
                <a:spLocks noChangeShapeType="1"/>
              </p:cNvSpPr>
              <p:nvPr/>
            </p:nvSpPr>
            <p:spPr bwMode="auto">
              <a:xfrm>
                <a:off x="2650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23" name="Line 27"/>
              <p:cNvSpPr>
                <a:spLocks noChangeShapeType="1"/>
              </p:cNvSpPr>
              <p:nvPr/>
            </p:nvSpPr>
            <p:spPr bwMode="auto">
              <a:xfrm>
                <a:off x="2918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24" name="Line 28"/>
              <p:cNvSpPr>
                <a:spLocks noChangeShapeType="1"/>
              </p:cNvSpPr>
              <p:nvPr/>
            </p:nvSpPr>
            <p:spPr bwMode="auto">
              <a:xfrm>
                <a:off x="3187" y="1968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25" name="Line 29"/>
              <p:cNvSpPr>
                <a:spLocks noChangeShapeType="1"/>
              </p:cNvSpPr>
              <p:nvPr/>
            </p:nvSpPr>
            <p:spPr bwMode="auto">
              <a:xfrm>
                <a:off x="3456" y="196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</p:grpSp>
        <p:sp>
          <p:nvSpPr>
            <p:cNvPr id="29726" name="AutoShape 30"/>
            <p:cNvSpPr>
              <a:spLocks noChangeArrowheads="1"/>
            </p:cNvSpPr>
            <p:nvPr/>
          </p:nvSpPr>
          <p:spPr bwMode="auto">
            <a:xfrm>
              <a:off x="6561138" y="4953000"/>
              <a:ext cx="392112" cy="517525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9727" name="AutoShape 31"/>
            <p:cNvSpPr>
              <a:spLocks noChangeArrowheads="1"/>
            </p:cNvSpPr>
            <p:nvPr/>
          </p:nvSpPr>
          <p:spPr bwMode="auto">
            <a:xfrm>
              <a:off x="6167438" y="4953000"/>
              <a:ext cx="393700" cy="517525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4991100" y="4953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grpSp>
          <p:nvGrpSpPr>
            <p:cNvPr id="29729" name="Group 33"/>
            <p:cNvGrpSpPr>
              <a:grpSpLocks/>
            </p:cNvGrpSpPr>
            <p:nvPr/>
          </p:nvGrpSpPr>
          <p:grpSpPr bwMode="auto">
            <a:xfrm>
              <a:off x="6705600" y="4953000"/>
              <a:ext cx="1962150" cy="517525"/>
              <a:chOff x="4380" y="2976"/>
              <a:chExt cx="1236" cy="326"/>
            </a:xfrm>
          </p:grpSpPr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>
                <a:off x="4380" y="297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31" name="AutoShape 35"/>
              <p:cNvSpPr>
                <a:spLocks noChangeArrowheads="1"/>
              </p:cNvSpPr>
              <p:nvPr/>
            </p:nvSpPr>
            <p:spPr bwMode="auto">
              <a:xfrm>
                <a:off x="5369" y="2976"/>
                <a:ext cx="247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32" name="AutoShape 36"/>
              <p:cNvSpPr>
                <a:spLocks noChangeArrowheads="1"/>
              </p:cNvSpPr>
              <p:nvPr/>
            </p:nvSpPr>
            <p:spPr bwMode="auto">
              <a:xfrm>
                <a:off x="5121" y="2976"/>
                <a:ext cx="248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33" name="AutoShape 37"/>
              <p:cNvSpPr>
                <a:spLocks noChangeArrowheads="1"/>
              </p:cNvSpPr>
              <p:nvPr/>
            </p:nvSpPr>
            <p:spPr bwMode="auto">
              <a:xfrm>
                <a:off x="4875" y="2976"/>
                <a:ext cx="246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34" name="AutoShape 38"/>
              <p:cNvSpPr>
                <a:spLocks noChangeArrowheads="1"/>
              </p:cNvSpPr>
              <p:nvPr/>
            </p:nvSpPr>
            <p:spPr bwMode="auto">
              <a:xfrm>
                <a:off x="4627" y="2976"/>
                <a:ext cx="248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accent2"/>
                    </a:solidFill>
                    <a:latin typeface="Arial" charset="0"/>
                  </a:rPr>
                  <a:t>1</a:t>
                </a:r>
                <a:endParaRPr lang="en-US" sz="2800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29735" name="AutoShape 39"/>
              <p:cNvSpPr>
                <a:spLocks noChangeArrowheads="1"/>
              </p:cNvSpPr>
              <p:nvPr/>
            </p:nvSpPr>
            <p:spPr bwMode="auto">
              <a:xfrm>
                <a:off x="4380" y="2976"/>
                <a:ext cx="247" cy="326"/>
              </a:xfrm>
              <a:prstGeom prst="flowChartDocumen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 rtl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US" altLang="en-US" sz="2800">
                    <a:latin typeface="Arial" charset="0"/>
                  </a:rPr>
                  <a:t>0</a:t>
                </a:r>
                <a:endParaRPr lang="en-US" sz="2800">
                  <a:latin typeface="Arial" charset="0"/>
                </a:endParaRPr>
              </a:p>
            </p:txBody>
          </p:sp>
          <p:sp>
            <p:nvSpPr>
              <p:cNvPr id="29736" name="Line 40"/>
              <p:cNvSpPr>
                <a:spLocks noChangeShapeType="1"/>
              </p:cNvSpPr>
              <p:nvPr/>
            </p:nvSpPr>
            <p:spPr bwMode="auto">
              <a:xfrm>
                <a:off x="4380" y="2976"/>
                <a:ext cx="12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37" name="Line 41"/>
              <p:cNvSpPr>
                <a:spLocks noChangeShapeType="1"/>
              </p:cNvSpPr>
              <p:nvPr/>
            </p:nvSpPr>
            <p:spPr bwMode="auto">
              <a:xfrm>
                <a:off x="4380" y="3302"/>
                <a:ext cx="12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38" name="Line 42"/>
              <p:cNvSpPr>
                <a:spLocks noChangeShapeType="1"/>
              </p:cNvSpPr>
              <p:nvPr/>
            </p:nvSpPr>
            <p:spPr bwMode="auto">
              <a:xfrm>
                <a:off x="4380" y="297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39" name="Line 43"/>
              <p:cNvSpPr>
                <a:spLocks noChangeShapeType="1"/>
              </p:cNvSpPr>
              <p:nvPr/>
            </p:nvSpPr>
            <p:spPr bwMode="auto">
              <a:xfrm>
                <a:off x="4627" y="297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40" name="Line 44"/>
              <p:cNvSpPr>
                <a:spLocks noChangeShapeType="1"/>
              </p:cNvSpPr>
              <p:nvPr/>
            </p:nvSpPr>
            <p:spPr bwMode="auto">
              <a:xfrm>
                <a:off x="4875" y="297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41" name="Line 45"/>
              <p:cNvSpPr>
                <a:spLocks noChangeShapeType="1"/>
              </p:cNvSpPr>
              <p:nvPr/>
            </p:nvSpPr>
            <p:spPr bwMode="auto">
              <a:xfrm>
                <a:off x="5121" y="297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42" name="Line 46"/>
              <p:cNvSpPr>
                <a:spLocks noChangeShapeType="1"/>
              </p:cNvSpPr>
              <p:nvPr/>
            </p:nvSpPr>
            <p:spPr bwMode="auto">
              <a:xfrm>
                <a:off x="5369" y="297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  <p:sp>
            <p:nvSpPr>
              <p:cNvPr id="29743" name="Line 47"/>
              <p:cNvSpPr>
                <a:spLocks noChangeShapeType="1"/>
              </p:cNvSpPr>
              <p:nvPr/>
            </p:nvSpPr>
            <p:spPr bwMode="auto">
              <a:xfrm>
                <a:off x="5616" y="297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l-GR"/>
              </a:p>
            </p:txBody>
          </p:sp>
        </p:grpSp>
        <p:sp>
          <p:nvSpPr>
            <p:cNvPr id="29744" name="Text Box 48"/>
            <p:cNvSpPr txBox="1">
              <a:spLocks noChangeArrowheads="1"/>
            </p:cNvSpPr>
            <p:nvPr/>
          </p:nvSpPr>
          <p:spPr bwMode="auto">
            <a:xfrm>
              <a:off x="4267200" y="1828800"/>
              <a:ext cx="609600" cy="46672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he-IL" dirty="0"/>
                <a:t>x</a:t>
              </a:r>
              <a:endParaRPr lang="en-US" dirty="0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flipH="1">
              <a:off x="2514600" y="2362200"/>
              <a:ext cx="1905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 flipH="1">
              <a:off x="4038600" y="2362200"/>
              <a:ext cx="4572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>
              <a:off x="4572000" y="2362200"/>
              <a:ext cx="2286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4724400" y="2362200"/>
              <a:ext cx="25146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29749" name="Text Box 53"/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793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 dirty="0"/>
                <a:t>h</a:t>
              </a:r>
              <a:r>
                <a:rPr lang="en-US" altLang="he-IL" baseline="-25000" dirty="0"/>
                <a:t>1</a:t>
              </a:r>
              <a:r>
                <a:rPr lang="en-US" altLang="he-IL" dirty="0"/>
                <a:t>(x)</a:t>
              </a:r>
              <a:endParaRPr lang="en-US" dirty="0"/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3810000" y="5486400"/>
              <a:ext cx="793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h</a:t>
              </a:r>
              <a:r>
                <a:rPr lang="en-US" altLang="he-IL" baseline="-25000"/>
                <a:t>2</a:t>
              </a:r>
              <a:r>
                <a:rPr lang="en-US" altLang="he-IL"/>
                <a:t>(x)</a:t>
              </a:r>
              <a:endParaRPr lang="en-US"/>
            </a:p>
          </p:txBody>
        </p:sp>
        <p:sp>
          <p:nvSpPr>
            <p:cNvPr id="29751" name="Text Box 55"/>
            <p:cNvSpPr txBox="1">
              <a:spLocks noChangeArrowheads="1"/>
            </p:cNvSpPr>
            <p:nvPr/>
          </p:nvSpPr>
          <p:spPr bwMode="auto">
            <a:xfrm>
              <a:off x="7010400" y="5486400"/>
              <a:ext cx="793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h</a:t>
              </a:r>
              <a:r>
                <a:rPr lang="en-US" altLang="he-IL" baseline="-25000"/>
                <a:t>k</a:t>
              </a:r>
              <a:r>
                <a:rPr lang="en-US" altLang="he-IL"/>
                <a:t>(x)</a:t>
              </a:r>
              <a:endParaRPr lang="en-US"/>
            </a:p>
          </p:txBody>
        </p:sp>
        <p:sp>
          <p:nvSpPr>
            <p:cNvPr id="29752" name="Oval 56"/>
            <p:cNvSpPr>
              <a:spLocks noChangeArrowheads="1"/>
            </p:cNvSpPr>
            <p:nvPr/>
          </p:nvSpPr>
          <p:spPr bwMode="auto">
            <a:xfrm>
              <a:off x="5257800" y="518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9753" name="Oval 57"/>
            <p:cNvSpPr>
              <a:spLocks noChangeArrowheads="1"/>
            </p:cNvSpPr>
            <p:nvPr/>
          </p:nvSpPr>
          <p:spPr bwMode="auto">
            <a:xfrm>
              <a:off x="5638800" y="518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9754" name="Oval 58"/>
            <p:cNvSpPr>
              <a:spLocks noChangeArrowheads="1"/>
            </p:cNvSpPr>
            <p:nvPr/>
          </p:nvSpPr>
          <p:spPr bwMode="auto">
            <a:xfrm>
              <a:off x="6019800" y="518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9755" name="Oval 59"/>
            <p:cNvSpPr>
              <a:spLocks noChangeArrowheads="1"/>
            </p:cNvSpPr>
            <p:nvPr/>
          </p:nvSpPr>
          <p:spPr bwMode="auto">
            <a:xfrm>
              <a:off x="6400800" y="518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9756" name="Text Box 60"/>
            <p:cNvSpPr txBox="1">
              <a:spLocks noChangeArrowheads="1"/>
            </p:cNvSpPr>
            <p:nvPr/>
          </p:nvSpPr>
          <p:spPr bwMode="auto">
            <a:xfrm>
              <a:off x="990600" y="4495800"/>
              <a:ext cx="506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dirty="0"/>
                <a:t>V</a:t>
              </a:r>
              <a:r>
                <a:rPr lang="en-US" altLang="he-IL" baseline="-25000" dirty="0"/>
                <a:t>0</a:t>
              </a:r>
              <a:endParaRPr lang="en-US" dirty="0"/>
            </a:p>
          </p:txBody>
        </p:sp>
        <p:sp>
          <p:nvSpPr>
            <p:cNvPr id="29757" name="Text Box 61"/>
            <p:cNvSpPr txBox="1">
              <a:spLocks noChangeArrowheads="1"/>
            </p:cNvSpPr>
            <p:nvPr/>
          </p:nvSpPr>
          <p:spPr bwMode="auto">
            <a:xfrm>
              <a:off x="8229600" y="4495800"/>
              <a:ext cx="733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he-IL" dirty="0"/>
                <a:t>V</a:t>
              </a:r>
              <a:r>
                <a:rPr lang="en-US" altLang="he-IL" baseline="-25000" dirty="0"/>
                <a:t>m-1</a:t>
              </a:r>
              <a:endParaRPr lang="en-US" dirty="0"/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4572000" y="5486400"/>
              <a:ext cx="793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h</a:t>
              </a:r>
              <a:r>
                <a:rPr lang="en-US" altLang="he-IL" baseline="-25000"/>
                <a:t>3</a:t>
              </a:r>
              <a:r>
                <a:rPr lang="en-US" altLang="he-IL"/>
                <a:t>(x)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Bloom Errors</a:t>
            </a:r>
            <a:endParaRPr lang="en-US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066800" y="4724400"/>
            <a:ext cx="3924300" cy="517525"/>
            <a:chOff x="768" y="1968"/>
            <a:chExt cx="2688" cy="326"/>
          </a:xfrm>
        </p:grpSpPr>
        <p:sp>
          <p:nvSpPr>
            <p:cNvPr id="30724" name="AutoShape 4"/>
            <p:cNvSpPr>
              <a:spLocks noChangeArrowheads="1"/>
            </p:cNvSpPr>
            <p:nvPr/>
          </p:nvSpPr>
          <p:spPr bwMode="auto">
            <a:xfrm>
              <a:off x="1843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25" name="AutoShape 5"/>
            <p:cNvSpPr>
              <a:spLocks noChangeArrowheads="1"/>
            </p:cNvSpPr>
            <p:nvPr/>
          </p:nvSpPr>
          <p:spPr bwMode="auto">
            <a:xfrm>
              <a:off x="1574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2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1306" y="1968"/>
              <a:ext cx="268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1037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28" name="AutoShape 8"/>
            <p:cNvSpPr>
              <a:spLocks noChangeArrowheads="1"/>
            </p:cNvSpPr>
            <p:nvPr/>
          </p:nvSpPr>
          <p:spPr bwMode="auto">
            <a:xfrm>
              <a:off x="768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768" y="1968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768" y="2294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768" y="196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1037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306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1574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1843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2112" y="196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37" name="AutoShape 17"/>
            <p:cNvSpPr>
              <a:spLocks noChangeArrowheads="1"/>
            </p:cNvSpPr>
            <p:nvPr/>
          </p:nvSpPr>
          <p:spPr bwMode="auto">
            <a:xfrm>
              <a:off x="3187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2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738" name="AutoShape 18"/>
            <p:cNvSpPr>
              <a:spLocks noChangeArrowheads="1"/>
            </p:cNvSpPr>
            <p:nvPr/>
          </p:nvSpPr>
          <p:spPr bwMode="auto">
            <a:xfrm>
              <a:off x="2918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39" name="AutoShape 19"/>
            <p:cNvSpPr>
              <a:spLocks noChangeArrowheads="1"/>
            </p:cNvSpPr>
            <p:nvPr/>
          </p:nvSpPr>
          <p:spPr bwMode="auto">
            <a:xfrm>
              <a:off x="2650" y="1968"/>
              <a:ext cx="268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2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740" name="AutoShape 20"/>
            <p:cNvSpPr>
              <a:spLocks noChangeArrowheads="1"/>
            </p:cNvSpPr>
            <p:nvPr/>
          </p:nvSpPr>
          <p:spPr bwMode="auto">
            <a:xfrm>
              <a:off x="2381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41" name="AutoShape 21"/>
            <p:cNvSpPr>
              <a:spLocks noChangeArrowheads="1"/>
            </p:cNvSpPr>
            <p:nvPr/>
          </p:nvSpPr>
          <p:spPr bwMode="auto">
            <a:xfrm>
              <a:off x="2112" y="1968"/>
              <a:ext cx="269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2112" y="1968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2112" y="2294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2112" y="196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2381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2650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2918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3187" y="19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456" y="196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</p:grpSp>
      <p:sp>
        <p:nvSpPr>
          <p:cNvPr id="30750" name="AutoShape 30"/>
          <p:cNvSpPr>
            <a:spLocks noChangeArrowheads="1"/>
          </p:cNvSpPr>
          <p:nvPr/>
        </p:nvSpPr>
        <p:spPr bwMode="auto">
          <a:xfrm>
            <a:off x="6561138" y="4724400"/>
            <a:ext cx="392112" cy="517525"/>
          </a:xfrm>
          <a:prstGeom prst="flowChartDocumen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en-US" sz="2800">
              <a:latin typeface="Arial" charset="0"/>
            </a:endParaRPr>
          </a:p>
        </p:txBody>
      </p:sp>
      <p:sp>
        <p:nvSpPr>
          <p:cNvPr id="30751" name="AutoShape 31"/>
          <p:cNvSpPr>
            <a:spLocks noChangeArrowheads="1"/>
          </p:cNvSpPr>
          <p:nvPr/>
        </p:nvSpPr>
        <p:spPr bwMode="auto">
          <a:xfrm>
            <a:off x="6167438" y="4724400"/>
            <a:ext cx="393700" cy="517525"/>
          </a:xfrm>
          <a:prstGeom prst="flowChartDocumen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en-US" sz="2800">
              <a:latin typeface="Arial" charset="0"/>
            </a:endParaRP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4991100" y="47244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6705600" y="4724400"/>
            <a:ext cx="1962150" cy="517525"/>
            <a:chOff x="4380" y="2976"/>
            <a:chExt cx="1236" cy="326"/>
          </a:xfrm>
        </p:grpSpPr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4380" y="297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55" name="AutoShape 35"/>
            <p:cNvSpPr>
              <a:spLocks noChangeArrowheads="1"/>
            </p:cNvSpPr>
            <p:nvPr/>
          </p:nvSpPr>
          <p:spPr bwMode="auto">
            <a:xfrm>
              <a:off x="5369" y="2976"/>
              <a:ext cx="247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56" name="AutoShape 36"/>
            <p:cNvSpPr>
              <a:spLocks noChangeArrowheads="1"/>
            </p:cNvSpPr>
            <p:nvPr/>
          </p:nvSpPr>
          <p:spPr bwMode="auto">
            <a:xfrm>
              <a:off x="5121" y="2976"/>
              <a:ext cx="248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57" name="AutoShape 37"/>
            <p:cNvSpPr>
              <a:spLocks noChangeArrowheads="1"/>
            </p:cNvSpPr>
            <p:nvPr/>
          </p:nvSpPr>
          <p:spPr bwMode="auto">
            <a:xfrm>
              <a:off x="4875" y="2976"/>
              <a:ext cx="246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58" name="AutoShape 38"/>
            <p:cNvSpPr>
              <a:spLocks noChangeArrowheads="1"/>
            </p:cNvSpPr>
            <p:nvPr/>
          </p:nvSpPr>
          <p:spPr bwMode="auto">
            <a:xfrm>
              <a:off x="4627" y="2976"/>
              <a:ext cx="248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2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0759" name="AutoShape 39"/>
            <p:cNvSpPr>
              <a:spLocks noChangeArrowheads="1"/>
            </p:cNvSpPr>
            <p:nvPr/>
          </p:nvSpPr>
          <p:spPr bwMode="auto">
            <a:xfrm>
              <a:off x="4380" y="2976"/>
              <a:ext cx="247" cy="326"/>
            </a:xfrm>
            <a:prstGeom prst="flowChartDocumen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</a:rPr>
                <a:t>0</a:t>
              </a:r>
              <a:endParaRPr lang="en-US" sz="2800">
                <a:latin typeface="Arial" charset="0"/>
              </a:endParaRPr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80" y="2976"/>
              <a:ext cx="12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4380" y="3302"/>
              <a:ext cx="12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80" y="297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>
              <a:off x="4627" y="297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875" y="297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5121" y="297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>
              <a:off x="5369" y="297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5616" y="297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l-GR"/>
            </a:p>
          </p:txBody>
        </p:sp>
      </p:grp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2209800" y="5257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h</a:t>
            </a:r>
            <a:r>
              <a:rPr lang="en-US" altLang="he-IL" baseline="-25000"/>
              <a:t>1</a:t>
            </a:r>
            <a:r>
              <a:rPr lang="en-US" altLang="he-IL"/>
              <a:t>(x)</a:t>
            </a:r>
            <a:endParaRPr 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3733800" y="5257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h</a:t>
            </a:r>
            <a:r>
              <a:rPr lang="en-US" altLang="he-IL" baseline="-25000"/>
              <a:t>2</a:t>
            </a:r>
            <a:r>
              <a:rPr lang="en-US" altLang="he-IL"/>
              <a:t>(x)</a:t>
            </a:r>
            <a:endParaRPr lang="en-US"/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7010400" y="5257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h</a:t>
            </a:r>
            <a:r>
              <a:rPr lang="en-US" altLang="he-IL" baseline="-25000"/>
              <a:t>k</a:t>
            </a:r>
            <a:r>
              <a:rPr lang="en-US" altLang="he-IL"/>
              <a:t>(x)</a:t>
            </a:r>
            <a:endParaRPr lang="en-US"/>
          </a:p>
        </p:txBody>
      </p:sp>
      <p:sp>
        <p:nvSpPr>
          <p:cNvPr id="30771" name="Oval 51"/>
          <p:cNvSpPr>
            <a:spLocks noChangeArrowheads="1"/>
          </p:cNvSpPr>
          <p:nvPr/>
        </p:nvSpPr>
        <p:spPr bwMode="auto">
          <a:xfrm>
            <a:off x="5257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30772" name="Oval 52"/>
          <p:cNvSpPr>
            <a:spLocks noChangeArrowheads="1"/>
          </p:cNvSpPr>
          <p:nvPr/>
        </p:nvSpPr>
        <p:spPr bwMode="auto">
          <a:xfrm>
            <a:off x="5638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30773" name="Oval 53"/>
          <p:cNvSpPr>
            <a:spLocks noChangeArrowheads="1"/>
          </p:cNvSpPr>
          <p:nvPr/>
        </p:nvSpPr>
        <p:spPr bwMode="auto">
          <a:xfrm>
            <a:off x="6019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30774" name="Oval 54"/>
          <p:cNvSpPr>
            <a:spLocks noChangeArrowheads="1"/>
          </p:cNvSpPr>
          <p:nvPr/>
        </p:nvSpPr>
        <p:spPr bwMode="auto">
          <a:xfrm>
            <a:off x="6400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990600" y="4267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/>
              <a:t>V</a:t>
            </a:r>
            <a:r>
              <a:rPr lang="en-US" altLang="he-IL" baseline="-25000"/>
              <a:t>0</a:t>
            </a:r>
            <a:endParaRPr lang="en-US"/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8229600" y="4267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/>
              <a:t>V</a:t>
            </a:r>
            <a:r>
              <a:rPr lang="en-US" altLang="he-IL" baseline="-25000"/>
              <a:t>m-1</a:t>
            </a:r>
            <a:endParaRPr lang="en-US"/>
          </a:p>
        </p:txBody>
      </p:sp>
      <p:sp>
        <p:nvSpPr>
          <p:cNvPr id="30777" name="Text Box 57"/>
          <p:cNvSpPr txBox="1">
            <a:spLocks noChangeArrowheads="1"/>
          </p:cNvSpPr>
          <p:nvPr/>
        </p:nvSpPr>
        <p:spPr bwMode="auto">
          <a:xfrm>
            <a:off x="4572000" y="5257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h</a:t>
            </a:r>
            <a:r>
              <a:rPr lang="en-US" altLang="he-IL" baseline="-25000"/>
              <a:t>3</a:t>
            </a:r>
            <a:r>
              <a:rPr lang="en-US" altLang="he-IL"/>
              <a:t>(x)</a:t>
            </a:r>
            <a:endParaRPr lang="en-US"/>
          </a:p>
        </p:txBody>
      </p:sp>
      <p:sp>
        <p:nvSpPr>
          <p:cNvPr id="30778" name="Text Box 58"/>
          <p:cNvSpPr txBox="1">
            <a:spLocks noChangeArrowheads="1"/>
          </p:cNvSpPr>
          <p:nvPr/>
        </p:nvSpPr>
        <p:spPr bwMode="auto">
          <a:xfrm>
            <a:off x="1676400" y="1600200"/>
            <a:ext cx="609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/>
              <a:t>a</a:t>
            </a:r>
            <a:endParaRPr lang="en-US"/>
          </a:p>
        </p:txBody>
      </p:sp>
      <p:sp>
        <p:nvSpPr>
          <p:cNvPr id="30779" name="Text Box 59"/>
          <p:cNvSpPr txBox="1">
            <a:spLocks noChangeArrowheads="1"/>
          </p:cNvSpPr>
          <p:nvPr/>
        </p:nvSpPr>
        <p:spPr bwMode="auto">
          <a:xfrm>
            <a:off x="2895600" y="1600200"/>
            <a:ext cx="609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/>
              <a:t>b</a:t>
            </a:r>
            <a:endParaRPr lang="en-US"/>
          </a:p>
        </p:txBody>
      </p: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5562600" y="1600200"/>
            <a:ext cx="609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/>
              <a:t>c</a:t>
            </a:r>
            <a:endParaRPr lang="en-US"/>
          </a:p>
        </p:txBody>
      </p:sp>
      <p:sp>
        <p:nvSpPr>
          <p:cNvPr id="30781" name="Text Box 61"/>
          <p:cNvSpPr txBox="1">
            <a:spLocks noChangeArrowheads="1"/>
          </p:cNvSpPr>
          <p:nvPr/>
        </p:nvSpPr>
        <p:spPr bwMode="auto">
          <a:xfrm>
            <a:off x="6781800" y="1600200"/>
            <a:ext cx="6096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he-IL"/>
              <a:t>d</a:t>
            </a:r>
            <a:endParaRPr 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>
            <a:off x="1981200" y="2057400"/>
            <a:ext cx="457200" cy="2514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l-GR"/>
          </a:p>
        </p:txBody>
      </p:sp>
      <p:sp>
        <p:nvSpPr>
          <p:cNvPr id="30783" name="Line 63"/>
          <p:cNvSpPr>
            <a:spLocks noChangeShapeType="1"/>
          </p:cNvSpPr>
          <p:nvPr/>
        </p:nvSpPr>
        <p:spPr bwMode="auto">
          <a:xfrm>
            <a:off x="3200400" y="2057400"/>
            <a:ext cx="762000" cy="2514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84" name="Line 64"/>
          <p:cNvSpPr>
            <a:spLocks noChangeShapeType="1"/>
          </p:cNvSpPr>
          <p:nvPr/>
        </p:nvSpPr>
        <p:spPr bwMode="auto">
          <a:xfrm flipH="1">
            <a:off x="4876800" y="2057400"/>
            <a:ext cx="990600" cy="2514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85" name="Line 65"/>
          <p:cNvSpPr>
            <a:spLocks noChangeShapeType="1"/>
          </p:cNvSpPr>
          <p:nvPr/>
        </p:nvSpPr>
        <p:spPr bwMode="auto">
          <a:xfrm>
            <a:off x="7086600" y="2057400"/>
            <a:ext cx="228600" cy="2514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86" name="Line 66"/>
          <p:cNvSpPr>
            <a:spLocks noChangeShapeType="1"/>
          </p:cNvSpPr>
          <p:nvPr/>
        </p:nvSpPr>
        <p:spPr bwMode="auto">
          <a:xfrm flipH="1">
            <a:off x="1676400" y="2057400"/>
            <a:ext cx="304800" cy="762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H="1">
            <a:off x="1828800" y="2057400"/>
            <a:ext cx="152400" cy="990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88" name="Line 68"/>
          <p:cNvSpPr>
            <a:spLocks noChangeShapeType="1"/>
          </p:cNvSpPr>
          <p:nvPr/>
        </p:nvSpPr>
        <p:spPr bwMode="auto">
          <a:xfrm>
            <a:off x="1981200" y="2057400"/>
            <a:ext cx="381000" cy="609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89" name="Line 69"/>
          <p:cNvSpPr>
            <a:spLocks noChangeShapeType="1"/>
          </p:cNvSpPr>
          <p:nvPr/>
        </p:nvSpPr>
        <p:spPr bwMode="auto">
          <a:xfrm>
            <a:off x="3200400" y="2057400"/>
            <a:ext cx="381000" cy="609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>
            <a:off x="3200400" y="2057400"/>
            <a:ext cx="762000" cy="5334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1" name="Line 71"/>
          <p:cNvSpPr>
            <a:spLocks noChangeShapeType="1"/>
          </p:cNvSpPr>
          <p:nvPr/>
        </p:nvSpPr>
        <p:spPr bwMode="auto">
          <a:xfrm flipH="1">
            <a:off x="2819400" y="2057400"/>
            <a:ext cx="381000" cy="609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2" name="Line 72"/>
          <p:cNvSpPr>
            <a:spLocks noChangeShapeType="1"/>
          </p:cNvSpPr>
          <p:nvPr/>
        </p:nvSpPr>
        <p:spPr bwMode="auto">
          <a:xfrm>
            <a:off x="5867400" y="2057400"/>
            <a:ext cx="76200" cy="762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3" name="Line 73"/>
          <p:cNvSpPr>
            <a:spLocks noChangeShapeType="1"/>
          </p:cNvSpPr>
          <p:nvPr/>
        </p:nvSpPr>
        <p:spPr bwMode="auto">
          <a:xfrm flipH="1">
            <a:off x="5334000" y="2057400"/>
            <a:ext cx="533400" cy="609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4" name="Line 74"/>
          <p:cNvSpPr>
            <a:spLocks noChangeShapeType="1"/>
          </p:cNvSpPr>
          <p:nvPr/>
        </p:nvSpPr>
        <p:spPr bwMode="auto">
          <a:xfrm>
            <a:off x="5867400" y="2057400"/>
            <a:ext cx="381000" cy="5334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5" name="Line 75"/>
          <p:cNvSpPr>
            <a:spLocks noChangeShapeType="1"/>
          </p:cNvSpPr>
          <p:nvPr/>
        </p:nvSpPr>
        <p:spPr bwMode="auto">
          <a:xfrm flipH="1">
            <a:off x="6781800" y="2057400"/>
            <a:ext cx="304800" cy="762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6" name="Line 76"/>
          <p:cNvSpPr>
            <a:spLocks noChangeShapeType="1"/>
          </p:cNvSpPr>
          <p:nvPr/>
        </p:nvSpPr>
        <p:spPr bwMode="auto">
          <a:xfrm>
            <a:off x="7086600" y="2057400"/>
            <a:ext cx="304800" cy="762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7" name="Line 77"/>
          <p:cNvSpPr>
            <a:spLocks noChangeShapeType="1"/>
          </p:cNvSpPr>
          <p:nvPr/>
        </p:nvSpPr>
        <p:spPr bwMode="auto">
          <a:xfrm flipH="1">
            <a:off x="6553200" y="2057400"/>
            <a:ext cx="533400" cy="5334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l-GR"/>
          </a:p>
        </p:txBody>
      </p:sp>
      <p:sp>
        <p:nvSpPr>
          <p:cNvPr id="30798" name="Text Box 78"/>
          <p:cNvSpPr txBox="1">
            <a:spLocks noChangeArrowheads="1"/>
          </p:cNvSpPr>
          <p:nvPr/>
        </p:nvSpPr>
        <p:spPr bwMode="auto">
          <a:xfrm>
            <a:off x="1371600" y="6073775"/>
            <a:ext cx="6970713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he-IL" sz="3200"/>
              <a:t>x didn’t appear, yet its bits are already set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Error Estimation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93163" cy="4572000"/>
          </a:xfrm>
        </p:spPr>
        <p:txBody>
          <a:bodyPr/>
          <a:lstStyle/>
          <a:p>
            <a:r>
              <a:rPr lang="en-US" altLang="he-IL" sz="2400" dirty="0"/>
              <a:t>Assumption: Hash functions are perfectly random</a:t>
            </a:r>
          </a:p>
          <a:p>
            <a:r>
              <a:rPr lang="en-US" altLang="he-IL" sz="2400" dirty="0"/>
              <a:t>Probability of a bit being 0 after hashing all n elements:</a:t>
            </a:r>
          </a:p>
          <a:p>
            <a:endParaRPr lang="en-US" altLang="he-IL" sz="2400" dirty="0"/>
          </a:p>
          <a:p>
            <a:r>
              <a:rPr lang="en-US" altLang="he-IL" sz="2400" dirty="0"/>
              <a:t>Let p=e</a:t>
            </a:r>
            <a:r>
              <a:rPr lang="en-US" altLang="he-IL" sz="2400" baseline="30000" dirty="0"/>
              <a:t>-</a:t>
            </a:r>
            <a:r>
              <a:rPr lang="en-US" altLang="he-IL" sz="2400" baseline="30000" dirty="0" err="1"/>
              <a:t>kn</a:t>
            </a:r>
            <a:r>
              <a:rPr lang="en-US" altLang="he-IL" sz="2400" baseline="30000" dirty="0"/>
              <a:t>/m</a:t>
            </a:r>
            <a:r>
              <a:rPr lang="en-US" altLang="he-IL" sz="2400" dirty="0"/>
              <a:t>. The probability of a false positive is:</a:t>
            </a:r>
          </a:p>
          <a:p>
            <a:endParaRPr lang="en-US" altLang="he-IL" sz="2400" dirty="0"/>
          </a:p>
          <a:p>
            <a:endParaRPr lang="en-US" altLang="he-IL" sz="2400" dirty="0"/>
          </a:p>
          <a:p>
            <a:r>
              <a:rPr lang="en-US" altLang="he-IL" sz="2400" dirty="0"/>
              <a:t>Assuming we are given m and n, the optimal k is:</a:t>
            </a:r>
          </a:p>
          <a:p>
            <a:endParaRPr lang="en-US" altLang="he-IL" sz="2400" dirty="0"/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839913" y="2297113"/>
          <a:ext cx="36353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2" imgW="1968480" imgH="393480" progId="Equation.3">
                  <p:embed/>
                </p:oleObj>
              </mc:Choice>
              <mc:Fallback>
                <p:oleObj name="Equation" r:id="rId2" imgW="19684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297113"/>
                        <a:ext cx="363537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667000" y="32004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4" imgW="2666880" imgH="558720" progId="Equation.3">
                  <p:embed/>
                </p:oleObj>
              </mc:Choice>
              <mc:Fallback>
                <p:oleObj name="Equation" r:id="rId4" imgW="266688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4800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914400" y="4572000"/>
          <a:ext cx="4191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6" imgW="1993680" imgH="914400" progId="Equation.3">
                  <p:embed/>
                </p:oleObj>
              </mc:Choice>
              <mc:Fallback>
                <p:oleObj name="Equation" r:id="rId6" imgW="199368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4191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410200" y="5451475"/>
          <a:ext cx="3429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8" imgW="1879560" imgH="685800" progId="Equation.3">
                  <p:embed/>
                </p:oleObj>
              </mc:Choice>
              <mc:Fallback>
                <p:oleObj name="Equation" r:id="rId8" imgW="1879560" imgH="685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51475"/>
                        <a:ext cx="342900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Bloom Filter Tradeoffs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/>
              <a:t>Three factors: m,k and n.</a:t>
            </a:r>
          </a:p>
          <a:p>
            <a:r>
              <a:rPr lang="en-US" altLang="he-IL" sz="2400"/>
              <a:t>Normally, n and m are given, and we select k.</a:t>
            </a:r>
          </a:p>
          <a:p>
            <a:r>
              <a:rPr lang="en-US" altLang="he-IL" sz="2400"/>
              <a:t>Small k</a:t>
            </a:r>
          </a:p>
          <a:p>
            <a:pPr lvl="1"/>
            <a:r>
              <a:rPr lang="en-US" altLang="he-IL" sz="2000"/>
              <a:t>Less computations.</a:t>
            </a:r>
          </a:p>
          <a:p>
            <a:pPr lvl="1"/>
            <a:r>
              <a:rPr lang="en-US" altLang="he-IL" sz="2000"/>
              <a:t>Actual number of bits accessed (nk) is smaller, so the chance of a </a:t>
            </a:r>
            <a:r>
              <a:rPr lang="en-US" altLang="he-IL" sz="2000">
                <a:latin typeface="Times New Roman"/>
              </a:rPr>
              <a:t>“</a:t>
            </a:r>
            <a:r>
              <a:rPr lang="en-US" altLang="he-IL" sz="2000"/>
              <a:t>step over</a:t>
            </a:r>
            <a:r>
              <a:rPr lang="en-US" altLang="he-IL" sz="2000">
                <a:latin typeface="Times New Roman"/>
              </a:rPr>
              <a:t>”</a:t>
            </a:r>
            <a:r>
              <a:rPr lang="en-US" altLang="he-IL" sz="2000"/>
              <a:t> is smaller too.</a:t>
            </a:r>
          </a:p>
          <a:p>
            <a:pPr lvl="1"/>
            <a:r>
              <a:rPr lang="en-US" altLang="he-IL" sz="2000"/>
              <a:t>However, less bits need to be stepped over to generate an error.</a:t>
            </a:r>
          </a:p>
          <a:p>
            <a:r>
              <a:rPr lang="en-US" altLang="he-IL" sz="2400"/>
              <a:t>For big k, the exact opposite holds.</a:t>
            </a:r>
          </a:p>
          <a:p>
            <a:r>
              <a:rPr lang="en-US" altLang="he-IL" sz="2400"/>
              <a:t>Not surprisingly, when k is optimal, the </a:t>
            </a:r>
            <a:r>
              <a:rPr lang="en-US" altLang="he-IL" sz="2400">
                <a:latin typeface="Times New Roman"/>
              </a:rPr>
              <a:t>“</a:t>
            </a:r>
            <a:r>
              <a:rPr lang="en-US" altLang="he-IL" sz="2400"/>
              <a:t>hit ratio</a:t>
            </a:r>
            <a:r>
              <a:rPr lang="en-US" altLang="he-IL" sz="2400">
                <a:latin typeface="Times New Roman"/>
              </a:rPr>
              <a:t>”</a:t>
            </a:r>
            <a:r>
              <a:rPr lang="en-US" altLang="he-IL" sz="2400"/>
              <a:t> (ratio of bits flipped in the array) is exactly 0.5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438400"/>
            <a:ext cx="3810000" cy="1981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l-GR" sz="7200" b="1" dirty="0"/>
              <a:t>ΤΕΛΟΣ</a:t>
            </a:r>
            <a:endParaRPr lang="en-US"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Times New Roman (Hebrew)"/>
      </a:majorFont>
      <a:minorFont>
        <a:latin typeface="Arial"/>
        <a:ea typeface=""/>
        <a:cs typeface="Times New Roman (Hebrew)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 (Hebrew)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 (Hebrew)" charset="-79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436</TotalTime>
  <Words>404</Words>
  <Application>Microsoft Office PowerPoint</Application>
  <PresentationFormat>Προβολή στην οθόνη (4:3)</PresentationFormat>
  <Paragraphs>83</Paragraphs>
  <Slides>8</Slides>
  <Notes>0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Wingdings</vt:lpstr>
      <vt:lpstr>Dad`s Tie</vt:lpstr>
      <vt:lpstr>Equation</vt:lpstr>
      <vt:lpstr>Bloom-Filters</vt:lpstr>
      <vt:lpstr>Bloom Filters</vt:lpstr>
      <vt:lpstr>Bloom Filter [B70]</vt:lpstr>
      <vt:lpstr>Bloom Filter</vt:lpstr>
      <vt:lpstr>Bloom Errors</vt:lpstr>
      <vt:lpstr>Error Estimation</vt:lpstr>
      <vt:lpstr>Bloom Filter Tradeoffs</vt:lpstr>
      <vt:lpstr>Παρουσίαση του PowerPoint</vt:lpstr>
    </vt:vector>
  </TitlesOfParts>
  <Company>PARA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Bloom Filters</dc:title>
  <dc:creator>TS</dc:creator>
  <cp:lastModifiedBy>sioutas</cp:lastModifiedBy>
  <cp:revision>41</cp:revision>
  <cp:lastPrinted>1601-01-01T00:00:00Z</cp:lastPrinted>
  <dcterms:created xsi:type="dcterms:W3CDTF">2003-03-16T19:51:24Z</dcterms:created>
  <dcterms:modified xsi:type="dcterms:W3CDTF">2021-10-10T19:05:26Z</dcterms:modified>
</cp:coreProperties>
</file>