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7" r:id="rId2"/>
    <p:sldId id="268" r:id="rId3"/>
    <p:sldId id="270" r:id="rId4"/>
    <p:sldId id="256" r:id="rId5"/>
    <p:sldId id="362" r:id="rId6"/>
    <p:sldId id="365" r:id="rId7"/>
    <p:sldId id="345" r:id="rId8"/>
    <p:sldId id="346" r:id="rId9"/>
    <p:sldId id="347" r:id="rId10"/>
    <p:sldId id="350" r:id="rId11"/>
    <p:sldId id="348" r:id="rId12"/>
    <p:sldId id="351" r:id="rId13"/>
    <p:sldId id="352" r:id="rId14"/>
    <p:sldId id="353" r:id="rId15"/>
    <p:sldId id="354" r:id="rId16"/>
    <p:sldId id="283" r:id="rId17"/>
    <p:sldId id="284" r:id="rId18"/>
    <p:sldId id="286" r:id="rId19"/>
    <p:sldId id="287" r:id="rId20"/>
    <p:sldId id="288" r:id="rId21"/>
    <p:sldId id="310" r:id="rId22"/>
    <p:sldId id="289" r:id="rId23"/>
    <p:sldId id="357" r:id="rId24"/>
    <p:sldId id="358" r:id="rId25"/>
    <p:sldId id="313" r:id="rId26"/>
    <p:sldId id="314" r:id="rId27"/>
    <p:sldId id="291"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1" r:id="rId43"/>
    <p:sldId id="330" r:id="rId44"/>
    <p:sldId id="302" r:id="rId45"/>
    <p:sldId id="303" r:id="rId46"/>
    <p:sldId id="304" r:id="rId47"/>
    <p:sldId id="305" r:id="rId48"/>
    <p:sldId id="307" r:id="rId49"/>
    <p:sldId id="356" r:id="rId50"/>
    <p:sldId id="359" r:id="rId51"/>
    <p:sldId id="360" r:id="rId52"/>
    <p:sldId id="315" r:id="rId53"/>
    <p:sldId id="308" r:id="rId54"/>
    <p:sldId id="30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66" autoAdjust="0"/>
  </p:normalViewPr>
  <p:slideViewPr>
    <p:cSldViewPr>
      <p:cViewPr varScale="1">
        <p:scale>
          <a:sx n="101" d="100"/>
          <a:sy n="101" d="100"/>
        </p:scale>
        <p:origin x="183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9A51D1-8122-4834-9E09-52DDA7250461}" type="datetimeFigureOut">
              <a:rPr lang="en-US" smtClean="0"/>
              <a:pPr/>
              <a:t>11/11/2020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73ED7E-53F7-403F-B448-4C3E9B0FA353}" type="slidenum">
              <a:rPr lang="en-US" smtClean="0"/>
              <a:pPr/>
              <a:t>‹#›</a:t>
            </a:fld>
            <a:endParaRPr lang="en-US"/>
          </a:p>
        </p:txBody>
      </p:sp>
    </p:spTree>
    <p:extLst>
      <p:ext uri="{BB962C8B-B14F-4D97-AF65-F5344CB8AC3E}">
        <p14:creationId xmlns:p14="http://schemas.microsoft.com/office/powerpoint/2010/main" val="330043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Προσοχή</a:t>
            </a:r>
            <a:r>
              <a:rPr lang="el-GR" baseline="0" dirty="0"/>
              <a:t> στη διαφορά ως προς </a:t>
            </a:r>
            <a:r>
              <a:rPr lang="en-US" baseline="0" dirty="0"/>
              <a:t>x</a:t>
            </a:r>
            <a:r>
              <a:rPr lang="el-GR" baseline="0" dirty="0"/>
              <a:t> και </a:t>
            </a:r>
            <a:r>
              <a:rPr lang="en-US" baseline="0" dirty="0"/>
              <a:t>y</a:t>
            </a:r>
            <a:r>
              <a:rPr lang="el-GR" baseline="0" dirty="0"/>
              <a:t> (στήλες εδώ το κάθε σημείο - γραμμές πιο πριν). Ισοδύναμα </a:t>
            </a:r>
            <a:endParaRPr lang="el-GR" dirty="0"/>
          </a:p>
        </p:txBody>
      </p:sp>
      <p:sp>
        <p:nvSpPr>
          <p:cNvPr id="4" name="Slide Number Placeholder 3"/>
          <p:cNvSpPr>
            <a:spLocks noGrp="1"/>
          </p:cNvSpPr>
          <p:nvPr>
            <p:ph type="sldNum" sz="quarter" idx="10"/>
          </p:nvPr>
        </p:nvSpPr>
        <p:spPr/>
        <p:txBody>
          <a:bodyPr/>
          <a:lstStyle/>
          <a:p>
            <a:fld id="{3373ED7E-53F7-403F-B448-4C3E9B0FA353}" type="slidenum">
              <a:rPr lang="en-US" smtClean="0"/>
              <a:pPr/>
              <a:t>12</a:t>
            </a:fld>
            <a:endParaRPr lang="en-US"/>
          </a:p>
        </p:txBody>
      </p:sp>
    </p:spTree>
    <p:extLst>
      <p:ext uri="{BB962C8B-B14F-4D97-AF65-F5344CB8AC3E}">
        <p14:creationId xmlns:p14="http://schemas.microsoft.com/office/powerpoint/2010/main" val="2845620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a:t>Το εξωτερικό γινόμενο είναι ένας απλός</a:t>
            </a:r>
            <a:r>
              <a:rPr lang="el-GR" baseline="0" dirty="0"/>
              <a:t> αριθμός στις δύο διαστάσεις. Είναι η ορίζουσα που προκύπτει από τα </a:t>
            </a:r>
            <a:r>
              <a:rPr lang="el-GR" baseline="0"/>
              <a:t>αντίστοιχα διανύσματα. </a:t>
            </a:r>
            <a:endParaRPr lang="en-US" dirty="0"/>
          </a:p>
        </p:txBody>
      </p:sp>
      <p:sp>
        <p:nvSpPr>
          <p:cNvPr id="4" name="Slide Number Placeholder 3"/>
          <p:cNvSpPr>
            <a:spLocks noGrp="1"/>
          </p:cNvSpPr>
          <p:nvPr>
            <p:ph type="sldNum" sz="quarter" idx="10"/>
          </p:nvPr>
        </p:nvSpPr>
        <p:spPr/>
        <p:txBody>
          <a:bodyPr/>
          <a:lstStyle/>
          <a:p>
            <a:fld id="{3373ED7E-53F7-403F-B448-4C3E9B0FA353}"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O(n^3)</a:t>
            </a:r>
            <a:r>
              <a:rPr lang="en-US" baseline="0" dirty="0"/>
              <a:t> </a:t>
            </a:r>
            <a:r>
              <a:rPr lang="el-GR" baseline="0" dirty="0"/>
              <a:t>αλγόριθμος</a:t>
            </a:r>
            <a:endParaRPr lang="el-GR" dirty="0"/>
          </a:p>
        </p:txBody>
      </p:sp>
      <p:sp>
        <p:nvSpPr>
          <p:cNvPr id="4" name="Slide Number Placeholder 3"/>
          <p:cNvSpPr>
            <a:spLocks noGrp="1"/>
          </p:cNvSpPr>
          <p:nvPr>
            <p:ph type="sldNum" sz="quarter" idx="10"/>
          </p:nvPr>
        </p:nvSpPr>
        <p:spPr/>
        <p:txBody>
          <a:bodyPr/>
          <a:lstStyle/>
          <a:p>
            <a:fld id="{3373ED7E-53F7-403F-B448-4C3E9B0FA353}" type="slidenum">
              <a:rPr lang="en-US" smtClean="0"/>
              <a:pPr/>
              <a:t>21</a:t>
            </a:fld>
            <a:endParaRPr lang="en-US"/>
          </a:p>
        </p:txBody>
      </p:sp>
    </p:spTree>
    <p:extLst>
      <p:ext uri="{BB962C8B-B14F-4D97-AF65-F5344CB8AC3E}">
        <p14:creationId xmlns:p14="http://schemas.microsoft.com/office/powerpoint/2010/main" val="176224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the fractions are not representable as double precision number the </a:t>
            </a:r>
            <a:r>
              <a:rPr lang="en-US" sz="1200" b="0" i="0" kern="1200" dirty="0" err="1">
                <a:solidFill>
                  <a:schemeClr val="tx1"/>
                </a:solidFill>
                <a:effectLst/>
                <a:latin typeface="+mn-lt"/>
                <a:ea typeface="+mn-ea"/>
                <a:cs typeface="+mn-cs"/>
              </a:rPr>
              <a:t>collinearity</a:t>
            </a:r>
            <a:r>
              <a:rPr lang="en-US" sz="1200" b="0" i="0" kern="1200" dirty="0">
                <a:solidFill>
                  <a:schemeClr val="tx1"/>
                </a:solidFill>
                <a:effectLst/>
                <a:latin typeface="+mn-lt"/>
                <a:ea typeface="+mn-ea"/>
                <a:cs typeface="+mn-cs"/>
              </a:rPr>
              <a:t> test will internally compute a determinant of a 3x3 matrix which is close but not equal to zero, and hence the non </a:t>
            </a:r>
            <a:r>
              <a:rPr lang="en-US" sz="1200" b="0" i="0" kern="1200" dirty="0" err="1">
                <a:solidFill>
                  <a:schemeClr val="tx1"/>
                </a:solidFill>
                <a:effectLst/>
                <a:latin typeface="+mn-lt"/>
                <a:ea typeface="+mn-ea"/>
                <a:cs typeface="+mn-cs"/>
              </a:rPr>
              <a:t>collinearity</a:t>
            </a:r>
            <a:r>
              <a:rPr lang="en-US" sz="1200" b="0" i="0" kern="1200" dirty="0">
                <a:solidFill>
                  <a:schemeClr val="tx1"/>
                </a:solidFill>
                <a:effectLst/>
                <a:latin typeface="+mn-lt"/>
                <a:ea typeface="+mn-ea"/>
                <a:cs typeface="+mn-cs"/>
              </a:rPr>
              <a:t> for the first two tests (they are</a:t>
            </a:r>
            <a:r>
              <a:rPr lang="en-US" sz="1200" b="0" i="0" kern="1200" baseline="0" dirty="0">
                <a:solidFill>
                  <a:schemeClr val="tx1"/>
                </a:solidFill>
                <a:effectLst/>
                <a:latin typeface="+mn-lt"/>
                <a:ea typeface="+mn-ea"/>
                <a:cs typeface="+mn-cs"/>
              </a:rPr>
              <a:t> simple floating point numbers)</a:t>
            </a:r>
            <a:endParaRPr lang="el-GR" dirty="0"/>
          </a:p>
        </p:txBody>
      </p:sp>
      <p:sp>
        <p:nvSpPr>
          <p:cNvPr id="4" name="Slide Number Placeholder 3"/>
          <p:cNvSpPr>
            <a:spLocks noGrp="1"/>
          </p:cNvSpPr>
          <p:nvPr>
            <p:ph type="sldNum" sz="quarter" idx="10"/>
          </p:nvPr>
        </p:nvSpPr>
        <p:spPr/>
        <p:txBody>
          <a:bodyPr/>
          <a:lstStyle/>
          <a:p>
            <a:fld id="{3373ED7E-53F7-403F-B448-4C3E9B0FA353}" type="slidenum">
              <a:rPr lang="en-US" smtClean="0"/>
              <a:pPr/>
              <a:t>23</a:t>
            </a:fld>
            <a:endParaRPr lang="en-US"/>
          </a:p>
        </p:txBody>
      </p:sp>
    </p:spTree>
    <p:extLst>
      <p:ext uri="{BB962C8B-B14F-4D97-AF65-F5344CB8AC3E}">
        <p14:creationId xmlns:p14="http://schemas.microsoft.com/office/powerpoint/2010/main" val="232656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first block the points are still not collinear, for the simple reason that the coordinates you see as text get turned into floating point numbers. When they are then turned into arbitrary precision </a:t>
            </a:r>
            <a:r>
              <a:rPr lang="en-US" sz="1200" b="0" i="0" kern="1200" dirty="0" err="1">
                <a:solidFill>
                  <a:schemeClr val="tx1"/>
                </a:solidFill>
                <a:effectLst/>
                <a:latin typeface="+mn-lt"/>
                <a:ea typeface="+mn-ea"/>
                <a:cs typeface="+mn-cs"/>
              </a:rPr>
              <a:t>rationals</a:t>
            </a:r>
            <a:r>
              <a:rPr lang="en-US" sz="1200" b="0" i="0" kern="1200" dirty="0">
                <a:solidFill>
                  <a:schemeClr val="tx1"/>
                </a:solidFill>
                <a:effectLst/>
                <a:latin typeface="+mn-lt"/>
                <a:ea typeface="+mn-ea"/>
                <a:cs typeface="+mn-cs"/>
              </a:rPr>
              <a:t>, they exactly represent the floating point number, but not the text.</a:t>
            </a:r>
          </a:p>
          <a:p>
            <a:r>
              <a:rPr lang="en-US" sz="1200" b="0" i="0" kern="1200" dirty="0">
                <a:solidFill>
                  <a:schemeClr val="tx1"/>
                </a:solidFill>
                <a:effectLst/>
                <a:latin typeface="+mn-lt"/>
                <a:ea typeface="+mn-ea"/>
                <a:cs typeface="+mn-cs"/>
              </a:rPr>
              <a:t>This is different in the second block, which corresponds to reading numbers from a file. The arbitrary precision </a:t>
            </a:r>
            <a:r>
              <a:rPr lang="en-US" sz="1200" b="0" i="0" kern="1200" dirty="0" err="1">
                <a:solidFill>
                  <a:schemeClr val="tx1"/>
                </a:solidFill>
                <a:effectLst/>
                <a:latin typeface="+mn-lt"/>
                <a:ea typeface="+mn-ea"/>
                <a:cs typeface="+mn-cs"/>
              </a:rPr>
              <a:t>rationals</a:t>
            </a:r>
            <a:r>
              <a:rPr lang="en-US" sz="1200" b="0" i="0" kern="1200" dirty="0">
                <a:solidFill>
                  <a:schemeClr val="tx1"/>
                </a:solidFill>
                <a:effectLst/>
                <a:latin typeface="+mn-lt"/>
                <a:ea typeface="+mn-ea"/>
                <a:cs typeface="+mn-cs"/>
              </a:rPr>
              <a:t> are then directly constructed from a string so that they represent exactly the text.</a:t>
            </a:r>
          </a:p>
          <a:p>
            <a:r>
              <a:rPr lang="en-US" sz="1200" b="0" i="0" kern="1200" dirty="0">
                <a:solidFill>
                  <a:schemeClr val="tx1"/>
                </a:solidFill>
                <a:effectLst/>
                <a:latin typeface="+mn-lt"/>
                <a:ea typeface="+mn-ea"/>
                <a:cs typeface="+mn-cs"/>
              </a:rPr>
              <a:t>In the third block you see that constructions as midpoint constructions are exact, just as the name of the kernel type suggests.</a:t>
            </a:r>
          </a:p>
          <a:p>
            <a:endParaRPr lang="el-GR" dirty="0"/>
          </a:p>
        </p:txBody>
      </p:sp>
      <p:sp>
        <p:nvSpPr>
          <p:cNvPr id="4" name="Slide Number Placeholder 3"/>
          <p:cNvSpPr>
            <a:spLocks noGrp="1"/>
          </p:cNvSpPr>
          <p:nvPr>
            <p:ph type="sldNum" sz="quarter" idx="10"/>
          </p:nvPr>
        </p:nvSpPr>
        <p:spPr/>
        <p:txBody>
          <a:bodyPr/>
          <a:lstStyle/>
          <a:p>
            <a:fld id="{3373ED7E-53F7-403F-B448-4C3E9B0FA353}" type="slidenum">
              <a:rPr lang="en-US" smtClean="0"/>
              <a:pPr/>
              <a:t>24</a:t>
            </a:fld>
            <a:endParaRPr lang="en-US"/>
          </a:p>
        </p:txBody>
      </p:sp>
    </p:spTree>
    <p:extLst>
      <p:ext uri="{BB962C8B-B14F-4D97-AF65-F5344CB8AC3E}">
        <p14:creationId xmlns:p14="http://schemas.microsoft.com/office/powerpoint/2010/main" val="110062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err="1"/>
              <a:t>Συνευθειακά</a:t>
            </a:r>
            <a:r>
              <a:rPr lang="el-GR" baseline="0" dirty="0"/>
              <a:t> στη 2</a:t>
            </a:r>
            <a:r>
              <a:rPr lang="el-GR" baseline="30000" dirty="0"/>
              <a:t>η</a:t>
            </a:r>
            <a:r>
              <a:rPr lang="el-GR" baseline="0" dirty="0"/>
              <a:t> περίπτωση</a:t>
            </a:r>
            <a:endParaRPr lang="el-GR" dirty="0"/>
          </a:p>
        </p:txBody>
      </p:sp>
      <p:sp>
        <p:nvSpPr>
          <p:cNvPr id="4" name="Slide Number Placeholder 3"/>
          <p:cNvSpPr>
            <a:spLocks noGrp="1"/>
          </p:cNvSpPr>
          <p:nvPr>
            <p:ph type="sldNum" sz="quarter" idx="10"/>
          </p:nvPr>
        </p:nvSpPr>
        <p:spPr/>
        <p:txBody>
          <a:bodyPr/>
          <a:lstStyle/>
          <a:p>
            <a:fld id="{3373ED7E-53F7-403F-B448-4C3E9B0FA353}" type="slidenum">
              <a:rPr lang="en-US" smtClean="0"/>
              <a:pPr/>
              <a:t>46</a:t>
            </a:fld>
            <a:endParaRPr lang="en-US"/>
          </a:p>
        </p:txBody>
      </p:sp>
    </p:spTree>
    <p:extLst>
      <p:ext uri="{BB962C8B-B14F-4D97-AF65-F5344CB8AC3E}">
        <p14:creationId xmlns:p14="http://schemas.microsoft.com/office/powerpoint/2010/main" val="52635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3.6, σελ.</a:t>
            </a:r>
            <a:r>
              <a:rPr lang="el-GR" baseline="0" dirty="0"/>
              <a:t> 87, </a:t>
            </a:r>
            <a:r>
              <a:rPr lang="en-US" baseline="0" dirty="0"/>
              <a:t>Computational </a:t>
            </a:r>
            <a:r>
              <a:rPr lang="en-US" baseline="0" dirty="0" err="1"/>
              <a:t>Geomtery</a:t>
            </a:r>
            <a:r>
              <a:rPr lang="en-US" baseline="0" dirty="0"/>
              <a:t> in C (2</a:t>
            </a:r>
            <a:r>
              <a:rPr lang="en-US" baseline="30000" dirty="0"/>
              <a:t>nd</a:t>
            </a:r>
            <a:r>
              <a:rPr lang="en-US" baseline="0" dirty="0"/>
              <a:t> edition), Joseph O’ </a:t>
            </a:r>
            <a:r>
              <a:rPr lang="en-US" baseline="0" dirty="0" err="1"/>
              <a:t>Rourke</a:t>
            </a:r>
            <a:endParaRPr lang="el-GR" baseline="0" dirty="0"/>
          </a:p>
          <a:p>
            <a:r>
              <a:rPr lang="el-GR" baseline="0" dirty="0"/>
              <a:t>Ισχύει το ίδιο κάτω φράγμα ακόμα και για την εύρεση των ακραίων σημείων του </a:t>
            </a:r>
            <a:r>
              <a:rPr lang="el-GR" baseline="0"/>
              <a:t>κυρτού περιβλήματος.</a:t>
            </a:r>
            <a:endParaRPr lang="el-GR" dirty="0"/>
          </a:p>
        </p:txBody>
      </p:sp>
      <p:sp>
        <p:nvSpPr>
          <p:cNvPr id="4" name="Slide Number Placeholder 3"/>
          <p:cNvSpPr>
            <a:spLocks noGrp="1"/>
          </p:cNvSpPr>
          <p:nvPr>
            <p:ph type="sldNum" sz="quarter" idx="10"/>
          </p:nvPr>
        </p:nvSpPr>
        <p:spPr/>
        <p:txBody>
          <a:bodyPr/>
          <a:lstStyle/>
          <a:p>
            <a:fld id="{3373ED7E-53F7-403F-B448-4C3E9B0FA353}" type="slidenum">
              <a:rPr lang="en-US" smtClean="0"/>
              <a:pPr/>
              <a:t>49</a:t>
            </a:fld>
            <a:endParaRPr lang="en-US"/>
          </a:p>
        </p:txBody>
      </p:sp>
    </p:spTree>
    <p:extLst>
      <p:ext uri="{BB962C8B-B14F-4D97-AF65-F5344CB8AC3E}">
        <p14:creationId xmlns:p14="http://schemas.microsoft.com/office/powerpoint/2010/main" val="962805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 Id="rId9"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doc.cgal.org/latest/Kernel_23/classCGAL_1_1Simple__cartesian.html"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doc.cgal.org/latest/Kernel_23/group__collinear__grp.html" TargetMode="External"/><Relationship Id="rId4" Type="http://schemas.openxmlformats.org/officeDocument/2006/relationships/hyperlink" Target="http://doc.cgal.org/latest/Kernel_23/classKernel_1_1Point__2.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doc.cgal.org/latest/Kernel_23/classCGAL_1_1Exact__predicates__exact__constructions__kernel.html"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doc.cgal.org/latest/Kernel_23/group__midpoint__grp.html" TargetMode="External"/><Relationship Id="rId5" Type="http://schemas.openxmlformats.org/officeDocument/2006/relationships/hyperlink" Target="http://doc.cgal.org/latest/Kernel_23/group__collinear__grp.html" TargetMode="External"/><Relationship Id="rId4" Type="http://schemas.openxmlformats.org/officeDocument/2006/relationships/hyperlink" Target="http://doc.cgal.org/latest/Kernel_23/classKernel_1_1Point__2.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85861"/>
            <a:ext cx="7772400" cy="1285883"/>
          </a:xfrm>
        </p:spPr>
        <p:txBody>
          <a:bodyPr>
            <a:normAutofit fontScale="90000"/>
          </a:bodyPr>
          <a:lstStyle/>
          <a:p>
            <a:r>
              <a:rPr lang="el-GR" sz="5400" dirty="0"/>
              <a:t>Πολυδιάστατες Δομές &amp;&amp;Υπολογιστική Γεωμετρία</a:t>
            </a:r>
            <a:endParaRPr lang="en-US" sz="5400" dirty="0"/>
          </a:p>
        </p:txBody>
      </p:sp>
      <p:sp>
        <p:nvSpPr>
          <p:cNvPr id="3" name="Subtitle 2"/>
          <p:cNvSpPr>
            <a:spLocks noGrp="1"/>
          </p:cNvSpPr>
          <p:nvPr>
            <p:ph type="subTitle" idx="1"/>
          </p:nvPr>
        </p:nvSpPr>
        <p:spPr>
          <a:xfrm>
            <a:off x="1357290" y="2643182"/>
            <a:ext cx="6400800" cy="1752600"/>
          </a:xfrm>
        </p:spPr>
        <p:txBody>
          <a:bodyPr/>
          <a:lstStyle/>
          <a:p>
            <a:r>
              <a:rPr lang="el-GR" dirty="0"/>
              <a:t>Σιούτας Σπύρος</a:t>
            </a:r>
          </a:p>
          <a:p>
            <a:r>
              <a:rPr lang="el-GR" dirty="0"/>
              <a:t>Τσίχλας Κωνσταντίνος</a:t>
            </a:r>
            <a:endParaRPr lang="en-US" dirty="0"/>
          </a:p>
        </p:txBody>
      </p:sp>
      <p:pic>
        <p:nvPicPr>
          <p:cNvPr id="1026" name="Picture 2" descr="http://www.cise.ufl.edu/class/cot5520fa09/CG3ImpossTri.gif"/>
          <p:cNvPicPr>
            <a:picLocks noChangeAspect="1" noChangeArrowheads="1"/>
          </p:cNvPicPr>
          <p:nvPr/>
        </p:nvPicPr>
        <p:blipFill>
          <a:blip r:embed="rId2" cstate="print"/>
          <a:srcRect/>
          <a:stretch>
            <a:fillRect/>
          </a:stretch>
        </p:blipFill>
        <p:spPr bwMode="auto">
          <a:xfrm>
            <a:off x="5972175" y="3676650"/>
            <a:ext cx="3171825" cy="31813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685800" y="152400"/>
            <a:ext cx="7772400" cy="1143000"/>
          </a:xfrm>
        </p:spPr>
        <p:txBody>
          <a:bodyPr/>
          <a:lstStyle/>
          <a:p>
            <a:r>
              <a:rPr lang="el-GR" dirty="0"/>
              <a:t>Εσωτερικό Γινόμενο</a:t>
            </a:r>
            <a:endParaRPr lang="en-US" dirty="0"/>
          </a:p>
        </p:txBody>
      </p:sp>
      <p:sp>
        <p:nvSpPr>
          <p:cNvPr id="358403" name="Oval 3"/>
          <p:cNvSpPr>
            <a:spLocks noChangeArrowheads="1"/>
          </p:cNvSpPr>
          <p:nvPr/>
        </p:nvSpPr>
        <p:spPr bwMode="auto">
          <a:xfrm>
            <a:off x="4191000" y="38862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58404" name="Oval 4"/>
          <p:cNvSpPr>
            <a:spLocks noChangeArrowheads="1"/>
          </p:cNvSpPr>
          <p:nvPr/>
        </p:nvSpPr>
        <p:spPr bwMode="auto">
          <a:xfrm>
            <a:off x="3581400" y="30480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58405" name="Line 5"/>
          <p:cNvSpPr>
            <a:spLocks noChangeShapeType="1"/>
          </p:cNvSpPr>
          <p:nvPr/>
        </p:nvSpPr>
        <p:spPr bwMode="auto">
          <a:xfrm flipV="1">
            <a:off x="2895600" y="1752600"/>
            <a:ext cx="0" cy="289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58406" name="Line 6"/>
          <p:cNvSpPr>
            <a:spLocks noChangeShapeType="1"/>
          </p:cNvSpPr>
          <p:nvPr/>
        </p:nvSpPr>
        <p:spPr bwMode="auto">
          <a:xfrm>
            <a:off x="2895600" y="46482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58407" name="Line 7"/>
          <p:cNvSpPr>
            <a:spLocks noChangeShapeType="1"/>
          </p:cNvSpPr>
          <p:nvPr/>
        </p:nvSpPr>
        <p:spPr bwMode="auto">
          <a:xfrm flipV="1">
            <a:off x="2895600" y="3962400"/>
            <a:ext cx="12954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58408" name="Line 8"/>
          <p:cNvSpPr>
            <a:spLocks noChangeShapeType="1"/>
          </p:cNvSpPr>
          <p:nvPr/>
        </p:nvSpPr>
        <p:spPr bwMode="auto">
          <a:xfrm flipV="1">
            <a:off x="2895600" y="3200400"/>
            <a:ext cx="762000" cy="1447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58412" name="Text Box 12"/>
          <p:cNvSpPr txBox="1">
            <a:spLocks noChangeArrowheads="1"/>
          </p:cNvSpPr>
          <p:nvPr/>
        </p:nvSpPr>
        <p:spPr bwMode="auto">
          <a:xfrm>
            <a:off x="6689725" y="4613275"/>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x</a:t>
            </a:r>
            <a:endParaRPr lang="en-US"/>
          </a:p>
        </p:txBody>
      </p:sp>
      <p:sp>
        <p:nvSpPr>
          <p:cNvPr id="358413" name="Text Box 13"/>
          <p:cNvSpPr txBox="1">
            <a:spLocks noChangeArrowheads="1"/>
          </p:cNvSpPr>
          <p:nvPr/>
        </p:nvSpPr>
        <p:spPr bwMode="auto">
          <a:xfrm>
            <a:off x="2498725" y="1489075"/>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y</a:t>
            </a:r>
          </a:p>
        </p:txBody>
      </p:sp>
      <p:sp>
        <p:nvSpPr>
          <p:cNvPr id="358414" name="Text Box 14"/>
          <p:cNvSpPr txBox="1">
            <a:spLocks noChangeArrowheads="1"/>
          </p:cNvSpPr>
          <p:nvPr/>
        </p:nvSpPr>
        <p:spPr bwMode="auto">
          <a:xfrm>
            <a:off x="2498725" y="4613275"/>
            <a:ext cx="92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(0, 0) </a:t>
            </a:r>
          </a:p>
        </p:txBody>
      </p:sp>
      <p:sp>
        <p:nvSpPr>
          <p:cNvPr id="358433" name="Freeform 33"/>
          <p:cNvSpPr>
            <a:spLocks/>
          </p:cNvSpPr>
          <p:nvPr/>
        </p:nvSpPr>
        <p:spPr bwMode="auto">
          <a:xfrm>
            <a:off x="3429000" y="3657600"/>
            <a:ext cx="355600" cy="533400"/>
          </a:xfrm>
          <a:custGeom>
            <a:avLst/>
            <a:gdLst>
              <a:gd name="T0" fmla="*/ 192 w 224"/>
              <a:gd name="T1" fmla="*/ 336 h 336"/>
              <a:gd name="T2" fmla="*/ 192 w 224"/>
              <a:gd name="T3" fmla="*/ 144 h 336"/>
              <a:gd name="T4" fmla="*/ 0 w 224"/>
              <a:gd name="T5" fmla="*/ 0 h 336"/>
            </a:gdLst>
            <a:ahLst/>
            <a:cxnLst>
              <a:cxn ang="0">
                <a:pos x="T0" y="T1"/>
              </a:cxn>
              <a:cxn ang="0">
                <a:pos x="T2" y="T3"/>
              </a:cxn>
              <a:cxn ang="0">
                <a:pos x="T4" y="T5"/>
              </a:cxn>
            </a:cxnLst>
            <a:rect l="0" t="0" r="r" b="b"/>
            <a:pathLst>
              <a:path w="224" h="336">
                <a:moveTo>
                  <a:pt x="192" y="336"/>
                </a:moveTo>
                <a:cubicBezTo>
                  <a:pt x="208" y="268"/>
                  <a:pt x="224" y="200"/>
                  <a:pt x="192" y="144"/>
                </a:cubicBezTo>
                <a:cubicBezTo>
                  <a:pt x="160" y="88"/>
                  <a:pt x="80" y="44"/>
                  <a:pt x="0"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58436" name="Line 36"/>
          <p:cNvSpPr>
            <a:spLocks noChangeShapeType="1"/>
          </p:cNvSpPr>
          <p:nvPr/>
        </p:nvSpPr>
        <p:spPr bwMode="auto">
          <a:xfrm>
            <a:off x="762000" y="1219200"/>
            <a:ext cx="7696200" cy="1588"/>
          </a:xfrm>
          <a:prstGeom prst="line">
            <a:avLst/>
          </a:prstGeom>
          <a:noFill/>
          <a:ln w="28575">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l-GR"/>
          </a:p>
        </p:txBody>
      </p:sp>
      <mc:AlternateContent xmlns:mc="http://schemas.openxmlformats.org/markup-compatibility/2006" xmlns:a14="http://schemas.microsoft.com/office/drawing/2010/main">
        <mc:Choice Requires="a14">
          <p:sp>
            <p:nvSpPr>
              <p:cNvPr id="22" name="Rectangle 21"/>
              <p:cNvSpPr/>
              <p:nvPr/>
            </p:nvSpPr>
            <p:spPr>
              <a:xfrm>
                <a:off x="3638673" y="3524190"/>
                <a:ext cx="42101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sz="2000" i="1">
                          <a:latin typeface="Cambria Math"/>
                          <a:ea typeface="Cambria Math"/>
                        </a:rPr>
                        <m:t>𝜑</m:t>
                      </m:r>
                    </m:oMath>
                  </m:oMathPara>
                </a14:m>
                <a:endParaRPr lang="el-GR" sz="2000" dirty="0"/>
              </a:p>
            </p:txBody>
          </p:sp>
        </mc:Choice>
        <mc:Fallback xmlns="">
          <p:sp>
            <p:nvSpPr>
              <p:cNvPr id="22" name="Rectangle 21"/>
              <p:cNvSpPr>
                <a:spLocks noRot="1" noChangeAspect="1" noMove="1" noResize="1" noEditPoints="1" noAdjustHandles="1" noChangeArrowheads="1" noChangeShapeType="1" noTextEdit="1"/>
              </p:cNvSpPr>
              <p:nvPr/>
            </p:nvSpPr>
            <p:spPr>
              <a:xfrm>
                <a:off x="3638673" y="3524190"/>
                <a:ext cx="421013" cy="400110"/>
              </a:xfrm>
              <a:prstGeom prst="rect">
                <a:avLst/>
              </a:prstGeom>
              <a:blipFill rotWithShape="1">
                <a:blip r:embed="rId2" cstate="print"/>
                <a:stretch>
                  <a:fillRect t="-7576" r="-21739" b="-25758"/>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4343400" y="3769267"/>
                <a:ext cx="49058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1</m:t>
                          </m:r>
                        </m:sub>
                      </m:sSub>
                    </m:oMath>
                  </m:oMathPara>
                </a14:m>
                <a:endParaRPr lang="el-GR" sz="2000" dirty="0"/>
              </a:p>
            </p:txBody>
          </p:sp>
        </mc:Choice>
        <mc:Fallback xmlns="">
          <p:sp>
            <p:nvSpPr>
              <p:cNvPr id="23" name="Rectangle 22"/>
              <p:cNvSpPr>
                <a:spLocks noRot="1" noChangeAspect="1" noMove="1" noResize="1" noEditPoints="1" noAdjustHandles="1" noChangeArrowheads="1" noChangeShapeType="1" noTextEdit="1"/>
              </p:cNvSpPr>
              <p:nvPr/>
            </p:nvSpPr>
            <p:spPr>
              <a:xfrm>
                <a:off x="4343400" y="3769267"/>
                <a:ext cx="490583" cy="400110"/>
              </a:xfrm>
              <a:prstGeom prst="rect">
                <a:avLst/>
              </a:prstGeom>
              <a:blipFill rotWithShape="1">
                <a:blip r:embed="rId3" cstate="print"/>
                <a:stretch>
                  <a:fillRect t="-7576" r="-18750" b="-25758"/>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708400" y="2939534"/>
                <a:ext cx="4965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𝑝</m:t>
                          </m:r>
                        </m:e>
                        <m:sub>
                          <m:r>
                            <a:rPr lang="el-GR" sz="2000" b="0" i="1" smtClean="0">
                              <a:latin typeface="Cambria Math"/>
                            </a:rPr>
                            <m:t>2</m:t>
                          </m:r>
                        </m:sub>
                      </m:sSub>
                    </m:oMath>
                  </m:oMathPara>
                </a14:m>
                <a:endParaRPr lang="el-GR" sz="2000" dirty="0"/>
              </a:p>
            </p:txBody>
          </p:sp>
        </mc:Choice>
        <mc:Fallback xmlns="">
          <p:sp>
            <p:nvSpPr>
              <p:cNvPr id="24" name="Rectangle 23"/>
              <p:cNvSpPr>
                <a:spLocks noRot="1" noChangeAspect="1" noMove="1" noResize="1" noEditPoints="1" noAdjustHandles="1" noChangeArrowheads="1" noChangeShapeType="1" noTextEdit="1"/>
              </p:cNvSpPr>
              <p:nvPr/>
            </p:nvSpPr>
            <p:spPr>
              <a:xfrm>
                <a:off x="3708400" y="2939534"/>
                <a:ext cx="496546" cy="400110"/>
              </a:xfrm>
              <a:prstGeom prst="rect">
                <a:avLst/>
              </a:prstGeom>
              <a:blipFill rotWithShape="1">
                <a:blip r:embed="rId4" cstate="print"/>
                <a:stretch>
                  <a:fillRect t="-7576" r="-18293" b="-25758"/>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183642" y="5410200"/>
                <a:ext cx="530068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𝑝</m:t>
                          </m:r>
                        </m:e>
                        <m:sub>
                          <m:r>
                            <a:rPr lang="en-US" sz="2000" i="1">
                              <a:latin typeface="Cambria Math"/>
                            </a:rPr>
                            <m:t>1</m:t>
                          </m:r>
                        </m:sub>
                      </m:sSub>
                      <m:r>
                        <a:rPr lang="en-US" sz="200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2</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𝑥</m:t>
                          </m:r>
                        </m:e>
                        <m:sub>
                          <m:r>
                            <a:rPr lang="en-US" sz="2000" b="0" i="1" smtClean="0">
                              <a:latin typeface="Cambria Math"/>
                              <a:ea typeface="Cambria Math"/>
                            </a:rPr>
                            <m:t>1</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𝑥</m:t>
                          </m:r>
                        </m:e>
                        <m:sub>
                          <m:r>
                            <a:rPr lang="en-US" sz="2000" b="0" i="1" smtClean="0">
                              <a:latin typeface="Cambria Math"/>
                              <a:ea typeface="Cambria Math"/>
                            </a:rPr>
                            <m:t>2</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1</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2</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2</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1</m:t>
                          </m:r>
                        </m:sub>
                      </m:sSub>
                      <m:r>
                        <a:rPr lang="en-US" sz="2000" b="0" i="1" smtClean="0">
                          <a:latin typeface="Cambria Math"/>
                          <a:ea typeface="Cambria Math"/>
                        </a:rPr>
                        <m:t>=</m:t>
                      </m:r>
                      <m:d>
                        <m:dPr>
                          <m:begChr m:val="|"/>
                          <m:endChr m:val="|"/>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1</m:t>
                              </m:r>
                            </m:sub>
                          </m:sSub>
                        </m:e>
                      </m:d>
                      <m:d>
                        <m:dPr>
                          <m:begChr m:val="|"/>
                          <m:endChr m:val="|"/>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2</m:t>
                              </m:r>
                            </m:sub>
                          </m:sSub>
                        </m:e>
                      </m:d>
                      <m:r>
                        <a:rPr lang="en-US" sz="2000" b="0" i="1" smtClean="0">
                          <a:latin typeface="Cambria Math"/>
                          <a:ea typeface="Cambria Math"/>
                        </a:rPr>
                        <m:t>𝑐𝑜𝑠</m:t>
                      </m:r>
                      <m:r>
                        <a:rPr lang="el-GR" sz="2000" b="0" i="1" smtClean="0">
                          <a:latin typeface="Cambria Math"/>
                          <a:ea typeface="Cambria Math"/>
                        </a:rPr>
                        <m:t>𝜑</m:t>
                      </m:r>
                    </m:oMath>
                  </m:oMathPara>
                </a14:m>
                <a:endParaRPr lang="el-GR" sz="2000" dirty="0"/>
              </a:p>
            </p:txBody>
          </p:sp>
        </mc:Choice>
        <mc:Fallback xmlns="">
          <p:sp>
            <p:nvSpPr>
              <p:cNvPr id="25" name="Rectangle 24"/>
              <p:cNvSpPr>
                <a:spLocks noRot="1" noChangeAspect="1" noMove="1" noResize="1" noEditPoints="1" noAdjustHandles="1" noChangeArrowheads="1" noChangeShapeType="1" noTextEdit="1"/>
              </p:cNvSpPr>
              <p:nvPr/>
            </p:nvSpPr>
            <p:spPr>
              <a:xfrm>
                <a:off x="2183642" y="5410200"/>
                <a:ext cx="5300682" cy="400110"/>
              </a:xfrm>
              <a:prstGeom prst="rect">
                <a:avLst/>
              </a:prstGeom>
              <a:blipFill rotWithShape="1">
                <a:blip r:embed="rId5" cstate="print"/>
                <a:stretch>
                  <a:fillRect t="-7692" r="-1379" b="-26154"/>
                </a:stretch>
              </a:blipFill>
            </p:spPr>
            <p:txBody>
              <a:bodyPr/>
              <a:lstStyle/>
              <a:p>
                <a:r>
                  <a:rPr lang="el-GR">
                    <a:noFill/>
                  </a:rPr>
                  <a:t> </a:t>
                </a:r>
              </a:p>
            </p:txBody>
          </p:sp>
        </mc:Fallback>
      </mc:AlternateContent>
    </p:spTree>
    <p:extLst>
      <p:ext uri="{BB962C8B-B14F-4D97-AF65-F5344CB8AC3E}">
        <p14:creationId xmlns:p14="http://schemas.microsoft.com/office/powerpoint/2010/main" val="1284265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685800" y="152400"/>
            <a:ext cx="7772400" cy="1143000"/>
          </a:xfrm>
        </p:spPr>
        <p:txBody>
          <a:bodyPr/>
          <a:lstStyle/>
          <a:p>
            <a:r>
              <a:rPr lang="el-GR" dirty="0"/>
              <a:t>Εξωτερικό Γινόμενο</a:t>
            </a:r>
            <a:endParaRPr lang="en-US" dirty="0"/>
          </a:p>
        </p:txBody>
      </p:sp>
      <p:sp>
        <p:nvSpPr>
          <p:cNvPr id="339971" name="Oval 3"/>
          <p:cNvSpPr>
            <a:spLocks noChangeArrowheads="1"/>
          </p:cNvSpPr>
          <p:nvPr/>
        </p:nvSpPr>
        <p:spPr bwMode="auto">
          <a:xfrm>
            <a:off x="4605783" y="38862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9972" name="Oval 4"/>
          <p:cNvSpPr>
            <a:spLocks noChangeArrowheads="1"/>
          </p:cNvSpPr>
          <p:nvPr/>
        </p:nvSpPr>
        <p:spPr bwMode="auto">
          <a:xfrm>
            <a:off x="3996183" y="30480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9973" name="Line 5"/>
          <p:cNvSpPr>
            <a:spLocks noChangeShapeType="1"/>
          </p:cNvSpPr>
          <p:nvPr/>
        </p:nvSpPr>
        <p:spPr bwMode="auto">
          <a:xfrm flipV="1">
            <a:off x="3310383" y="1752600"/>
            <a:ext cx="0" cy="289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9974" name="Line 6"/>
          <p:cNvSpPr>
            <a:spLocks noChangeShapeType="1"/>
          </p:cNvSpPr>
          <p:nvPr/>
        </p:nvSpPr>
        <p:spPr bwMode="auto">
          <a:xfrm>
            <a:off x="3310383" y="46482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9975" name="Line 7"/>
          <p:cNvSpPr>
            <a:spLocks noChangeShapeType="1"/>
          </p:cNvSpPr>
          <p:nvPr/>
        </p:nvSpPr>
        <p:spPr bwMode="auto">
          <a:xfrm flipV="1">
            <a:off x="3310383" y="3962400"/>
            <a:ext cx="12954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9976" name="Line 8"/>
          <p:cNvSpPr>
            <a:spLocks noChangeShapeType="1"/>
          </p:cNvSpPr>
          <p:nvPr/>
        </p:nvSpPr>
        <p:spPr bwMode="auto">
          <a:xfrm flipV="1">
            <a:off x="3310383" y="3200400"/>
            <a:ext cx="762000" cy="1447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9982" name="Text Box 14"/>
          <p:cNvSpPr txBox="1">
            <a:spLocks noChangeArrowheads="1"/>
          </p:cNvSpPr>
          <p:nvPr/>
        </p:nvSpPr>
        <p:spPr bwMode="auto">
          <a:xfrm>
            <a:off x="7104508" y="4613275"/>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x</a:t>
            </a:r>
            <a:endParaRPr lang="en-US"/>
          </a:p>
        </p:txBody>
      </p:sp>
      <p:sp>
        <p:nvSpPr>
          <p:cNvPr id="339983" name="Text Box 15"/>
          <p:cNvSpPr txBox="1">
            <a:spLocks noChangeArrowheads="1"/>
          </p:cNvSpPr>
          <p:nvPr/>
        </p:nvSpPr>
        <p:spPr bwMode="auto">
          <a:xfrm>
            <a:off x="2913508" y="1489075"/>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y</a:t>
            </a:r>
          </a:p>
        </p:txBody>
      </p:sp>
      <p:sp>
        <p:nvSpPr>
          <p:cNvPr id="339984" name="Text Box 16"/>
          <p:cNvSpPr txBox="1">
            <a:spLocks noChangeArrowheads="1"/>
          </p:cNvSpPr>
          <p:nvPr/>
        </p:nvSpPr>
        <p:spPr bwMode="auto">
          <a:xfrm>
            <a:off x="2913508" y="4613275"/>
            <a:ext cx="92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(0, 0) </a:t>
            </a:r>
          </a:p>
        </p:txBody>
      </p:sp>
      <p:grpSp>
        <p:nvGrpSpPr>
          <p:cNvPr id="340017" name="Group 49"/>
          <p:cNvGrpSpPr>
            <a:grpSpLocks/>
          </p:cNvGrpSpPr>
          <p:nvPr/>
        </p:nvGrpSpPr>
        <p:grpSpPr bwMode="auto">
          <a:xfrm>
            <a:off x="4148583" y="2362200"/>
            <a:ext cx="1219200" cy="1524000"/>
            <a:chOff x="2352" y="1488"/>
            <a:chExt cx="768" cy="960"/>
          </a:xfrm>
        </p:grpSpPr>
        <p:sp>
          <p:nvSpPr>
            <p:cNvPr id="339977" name="Line 9"/>
            <p:cNvSpPr>
              <a:spLocks noChangeShapeType="1"/>
            </p:cNvSpPr>
            <p:nvPr/>
          </p:nvSpPr>
          <p:spPr bwMode="auto">
            <a:xfrm flipV="1">
              <a:off x="2688" y="1584"/>
              <a:ext cx="384"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9979" name="Oval 11"/>
            <p:cNvSpPr>
              <a:spLocks noChangeArrowheads="1"/>
            </p:cNvSpPr>
            <p:nvPr/>
          </p:nvSpPr>
          <p:spPr bwMode="auto">
            <a:xfrm>
              <a:off x="3024" y="1488"/>
              <a:ext cx="96" cy="96"/>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9981" name="Line 13"/>
            <p:cNvSpPr>
              <a:spLocks noChangeShapeType="1"/>
            </p:cNvSpPr>
            <p:nvPr/>
          </p:nvSpPr>
          <p:spPr bwMode="auto">
            <a:xfrm flipV="1">
              <a:off x="2352" y="1536"/>
              <a:ext cx="67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grpSp>
      <p:sp>
        <p:nvSpPr>
          <p:cNvPr id="340008" name="Freeform 40"/>
          <p:cNvSpPr>
            <a:spLocks/>
          </p:cNvSpPr>
          <p:nvPr/>
        </p:nvSpPr>
        <p:spPr bwMode="auto">
          <a:xfrm>
            <a:off x="3615183" y="4038600"/>
            <a:ext cx="304800" cy="304800"/>
          </a:xfrm>
          <a:custGeom>
            <a:avLst/>
            <a:gdLst>
              <a:gd name="T0" fmla="*/ 192 w 192"/>
              <a:gd name="T1" fmla="*/ 192 h 192"/>
              <a:gd name="T2" fmla="*/ 144 w 192"/>
              <a:gd name="T3" fmla="*/ 48 h 192"/>
              <a:gd name="T4" fmla="*/ 0 w 192"/>
              <a:gd name="T5" fmla="*/ 0 h 192"/>
            </a:gdLst>
            <a:ahLst/>
            <a:cxnLst>
              <a:cxn ang="0">
                <a:pos x="T0" y="T1"/>
              </a:cxn>
              <a:cxn ang="0">
                <a:pos x="T2" y="T3"/>
              </a:cxn>
              <a:cxn ang="0">
                <a:pos x="T4" y="T5"/>
              </a:cxn>
            </a:cxnLst>
            <a:rect l="0" t="0" r="r" b="b"/>
            <a:pathLst>
              <a:path w="192" h="192">
                <a:moveTo>
                  <a:pt x="192" y="192"/>
                </a:moveTo>
                <a:cubicBezTo>
                  <a:pt x="184" y="136"/>
                  <a:pt x="176" y="80"/>
                  <a:pt x="144" y="48"/>
                </a:cubicBezTo>
                <a:cubicBezTo>
                  <a:pt x="112" y="16"/>
                  <a:pt x="56" y="8"/>
                  <a:pt x="0"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40009" name="Line 41"/>
          <p:cNvSpPr>
            <a:spLocks noChangeShapeType="1"/>
          </p:cNvSpPr>
          <p:nvPr/>
        </p:nvSpPr>
        <p:spPr bwMode="auto">
          <a:xfrm>
            <a:off x="762000" y="1219200"/>
            <a:ext cx="7696200" cy="1588"/>
          </a:xfrm>
          <a:prstGeom prst="line">
            <a:avLst/>
          </a:prstGeom>
          <a:noFill/>
          <a:ln w="28575">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l-GR"/>
          </a:p>
        </p:txBody>
      </p:sp>
      <mc:AlternateContent xmlns:mc="http://schemas.openxmlformats.org/markup-compatibility/2006" xmlns:a14="http://schemas.microsoft.com/office/drawing/2010/main">
        <mc:Choice Requires="a14">
          <p:sp>
            <p:nvSpPr>
              <p:cNvPr id="38" name="Rectangle 37"/>
              <p:cNvSpPr/>
              <p:nvPr/>
            </p:nvSpPr>
            <p:spPr>
              <a:xfrm>
                <a:off x="4754872" y="3853934"/>
                <a:ext cx="49058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1</m:t>
                          </m:r>
                        </m:sub>
                      </m:sSub>
                    </m:oMath>
                  </m:oMathPara>
                </a14:m>
                <a:endParaRPr lang="el-GR" sz="2000" dirty="0"/>
              </a:p>
            </p:txBody>
          </p:sp>
        </mc:Choice>
        <mc:Fallback xmlns="">
          <p:sp>
            <p:nvSpPr>
              <p:cNvPr id="38" name="Rectangle 37"/>
              <p:cNvSpPr>
                <a:spLocks noRot="1" noChangeAspect="1" noMove="1" noResize="1" noEditPoints="1" noAdjustHandles="1" noChangeArrowheads="1" noChangeShapeType="1" noTextEdit="1"/>
              </p:cNvSpPr>
              <p:nvPr/>
            </p:nvSpPr>
            <p:spPr>
              <a:xfrm>
                <a:off x="4754872" y="3853934"/>
                <a:ext cx="490583" cy="400110"/>
              </a:xfrm>
              <a:prstGeom prst="rect">
                <a:avLst/>
              </a:prstGeom>
              <a:blipFill rotWithShape="1">
                <a:blip r:embed="rId2" cstate="print"/>
                <a:stretch>
                  <a:fillRect t="-7576" r="-18750" b="-25758"/>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3534666" y="2939534"/>
                <a:ext cx="4965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𝑝</m:t>
                          </m:r>
                        </m:e>
                        <m:sub>
                          <m:r>
                            <a:rPr lang="el-GR" sz="2000" b="0" i="1" smtClean="0">
                              <a:latin typeface="Cambria Math"/>
                            </a:rPr>
                            <m:t>2</m:t>
                          </m:r>
                        </m:sub>
                      </m:sSub>
                    </m:oMath>
                  </m:oMathPara>
                </a14:m>
                <a:endParaRPr lang="el-GR" sz="2000" dirty="0"/>
              </a:p>
            </p:txBody>
          </p:sp>
        </mc:Choice>
        <mc:Fallback xmlns="">
          <p:sp>
            <p:nvSpPr>
              <p:cNvPr id="39" name="Rectangle 38"/>
              <p:cNvSpPr>
                <a:spLocks noRot="1" noChangeAspect="1" noMove="1" noResize="1" noEditPoints="1" noAdjustHandles="1" noChangeArrowheads="1" noChangeShapeType="1" noTextEdit="1"/>
              </p:cNvSpPr>
              <p:nvPr/>
            </p:nvSpPr>
            <p:spPr>
              <a:xfrm>
                <a:off x="3534666" y="2939534"/>
                <a:ext cx="496546" cy="400110"/>
              </a:xfrm>
              <a:prstGeom prst="rect">
                <a:avLst/>
              </a:prstGeom>
              <a:blipFill rotWithShape="1">
                <a:blip r:embed="rId3" cstate="print"/>
                <a:stretch>
                  <a:fillRect t="-7576" r="-18519" b="-25758"/>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400440" y="2253734"/>
                <a:ext cx="105112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𝑝</m:t>
                          </m:r>
                        </m:e>
                        <m:sub>
                          <m:r>
                            <a:rPr lang="en-US" sz="2000" i="1">
                              <a:latin typeface="Cambria Math"/>
                            </a:rPr>
                            <m:t>1</m:t>
                          </m:r>
                        </m:sub>
                      </m:sSub>
                      <m:r>
                        <a:rPr lang="el-GR"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2</m:t>
                          </m:r>
                        </m:sub>
                      </m:sSub>
                    </m:oMath>
                  </m:oMathPara>
                </a14:m>
                <a:endParaRPr lang="el-GR" sz="2000" dirty="0"/>
              </a:p>
            </p:txBody>
          </p:sp>
        </mc:Choice>
        <mc:Fallback xmlns="">
          <p:sp>
            <p:nvSpPr>
              <p:cNvPr id="40" name="Rectangle 39"/>
              <p:cNvSpPr>
                <a:spLocks noRot="1" noChangeAspect="1" noMove="1" noResize="1" noEditPoints="1" noAdjustHandles="1" noChangeArrowheads="1" noChangeShapeType="1" noTextEdit="1"/>
              </p:cNvSpPr>
              <p:nvPr/>
            </p:nvSpPr>
            <p:spPr>
              <a:xfrm>
                <a:off x="5400440" y="2253734"/>
                <a:ext cx="1051122" cy="400110"/>
              </a:xfrm>
              <a:prstGeom prst="rect">
                <a:avLst/>
              </a:prstGeom>
              <a:blipFill rotWithShape="1">
                <a:blip r:embed="rId4" cstate="print"/>
                <a:stretch>
                  <a:fillRect t="-7692" r="-8140" b="-27692"/>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2896575" y="5410200"/>
                <a:ext cx="57046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𝑝</m:t>
                          </m:r>
                        </m:e>
                        <m:sub>
                          <m:r>
                            <a:rPr lang="en-US" sz="2000" i="1">
                              <a:latin typeface="Cambria Math"/>
                            </a:rPr>
                            <m:t>1</m:t>
                          </m:r>
                        </m:sub>
                      </m:sSub>
                      <m:r>
                        <a:rPr lang="el-GR" sz="2000" i="1">
                          <a:latin typeface="Cambria Math"/>
                          <a:ea typeface="Cambria Math"/>
                        </a:rPr>
                        <m:t>×</m:t>
                      </m:r>
                      <m:sSub>
                        <m:sSubPr>
                          <m:ctrlPr>
                            <a:rPr lang="en-US" sz="2000" b="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2</m:t>
                          </m:r>
                        </m:sub>
                      </m:sSub>
                      <m:r>
                        <a:rPr lang="el-GR"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1</m:t>
                          </m:r>
                        </m:sub>
                      </m:sSub>
                      <m:sSub>
                        <m:sSubPr>
                          <m:ctrlPr>
                            <a:rPr lang="en-US" sz="2000" b="0" i="1" smtClean="0">
                              <a:latin typeface="Cambria Math" panose="02040503050406030204" pitchFamily="18" charset="0"/>
                            </a:rPr>
                          </m:ctrlPr>
                        </m:sSubPr>
                        <m:e>
                          <m:r>
                            <a:rPr lang="en-US" sz="2000" b="0" i="1" smtClean="0">
                              <a:latin typeface="Cambria Math"/>
                            </a:rPr>
                            <m:t>𝑦</m:t>
                          </m:r>
                        </m:e>
                        <m:sub>
                          <m:r>
                            <a:rPr lang="en-US" sz="2000" b="0" i="1" smtClean="0">
                              <a:latin typeface="Cambria Math"/>
                            </a:rPr>
                            <m:t>2</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2</m:t>
                          </m:r>
                        </m:sub>
                      </m:sSub>
                      <m:sSub>
                        <m:sSubPr>
                          <m:ctrlPr>
                            <a:rPr lang="en-US" sz="2000" b="0" i="1" smtClean="0">
                              <a:latin typeface="Cambria Math" panose="02040503050406030204" pitchFamily="18" charset="0"/>
                            </a:rPr>
                          </m:ctrlPr>
                        </m:sSubPr>
                        <m:e>
                          <m:r>
                            <a:rPr lang="en-US" sz="2000" b="0" i="1" smtClean="0">
                              <a:latin typeface="Cambria Math"/>
                            </a:rPr>
                            <m:t>𝑦</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2</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1</m:t>
                          </m:r>
                        </m:sub>
                      </m:sSub>
                      <m:r>
                        <a:rPr lang="en-US" sz="2000" b="0" i="1" smtClean="0">
                          <a:latin typeface="Cambria Math"/>
                          <a:ea typeface="Cambria Math"/>
                        </a:rPr>
                        <m:t>=</m:t>
                      </m:r>
                      <m:d>
                        <m:dPr>
                          <m:begChr m:val="|"/>
                          <m:endChr m:val="|"/>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1</m:t>
                              </m:r>
                            </m:sub>
                          </m:sSub>
                        </m:e>
                      </m:d>
                      <m:d>
                        <m:dPr>
                          <m:begChr m:val="|"/>
                          <m:endChr m:val="|"/>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𝑝</m:t>
                              </m:r>
                            </m:e>
                            <m:sub>
                              <m:r>
                                <a:rPr lang="en-US" sz="2000" b="0" i="1" smtClean="0">
                                  <a:latin typeface="Cambria Math"/>
                                  <a:ea typeface="Cambria Math"/>
                                </a:rPr>
                                <m:t>2</m:t>
                              </m:r>
                            </m:sub>
                          </m:sSub>
                        </m:e>
                      </m:d>
                      <m:r>
                        <a:rPr lang="en-US" sz="2000" b="0" i="1" smtClean="0">
                          <a:latin typeface="Cambria Math"/>
                          <a:ea typeface="Cambria Math"/>
                        </a:rPr>
                        <m:t>𝑠𝑖𝑛</m:t>
                      </m:r>
                      <m:r>
                        <a:rPr lang="el-GR" sz="2000" b="0" i="1" smtClean="0">
                          <a:latin typeface="Cambria Math"/>
                          <a:ea typeface="Cambria Math"/>
                        </a:rPr>
                        <m:t>𝜑</m:t>
                      </m:r>
                    </m:oMath>
                  </m:oMathPara>
                </a14:m>
                <a:endParaRPr lang="el-GR" sz="2000" dirty="0"/>
              </a:p>
            </p:txBody>
          </p:sp>
        </mc:Choice>
        <mc:Fallback xmlns="">
          <p:sp>
            <p:nvSpPr>
              <p:cNvPr id="24" name="Rectangle 23"/>
              <p:cNvSpPr>
                <a:spLocks noRot="1" noChangeAspect="1" noMove="1" noResize="1" noEditPoints="1" noAdjustHandles="1" noChangeArrowheads="1" noChangeShapeType="1" noTextEdit="1"/>
              </p:cNvSpPr>
              <p:nvPr/>
            </p:nvSpPr>
            <p:spPr>
              <a:xfrm>
                <a:off x="2896575" y="5410200"/>
                <a:ext cx="5704639" cy="400110"/>
              </a:xfrm>
              <a:prstGeom prst="rect">
                <a:avLst/>
              </a:prstGeom>
              <a:blipFill rotWithShape="1">
                <a:blip r:embed="rId6" cstate="print"/>
                <a:stretch>
                  <a:fillRect t="-7692" r="-1175" b="-26154"/>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800700" y="3777734"/>
                <a:ext cx="42101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sz="2000" i="1">
                          <a:latin typeface="Cambria Math"/>
                          <a:ea typeface="Cambria Math"/>
                        </a:rPr>
                        <m:t>𝜑</m:t>
                      </m:r>
                    </m:oMath>
                  </m:oMathPara>
                </a14:m>
                <a:endParaRPr lang="el-GR" sz="2000" dirty="0"/>
              </a:p>
            </p:txBody>
          </p:sp>
        </mc:Choice>
        <mc:Fallback xmlns="">
          <p:sp>
            <p:nvSpPr>
              <p:cNvPr id="3" name="Rectangle 2"/>
              <p:cNvSpPr>
                <a:spLocks noRot="1" noChangeAspect="1" noMove="1" noResize="1" noEditPoints="1" noAdjustHandles="1" noChangeArrowheads="1" noChangeShapeType="1" noTextEdit="1"/>
              </p:cNvSpPr>
              <p:nvPr/>
            </p:nvSpPr>
            <p:spPr>
              <a:xfrm>
                <a:off x="3800700" y="3777734"/>
                <a:ext cx="421013" cy="400110"/>
              </a:xfrm>
              <a:prstGeom prst="rect">
                <a:avLst/>
              </a:prstGeom>
              <a:blipFill rotWithShape="1">
                <a:blip r:embed="rId7" cstate="print"/>
                <a:stretch>
                  <a:fillRect t="-7692" r="-21429" b="-27692"/>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896575" y="5996707"/>
                <a:ext cx="6161302" cy="400110"/>
              </a:xfrm>
              <a:prstGeom prst="rect">
                <a:avLst/>
              </a:prstGeom>
            </p:spPr>
            <p:txBody>
              <a:bodyPr wrap="none">
                <a:spAutoFit/>
              </a:bodyPr>
              <a:lstStyle/>
              <a:p>
                <a:r>
                  <a:rPr lang="el-GR" sz="2000" dirty="0"/>
                  <a:t>Τα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1</m:t>
                        </m:r>
                      </m:sub>
                    </m:sSub>
                    <m:r>
                      <a:rPr lang="en-US" sz="2000" b="0" i="1" smtClean="0">
                        <a:latin typeface="Cambria Math"/>
                      </a:rPr>
                      <m:t> , </m:t>
                    </m:r>
                    <m:sSub>
                      <m:sSubPr>
                        <m:ctrlPr>
                          <a:rPr lang="en-US" sz="2000" b="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2</m:t>
                        </m:r>
                      </m:sub>
                    </m:sSub>
                    <m:r>
                      <a:rPr lang="en-US" sz="2000" i="1">
                        <a:latin typeface="Cambria Math"/>
                      </a:rPr>
                      <m:t> </m:t>
                    </m:r>
                    <m:r>
                      <a:rPr lang="en-US" sz="2000" b="0" i="1" smtClean="0">
                        <a:latin typeface="Cambria Math"/>
                      </a:rPr>
                      <m:t> </m:t>
                    </m:r>
                  </m:oMath>
                </a14:m>
                <a:r>
                  <a:rPr lang="el-GR" sz="2000" dirty="0"/>
                  <a:t>είναι </a:t>
                </a:r>
                <a:r>
                  <a:rPr lang="el-GR" sz="2000" dirty="0" err="1"/>
                  <a:t>συνευθειακά</a:t>
                </a:r>
                <a:r>
                  <a:rPr lang="el-GR" sz="2000" dirty="0"/>
                  <a:t> αν και μόνο αν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1</m:t>
                        </m:r>
                      </m:sub>
                    </m:sSub>
                    <m:r>
                      <a:rPr lang="el-GR" sz="2000" i="1">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2</m:t>
                        </m:r>
                      </m:sub>
                    </m:sSub>
                    <m:r>
                      <a:rPr lang="el-GR" sz="2000" b="0" i="1" smtClean="0">
                        <a:latin typeface="Cambria Math"/>
                      </a:rPr>
                      <m:t>=0</m:t>
                    </m:r>
                  </m:oMath>
                </a14:m>
                <a:endParaRPr lang="el-GR" sz="2000" dirty="0"/>
              </a:p>
            </p:txBody>
          </p:sp>
        </mc:Choice>
        <mc:Fallback xmlns="">
          <p:sp>
            <p:nvSpPr>
              <p:cNvPr id="4" name="Rectangle 3"/>
              <p:cNvSpPr>
                <a:spLocks noRot="1" noChangeAspect="1" noMove="1" noResize="1" noEditPoints="1" noAdjustHandles="1" noChangeArrowheads="1" noChangeShapeType="1" noTextEdit="1"/>
              </p:cNvSpPr>
              <p:nvPr/>
            </p:nvSpPr>
            <p:spPr>
              <a:xfrm>
                <a:off x="2896575" y="5996707"/>
                <a:ext cx="6161302" cy="400110"/>
              </a:xfrm>
              <a:prstGeom prst="rect">
                <a:avLst/>
              </a:prstGeom>
              <a:blipFill rotWithShape="1">
                <a:blip r:embed="rId8" cstate="print"/>
                <a:stretch>
                  <a:fillRect l="-989" t="-7692" r="-1088" b="-27692"/>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6200" y="3346102"/>
                <a:ext cx="2476575" cy="10166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𝑝</m:t>
                          </m:r>
                        </m:e>
                        <m:sub>
                          <m:r>
                            <a:rPr lang="en-US" i="1">
                              <a:latin typeface="Cambria Math"/>
                            </a:rPr>
                            <m:t>1</m:t>
                          </m:r>
                        </m:sub>
                      </m:sSub>
                      <m:r>
                        <a:rPr lang="el-GR" i="1">
                          <a:latin typeface="Cambria Math"/>
                          <a:ea typeface="Cambria Math"/>
                        </a:rPr>
                        <m:t>×</m:t>
                      </m:r>
                      <m:sSub>
                        <m:sSubPr>
                          <m:ctrlPr>
                            <a:rPr lang="en-US" i="1">
                              <a:latin typeface="Cambria Math" panose="02040503050406030204" pitchFamily="18" charset="0"/>
                            </a:rPr>
                          </m:ctrlPr>
                        </m:sSubPr>
                        <m:e>
                          <m:r>
                            <a:rPr lang="en-US" i="1">
                              <a:latin typeface="Cambria Math"/>
                            </a:rPr>
                            <m:t>𝑝</m:t>
                          </m:r>
                        </m:e>
                        <m:sub>
                          <m:r>
                            <a:rPr lang="en-US" i="1">
                              <a:latin typeface="Cambria Math"/>
                            </a:rPr>
                            <m:t>2</m:t>
                          </m:r>
                        </m:sub>
                      </m:sSub>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a:rPr>
                                      <m:t>𝑥</m:t>
                                    </m:r>
                                  </m:e>
                                  <m:sub>
                                    <m:r>
                                      <m:rPr>
                                        <m:brk m:alnAt="7"/>
                                      </m:rPr>
                                      <a:rPr lang="en-US" b="0" i="1" smtClean="0">
                                        <a:latin typeface="Cambria Math"/>
                                      </a:rPr>
                                      <m:t>1</m:t>
                                    </m:r>
                                  </m:sub>
                                </m:sSub>
                              </m:e>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2</m:t>
                                    </m:r>
                                  </m:sub>
                                </m:sSub>
                              </m:e>
                            </m:mr>
                            <m:mr>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1</m:t>
                                    </m:r>
                                  </m:sub>
                                </m:sSub>
                              </m:e>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2</m:t>
                                    </m:r>
                                  </m:sub>
                                </m:sSub>
                              </m:e>
                            </m:mr>
                          </m:m>
                        </m:e>
                      </m:d>
                      <m:r>
                        <a:rPr lang="en-US" b="0" i="1" smtClean="0">
                          <a:latin typeface="Cambria Math"/>
                        </a:rPr>
                        <m:t>=</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a:rPr>
                                      <m:t>𝑦</m:t>
                                    </m:r>
                                  </m:e>
                                  <m:sub>
                                    <m:r>
                                      <m:rPr>
                                        <m:brk m:alnAt="7"/>
                                      </m:rPr>
                                      <a:rPr lang="en-US" i="1">
                                        <a:latin typeface="Cambria Math"/>
                                      </a:rPr>
                                      <m:t>1</m:t>
                                    </m:r>
                                  </m:sub>
                                </m:sSub>
                              </m:e>
                              <m:e>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2</m:t>
                                    </m:r>
                                  </m:sub>
                                </m:sSub>
                              </m:e>
                            </m:mr>
                            <m:mr>
                              <m:e>
                                <m:sSub>
                                  <m:sSubPr>
                                    <m:ctrlPr>
                                      <a:rPr lang="en-US" i="1">
                                        <a:latin typeface="Cambria Math" panose="02040503050406030204" pitchFamily="18" charset="0"/>
                                      </a:rPr>
                                    </m:ctrlPr>
                                  </m:sSubPr>
                                  <m:e>
                                    <m:r>
                                      <a:rPr lang="en-US" b="0" i="1" smtClean="0">
                                        <a:latin typeface="Cambria Math"/>
                                      </a:rPr>
                                      <m:t>𝑥</m:t>
                                    </m:r>
                                  </m:e>
                                  <m:sub>
                                    <m:r>
                                      <a:rPr lang="en-US" i="1">
                                        <a:latin typeface="Cambria Math"/>
                                      </a:rPr>
                                      <m:t>1</m:t>
                                    </m:r>
                                  </m:sub>
                                </m:sSub>
                              </m:e>
                              <m:e>
                                <m:sSub>
                                  <m:sSubPr>
                                    <m:ctrlPr>
                                      <a:rPr lang="en-US" i="1">
                                        <a:latin typeface="Cambria Math" panose="02040503050406030204" pitchFamily="18" charset="0"/>
                                      </a:rPr>
                                    </m:ctrlPr>
                                  </m:sSubPr>
                                  <m:e>
                                    <m:r>
                                      <a:rPr lang="en-US" b="0" i="1" smtClean="0">
                                        <a:latin typeface="Cambria Math"/>
                                      </a:rPr>
                                      <m:t>𝑥</m:t>
                                    </m:r>
                                  </m:e>
                                  <m:sub>
                                    <m:r>
                                      <a:rPr lang="en-US" i="1">
                                        <a:latin typeface="Cambria Math"/>
                                      </a:rPr>
                                      <m:t>2</m:t>
                                    </m:r>
                                  </m:sub>
                                </m:sSub>
                              </m:e>
                            </m:mr>
                          </m:m>
                        </m:e>
                      </m:d>
                      <m:r>
                        <a:rPr lang="en-US" i="1">
                          <a:latin typeface="Cambria Math"/>
                        </a:rPr>
                        <m:t>=</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2</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1</m:t>
                          </m:r>
                        </m:sub>
                      </m:sSub>
                    </m:oMath>
                  </m:oMathPara>
                </a14:m>
                <a:endParaRPr lang="el-GR" dirty="0"/>
              </a:p>
            </p:txBody>
          </p:sp>
        </mc:Choice>
        <mc:Fallback xmlns="">
          <p:sp>
            <p:nvSpPr>
              <p:cNvPr id="5" name="Rectangle 4"/>
              <p:cNvSpPr>
                <a:spLocks noRot="1" noChangeAspect="1" noMove="1" noResize="1" noEditPoints="1" noAdjustHandles="1" noChangeArrowheads="1" noChangeShapeType="1" noTextEdit="1"/>
              </p:cNvSpPr>
              <p:nvPr/>
            </p:nvSpPr>
            <p:spPr>
              <a:xfrm>
                <a:off x="76200" y="3346102"/>
                <a:ext cx="2476575" cy="1016689"/>
              </a:xfrm>
              <a:prstGeom prst="rect">
                <a:avLst/>
              </a:prstGeom>
              <a:blipFill rotWithShape="1">
                <a:blip r:embed="rId9" cstate="print"/>
                <a:stretch>
                  <a:fillRect r="-2709"/>
                </a:stretch>
              </a:blipFill>
            </p:spPr>
            <p:txBody>
              <a:bodyPr/>
              <a:lstStyle/>
              <a:p>
                <a:r>
                  <a:rPr lang="el-GR">
                    <a:noFill/>
                  </a:rPr>
                  <a:t> </a:t>
                </a:r>
              </a:p>
            </p:txBody>
          </p:sp>
        </mc:Fallback>
      </mc:AlternateContent>
    </p:spTree>
    <p:extLst>
      <p:ext uri="{BB962C8B-B14F-4D97-AF65-F5344CB8AC3E}">
        <p14:creationId xmlns:p14="http://schemas.microsoft.com/office/powerpoint/2010/main" val="3749056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0017"/>
                                        </p:tgtEl>
                                        <p:attrNameLst>
                                          <p:attrName>style.visibility</p:attrName>
                                        </p:attrNameLst>
                                      </p:cBhvr>
                                      <p:to>
                                        <p:strVal val="visible"/>
                                      </p:to>
                                    </p:set>
                                  </p:childTnLst>
                                </p:cTn>
                              </p:par>
                            </p:childTnLst>
                          </p:cTn>
                        </p:par>
                        <p:par>
                          <p:cTn id="7" fill="hold" nodeType="withGroup">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008"/>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008" grpId="0" animBg="1"/>
      <p:bldP spid="40" grpId="0" animBg="1"/>
      <p:bldP spid="24" grpId="0" animBg="1"/>
      <p:bldP spid="3"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Δεξιά ή Αριστερά της Ευθείας;</a:t>
            </a:r>
            <a:endParaRPr lang="en-US" dirty="0"/>
          </a:p>
        </p:txBody>
      </p:sp>
      <p:sp>
        <p:nvSpPr>
          <p:cNvPr id="6" name="Line 13"/>
          <p:cNvSpPr>
            <a:spLocks noChangeShapeType="1"/>
          </p:cNvSpPr>
          <p:nvPr/>
        </p:nvSpPr>
        <p:spPr bwMode="auto">
          <a:xfrm flipV="1">
            <a:off x="2057400" y="1752600"/>
            <a:ext cx="4114800" cy="1752600"/>
          </a:xfrm>
          <a:prstGeom prst="line">
            <a:avLst/>
          </a:prstGeom>
          <a:noFill/>
          <a:ln w="9525">
            <a:solidFill>
              <a:schemeClr val="tx1"/>
            </a:solidFill>
            <a:round/>
            <a:headEnd/>
            <a:tailEnd/>
          </a:ln>
          <a:effectLst/>
        </p:spPr>
        <p:txBody>
          <a:bodyPr wrap="none" anchor="ctr"/>
          <a:lstStyle/>
          <a:p>
            <a:endParaRPr lang="en-US"/>
          </a:p>
        </p:txBody>
      </p:sp>
      <p:sp>
        <p:nvSpPr>
          <p:cNvPr id="4" name="Oval 26"/>
          <p:cNvSpPr>
            <a:spLocks noChangeArrowheads="1"/>
          </p:cNvSpPr>
          <p:nvPr/>
        </p:nvSpPr>
        <p:spPr bwMode="auto">
          <a:xfrm>
            <a:off x="2514600" y="3200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5" name="Oval 4"/>
          <p:cNvSpPr>
            <a:spLocks noChangeArrowheads="1"/>
          </p:cNvSpPr>
          <p:nvPr/>
        </p:nvSpPr>
        <p:spPr bwMode="auto">
          <a:xfrm>
            <a:off x="5181600" y="2057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7" name="Oval 26"/>
          <p:cNvSpPr>
            <a:spLocks noChangeArrowheads="1"/>
          </p:cNvSpPr>
          <p:nvPr/>
        </p:nvSpPr>
        <p:spPr bwMode="auto">
          <a:xfrm>
            <a:off x="4800600" y="3200400"/>
            <a:ext cx="152400" cy="152400"/>
          </a:xfrm>
          <a:prstGeom prst="ellipse">
            <a:avLst/>
          </a:prstGeom>
          <a:solidFill>
            <a:srgbClr val="0070C0"/>
          </a:solidFill>
          <a:ln w="9525">
            <a:solidFill>
              <a:schemeClr val="tx1"/>
            </a:solidFill>
            <a:round/>
            <a:headEnd/>
            <a:tailEnd/>
          </a:ln>
          <a:effectLst/>
        </p:spPr>
        <p:txBody>
          <a:bodyPr wrap="none" anchor="ctr"/>
          <a:lstStyle/>
          <a:p>
            <a:endParaRPr lang="en-US"/>
          </a:p>
        </p:txBody>
      </p:sp>
      <p:sp>
        <p:nvSpPr>
          <p:cNvPr id="8" name="Text Box 24"/>
          <p:cNvSpPr txBox="1">
            <a:spLocks noChangeArrowheads="1"/>
          </p:cNvSpPr>
          <p:nvPr/>
        </p:nvSpPr>
        <p:spPr bwMode="auto">
          <a:xfrm>
            <a:off x="5029200" y="1600200"/>
            <a:ext cx="336550" cy="457200"/>
          </a:xfrm>
          <a:prstGeom prst="rect">
            <a:avLst/>
          </a:prstGeom>
          <a:noFill/>
          <a:ln w="9525">
            <a:noFill/>
            <a:miter lim="800000"/>
            <a:headEnd/>
            <a:tailEnd/>
          </a:ln>
          <a:effectLst/>
        </p:spPr>
        <p:txBody>
          <a:bodyPr wrap="none">
            <a:spAutoFit/>
          </a:bodyPr>
          <a:lstStyle/>
          <a:p>
            <a:r>
              <a:rPr lang="en-US" i="1" dirty="0"/>
              <a:t>q</a:t>
            </a:r>
            <a:endParaRPr lang="en-US" dirty="0"/>
          </a:p>
        </p:txBody>
      </p:sp>
      <p:sp>
        <p:nvSpPr>
          <p:cNvPr id="9" name="Text Box 24"/>
          <p:cNvSpPr txBox="1">
            <a:spLocks noChangeArrowheads="1"/>
          </p:cNvSpPr>
          <p:nvPr/>
        </p:nvSpPr>
        <p:spPr bwMode="auto">
          <a:xfrm>
            <a:off x="2209800" y="2819400"/>
            <a:ext cx="303288" cy="369332"/>
          </a:xfrm>
          <a:prstGeom prst="rect">
            <a:avLst/>
          </a:prstGeom>
          <a:noFill/>
          <a:ln w="9525">
            <a:noFill/>
            <a:miter lim="800000"/>
            <a:headEnd/>
            <a:tailEnd/>
          </a:ln>
          <a:effectLst/>
        </p:spPr>
        <p:txBody>
          <a:bodyPr wrap="none">
            <a:spAutoFit/>
          </a:bodyPr>
          <a:lstStyle/>
          <a:p>
            <a:r>
              <a:rPr lang="en-US" i="1" dirty="0"/>
              <a:t>p</a:t>
            </a:r>
            <a:endParaRPr lang="en-US" dirty="0"/>
          </a:p>
        </p:txBody>
      </p:sp>
      <p:sp>
        <p:nvSpPr>
          <p:cNvPr id="10" name="Text Box 24"/>
          <p:cNvSpPr txBox="1">
            <a:spLocks noChangeArrowheads="1"/>
          </p:cNvSpPr>
          <p:nvPr/>
        </p:nvSpPr>
        <p:spPr bwMode="auto">
          <a:xfrm>
            <a:off x="4953000" y="3124200"/>
            <a:ext cx="276038" cy="369332"/>
          </a:xfrm>
          <a:prstGeom prst="rect">
            <a:avLst/>
          </a:prstGeom>
          <a:noFill/>
          <a:ln w="9525">
            <a:noFill/>
            <a:miter lim="800000"/>
            <a:headEnd/>
            <a:tailEnd/>
          </a:ln>
          <a:effectLst/>
        </p:spPr>
        <p:txBody>
          <a:bodyPr wrap="none">
            <a:spAutoFit/>
          </a:bodyPr>
          <a:lstStyle/>
          <a:p>
            <a:r>
              <a:rPr lang="en-US" i="1" dirty="0"/>
              <a:t>z</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3997364343"/>
              </p:ext>
            </p:extLst>
          </p:nvPr>
        </p:nvGraphicFramePr>
        <p:xfrm>
          <a:off x="2395311" y="4114800"/>
          <a:ext cx="4572000" cy="1360264"/>
        </p:xfrm>
        <a:graphic>
          <a:graphicData uri="http://schemas.openxmlformats.org/presentationml/2006/ole">
            <mc:AlternateContent xmlns:mc="http://schemas.openxmlformats.org/markup-compatibility/2006">
              <mc:Choice xmlns:v="urn:schemas-microsoft-com:vml" Requires="v">
                <p:oleObj spid="_x0000_s47134" name="Equation" r:id="rId4" imgW="1536700" imgH="457200" progId="Equation.3">
                  <p:embed/>
                </p:oleObj>
              </mc:Choice>
              <mc:Fallback>
                <p:oleObj name="Equation" r:id="rId4" imgW="1536700" imgH="457200"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311" y="4114800"/>
                        <a:ext cx="4572000" cy="1360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ine 66"/>
          <p:cNvSpPr>
            <a:spLocks noChangeShapeType="1"/>
          </p:cNvSpPr>
          <p:nvPr/>
        </p:nvSpPr>
        <p:spPr bwMode="auto">
          <a:xfrm>
            <a:off x="762000" y="1219200"/>
            <a:ext cx="7696200" cy="1588"/>
          </a:xfrm>
          <a:prstGeom prst="line">
            <a:avLst/>
          </a:prstGeom>
          <a:noFill/>
          <a:ln w="28575">
            <a:solidFill>
              <a:srgbClr val="FFCC00"/>
            </a:solidFill>
            <a:miter lim="800000"/>
            <a:headEnd/>
            <a:tailEnd/>
          </a:ln>
          <a:effectLst/>
        </p:spPr>
        <p:txBody>
          <a:bodyPr wrap="none"/>
          <a:lstStyle/>
          <a:p>
            <a:endParaRPr lang="en-US"/>
          </a:p>
        </p:txBody>
      </p:sp>
    </p:spTree>
    <p:extLst>
      <p:ext uri="{BB962C8B-B14F-4D97-AF65-F5344CB8AC3E}">
        <p14:creationId xmlns:p14="http://schemas.microsoft.com/office/powerpoint/2010/main" val="321587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685800" y="152400"/>
            <a:ext cx="7772400" cy="1143000"/>
          </a:xfrm>
        </p:spPr>
        <p:txBody>
          <a:bodyPr>
            <a:normAutofit/>
          </a:bodyPr>
          <a:lstStyle/>
          <a:p>
            <a:r>
              <a:rPr lang="el-GR" dirty="0"/>
              <a:t>Σχετικά με τη Διάταξη</a:t>
            </a:r>
            <a:endParaRPr lang="en-US" dirty="0"/>
          </a:p>
        </p:txBody>
      </p:sp>
      <p:sp>
        <p:nvSpPr>
          <p:cNvPr id="341016" name="Text Box 24"/>
          <p:cNvSpPr txBox="1">
            <a:spLocks noChangeArrowheads="1"/>
          </p:cNvSpPr>
          <p:nvPr/>
        </p:nvSpPr>
        <p:spPr bwMode="auto">
          <a:xfrm>
            <a:off x="304801" y="4419600"/>
            <a:ext cx="8686799" cy="400110"/>
          </a:xfrm>
          <a:prstGeom prst="rect">
            <a:avLst/>
          </a:prstGeom>
          <a:noFill/>
          <a:ln w="9525">
            <a:noFill/>
            <a:miter lim="800000"/>
            <a:headEnd/>
            <a:tailEnd/>
          </a:ln>
          <a:effectLst/>
        </p:spPr>
        <p:txBody>
          <a:bodyPr wrap="square">
            <a:spAutoFit/>
          </a:bodyPr>
          <a:lstStyle/>
          <a:p>
            <a:r>
              <a:rPr lang="el-GR" sz="2000" dirty="0" err="1">
                <a:solidFill>
                  <a:schemeClr val="accent2"/>
                </a:solidFill>
              </a:rPr>
              <a:t>Αντιωρολόγια</a:t>
            </a:r>
            <a:r>
              <a:rPr lang="el-GR" sz="2000" dirty="0">
                <a:solidFill>
                  <a:schemeClr val="accent2"/>
                </a:solidFill>
              </a:rPr>
              <a:t> διάταξη</a:t>
            </a:r>
            <a:r>
              <a:rPr lang="en-US" sz="2000" dirty="0">
                <a:solidFill>
                  <a:schemeClr val="accent2"/>
                </a:solidFill>
              </a:rPr>
              <a:t>             </a:t>
            </a:r>
            <a:r>
              <a:rPr lang="el-GR" sz="2000" dirty="0">
                <a:solidFill>
                  <a:schemeClr val="accent2"/>
                </a:solidFill>
              </a:rPr>
              <a:t>     Ωρολόγια Διάταξη</a:t>
            </a:r>
            <a:r>
              <a:rPr lang="en-US" sz="2000" dirty="0">
                <a:solidFill>
                  <a:schemeClr val="accent2"/>
                </a:solidFill>
              </a:rPr>
              <a:t>            </a:t>
            </a:r>
            <a:r>
              <a:rPr lang="el-GR" sz="2000" dirty="0">
                <a:solidFill>
                  <a:schemeClr val="accent2"/>
                </a:solidFill>
              </a:rPr>
              <a:t>                    </a:t>
            </a:r>
            <a:r>
              <a:rPr lang="el-GR" sz="2000" dirty="0" err="1">
                <a:solidFill>
                  <a:schemeClr val="accent2"/>
                </a:solidFill>
              </a:rPr>
              <a:t>Συγγραμικά</a:t>
            </a:r>
            <a:endParaRPr lang="en-US" sz="2000" dirty="0">
              <a:solidFill>
                <a:schemeClr val="accent2"/>
              </a:solidFill>
            </a:endParaRPr>
          </a:p>
        </p:txBody>
      </p:sp>
      <p:grpSp>
        <p:nvGrpSpPr>
          <p:cNvPr id="2" name="Group 68"/>
          <p:cNvGrpSpPr>
            <a:grpSpLocks/>
          </p:cNvGrpSpPr>
          <p:nvPr/>
        </p:nvGrpSpPr>
        <p:grpSpPr bwMode="auto">
          <a:xfrm>
            <a:off x="990600" y="1981200"/>
            <a:ext cx="2200275" cy="2225675"/>
            <a:chOff x="672" y="1632"/>
            <a:chExt cx="1386" cy="1402"/>
          </a:xfrm>
        </p:grpSpPr>
        <p:sp>
          <p:nvSpPr>
            <p:cNvPr id="340998" name="Oval 6"/>
            <p:cNvSpPr>
              <a:spLocks noChangeArrowheads="1"/>
            </p:cNvSpPr>
            <p:nvPr/>
          </p:nvSpPr>
          <p:spPr bwMode="auto">
            <a:xfrm>
              <a:off x="672" y="2688"/>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40999" name="Oval 7"/>
            <p:cNvSpPr>
              <a:spLocks noChangeArrowheads="1"/>
            </p:cNvSpPr>
            <p:nvPr/>
          </p:nvSpPr>
          <p:spPr bwMode="auto">
            <a:xfrm>
              <a:off x="1632" y="2304"/>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41000" name="Oval 8"/>
            <p:cNvSpPr>
              <a:spLocks noChangeArrowheads="1"/>
            </p:cNvSpPr>
            <p:nvPr/>
          </p:nvSpPr>
          <p:spPr bwMode="auto">
            <a:xfrm>
              <a:off x="1248" y="1776"/>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41003" name="Line 11"/>
            <p:cNvSpPr>
              <a:spLocks noChangeShapeType="1"/>
            </p:cNvSpPr>
            <p:nvPr/>
          </p:nvSpPr>
          <p:spPr bwMode="auto">
            <a:xfrm flipV="1">
              <a:off x="768" y="2352"/>
              <a:ext cx="864" cy="384"/>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1004" name="Line 12"/>
            <p:cNvSpPr>
              <a:spLocks noChangeShapeType="1"/>
            </p:cNvSpPr>
            <p:nvPr/>
          </p:nvSpPr>
          <p:spPr bwMode="auto">
            <a:xfrm flipH="1" flipV="1">
              <a:off x="1296" y="1872"/>
              <a:ext cx="336" cy="43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1005" name="Line 13"/>
            <p:cNvSpPr>
              <a:spLocks noChangeShapeType="1"/>
            </p:cNvSpPr>
            <p:nvPr/>
          </p:nvSpPr>
          <p:spPr bwMode="auto">
            <a:xfrm flipV="1">
              <a:off x="720" y="1872"/>
              <a:ext cx="528" cy="816"/>
            </a:xfrm>
            <a:prstGeom prst="line">
              <a:avLst/>
            </a:prstGeom>
            <a:noFill/>
            <a:ln w="9525">
              <a:solidFill>
                <a:schemeClr val="tx1"/>
              </a:solidFill>
              <a:round/>
              <a:headEnd/>
              <a:tailEnd type="triangle" w="med" len="med"/>
            </a:ln>
            <a:effectLst/>
          </p:spPr>
          <p:txBody>
            <a:bodyPr wrap="none" anchor="ctr"/>
            <a:lstStyle/>
            <a:p>
              <a:endParaRPr lang="en-US"/>
            </a:p>
          </p:txBody>
        </p:sp>
        <p:sp>
          <p:nvSpPr>
            <p:cNvPr id="341017" name="Text Box 25"/>
            <p:cNvSpPr txBox="1">
              <a:spLocks noChangeArrowheads="1"/>
            </p:cNvSpPr>
            <p:nvPr/>
          </p:nvSpPr>
          <p:spPr bwMode="auto">
            <a:xfrm>
              <a:off x="758" y="2714"/>
              <a:ext cx="212" cy="288"/>
            </a:xfrm>
            <a:prstGeom prst="rect">
              <a:avLst/>
            </a:prstGeom>
            <a:noFill/>
            <a:ln w="9525">
              <a:noFill/>
              <a:miter lim="800000"/>
              <a:headEnd/>
              <a:tailEnd/>
            </a:ln>
            <a:effectLst/>
          </p:spPr>
          <p:txBody>
            <a:bodyPr wrap="none">
              <a:spAutoFit/>
            </a:bodyPr>
            <a:lstStyle/>
            <a:p>
              <a:r>
                <a:rPr lang="en-US" i="1"/>
                <a:t>p</a:t>
              </a:r>
            </a:p>
          </p:txBody>
        </p:sp>
        <p:sp>
          <p:nvSpPr>
            <p:cNvPr id="341024" name="Text Box 32"/>
            <p:cNvSpPr txBox="1">
              <a:spLocks noChangeArrowheads="1"/>
            </p:cNvSpPr>
            <p:nvPr/>
          </p:nvSpPr>
          <p:spPr bwMode="auto">
            <a:xfrm>
              <a:off x="1392" y="1632"/>
              <a:ext cx="212" cy="288"/>
            </a:xfrm>
            <a:prstGeom prst="rect">
              <a:avLst/>
            </a:prstGeom>
            <a:noFill/>
            <a:ln w="9525">
              <a:noFill/>
              <a:miter lim="800000"/>
              <a:headEnd/>
              <a:tailEnd/>
            </a:ln>
            <a:effectLst/>
          </p:spPr>
          <p:txBody>
            <a:bodyPr wrap="none">
              <a:spAutoFit/>
            </a:bodyPr>
            <a:lstStyle/>
            <a:p>
              <a:r>
                <a:rPr lang="en-US" i="1"/>
                <a:t>p</a:t>
              </a:r>
            </a:p>
          </p:txBody>
        </p:sp>
        <p:sp>
          <p:nvSpPr>
            <p:cNvPr id="341025" name="Text Box 33"/>
            <p:cNvSpPr txBox="1">
              <a:spLocks noChangeArrowheads="1"/>
            </p:cNvSpPr>
            <p:nvPr/>
          </p:nvSpPr>
          <p:spPr bwMode="auto">
            <a:xfrm>
              <a:off x="1776" y="2304"/>
              <a:ext cx="212" cy="288"/>
            </a:xfrm>
            <a:prstGeom prst="rect">
              <a:avLst/>
            </a:prstGeom>
            <a:noFill/>
            <a:ln w="9525">
              <a:noFill/>
              <a:miter lim="800000"/>
              <a:headEnd/>
              <a:tailEnd/>
            </a:ln>
            <a:effectLst/>
          </p:spPr>
          <p:txBody>
            <a:bodyPr wrap="none">
              <a:spAutoFit/>
            </a:bodyPr>
            <a:lstStyle/>
            <a:p>
              <a:r>
                <a:rPr lang="en-US" i="1"/>
                <a:t>p</a:t>
              </a:r>
            </a:p>
          </p:txBody>
        </p:sp>
        <p:sp>
          <p:nvSpPr>
            <p:cNvPr id="341026" name="Text Box 34"/>
            <p:cNvSpPr txBox="1">
              <a:spLocks noChangeArrowheads="1"/>
            </p:cNvSpPr>
            <p:nvPr/>
          </p:nvSpPr>
          <p:spPr bwMode="auto">
            <a:xfrm>
              <a:off x="864" y="2784"/>
              <a:ext cx="196" cy="250"/>
            </a:xfrm>
            <a:prstGeom prst="rect">
              <a:avLst/>
            </a:prstGeom>
            <a:noFill/>
            <a:ln w="9525">
              <a:noFill/>
              <a:miter lim="800000"/>
              <a:headEnd/>
              <a:tailEnd/>
            </a:ln>
            <a:effectLst/>
          </p:spPr>
          <p:txBody>
            <a:bodyPr wrap="none">
              <a:spAutoFit/>
            </a:bodyPr>
            <a:lstStyle/>
            <a:p>
              <a:r>
                <a:rPr lang="en-US" sz="2000" dirty="0"/>
                <a:t>0</a:t>
              </a:r>
              <a:endParaRPr lang="en-US" dirty="0"/>
            </a:p>
          </p:txBody>
        </p:sp>
        <p:sp>
          <p:nvSpPr>
            <p:cNvPr id="341029" name="Text Box 37"/>
            <p:cNvSpPr txBox="1">
              <a:spLocks noChangeArrowheads="1"/>
            </p:cNvSpPr>
            <p:nvPr/>
          </p:nvSpPr>
          <p:spPr bwMode="auto">
            <a:xfrm>
              <a:off x="1862" y="2409"/>
              <a:ext cx="196" cy="250"/>
            </a:xfrm>
            <a:prstGeom prst="rect">
              <a:avLst/>
            </a:prstGeom>
            <a:noFill/>
            <a:ln w="9525">
              <a:noFill/>
              <a:miter lim="800000"/>
              <a:headEnd/>
              <a:tailEnd/>
            </a:ln>
            <a:effectLst/>
          </p:spPr>
          <p:txBody>
            <a:bodyPr wrap="none">
              <a:spAutoFit/>
            </a:bodyPr>
            <a:lstStyle/>
            <a:p>
              <a:r>
                <a:rPr lang="en-US" sz="2000"/>
                <a:t>1</a:t>
              </a:r>
              <a:endParaRPr lang="en-US"/>
            </a:p>
          </p:txBody>
        </p:sp>
        <p:sp>
          <p:nvSpPr>
            <p:cNvPr id="341032" name="Text Box 40"/>
            <p:cNvSpPr txBox="1">
              <a:spLocks noChangeArrowheads="1"/>
            </p:cNvSpPr>
            <p:nvPr/>
          </p:nvSpPr>
          <p:spPr bwMode="auto">
            <a:xfrm>
              <a:off x="1478" y="1737"/>
              <a:ext cx="196" cy="250"/>
            </a:xfrm>
            <a:prstGeom prst="rect">
              <a:avLst/>
            </a:prstGeom>
            <a:noFill/>
            <a:ln w="9525">
              <a:noFill/>
              <a:miter lim="800000"/>
              <a:headEnd/>
              <a:tailEnd/>
            </a:ln>
            <a:effectLst/>
          </p:spPr>
          <p:txBody>
            <a:bodyPr wrap="none">
              <a:spAutoFit/>
            </a:bodyPr>
            <a:lstStyle/>
            <a:p>
              <a:r>
                <a:rPr lang="en-US" sz="2000"/>
                <a:t>2</a:t>
              </a:r>
            </a:p>
          </p:txBody>
        </p:sp>
      </p:grpSp>
      <p:grpSp>
        <p:nvGrpSpPr>
          <p:cNvPr id="3" name="Group 73"/>
          <p:cNvGrpSpPr>
            <a:grpSpLocks/>
          </p:cNvGrpSpPr>
          <p:nvPr/>
        </p:nvGrpSpPr>
        <p:grpSpPr bwMode="auto">
          <a:xfrm>
            <a:off x="7391400" y="1676400"/>
            <a:ext cx="1377950" cy="2454275"/>
            <a:chOff x="4704" y="1440"/>
            <a:chExt cx="868" cy="1546"/>
          </a:xfrm>
        </p:grpSpPr>
        <p:sp>
          <p:nvSpPr>
            <p:cNvPr id="341006" name="Oval 14"/>
            <p:cNvSpPr>
              <a:spLocks noChangeArrowheads="1"/>
            </p:cNvSpPr>
            <p:nvPr/>
          </p:nvSpPr>
          <p:spPr bwMode="auto">
            <a:xfrm>
              <a:off x="4704" y="1584"/>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41007" name="Oval 15"/>
            <p:cNvSpPr>
              <a:spLocks noChangeArrowheads="1"/>
            </p:cNvSpPr>
            <p:nvPr/>
          </p:nvSpPr>
          <p:spPr bwMode="auto">
            <a:xfrm>
              <a:off x="4896" y="2016"/>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41008" name="Oval 16"/>
            <p:cNvSpPr>
              <a:spLocks noChangeArrowheads="1"/>
            </p:cNvSpPr>
            <p:nvPr/>
          </p:nvSpPr>
          <p:spPr bwMode="auto">
            <a:xfrm>
              <a:off x="5136" y="2640"/>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41014" name="Line 22"/>
            <p:cNvSpPr>
              <a:spLocks noChangeShapeType="1"/>
            </p:cNvSpPr>
            <p:nvPr/>
          </p:nvSpPr>
          <p:spPr bwMode="auto">
            <a:xfrm flipH="1" flipV="1">
              <a:off x="4944" y="2112"/>
              <a:ext cx="240" cy="528"/>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1015" name="Line 23"/>
            <p:cNvSpPr>
              <a:spLocks noChangeShapeType="1"/>
            </p:cNvSpPr>
            <p:nvPr/>
          </p:nvSpPr>
          <p:spPr bwMode="auto">
            <a:xfrm flipH="1" flipV="1">
              <a:off x="4752" y="1680"/>
              <a:ext cx="144" cy="336"/>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1018" name="Text Box 26"/>
            <p:cNvSpPr txBox="1">
              <a:spLocks noChangeArrowheads="1"/>
            </p:cNvSpPr>
            <p:nvPr/>
          </p:nvSpPr>
          <p:spPr bwMode="auto">
            <a:xfrm>
              <a:off x="4848" y="1440"/>
              <a:ext cx="212" cy="288"/>
            </a:xfrm>
            <a:prstGeom prst="rect">
              <a:avLst/>
            </a:prstGeom>
            <a:noFill/>
            <a:ln w="9525">
              <a:noFill/>
              <a:miter lim="800000"/>
              <a:headEnd/>
              <a:tailEnd/>
            </a:ln>
            <a:effectLst/>
          </p:spPr>
          <p:txBody>
            <a:bodyPr wrap="none">
              <a:spAutoFit/>
            </a:bodyPr>
            <a:lstStyle/>
            <a:p>
              <a:r>
                <a:rPr lang="en-US" i="1"/>
                <a:t>p</a:t>
              </a:r>
            </a:p>
          </p:txBody>
        </p:sp>
        <p:sp>
          <p:nvSpPr>
            <p:cNvPr id="341019" name="Text Box 27"/>
            <p:cNvSpPr txBox="1">
              <a:spLocks noChangeArrowheads="1"/>
            </p:cNvSpPr>
            <p:nvPr/>
          </p:nvSpPr>
          <p:spPr bwMode="auto">
            <a:xfrm>
              <a:off x="5040" y="1824"/>
              <a:ext cx="212" cy="288"/>
            </a:xfrm>
            <a:prstGeom prst="rect">
              <a:avLst/>
            </a:prstGeom>
            <a:noFill/>
            <a:ln w="9525">
              <a:noFill/>
              <a:miter lim="800000"/>
              <a:headEnd/>
              <a:tailEnd/>
            </a:ln>
            <a:effectLst/>
          </p:spPr>
          <p:txBody>
            <a:bodyPr wrap="none">
              <a:spAutoFit/>
            </a:bodyPr>
            <a:lstStyle/>
            <a:p>
              <a:r>
                <a:rPr lang="en-US" i="1"/>
                <a:t>p</a:t>
              </a:r>
            </a:p>
          </p:txBody>
        </p:sp>
        <p:sp>
          <p:nvSpPr>
            <p:cNvPr id="341021" name="Text Box 29"/>
            <p:cNvSpPr txBox="1">
              <a:spLocks noChangeArrowheads="1"/>
            </p:cNvSpPr>
            <p:nvPr/>
          </p:nvSpPr>
          <p:spPr bwMode="auto">
            <a:xfrm>
              <a:off x="5280" y="2640"/>
              <a:ext cx="212" cy="288"/>
            </a:xfrm>
            <a:prstGeom prst="rect">
              <a:avLst/>
            </a:prstGeom>
            <a:noFill/>
            <a:ln w="9525">
              <a:noFill/>
              <a:miter lim="800000"/>
              <a:headEnd/>
              <a:tailEnd/>
            </a:ln>
            <a:effectLst/>
          </p:spPr>
          <p:txBody>
            <a:bodyPr wrap="none">
              <a:spAutoFit/>
            </a:bodyPr>
            <a:lstStyle/>
            <a:p>
              <a:r>
                <a:rPr lang="en-US" i="1"/>
                <a:t>p</a:t>
              </a:r>
            </a:p>
          </p:txBody>
        </p:sp>
        <p:sp>
          <p:nvSpPr>
            <p:cNvPr id="341027" name="Text Box 35"/>
            <p:cNvSpPr txBox="1">
              <a:spLocks noChangeArrowheads="1"/>
            </p:cNvSpPr>
            <p:nvPr/>
          </p:nvSpPr>
          <p:spPr bwMode="auto">
            <a:xfrm>
              <a:off x="5376" y="2736"/>
              <a:ext cx="196" cy="250"/>
            </a:xfrm>
            <a:prstGeom prst="rect">
              <a:avLst/>
            </a:prstGeom>
            <a:noFill/>
            <a:ln w="9525">
              <a:noFill/>
              <a:miter lim="800000"/>
              <a:headEnd/>
              <a:tailEnd/>
            </a:ln>
            <a:effectLst/>
          </p:spPr>
          <p:txBody>
            <a:bodyPr wrap="none">
              <a:spAutoFit/>
            </a:bodyPr>
            <a:lstStyle/>
            <a:p>
              <a:r>
                <a:rPr lang="en-US" sz="2000"/>
                <a:t>0</a:t>
              </a:r>
              <a:endParaRPr lang="en-US"/>
            </a:p>
          </p:txBody>
        </p:sp>
        <p:sp>
          <p:nvSpPr>
            <p:cNvPr id="341030" name="Text Box 38"/>
            <p:cNvSpPr txBox="1">
              <a:spLocks noChangeArrowheads="1"/>
            </p:cNvSpPr>
            <p:nvPr/>
          </p:nvSpPr>
          <p:spPr bwMode="auto">
            <a:xfrm>
              <a:off x="5136" y="1920"/>
              <a:ext cx="196" cy="250"/>
            </a:xfrm>
            <a:prstGeom prst="rect">
              <a:avLst/>
            </a:prstGeom>
            <a:noFill/>
            <a:ln w="9525">
              <a:noFill/>
              <a:miter lim="800000"/>
              <a:headEnd/>
              <a:tailEnd/>
            </a:ln>
            <a:effectLst/>
          </p:spPr>
          <p:txBody>
            <a:bodyPr wrap="none">
              <a:spAutoFit/>
            </a:bodyPr>
            <a:lstStyle/>
            <a:p>
              <a:r>
                <a:rPr lang="en-US" sz="2000"/>
                <a:t>1</a:t>
              </a:r>
              <a:endParaRPr lang="en-US"/>
            </a:p>
          </p:txBody>
        </p:sp>
        <p:sp>
          <p:nvSpPr>
            <p:cNvPr id="341033" name="Text Box 41"/>
            <p:cNvSpPr txBox="1">
              <a:spLocks noChangeArrowheads="1"/>
            </p:cNvSpPr>
            <p:nvPr/>
          </p:nvSpPr>
          <p:spPr bwMode="auto">
            <a:xfrm>
              <a:off x="4944" y="1536"/>
              <a:ext cx="196" cy="250"/>
            </a:xfrm>
            <a:prstGeom prst="rect">
              <a:avLst/>
            </a:prstGeom>
            <a:noFill/>
            <a:ln w="9525">
              <a:noFill/>
              <a:miter lim="800000"/>
              <a:headEnd/>
              <a:tailEnd/>
            </a:ln>
            <a:effectLst/>
          </p:spPr>
          <p:txBody>
            <a:bodyPr wrap="none">
              <a:spAutoFit/>
            </a:bodyPr>
            <a:lstStyle/>
            <a:p>
              <a:r>
                <a:rPr lang="en-US" sz="2000"/>
                <a:t>2</a:t>
              </a:r>
            </a:p>
          </p:txBody>
        </p:sp>
      </p:grpSp>
      <p:grpSp>
        <p:nvGrpSpPr>
          <p:cNvPr id="4" name="Group 71"/>
          <p:cNvGrpSpPr>
            <a:grpSpLocks/>
          </p:cNvGrpSpPr>
          <p:nvPr/>
        </p:nvGrpSpPr>
        <p:grpSpPr bwMode="auto">
          <a:xfrm>
            <a:off x="3733800" y="1905000"/>
            <a:ext cx="2749550" cy="2301875"/>
            <a:chOff x="2400" y="1584"/>
            <a:chExt cx="1732" cy="1450"/>
          </a:xfrm>
        </p:grpSpPr>
        <p:sp>
          <p:nvSpPr>
            <p:cNvPr id="340996" name="Oval 4"/>
            <p:cNvSpPr>
              <a:spLocks noChangeArrowheads="1"/>
            </p:cNvSpPr>
            <p:nvPr/>
          </p:nvSpPr>
          <p:spPr bwMode="auto">
            <a:xfrm>
              <a:off x="2976" y="1872"/>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40997" name="Oval 5"/>
            <p:cNvSpPr>
              <a:spLocks noChangeArrowheads="1"/>
            </p:cNvSpPr>
            <p:nvPr/>
          </p:nvSpPr>
          <p:spPr bwMode="auto">
            <a:xfrm>
              <a:off x="3744" y="1680"/>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grpSp>
          <p:nvGrpSpPr>
            <p:cNvPr id="5" name="Group 70"/>
            <p:cNvGrpSpPr>
              <a:grpSpLocks/>
            </p:cNvGrpSpPr>
            <p:nvPr/>
          </p:nvGrpSpPr>
          <p:grpSpPr bwMode="auto">
            <a:xfrm>
              <a:off x="2400" y="1584"/>
              <a:ext cx="1732" cy="1450"/>
              <a:chOff x="2400" y="1584"/>
              <a:chExt cx="1732" cy="1450"/>
            </a:xfrm>
          </p:grpSpPr>
          <p:sp>
            <p:nvSpPr>
              <p:cNvPr id="340995" name="Oval 3"/>
              <p:cNvSpPr>
                <a:spLocks noChangeArrowheads="1"/>
              </p:cNvSpPr>
              <p:nvPr/>
            </p:nvSpPr>
            <p:spPr bwMode="auto">
              <a:xfrm>
                <a:off x="2640" y="2688"/>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41010" name="Line 18"/>
              <p:cNvSpPr>
                <a:spLocks noChangeShapeType="1"/>
              </p:cNvSpPr>
              <p:nvPr/>
            </p:nvSpPr>
            <p:spPr bwMode="auto">
              <a:xfrm flipV="1">
                <a:off x="2688" y="1968"/>
                <a:ext cx="336" cy="7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1011" name="Line 19"/>
              <p:cNvSpPr>
                <a:spLocks noChangeShapeType="1"/>
              </p:cNvSpPr>
              <p:nvPr/>
            </p:nvSpPr>
            <p:spPr bwMode="auto">
              <a:xfrm flipV="1">
                <a:off x="3072" y="1728"/>
                <a:ext cx="672" cy="192"/>
              </a:xfrm>
              <a:prstGeom prst="line">
                <a:avLst/>
              </a:prstGeom>
              <a:noFill/>
              <a:ln w="38100">
                <a:solidFill>
                  <a:schemeClr val="tx1"/>
                </a:solidFill>
                <a:round/>
                <a:headEnd/>
                <a:tailEnd type="triangle" w="med" len="med"/>
              </a:ln>
              <a:effectLst/>
            </p:spPr>
            <p:txBody>
              <a:bodyPr wrap="none" anchor="ctr"/>
              <a:lstStyle/>
              <a:p>
                <a:endParaRPr lang="en-US"/>
              </a:p>
            </p:txBody>
          </p:sp>
          <p:sp>
            <p:nvSpPr>
              <p:cNvPr id="341013" name="Line 21"/>
              <p:cNvSpPr>
                <a:spLocks noChangeShapeType="1"/>
              </p:cNvSpPr>
              <p:nvPr/>
            </p:nvSpPr>
            <p:spPr bwMode="auto">
              <a:xfrm flipV="1">
                <a:off x="2736" y="1776"/>
                <a:ext cx="1008" cy="960"/>
              </a:xfrm>
              <a:prstGeom prst="line">
                <a:avLst/>
              </a:prstGeom>
              <a:noFill/>
              <a:ln w="9525">
                <a:solidFill>
                  <a:schemeClr val="tx1"/>
                </a:solidFill>
                <a:round/>
                <a:headEnd/>
                <a:tailEnd type="triangle" w="med" len="med"/>
              </a:ln>
              <a:effectLst/>
            </p:spPr>
            <p:txBody>
              <a:bodyPr wrap="none" anchor="ctr"/>
              <a:lstStyle/>
              <a:p>
                <a:endParaRPr lang="en-US"/>
              </a:p>
            </p:txBody>
          </p:sp>
          <p:sp>
            <p:nvSpPr>
              <p:cNvPr id="341020" name="Text Box 28"/>
              <p:cNvSpPr txBox="1">
                <a:spLocks noChangeArrowheads="1"/>
              </p:cNvSpPr>
              <p:nvPr/>
            </p:nvSpPr>
            <p:spPr bwMode="auto">
              <a:xfrm>
                <a:off x="2736" y="1584"/>
                <a:ext cx="212" cy="288"/>
              </a:xfrm>
              <a:prstGeom prst="rect">
                <a:avLst/>
              </a:prstGeom>
              <a:noFill/>
              <a:ln w="9525">
                <a:noFill/>
                <a:miter lim="800000"/>
                <a:headEnd/>
                <a:tailEnd/>
              </a:ln>
              <a:effectLst/>
            </p:spPr>
            <p:txBody>
              <a:bodyPr wrap="none">
                <a:spAutoFit/>
              </a:bodyPr>
              <a:lstStyle/>
              <a:p>
                <a:r>
                  <a:rPr lang="en-US" i="1"/>
                  <a:t>p</a:t>
                </a:r>
              </a:p>
            </p:txBody>
          </p:sp>
          <p:sp>
            <p:nvSpPr>
              <p:cNvPr id="341022" name="Text Box 30"/>
              <p:cNvSpPr txBox="1">
                <a:spLocks noChangeArrowheads="1"/>
              </p:cNvSpPr>
              <p:nvPr/>
            </p:nvSpPr>
            <p:spPr bwMode="auto">
              <a:xfrm>
                <a:off x="3840" y="1584"/>
                <a:ext cx="212" cy="288"/>
              </a:xfrm>
              <a:prstGeom prst="rect">
                <a:avLst/>
              </a:prstGeom>
              <a:noFill/>
              <a:ln w="9525">
                <a:noFill/>
                <a:miter lim="800000"/>
                <a:headEnd/>
                <a:tailEnd/>
              </a:ln>
              <a:effectLst/>
            </p:spPr>
            <p:txBody>
              <a:bodyPr wrap="none">
                <a:spAutoFit/>
              </a:bodyPr>
              <a:lstStyle/>
              <a:p>
                <a:r>
                  <a:rPr lang="en-US" i="1"/>
                  <a:t>p</a:t>
                </a:r>
              </a:p>
            </p:txBody>
          </p:sp>
          <p:sp>
            <p:nvSpPr>
              <p:cNvPr id="341023" name="Text Box 31"/>
              <p:cNvSpPr txBox="1">
                <a:spLocks noChangeArrowheads="1"/>
              </p:cNvSpPr>
              <p:nvPr/>
            </p:nvSpPr>
            <p:spPr bwMode="auto">
              <a:xfrm>
                <a:off x="2400" y="2688"/>
                <a:ext cx="212" cy="288"/>
              </a:xfrm>
              <a:prstGeom prst="rect">
                <a:avLst/>
              </a:prstGeom>
              <a:noFill/>
              <a:ln w="9525">
                <a:noFill/>
                <a:miter lim="800000"/>
                <a:headEnd/>
                <a:tailEnd/>
              </a:ln>
              <a:effectLst/>
            </p:spPr>
            <p:txBody>
              <a:bodyPr wrap="none">
                <a:spAutoFit/>
              </a:bodyPr>
              <a:lstStyle/>
              <a:p>
                <a:r>
                  <a:rPr lang="en-US" i="1"/>
                  <a:t>p</a:t>
                </a:r>
              </a:p>
            </p:txBody>
          </p:sp>
          <p:sp>
            <p:nvSpPr>
              <p:cNvPr id="341028" name="Text Box 36"/>
              <p:cNvSpPr txBox="1">
                <a:spLocks noChangeArrowheads="1"/>
              </p:cNvSpPr>
              <p:nvPr/>
            </p:nvSpPr>
            <p:spPr bwMode="auto">
              <a:xfrm>
                <a:off x="2496" y="2784"/>
                <a:ext cx="196" cy="250"/>
              </a:xfrm>
              <a:prstGeom prst="rect">
                <a:avLst/>
              </a:prstGeom>
              <a:noFill/>
              <a:ln w="9525">
                <a:noFill/>
                <a:miter lim="800000"/>
                <a:headEnd/>
                <a:tailEnd/>
              </a:ln>
              <a:effectLst/>
            </p:spPr>
            <p:txBody>
              <a:bodyPr wrap="none">
                <a:spAutoFit/>
              </a:bodyPr>
              <a:lstStyle/>
              <a:p>
                <a:r>
                  <a:rPr lang="en-US" sz="2000"/>
                  <a:t>0</a:t>
                </a:r>
                <a:endParaRPr lang="en-US"/>
              </a:p>
            </p:txBody>
          </p:sp>
          <p:sp>
            <p:nvSpPr>
              <p:cNvPr id="341031" name="Text Box 39"/>
              <p:cNvSpPr txBox="1">
                <a:spLocks noChangeArrowheads="1"/>
              </p:cNvSpPr>
              <p:nvPr/>
            </p:nvSpPr>
            <p:spPr bwMode="auto">
              <a:xfrm>
                <a:off x="2832" y="1680"/>
                <a:ext cx="196" cy="250"/>
              </a:xfrm>
              <a:prstGeom prst="rect">
                <a:avLst/>
              </a:prstGeom>
              <a:noFill/>
              <a:ln w="9525">
                <a:noFill/>
                <a:miter lim="800000"/>
                <a:headEnd/>
                <a:tailEnd/>
              </a:ln>
              <a:effectLst/>
            </p:spPr>
            <p:txBody>
              <a:bodyPr wrap="none">
                <a:spAutoFit/>
              </a:bodyPr>
              <a:lstStyle/>
              <a:p>
                <a:r>
                  <a:rPr lang="en-US" sz="2000"/>
                  <a:t>1</a:t>
                </a:r>
                <a:endParaRPr lang="en-US"/>
              </a:p>
            </p:txBody>
          </p:sp>
          <p:sp>
            <p:nvSpPr>
              <p:cNvPr id="341034" name="Text Box 42"/>
              <p:cNvSpPr txBox="1">
                <a:spLocks noChangeArrowheads="1"/>
              </p:cNvSpPr>
              <p:nvPr/>
            </p:nvSpPr>
            <p:spPr bwMode="auto">
              <a:xfrm>
                <a:off x="3936" y="1680"/>
                <a:ext cx="196" cy="250"/>
              </a:xfrm>
              <a:prstGeom prst="rect">
                <a:avLst/>
              </a:prstGeom>
              <a:noFill/>
              <a:ln w="9525">
                <a:noFill/>
                <a:miter lim="800000"/>
                <a:headEnd/>
                <a:tailEnd/>
              </a:ln>
              <a:effectLst/>
            </p:spPr>
            <p:txBody>
              <a:bodyPr wrap="none">
                <a:spAutoFit/>
              </a:bodyPr>
              <a:lstStyle/>
              <a:p>
                <a:r>
                  <a:rPr lang="en-US" sz="2000"/>
                  <a:t>2</a:t>
                </a:r>
              </a:p>
            </p:txBody>
          </p:sp>
        </p:grpSp>
      </p:grpSp>
      <p:sp>
        <p:nvSpPr>
          <p:cNvPr id="341056" name="Line 64"/>
          <p:cNvSpPr>
            <a:spLocks noChangeShapeType="1"/>
          </p:cNvSpPr>
          <p:nvPr/>
        </p:nvSpPr>
        <p:spPr bwMode="auto">
          <a:xfrm>
            <a:off x="609600" y="4953000"/>
            <a:ext cx="8305800" cy="0"/>
          </a:xfrm>
          <a:prstGeom prst="line">
            <a:avLst/>
          </a:prstGeom>
          <a:noFill/>
          <a:ln w="9525">
            <a:solidFill>
              <a:schemeClr val="tx1"/>
            </a:solidFill>
            <a:round/>
            <a:headEnd/>
            <a:tailEnd/>
          </a:ln>
          <a:effectLst/>
        </p:spPr>
        <p:txBody>
          <a:bodyPr/>
          <a:lstStyle/>
          <a:p>
            <a:endParaRPr lang="en-US"/>
          </a:p>
        </p:txBody>
      </p:sp>
      <p:sp>
        <p:nvSpPr>
          <p:cNvPr id="341058" name="Line 66"/>
          <p:cNvSpPr>
            <a:spLocks noChangeShapeType="1"/>
          </p:cNvSpPr>
          <p:nvPr/>
        </p:nvSpPr>
        <p:spPr bwMode="auto">
          <a:xfrm>
            <a:off x="762000" y="1219200"/>
            <a:ext cx="7696200" cy="1588"/>
          </a:xfrm>
          <a:prstGeom prst="line">
            <a:avLst/>
          </a:prstGeom>
          <a:noFill/>
          <a:ln w="28575">
            <a:solidFill>
              <a:srgbClr val="FFCC00"/>
            </a:solidFill>
            <a:miter lim="800000"/>
            <a:headEnd/>
            <a:tailEnd/>
          </a:ln>
          <a:effectLst/>
        </p:spPr>
        <p:txBody>
          <a:bodyPr wrap="none"/>
          <a:lstStyle/>
          <a:p>
            <a:endParaRPr lang="en-US"/>
          </a:p>
        </p:txBody>
      </p:sp>
      <p:graphicFrame>
        <p:nvGraphicFramePr>
          <p:cNvPr id="44034" name="Object 2"/>
          <p:cNvGraphicFramePr>
            <a:graphicFrameLocks noChangeAspect="1"/>
          </p:cNvGraphicFramePr>
          <p:nvPr>
            <p:extLst>
              <p:ext uri="{D42A27DB-BD31-4B8C-83A1-F6EECF244321}">
                <p14:modId xmlns:p14="http://schemas.microsoft.com/office/powerpoint/2010/main" val="1738690552"/>
              </p:ext>
            </p:extLst>
          </p:nvPr>
        </p:nvGraphicFramePr>
        <p:xfrm>
          <a:off x="685800" y="5105400"/>
          <a:ext cx="1978478" cy="457200"/>
        </p:xfrm>
        <a:graphic>
          <a:graphicData uri="http://schemas.openxmlformats.org/presentationml/2006/ole">
            <mc:AlternateContent xmlns:mc="http://schemas.openxmlformats.org/markup-compatibility/2006">
              <mc:Choice xmlns:v="urn:schemas-microsoft-com:vml" Requires="v">
                <p:oleObj spid="_x0000_s48214" name="Εξίσωση" r:id="rId4" imgW="990600" imgH="228600" progId="Equation.3">
                  <p:embed/>
                </p:oleObj>
              </mc:Choice>
              <mc:Fallback>
                <p:oleObj name="Εξίσωση" r:id="rId4" imgW="990600" imgH="228600" progId="Equation.3">
                  <p:embed/>
                  <p:pic>
                    <p:nvPicPr>
                      <p:cNvPr id="0" name="Picture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105400"/>
                        <a:ext cx="197847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3"/>
          <p:cNvGraphicFramePr>
            <a:graphicFrameLocks noChangeAspect="1"/>
          </p:cNvGraphicFramePr>
          <p:nvPr/>
        </p:nvGraphicFramePr>
        <p:xfrm>
          <a:off x="3657600" y="5105400"/>
          <a:ext cx="1978025" cy="457200"/>
        </p:xfrm>
        <a:graphic>
          <a:graphicData uri="http://schemas.openxmlformats.org/presentationml/2006/ole">
            <mc:AlternateContent xmlns:mc="http://schemas.openxmlformats.org/markup-compatibility/2006">
              <mc:Choice xmlns:v="urn:schemas-microsoft-com:vml" Requires="v">
                <p:oleObj spid="_x0000_s48215" name="Equation" r:id="rId6" imgW="990600" imgH="228600" progId="Equation.3">
                  <p:embed/>
                </p:oleObj>
              </mc:Choice>
              <mc:Fallback>
                <p:oleObj name="Equation" r:id="rId6" imgW="990600" imgH="228600" progId="Equation.3">
                  <p:embed/>
                  <p:pic>
                    <p:nvPicPr>
                      <p:cNvPr id="0" name="Picture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5105400"/>
                        <a:ext cx="19780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6" name="Object 4"/>
          <p:cNvGraphicFramePr>
            <a:graphicFrameLocks noChangeAspect="1"/>
          </p:cNvGraphicFramePr>
          <p:nvPr/>
        </p:nvGraphicFramePr>
        <p:xfrm>
          <a:off x="6858000" y="5105400"/>
          <a:ext cx="1978025" cy="457200"/>
        </p:xfrm>
        <a:graphic>
          <a:graphicData uri="http://schemas.openxmlformats.org/presentationml/2006/ole">
            <mc:AlternateContent xmlns:mc="http://schemas.openxmlformats.org/markup-compatibility/2006">
              <mc:Choice xmlns:v="urn:schemas-microsoft-com:vml" Requires="v">
                <p:oleObj spid="_x0000_s48216" name="Equation" r:id="rId8" imgW="990600" imgH="228600" progId="Equation.3">
                  <p:embed/>
                </p:oleObj>
              </mc:Choice>
              <mc:Fallback>
                <p:oleObj name="Equation" r:id="rId8" imgW="990600" imgH="228600" progId="Equation.3">
                  <p:embed/>
                  <p:pic>
                    <p:nvPicPr>
                      <p:cNvPr id="0"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5105400"/>
                        <a:ext cx="19780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99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10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10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44034"/>
                                        </p:tgtEl>
                                        <p:attrNameLst>
                                          <p:attrName>style.visibility</p:attrName>
                                        </p:attrNameLst>
                                      </p:cBhvr>
                                      <p:to>
                                        <p:strVal val="visible"/>
                                      </p:to>
                                    </p:set>
                                    <p:animEffect transition="in" filter="blinds(horizontal)">
                                      <p:cBhvr>
                                        <p:cTn id="18" dur="500"/>
                                        <p:tgtEl>
                                          <p:spTgt spid="44034"/>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3" presetClass="entr" presetSubtype="10" fill="hold" nodeType="afterEffect">
                                  <p:stCondLst>
                                    <p:cond delay="0"/>
                                  </p:stCondLst>
                                  <p:childTnLst>
                                    <p:set>
                                      <p:cBhvr>
                                        <p:cTn id="27" dur="1" fill="hold">
                                          <p:stCondLst>
                                            <p:cond delay="0"/>
                                          </p:stCondLst>
                                        </p:cTn>
                                        <p:tgtEl>
                                          <p:spTgt spid="44035"/>
                                        </p:tgtEl>
                                        <p:attrNameLst>
                                          <p:attrName>style.visibility</p:attrName>
                                        </p:attrNameLst>
                                      </p:cBhvr>
                                      <p:to>
                                        <p:strVal val="visible"/>
                                      </p:to>
                                    </p:set>
                                    <p:animEffect transition="in" filter="blinds(horizontal)">
                                      <p:cBhvr>
                                        <p:cTn id="28" dur="500"/>
                                        <p:tgtEl>
                                          <p:spTgt spid="44035"/>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44036"/>
                                        </p:tgtEl>
                                        <p:attrNameLst>
                                          <p:attrName>style.visibility</p:attrName>
                                        </p:attrNameLst>
                                      </p:cBhvr>
                                      <p:to>
                                        <p:strVal val="visible"/>
                                      </p:to>
                                    </p:set>
                                    <p:animEffect transition="in" filter="blinds(horizontal)">
                                      <p:cBhvr>
                                        <p:cTn id="38"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16" grpId="0"/>
      <p:bldP spid="34105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r>
              <a:rPr lang="el-GR"/>
              <a:t>Έλεγχος Τομής</a:t>
            </a:r>
            <a:endParaRPr lang="en-US" dirty="0"/>
          </a:p>
        </p:txBody>
      </p:sp>
      <p:sp>
        <p:nvSpPr>
          <p:cNvPr id="6147" name="Text Box 3"/>
          <p:cNvSpPr txBox="1">
            <a:spLocks noChangeArrowheads="1"/>
          </p:cNvSpPr>
          <p:nvPr/>
        </p:nvSpPr>
        <p:spPr bwMode="auto">
          <a:xfrm>
            <a:off x="609600" y="1447800"/>
            <a:ext cx="7848600" cy="1200329"/>
          </a:xfrm>
          <a:prstGeom prst="rect">
            <a:avLst/>
          </a:prstGeom>
          <a:noFill/>
          <a:ln w="9525">
            <a:noFill/>
            <a:miter lim="800000"/>
            <a:headEnd/>
            <a:tailEnd/>
          </a:ln>
        </p:spPr>
        <p:txBody>
          <a:bodyPr wrap="square">
            <a:spAutoFit/>
          </a:bodyPr>
          <a:lstStyle/>
          <a:p>
            <a:r>
              <a:rPr lang="el-GR" sz="2400" dirty="0">
                <a:solidFill>
                  <a:srgbClr val="9900FF"/>
                </a:solidFill>
              </a:rPr>
              <a:t>Δύο ευθύγραμμα τμήματα </a:t>
            </a:r>
            <a:r>
              <a:rPr lang="el-GR" sz="2400" b="1" dirty="0">
                <a:solidFill>
                  <a:srgbClr val="9900FF"/>
                </a:solidFill>
              </a:rPr>
              <a:t>δεν</a:t>
            </a:r>
            <a:r>
              <a:rPr lang="el-GR" sz="2400" dirty="0">
                <a:solidFill>
                  <a:srgbClr val="9900FF"/>
                </a:solidFill>
              </a:rPr>
              <a:t> τέμνονται αν και μόνο αν το ένα τμήμα κείται αποκλειστικά στην μία πλευρά της γραμμής που περιέχει το άλλο τμήμα. </a:t>
            </a:r>
            <a:endParaRPr lang="en-US" sz="2400" dirty="0">
              <a:solidFill>
                <a:schemeClr val="accent2"/>
              </a:solidFill>
            </a:endParaRPr>
          </a:p>
        </p:txBody>
      </p:sp>
      <p:sp>
        <p:nvSpPr>
          <p:cNvPr id="6148" name="Text Box 4"/>
          <p:cNvSpPr txBox="1">
            <a:spLocks noChangeArrowheads="1"/>
          </p:cNvSpPr>
          <p:nvPr/>
        </p:nvSpPr>
        <p:spPr bwMode="auto">
          <a:xfrm>
            <a:off x="593725" y="5375275"/>
            <a:ext cx="184150" cy="457200"/>
          </a:xfrm>
          <a:prstGeom prst="rect">
            <a:avLst/>
          </a:prstGeom>
          <a:noFill/>
          <a:ln w="9525">
            <a:noFill/>
            <a:miter lim="800000"/>
            <a:headEnd/>
            <a:tailEnd/>
          </a:ln>
        </p:spPr>
        <p:txBody>
          <a:bodyPr wrap="none">
            <a:spAutoFit/>
          </a:bodyPr>
          <a:lstStyle/>
          <a:p>
            <a:endParaRPr lang="en-US"/>
          </a:p>
        </p:txBody>
      </p:sp>
      <p:grpSp>
        <p:nvGrpSpPr>
          <p:cNvPr id="2" name="Group 5"/>
          <p:cNvGrpSpPr>
            <a:grpSpLocks/>
          </p:cNvGrpSpPr>
          <p:nvPr/>
        </p:nvGrpSpPr>
        <p:grpSpPr bwMode="auto">
          <a:xfrm>
            <a:off x="914400" y="3048001"/>
            <a:ext cx="3392488" cy="2046288"/>
            <a:chOff x="960" y="1776"/>
            <a:chExt cx="2137" cy="1289"/>
          </a:xfrm>
        </p:grpSpPr>
        <p:sp>
          <p:nvSpPr>
            <p:cNvPr id="6157" name="Oval 6"/>
            <p:cNvSpPr>
              <a:spLocks noChangeArrowheads="1"/>
            </p:cNvSpPr>
            <p:nvPr/>
          </p:nvSpPr>
          <p:spPr bwMode="auto">
            <a:xfrm>
              <a:off x="1488" y="2256"/>
              <a:ext cx="96" cy="96"/>
            </a:xfrm>
            <a:prstGeom prst="ellipse">
              <a:avLst/>
            </a:prstGeom>
            <a:solidFill>
              <a:srgbClr val="FF6600"/>
            </a:solidFill>
            <a:ln w="9525">
              <a:solidFill>
                <a:schemeClr val="tx1"/>
              </a:solidFill>
              <a:round/>
              <a:headEnd/>
              <a:tailEnd/>
            </a:ln>
          </p:spPr>
          <p:txBody>
            <a:bodyPr wrap="none" anchor="ctr"/>
            <a:lstStyle/>
            <a:p>
              <a:endParaRPr lang="en-US"/>
            </a:p>
          </p:txBody>
        </p:sp>
        <p:sp>
          <p:nvSpPr>
            <p:cNvPr id="6158" name="Oval 7"/>
            <p:cNvSpPr>
              <a:spLocks noChangeArrowheads="1"/>
            </p:cNvSpPr>
            <p:nvPr/>
          </p:nvSpPr>
          <p:spPr bwMode="auto">
            <a:xfrm>
              <a:off x="1632" y="2880"/>
              <a:ext cx="96" cy="96"/>
            </a:xfrm>
            <a:prstGeom prst="ellipse">
              <a:avLst/>
            </a:prstGeom>
            <a:solidFill>
              <a:srgbClr val="FF6600"/>
            </a:solidFill>
            <a:ln w="9525">
              <a:solidFill>
                <a:schemeClr val="tx1"/>
              </a:solidFill>
              <a:round/>
              <a:headEnd/>
              <a:tailEnd/>
            </a:ln>
          </p:spPr>
          <p:txBody>
            <a:bodyPr wrap="none" anchor="ctr"/>
            <a:lstStyle/>
            <a:p>
              <a:endParaRPr lang="en-US"/>
            </a:p>
          </p:txBody>
        </p:sp>
        <p:sp>
          <p:nvSpPr>
            <p:cNvPr id="6159" name="Oval 8"/>
            <p:cNvSpPr>
              <a:spLocks noChangeArrowheads="1"/>
            </p:cNvSpPr>
            <p:nvPr/>
          </p:nvSpPr>
          <p:spPr bwMode="auto">
            <a:xfrm>
              <a:off x="1200" y="1920"/>
              <a:ext cx="96" cy="96"/>
            </a:xfrm>
            <a:prstGeom prst="ellipse">
              <a:avLst/>
            </a:prstGeom>
            <a:solidFill>
              <a:srgbClr val="FF6600"/>
            </a:solidFill>
            <a:ln w="9525">
              <a:solidFill>
                <a:schemeClr val="tx1"/>
              </a:solidFill>
              <a:round/>
              <a:headEnd/>
              <a:tailEnd/>
            </a:ln>
          </p:spPr>
          <p:txBody>
            <a:bodyPr wrap="none" anchor="ctr"/>
            <a:lstStyle/>
            <a:p>
              <a:endParaRPr lang="en-US"/>
            </a:p>
          </p:txBody>
        </p:sp>
        <p:sp>
          <p:nvSpPr>
            <p:cNvPr id="6160" name="Oval 9"/>
            <p:cNvSpPr>
              <a:spLocks noChangeArrowheads="1"/>
            </p:cNvSpPr>
            <p:nvPr/>
          </p:nvSpPr>
          <p:spPr bwMode="auto">
            <a:xfrm>
              <a:off x="2736" y="2688"/>
              <a:ext cx="96" cy="96"/>
            </a:xfrm>
            <a:prstGeom prst="ellipse">
              <a:avLst/>
            </a:prstGeom>
            <a:solidFill>
              <a:srgbClr val="FF6600"/>
            </a:solidFill>
            <a:ln w="9525">
              <a:solidFill>
                <a:schemeClr val="tx1"/>
              </a:solidFill>
              <a:round/>
              <a:headEnd/>
              <a:tailEnd/>
            </a:ln>
          </p:spPr>
          <p:txBody>
            <a:bodyPr wrap="none" anchor="ctr"/>
            <a:lstStyle/>
            <a:p>
              <a:endParaRPr lang="en-US"/>
            </a:p>
          </p:txBody>
        </p:sp>
        <p:sp>
          <p:nvSpPr>
            <p:cNvPr id="6161" name="Line 10"/>
            <p:cNvSpPr>
              <a:spLocks noChangeShapeType="1"/>
            </p:cNvSpPr>
            <p:nvPr/>
          </p:nvSpPr>
          <p:spPr bwMode="auto">
            <a:xfrm>
              <a:off x="1248" y="2016"/>
              <a:ext cx="432" cy="864"/>
            </a:xfrm>
            <a:prstGeom prst="line">
              <a:avLst/>
            </a:prstGeom>
            <a:noFill/>
            <a:ln w="38100">
              <a:solidFill>
                <a:schemeClr val="tx1"/>
              </a:solidFill>
              <a:round/>
              <a:headEnd/>
              <a:tailEnd/>
            </a:ln>
          </p:spPr>
          <p:txBody>
            <a:bodyPr wrap="none" anchor="ctr"/>
            <a:lstStyle/>
            <a:p>
              <a:endParaRPr lang="en-US"/>
            </a:p>
          </p:txBody>
        </p:sp>
        <p:sp>
          <p:nvSpPr>
            <p:cNvPr id="6162" name="Line 11"/>
            <p:cNvSpPr>
              <a:spLocks noChangeShapeType="1"/>
            </p:cNvSpPr>
            <p:nvPr/>
          </p:nvSpPr>
          <p:spPr bwMode="auto">
            <a:xfrm>
              <a:off x="1584" y="2304"/>
              <a:ext cx="1152" cy="384"/>
            </a:xfrm>
            <a:prstGeom prst="line">
              <a:avLst/>
            </a:prstGeom>
            <a:noFill/>
            <a:ln w="38100">
              <a:solidFill>
                <a:schemeClr val="tx1"/>
              </a:solidFill>
              <a:round/>
              <a:headEnd/>
              <a:tailEnd/>
            </a:ln>
          </p:spPr>
          <p:txBody>
            <a:bodyPr wrap="none" anchor="ctr"/>
            <a:lstStyle/>
            <a:p>
              <a:endParaRPr lang="en-US"/>
            </a:p>
          </p:txBody>
        </p:sp>
        <p:sp>
          <p:nvSpPr>
            <p:cNvPr id="6175" name="Text Box 13"/>
            <p:cNvSpPr txBox="1">
              <a:spLocks noChangeArrowheads="1"/>
            </p:cNvSpPr>
            <p:nvPr/>
          </p:nvSpPr>
          <p:spPr bwMode="auto">
            <a:xfrm>
              <a:off x="960" y="1776"/>
              <a:ext cx="265" cy="233"/>
            </a:xfrm>
            <a:prstGeom prst="rect">
              <a:avLst/>
            </a:prstGeom>
            <a:noFill/>
            <a:ln w="9525">
              <a:noFill/>
              <a:miter lim="800000"/>
              <a:headEnd/>
              <a:tailEnd/>
            </a:ln>
          </p:spPr>
          <p:txBody>
            <a:bodyPr wrap="none">
              <a:spAutoFit/>
            </a:bodyPr>
            <a:lstStyle/>
            <a:p>
              <a:r>
                <a:rPr lang="en-US" i="1" dirty="0"/>
                <a:t>p</a:t>
              </a:r>
              <a:r>
                <a:rPr lang="el-GR" i="1" dirty="0"/>
                <a:t>1</a:t>
              </a:r>
              <a:endParaRPr lang="en-US" i="1" dirty="0"/>
            </a:p>
          </p:txBody>
        </p:sp>
        <p:sp>
          <p:nvSpPr>
            <p:cNvPr id="6173" name="Text Box 16"/>
            <p:cNvSpPr txBox="1">
              <a:spLocks noChangeArrowheads="1"/>
            </p:cNvSpPr>
            <p:nvPr/>
          </p:nvSpPr>
          <p:spPr bwMode="auto">
            <a:xfrm>
              <a:off x="1392" y="2832"/>
              <a:ext cx="265" cy="233"/>
            </a:xfrm>
            <a:prstGeom prst="rect">
              <a:avLst/>
            </a:prstGeom>
            <a:noFill/>
            <a:ln w="9525">
              <a:noFill/>
              <a:miter lim="800000"/>
              <a:headEnd/>
              <a:tailEnd/>
            </a:ln>
          </p:spPr>
          <p:txBody>
            <a:bodyPr wrap="none">
              <a:spAutoFit/>
            </a:bodyPr>
            <a:lstStyle/>
            <a:p>
              <a:r>
                <a:rPr lang="en-US" i="1" dirty="0"/>
                <a:t>p</a:t>
              </a:r>
              <a:r>
                <a:rPr lang="el-GR" i="1" dirty="0"/>
                <a:t>2</a:t>
              </a:r>
              <a:endParaRPr lang="en-US" i="1" dirty="0"/>
            </a:p>
          </p:txBody>
        </p:sp>
        <p:sp>
          <p:nvSpPr>
            <p:cNvPr id="6171" name="Text Box 19"/>
            <p:cNvSpPr txBox="1">
              <a:spLocks noChangeArrowheads="1"/>
            </p:cNvSpPr>
            <p:nvPr/>
          </p:nvSpPr>
          <p:spPr bwMode="auto">
            <a:xfrm>
              <a:off x="1536" y="1968"/>
              <a:ext cx="288" cy="233"/>
            </a:xfrm>
            <a:prstGeom prst="rect">
              <a:avLst/>
            </a:prstGeom>
            <a:noFill/>
            <a:ln w="9525">
              <a:noFill/>
              <a:miter lim="800000"/>
              <a:headEnd/>
              <a:tailEnd/>
            </a:ln>
          </p:spPr>
          <p:txBody>
            <a:bodyPr wrap="square">
              <a:spAutoFit/>
            </a:bodyPr>
            <a:lstStyle/>
            <a:p>
              <a:r>
                <a:rPr lang="en-US" i="1" dirty="0"/>
                <a:t>p</a:t>
              </a:r>
              <a:r>
                <a:rPr lang="el-GR" i="1" dirty="0"/>
                <a:t>3</a:t>
              </a:r>
              <a:endParaRPr lang="en-US" dirty="0"/>
            </a:p>
          </p:txBody>
        </p:sp>
        <p:sp>
          <p:nvSpPr>
            <p:cNvPr id="6169" name="Text Box 22"/>
            <p:cNvSpPr txBox="1">
              <a:spLocks noChangeArrowheads="1"/>
            </p:cNvSpPr>
            <p:nvPr/>
          </p:nvSpPr>
          <p:spPr bwMode="auto">
            <a:xfrm>
              <a:off x="2832" y="2496"/>
              <a:ext cx="265" cy="233"/>
            </a:xfrm>
            <a:prstGeom prst="rect">
              <a:avLst/>
            </a:prstGeom>
            <a:noFill/>
            <a:ln w="9525">
              <a:noFill/>
              <a:miter lim="800000"/>
              <a:headEnd/>
              <a:tailEnd/>
            </a:ln>
          </p:spPr>
          <p:txBody>
            <a:bodyPr wrap="none">
              <a:spAutoFit/>
            </a:bodyPr>
            <a:lstStyle/>
            <a:p>
              <a:r>
                <a:rPr lang="en-US" i="1" dirty="0"/>
                <a:t>p</a:t>
              </a:r>
              <a:r>
                <a:rPr lang="el-GR" i="1" dirty="0"/>
                <a:t>4</a:t>
              </a:r>
              <a:endParaRPr lang="en-US" i="1" dirty="0"/>
            </a:p>
          </p:txBody>
        </p:sp>
        <p:sp>
          <p:nvSpPr>
            <p:cNvPr id="6167" name="Line 24"/>
            <p:cNvSpPr>
              <a:spLocks noChangeShapeType="1"/>
            </p:cNvSpPr>
            <p:nvPr/>
          </p:nvSpPr>
          <p:spPr bwMode="auto">
            <a:xfrm flipH="1" flipV="1">
              <a:off x="1536" y="2352"/>
              <a:ext cx="144" cy="528"/>
            </a:xfrm>
            <a:prstGeom prst="line">
              <a:avLst/>
            </a:prstGeom>
            <a:noFill/>
            <a:ln w="9525">
              <a:solidFill>
                <a:schemeClr val="tx1"/>
              </a:solidFill>
              <a:round/>
              <a:headEnd/>
              <a:tailEnd type="triangle" w="med" len="med"/>
            </a:ln>
          </p:spPr>
          <p:txBody>
            <a:bodyPr wrap="none" anchor="ctr"/>
            <a:lstStyle/>
            <a:p>
              <a:endParaRPr lang="en-US"/>
            </a:p>
          </p:txBody>
        </p:sp>
        <p:sp>
          <p:nvSpPr>
            <p:cNvPr id="6168" name="Line 25"/>
            <p:cNvSpPr>
              <a:spLocks noChangeShapeType="1"/>
            </p:cNvSpPr>
            <p:nvPr/>
          </p:nvSpPr>
          <p:spPr bwMode="auto">
            <a:xfrm flipV="1">
              <a:off x="1728" y="2736"/>
              <a:ext cx="1008" cy="192"/>
            </a:xfrm>
            <a:prstGeom prst="line">
              <a:avLst/>
            </a:prstGeom>
            <a:noFill/>
            <a:ln w="9525">
              <a:solidFill>
                <a:schemeClr val="tx1"/>
              </a:solidFill>
              <a:round/>
              <a:headEnd/>
              <a:tailEnd type="triangle" w="med" len="med"/>
            </a:ln>
          </p:spPr>
          <p:txBody>
            <a:bodyPr wrap="none" anchor="ctr"/>
            <a:lstStyle/>
            <a:p>
              <a:endParaRPr lang="en-US"/>
            </a:p>
          </p:txBody>
        </p:sp>
      </p:grpSp>
      <p:sp>
        <p:nvSpPr>
          <p:cNvPr id="6150" name="Text Box 26"/>
          <p:cNvSpPr txBox="1">
            <a:spLocks noChangeArrowheads="1"/>
          </p:cNvSpPr>
          <p:nvPr/>
        </p:nvSpPr>
        <p:spPr bwMode="auto">
          <a:xfrm>
            <a:off x="4937125" y="4232275"/>
            <a:ext cx="336550" cy="457200"/>
          </a:xfrm>
          <a:prstGeom prst="rect">
            <a:avLst/>
          </a:prstGeom>
          <a:noFill/>
          <a:ln w="9525">
            <a:noFill/>
            <a:miter lim="800000"/>
            <a:headEnd/>
            <a:tailEnd/>
          </a:ln>
        </p:spPr>
        <p:txBody>
          <a:bodyPr wrap="none">
            <a:spAutoFit/>
          </a:bodyPr>
          <a:lstStyle/>
          <a:p>
            <a:r>
              <a:rPr lang="en-US"/>
              <a:t>  </a:t>
            </a:r>
          </a:p>
        </p:txBody>
      </p:sp>
      <p:sp>
        <p:nvSpPr>
          <p:cNvPr id="6152" name="Text Box 31"/>
          <p:cNvSpPr txBox="1">
            <a:spLocks noChangeArrowheads="1"/>
          </p:cNvSpPr>
          <p:nvPr/>
        </p:nvSpPr>
        <p:spPr bwMode="auto">
          <a:xfrm>
            <a:off x="1660525" y="6518275"/>
            <a:ext cx="184150" cy="457200"/>
          </a:xfrm>
          <a:prstGeom prst="rect">
            <a:avLst/>
          </a:prstGeom>
          <a:noFill/>
          <a:ln w="9525">
            <a:noFill/>
            <a:miter lim="800000"/>
            <a:headEnd/>
            <a:tailEnd/>
          </a:ln>
        </p:spPr>
        <p:txBody>
          <a:bodyPr wrap="none">
            <a:spAutoFit/>
          </a:bodyPr>
          <a:lstStyle/>
          <a:p>
            <a:endParaRPr lang="en-US"/>
          </a:p>
        </p:txBody>
      </p:sp>
      <p:sp>
        <p:nvSpPr>
          <p:cNvPr id="6153" name="Line 32"/>
          <p:cNvSpPr>
            <a:spLocks noChangeShapeType="1"/>
          </p:cNvSpPr>
          <p:nvPr/>
        </p:nvSpPr>
        <p:spPr bwMode="auto">
          <a:xfrm>
            <a:off x="762000" y="1219200"/>
            <a:ext cx="7696200" cy="1588"/>
          </a:xfrm>
          <a:prstGeom prst="line">
            <a:avLst/>
          </a:prstGeom>
          <a:noFill/>
          <a:ln w="28575">
            <a:solidFill>
              <a:srgbClr val="FFCC00"/>
            </a:solidFill>
            <a:miter lim="800000"/>
            <a:headEnd/>
            <a:tailEnd/>
          </a:ln>
        </p:spPr>
        <p:txBody>
          <a:bodyPr wrap="none"/>
          <a:lstStyle/>
          <a:p>
            <a:endParaRPr lang="en-US"/>
          </a:p>
        </p:txBody>
      </p:sp>
      <mc:AlternateContent xmlns:mc="http://schemas.openxmlformats.org/markup-compatibility/2006" xmlns:a14="http://schemas.microsoft.com/office/drawing/2010/main">
        <mc:Choice Requires="a14">
          <p:sp>
            <p:nvSpPr>
              <p:cNvPr id="3" name="Rectangle 2"/>
              <p:cNvSpPr/>
              <p:nvPr/>
            </p:nvSpPr>
            <p:spPr>
              <a:xfrm>
                <a:off x="5105400" y="3168413"/>
                <a:ext cx="239213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a:rPr>
                            <m:t>𝑝</m:t>
                          </m:r>
                        </m:e>
                        <m:sub>
                          <m:r>
                            <a:rPr lang="el-GR" sz="2400" b="0" i="1" smtClean="0">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𝑝</m:t>
                          </m:r>
                        </m:e>
                        <m:sub>
                          <m:r>
                            <a:rPr lang="en-US" sz="2400" b="0" i="1" smtClean="0">
                              <a:latin typeface="Cambria Math"/>
                            </a:rPr>
                            <m:t>3</m:t>
                          </m:r>
                        </m:sub>
                      </m:sSub>
                      <m:r>
                        <a:rPr lang="el-GR" sz="2400" i="1">
                          <a:latin typeface="Cambria Math"/>
                          <a:ea typeface="Cambria Math"/>
                        </a:rPr>
                        <m:t>×</m:t>
                      </m:r>
                      <m:sSub>
                        <m:sSubPr>
                          <m:ctrlPr>
                            <a:rPr lang="en-US" sz="2400" i="1">
                              <a:latin typeface="Cambria Math" panose="02040503050406030204" pitchFamily="18" charset="0"/>
                            </a:rPr>
                          </m:ctrlPr>
                        </m:sSubPr>
                        <m:e>
                          <m:r>
                            <a:rPr lang="en-US" sz="2400" i="1">
                              <a:latin typeface="Cambria Math"/>
                            </a:rPr>
                            <m:t>𝑝</m:t>
                          </m:r>
                        </m:e>
                        <m:sub>
                          <m:r>
                            <a:rPr lang="en-US" sz="2400" i="1">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𝑝</m:t>
                          </m:r>
                        </m:e>
                        <m:sub>
                          <m:r>
                            <a:rPr lang="en-US" sz="2400" b="0" i="1" smtClean="0">
                              <a:latin typeface="Cambria Math"/>
                            </a:rPr>
                            <m:t>1</m:t>
                          </m:r>
                        </m:sub>
                      </m:sSub>
                      <m:r>
                        <a:rPr lang="en-US" sz="2400" b="0" i="1" smtClean="0">
                          <a:latin typeface="Cambria Math"/>
                        </a:rPr>
                        <m:t>&gt;0</m:t>
                      </m:r>
                    </m:oMath>
                  </m:oMathPara>
                </a14:m>
                <a:endParaRPr lang="el-GR" sz="2400" dirty="0"/>
              </a:p>
            </p:txBody>
          </p:sp>
        </mc:Choice>
        <mc:Fallback xmlns="">
          <p:sp>
            <p:nvSpPr>
              <p:cNvPr id="3" name="Rectangle 2"/>
              <p:cNvSpPr>
                <a:spLocks noRot="1" noChangeAspect="1" noMove="1" noResize="1" noEditPoints="1" noAdjustHandles="1" noChangeArrowheads="1" noChangeShapeType="1" noTextEdit="1"/>
              </p:cNvSpPr>
              <p:nvPr/>
            </p:nvSpPr>
            <p:spPr>
              <a:xfrm>
                <a:off x="5105400" y="3168413"/>
                <a:ext cx="2392130" cy="461665"/>
              </a:xfrm>
              <a:prstGeom prst="rect">
                <a:avLst/>
              </a:prstGeom>
              <a:blipFill rotWithShape="1">
                <a:blip r:embed="rId2" cstate="print"/>
                <a:stretch>
                  <a:fillRect t="-10667" r="-4592" b="-3066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5105400" y="3790892"/>
                <a:ext cx="23898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a:rPr>
                            <m:t>𝑝</m:t>
                          </m:r>
                        </m:e>
                        <m:sub>
                          <m:r>
                            <a:rPr lang="el-GR" sz="2400" b="0" i="1" smtClean="0">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𝑝</m:t>
                          </m:r>
                        </m:e>
                        <m:sub>
                          <m:r>
                            <a:rPr lang="en-US" sz="2400" b="0" i="1" smtClean="0">
                              <a:latin typeface="Cambria Math"/>
                            </a:rPr>
                            <m:t>4</m:t>
                          </m:r>
                        </m:sub>
                      </m:sSub>
                      <m:r>
                        <a:rPr lang="el-GR" sz="2400" i="1">
                          <a:latin typeface="Cambria Math"/>
                          <a:ea typeface="Cambria Math"/>
                        </a:rPr>
                        <m:t>×</m:t>
                      </m:r>
                      <m:sSub>
                        <m:sSubPr>
                          <m:ctrlPr>
                            <a:rPr lang="en-US" sz="2400" i="1">
                              <a:latin typeface="Cambria Math" panose="02040503050406030204" pitchFamily="18" charset="0"/>
                            </a:rPr>
                          </m:ctrlPr>
                        </m:sSubPr>
                        <m:e>
                          <m:r>
                            <a:rPr lang="en-US" sz="2400" i="1">
                              <a:latin typeface="Cambria Math"/>
                            </a:rPr>
                            <m:t>𝑝</m:t>
                          </m:r>
                        </m:e>
                        <m:sub>
                          <m:r>
                            <a:rPr lang="en-US" sz="2400" i="1">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𝑝</m:t>
                          </m:r>
                        </m:e>
                        <m:sub>
                          <m:r>
                            <a:rPr lang="en-US" sz="2400" b="0" i="1" smtClean="0">
                              <a:latin typeface="Cambria Math"/>
                            </a:rPr>
                            <m:t>1</m:t>
                          </m:r>
                        </m:sub>
                      </m:sSub>
                      <m:r>
                        <a:rPr lang="en-US" sz="2400" b="0" i="1" smtClean="0">
                          <a:latin typeface="Cambria Math"/>
                        </a:rPr>
                        <m:t>&gt;0</m:t>
                      </m:r>
                    </m:oMath>
                  </m:oMathPara>
                </a14:m>
                <a:endParaRPr lang="el-GR" sz="2400" dirty="0"/>
              </a:p>
            </p:txBody>
          </p:sp>
        </mc:Choice>
        <mc:Fallback xmlns="">
          <p:sp>
            <p:nvSpPr>
              <p:cNvPr id="23" name="Rectangle 22"/>
              <p:cNvSpPr>
                <a:spLocks noRot="1" noChangeAspect="1" noMove="1" noResize="1" noEditPoints="1" noAdjustHandles="1" noChangeArrowheads="1" noChangeShapeType="1" noTextEdit="1"/>
              </p:cNvSpPr>
              <p:nvPr/>
            </p:nvSpPr>
            <p:spPr>
              <a:xfrm>
                <a:off x="5105400" y="3790892"/>
                <a:ext cx="2389885" cy="461665"/>
              </a:xfrm>
              <a:prstGeom prst="rect">
                <a:avLst/>
              </a:prstGeom>
              <a:blipFill rotWithShape="1">
                <a:blip r:embed="rId3" cstate="print"/>
                <a:stretch>
                  <a:fillRect t="-10526" r="-4592" b="-28947"/>
                </a:stretch>
              </a:blipFill>
            </p:spPr>
            <p:txBody>
              <a:bodyPr/>
              <a:lstStyle/>
              <a:p>
                <a:r>
                  <a:rPr lang="el-GR">
                    <a:noFill/>
                  </a:rPr>
                  <a:t> </a:t>
                </a:r>
              </a:p>
            </p:txBody>
          </p:sp>
        </mc:Fallback>
      </mc:AlternateContent>
    </p:spTree>
    <p:extLst>
      <p:ext uri="{BB962C8B-B14F-4D97-AF65-F5344CB8AC3E}">
        <p14:creationId xmlns:p14="http://schemas.microsoft.com/office/powerpoint/2010/main" val="121422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152400"/>
            <a:ext cx="7772400" cy="1143000"/>
          </a:xfrm>
        </p:spPr>
        <p:txBody>
          <a:bodyPr>
            <a:normAutofit/>
          </a:bodyPr>
          <a:lstStyle/>
          <a:p>
            <a:r>
              <a:rPr lang="el-GR" dirty="0"/>
              <a:t>Έλεγχος Τομής</a:t>
            </a:r>
            <a:endParaRPr lang="en-US" dirty="0"/>
          </a:p>
        </p:txBody>
      </p:sp>
      <p:grpSp>
        <p:nvGrpSpPr>
          <p:cNvPr id="2" name="Group 3"/>
          <p:cNvGrpSpPr>
            <a:grpSpLocks/>
          </p:cNvGrpSpPr>
          <p:nvPr/>
        </p:nvGrpSpPr>
        <p:grpSpPr bwMode="auto">
          <a:xfrm>
            <a:off x="1524000" y="4419600"/>
            <a:ext cx="2554288" cy="2046288"/>
            <a:chOff x="576" y="1776"/>
            <a:chExt cx="1609" cy="1289"/>
          </a:xfrm>
        </p:grpSpPr>
        <p:sp>
          <p:nvSpPr>
            <p:cNvPr id="7220" name="Text Box 4"/>
            <p:cNvSpPr txBox="1">
              <a:spLocks noChangeArrowheads="1"/>
            </p:cNvSpPr>
            <p:nvPr/>
          </p:nvSpPr>
          <p:spPr bwMode="auto">
            <a:xfrm>
              <a:off x="960" y="1776"/>
              <a:ext cx="265" cy="233"/>
            </a:xfrm>
            <a:prstGeom prst="rect">
              <a:avLst/>
            </a:prstGeom>
            <a:noFill/>
            <a:ln w="9525">
              <a:noFill/>
              <a:miter lim="800000"/>
              <a:headEnd/>
              <a:tailEnd/>
            </a:ln>
          </p:spPr>
          <p:txBody>
            <a:bodyPr wrap="none">
              <a:spAutoFit/>
            </a:bodyPr>
            <a:lstStyle/>
            <a:p>
              <a:r>
                <a:rPr lang="en-US" i="1" dirty="0"/>
                <a:t>p</a:t>
              </a:r>
              <a:r>
                <a:rPr lang="el-GR" i="1" dirty="0"/>
                <a:t>1</a:t>
              </a:r>
              <a:endParaRPr lang="en-US" i="1" dirty="0"/>
            </a:p>
          </p:txBody>
        </p:sp>
        <p:grpSp>
          <p:nvGrpSpPr>
            <p:cNvPr id="3" name="Group 5"/>
            <p:cNvGrpSpPr>
              <a:grpSpLocks/>
            </p:cNvGrpSpPr>
            <p:nvPr/>
          </p:nvGrpSpPr>
          <p:grpSpPr bwMode="auto">
            <a:xfrm>
              <a:off x="576" y="1920"/>
              <a:ext cx="1609" cy="1145"/>
              <a:chOff x="576" y="1920"/>
              <a:chExt cx="1609" cy="1145"/>
            </a:xfrm>
          </p:grpSpPr>
          <p:sp>
            <p:nvSpPr>
              <p:cNvPr id="7222" name="Oval 6"/>
              <p:cNvSpPr>
                <a:spLocks noChangeArrowheads="1"/>
              </p:cNvSpPr>
              <p:nvPr/>
            </p:nvSpPr>
            <p:spPr bwMode="auto">
              <a:xfrm>
                <a:off x="1632" y="2880"/>
                <a:ext cx="96" cy="96"/>
              </a:xfrm>
              <a:prstGeom prst="ellipse">
                <a:avLst/>
              </a:prstGeom>
              <a:solidFill>
                <a:srgbClr val="FF6600"/>
              </a:solidFill>
              <a:ln w="9525">
                <a:solidFill>
                  <a:schemeClr val="tx1"/>
                </a:solidFill>
                <a:round/>
                <a:headEnd/>
                <a:tailEnd/>
              </a:ln>
            </p:spPr>
            <p:txBody>
              <a:bodyPr wrap="none" anchor="ctr"/>
              <a:lstStyle/>
              <a:p>
                <a:endParaRPr lang="en-US"/>
              </a:p>
            </p:txBody>
          </p:sp>
          <p:sp>
            <p:nvSpPr>
              <p:cNvPr id="7223" name="Oval 7"/>
              <p:cNvSpPr>
                <a:spLocks noChangeArrowheads="1"/>
              </p:cNvSpPr>
              <p:nvPr/>
            </p:nvSpPr>
            <p:spPr bwMode="auto">
              <a:xfrm>
                <a:off x="1200" y="1920"/>
                <a:ext cx="96" cy="96"/>
              </a:xfrm>
              <a:prstGeom prst="ellipse">
                <a:avLst/>
              </a:prstGeom>
              <a:solidFill>
                <a:srgbClr val="FF6600"/>
              </a:solidFill>
              <a:ln w="9525">
                <a:solidFill>
                  <a:schemeClr val="tx1"/>
                </a:solidFill>
                <a:round/>
                <a:headEnd/>
                <a:tailEnd/>
              </a:ln>
            </p:spPr>
            <p:txBody>
              <a:bodyPr wrap="none" anchor="ctr"/>
              <a:lstStyle/>
              <a:p>
                <a:endParaRPr lang="en-US"/>
              </a:p>
            </p:txBody>
          </p:sp>
          <p:sp>
            <p:nvSpPr>
              <p:cNvPr id="7224" name="Line 8"/>
              <p:cNvSpPr>
                <a:spLocks noChangeShapeType="1"/>
              </p:cNvSpPr>
              <p:nvPr/>
            </p:nvSpPr>
            <p:spPr bwMode="auto">
              <a:xfrm>
                <a:off x="1248" y="2016"/>
                <a:ext cx="432" cy="864"/>
              </a:xfrm>
              <a:prstGeom prst="line">
                <a:avLst/>
              </a:prstGeom>
              <a:noFill/>
              <a:ln w="38100">
                <a:solidFill>
                  <a:schemeClr val="tx1"/>
                </a:solidFill>
                <a:round/>
                <a:headEnd type="triangle" w="med" len="med"/>
                <a:tailEnd/>
              </a:ln>
            </p:spPr>
            <p:txBody>
              <a:bodyPr wrap="none" anchor="ctr"/>
              <a:lstStyle/>
              <a:p>
                <a:endParaRPr lang="en-US"/>
              </a:p>
            </p:txBody>
          </p:sp>
          <p:sp>
            <p:nvSpPr>
              <p:cNvPr id="7225" name="Text Box 9"/>
              <p:cNvSpPr txBox="1">
                <a:spLocks noChangeArrowheads="1"/>
              </p:cNvSpPr>
              <p:nvPr/>
            </p:nvSpPr>
            <p:spPr bwMode="auto">
              <a:xfrm>
                <a:off x="1392" y="2832"/>
                <a:ext cx="265" cy="233"/>
              </a:xfrm>
              <a:prstGeom prst="rect">
                <a:avLst/>
              </a:prstGeom>
              <a:noFill/>
              <a:ln w="9525">
                <a:noFill/>
                <a:miter lim="800000"/>
                <a:headEnd/>
                <a:tailEnd/>
              </a:ln>
            </p:spPr>
            <p:txBody>
              <a:bodyPr wrap="none">
                <a:spAutoFit/>
              </a:bodyPr>
              <a:lstStyle/>
              <a:p>
                <a:r>
                  <a:rPr lang="en-US" i="1" dirty="0"/>
                  <a:t>p</a:t>
                </a:r>
                <a:r>
                  <a:rPr lang="el-GR" i="1" dirty="0"/>
                  <a:t>2</a:t>
                </a:r>
                <a:endParaRPr lang="en-US" i="1" dirty="0"/>
              </a:p>
            </p:txBody>
          </p:sp>
          <p:grpSp>
            <p:nvGrpSpPr>
              <p:cNvPr id="4" name="Group 12"/>
              <p:cNvGrpSpPr>
                <a:grpSpLocks/>
              </p:cNvGrpSpPr>
              <p:nvPr/>
            </p:nvGrpSpPr>
            <p:grpSpPr bwMode="auto">
              <a:xfrm>
                <a:off x="576" y="1920"/>
                <a:ext cx="1609" cy="816"/>
                <a:chOff x="1488" y="1968"/>
                <a:chExt cx="1609" cy="816"/>
              </a:xfrm>
            </p:grpSpPr>
            <p:sp>
              <p:nvSpPr>
                <p:cNvPr id="7229" name="Oval 13"/>
                <p:cNvSpPr>
                  <a:spLocks noChangeArrowheads="1"/>
                </p:cNvSpPr>
                <p:nvPr/>
              </p:nvSpPr>
              <p:spPr bwMode="auto">
                <a:xfrm>
                  <a:off x="1488" y="2256"/>
                  <a:ext cx="96" cy="96"/>
                </a:xfrm>
                <a:prstGeom prst="ellipse">
                  <a:avLst/>
                </a:prstGeom>
                <a:solidFill>
                  <a:srgbClr val="FF6600"/>
                </a:solidFill>
                <a:ln w="9525">
                  <a:solidFill>
                    <a:schemeClr val="tx1"/>
                  </a:solidFill>
                  <a:round/>
                  <a:headEnd/>
                  <a:tailEnd/>
                </a:ln>
              </p:spPr>
              <p:txBody>
                <a:bodyPr wrap="none" anchor="ctr"/>
                <a:lstStyle/>
                <a:p>
                  <a:endParaRPr lang="en-US"/>
                </a:p>
              </p:txBody>
            </p:sp>
            <p:sp>
              <p:nvSpPr>
                <p:cNvPr id="7230" name="Oval 14"/>
                <p:cNvSpPr>
                  <a:spLocks noChangeArrowheads="1"/>
                </p:cNvSpPr>
                <p:nvPr/>
              </p:nvSpPr>
              <p:spPr bwMode="auto">
                <a:xfrm>
                  <a:off x="2736" y="2688"/>
                  <a:ext cx="96" cy="96"/>
                </a:xfrm>
                <a:prstGeom prst="ellipse">
                  <a:avLst/>
                </a:prstGeom>
                <a:solidFill>
                  <a:srgbClr val="FF6600"/>
                </a:solidFill>
                <a:ln w="9525">
                  <a:solidFill>
                    <a:schemeClr val="tx1"/>
                  </a:solidFill>
                  <a:round/>
                  <a:headEnd/>
                  <a:tailEnd/>
                </a:ln>
              </p:spPr>
              <p:txBody>
                <a:bodyPr wrap="none" anchor="ctr"/>
                <a:lstStyle/>
                <a:p>
                  <a:endParaRPr lang="en-US"/>
                </a:p>
              </p:txBody>
            </p:sp>
            <p:sp>
              <p:nvSpPr>
                <p:cNvPr id="7231" name="Line 15"/>
                <p:cNvSpPr>
                  <a:spLocks noChangeShapeType="1"/>
                </p:cNvSpPr>
                <p:nvPr/>
              </p:nvSpPr>
              <p:spPr bwMode="auto">
                <a:xfrm>
                  <a:off x="1584" y="2304"/>
                  <a:ext cx="1152" cy="384"/>
                </a:xfrm>
                <a:prstGeom prst="line">
                  <a:avLst/>
                </a:prstGeom>
                <a:noFill/>
                <a:ln w="38100">
                  <a:solidFill>
                    <a:schemeClr val="tx1"/>
                  </a:solidFill>
                  <a:round/>
                  <a:headEnd type="triangle" w="med" len="med"/>
                  <a:tailEnd/>
                </a:ln>
              </p:spPr>
              <p:txBody>
                <a:bodyPr wrap="none" anchor="ctr"/>
                <a:lstStyle/>
                <a:p>
                  <a:endParaRPr lang="en-US"/>
                </a:p>
              </p:txBody>
            </p:sp>
            <p:sp>
              <p:nvSpPr>
                <p:cNvPr id="7232" name="Text Box 16"/>
                <p:cNvSpPr txBox="1">
                  <a:spLocks noChangeArrowheads="1"/>
                </p:cNvSpPr>
                <p:nvPr/>
              </p:nvSpPr>
              <p:spPr bwMode="auto">
                <a:xfrm>
                  <a:off x="1536" y="1968"/>
                  <a:ext cx="288" cy="233"/>
                </a:xfrm>
                <a:prstGeom prst="rect">
                  <a:avLst/>
                </a:prstGeom>
                <a:noFill/>
                <a:ln w="9525">
                  <a:noFill/>
                  <a:miter lim="800000"/>
                  <a:headEnd/>
                  <a:tailEnd/>
                </a:ln>
              </p:spPr>
              <p:txBody>
                <a:bodyPr wrap="square">
                  <a:spAutoFit/>
                </a:bodyPr>
                <a:lstStyle/>
                <a:p>
                  <a:r>
                    <a:rPr lang="en-US" i="1" dirty="0"/>
                    <a:t>p</a:t>
                  </a:r>
                  <a:r>
                    <a:rPr lang="el-GR" i="1" dirty="0"/>
                    <a:t>3</a:t>
                  </a:r>
                  <a:endParaRPr lang="en-US" dirty="0"/>
                </a:p>
              </p:txBody>
            </p:sp>
            <p:sp>
              <p:nvSpPr>
                <p:cNvPr id="7233" name="Text Box 17"/>
                <p:cNvSpPr txBox="1">
                  <a:spLocks noChangeArrowheads="1"/>
                </p:cNvSpPr>
                <p:nvPr/>
              </p:nvSpPr>
              <p:spPr bwMode="auto">
                <a:xfrm>
                  <a:off x="2832" y="2496"/>
                  <a:ext cx="265" cy="233"/>
                </a:xfrm>
                <a:prstGeom prst="rect">
                  <a:avLst/>
                </a:prstGeom>
                <a:noFill/>
                <a:ln w="9525">
                  <a:noFill/>
                  <a:miter lim="800000"/>
                  <a:headEnd/>
                  <a:tailEnd/>
                </a:ln>
              </p:spPr>
              <p:txBody>
                <a:bodyPr wrap="none">
                  <a:spAutoFit/>
                </a:bodyPr>
                <a:lstStyle/>
                <a:p>
                  <a:r>
                    <a:rPr lang="en-US" i="1" dirty="0"/>
                    <a:t>p</a:t>
                  </a:r>
                  <a:r>
                    <a:rPr lang="el-GR" i="1" dirty="0"/>
                    <a:t>4</a:t>
                  </a:r>
                  <a:endParaRPr lang="en-US" i="1" dirty="0"/>
                </a:p>
              </p:txBody>
            </p:sp>
          </p:grpSp>
        </p:grpSp>
      </p:grpSp>
      <p:sp>
        <p:nvSpPr>
          <p:cNvPr id="7172" name="Text Box 20"/>
          <p:cNvSpPr txBox="1">
            <a:spLocks noChangeArrowheads="1"/>
          </p:cNvSpPr>
          <p:nvPr/>
        </p:nvSpPr>
        <p:spPr bwMode="auto">
          <a:xfrm>
            <a:off x="593725" y="5375275"/>
            <a:ext cx="184150" cy="457200"/>
          </a:xfrm>
          <a:prstGeom prst="rect">
            <a:avLst/>
          </a:prstGeom>
          <a:noFill/>
          <a:ln w="9525">
            <a:noFill/>
            <a:miter lim="800000"/>
            <a:headEnd/>
            <a:tailEnd/>
          </a:ln>
        </p:spPr>
        <p:txBody>
          <a:bodyPr wrap="none">
            <a:spAutoFit/>
          </a:bodyPr>
          <a:lstStyle/>
          <a:p>
            <a:endParaRPr lang="en-US"/>
          </a:p>
        </p:txBody>
      </p:sp>
      <p:sp>
        <p:nvSpPr>
          <p:cNvPr id="365589" name="Text Box 21"/>
          <p:cNvSpPr txBox="1">
            <a:spLocks noChangeArrowheads="1"/>
          </p:cNvSpPr>
          <p:nvPr/>
        </p:nvSpPr>
        <p:spPr bwMode="auto">
          <a:xfrm>
            <a:off x="457200" y="1524000"/>
            <a:ext cx="8229600" cy="830997"/>
          </a:xfrm>
          <a:prstGeom prst="rect">
            <a:avLst/>
          </a:prstGeom>
          <a:noFill/>
          <a:ln w="9525">
            <a:noFill/>
            <a:miter lim="800000"/>
            <a:headEnd/>
            <a:tailEnd/>
          </a:ln>
        </p:spPr>
        <p:txBody>
          <a:bodyPr wrap="square">
            <a:spAutoFit/>
          </a:bodyPr>
          <a:lstStyle/>
          <a:p>
            <a:r>
              <a:rPr lang="el-GR" sz="2400" dirty="0">
                <a:solidFill>
                  <a:srgbClr val="FF0000"/>
                </a:solidFill>
              </a:rPr>
              <a:t>Δύο τμήματα τέμνονται αν και μόνο αν τα δύο παρακάτω εξωτερικά γινόμενα είναι </a:t>
            </a:r>
            <a:r>
              <a:rPr lang="el-GR" sz="2400" dirty="0" err="1">
                <a:solidFill>
                  <a:srgbClr val="FF0000"/>
                </a:solidFill>
              </a:rPr>
              <a:t>ετερόσημα</a:t>
            </a:r>
            <a:r>
              <a:rPr lang="el-GR" sz="2400" dirty="0">
                <a:solidFill>
                  <a:srgbClr val="FF0000"/>
                </a:solidFill>
              </a:rPr>
              <a:t> (ή ένα είναι 0)</a:t>
            </a:r>
            <a:endParaRPr lang="en-US" sz="2400" dirty="0">
              <a:solidFill>
                <a:srgbClr val="FF0000"/>
              </a:solidFill>
            </a:endParaRPr>
          </a:p>
        </p:txBody>
      </p:sp>
      <p:sp>
        <p:nvSpPr>
          <p:cNvPr id="7175" name="Text Box 23"/>
          <p:cNvSpPr txBox="1">
            <a:spLocks noChangeArrowheads="1"/>
          </p:cNvSpPr>
          <p:nvPr/>
        </p:nvSpPr>
        <p:spPr bwMode="auto">
          <a:xfrm>
            <a:off x="1660525" y="6518275"/>
            <a:ext cx="184150" cy="457200"/>
          </a:xfrm>
          <a:prstGeom prst="rect">
            <a:avLst/>
          </a:prstGeom>
          <a:noFill/>
          <a:ln w="9525">
            <a:noFill/>
            <a:miter lim="800000"/>
            <a:headEnd/>
            <a:tailEnd/>
          </a:ln>
        </p:spPr>
        <p:txBody>
          <a:bodyPr wrap="none">
            <a:spAutoFit/>
          </a:bodyPr>
          <a:lstStyle/>
          <a:p>
            <a:endParaRPr lang="en-US"/>
          </a:p>
        </p:txBody>
      </p:sp>
      <p:sp>
        <p:nvSpPr>
          <p:cNvPr id="7177" name="Line 28"/>
          <p:cNvSpPr>
            <a:spLocks noChangeShapeType="1"/>
          </p:cNvSpPr>
          <p:nvPr/>
        </p:nvSpPr>
        <p:spPr bwMode="auto">
          <a:xfrm>
            <a:off x="762000" y="1219200"/>
            <a:ext cx="7696200" cy="1588"/>
          </a:xfrm>
          <a:prstGeom prst="line">
            <a:avLst/>
          </a:prstGeom>
          <a:noFill/>
          <a:ln w="28575">
            <a:solidFill>
              <a:srgbClr val="FFCC00"/>
            </a:solidFill>
            <a:miter lim="800000"/>
            <a:headEnd/>
            <a:tailEnd/>
          </a:ln>
        </p:spPr>
        <p:txBody>
          <a:bodyPr wrap="none"/>
          <a:lstStyle/>
          <a:p>
            <a:endParaRPr lang="en-US"/>
          </a:p>
        </p:txBody>
      </p:sp>
      <p:grpSp>
        <p:nvGrpSpPr>
          <p:cNvPr id="6" name="Group 29"/>
          <p:cNvGrpSpPr>
            <a:grpSpLocks/>
          </p:cNvGrpSpPr>
          <p:nvPr/>
        </p:nvGrpSpPr>
        <p:grpSpPr bwMode="auto">
          <a:xfrm>
            <a:off x="5486401" y="4267199"/>
            <a:ext cx="2554288" cy="2438400"/>
            <a:chOff x="3456" y="2448"/>
            <a:chExt cx="1609" cy="1536"/>
          </a:xfrm>
        </p:grpSpPr>
        <p:sp>
          <p:nvSpPr>
            <p:cNvPr id="7198" name="Oval 30"/>
            <p:cNvSpPr>
              <a:spLocks noChangeArrowheads="1"/>
            </p:cNvSpPr>
            <p:nvPr/>
          </p:nvSpPr>
          <p:spPr bwMode="auto">
            <a:xfrm>
              <a:off x="4512" y="3888"/>
              <a:ext cx="96" cy="96"/>
            </a:xfrm>
            <a:prstGeom prst="ellipse">
              <a:avLst/>
            </a:prstGeom>
            <a:solidFill>
              <a:srgbClr val="FF6600"/>
            </a:solidFill>
            <a:ln w="9525">
              <a:solidFill>
                <a:schemeClr val="tx1"/>
              </a:solidFill>
              <a:round/>
              <a:headEnd/>
              <a:tailEnd/>
            </a:ln>
          </p:spPr>
          <p:txBody>
            <a:bodyPr wrap="none" anchor="ctr"/>
            <a:lstStyle/>
            <a:p>
              <a:endParaRPr lang="en-US"/>
            </a:p>
          </p:txBody>
        </p:sp>
        <p:sp>
          <p:nvSpPr>
            <p:cNvPr id="7199" name="Line 31"/>
            <p:cNvSpPr>
              <a:spLocks noChangeShapeType="1"/>
            </p:cNvSpPr>
            <p:nvPr/>
          </p:nvSpPr>
          <p:spPr bwMode="auto">
            <a:xfrm>
              <a:off x="4128" y="3024"/>
              <a:ext cx="432" cy="864"/>
            </a:xfrm>
            <a:prstGeom prst="line">
              <a:avLst/>
            </a:prstGeom>
            <a:noFill/>
            <a:ln w="38100">
              <a:solidFill>
                <a:schemeClr val="tx1"/>
              </a:solidFill>
              <a:round/>
              <a:headEnd type="triangle" w="med" len="med"/>
              <a:tailEnd/>
            </a:ln>
          </p:spPr>
          <p:txBody>
            <a:bodyPr wrap="none" anchor="ctr"/>
            <a:lstStyle/>
            <a:p>
              <a:endParaRPr lang="en-US"/>
            </a:p>
          </p:txBody>
        </p:sp>
        <p:sp>
          <p:nvSpPr>
            <p:cNvPr id="7215" name="Text Box 33"/>
            <p:cNvSpPr txBox="1">
              <a:spLocks noChangeArrowheads="1"/>
            </p:cNvSpPr>
            <p:nvPr/>
          </p:nvSpPr>
          <p:spPr bwMode="auto">
            <a:xfrm>
              <a:off x="3984" y="2592"/>
              <a:ext cx="265" cy="233"/>
            </a:xfrm>
            <a:prstGeom prst="rect">
              <a:avLst/>
            </a:prstGeom>
            <a:noFill/>
            <a:ln w="9525">
              <a:noFill/>
              <a:miter lim="800000"/>
              <a:headEnd/>
              <a:tailEnd/>
            </a:ln>
          </p:spPr>
          <p:txBody>
            <a:bodyPr wrap="none">
              <a:spAutoFit/>
            </a:bodyPr>
            <a:lstStyle/>
            <a:p>
              <a:r>
                <a:rPr lang="en-US" i="1" dirty="0"/>
                <a:t>p</a:t>
              </a:r>
              <a:r>
                <a:rPr lang="el-GR" i="1" dirty="0"/>
                <a:t>1</a:t>
              </a:r>
              <a:endParaRPr lang="en-US" i="1" dirty="0"/>
            </a:p>
          </p:txBody>
        </p:sp>
        <p:sp>
          <p:nvSpPr>
            <p:cNvPr id="7213" name="Text Box 36"/>
            <p:cNvSpPr txBox="1">
              <a:spLocks noChangeArrowheads="1"/>
            </p:cNvSpPr>
            <p:nvPr/>
          </p:nvSpPr>
          <p:spPr bwMode="auto">
            <a:xfrm>
              <a:off x="4560" y="3552"/>
              <a:ext cx="265" cy="233"/>
            </a:xfrm>
            <a:prstGeom prst="rect">
              <a:avLst/>
            </a:prstGeom>
            <a:noFill/>
            <a:ln w="9525">
              <a:noFill/>
              <a:miter lim="800000"/>
              <a:headEnd/>
              <a:tailEnd/>
            </a:ln>
          </p:spPr>
          <p:txBody>
            <a:bodyPr wrap="none">
              <a:spAutoFit/>
            </a:bodyPr>
            <a:lstStyle/>
            <a:p>
              <a:r>
                <a:rPr lang="en-US" i="1" dirty="0"/>
                <a:t>p</a:t>
              </a:r>
              <a:r>
                <a:rPr lang="el-GR" i="1" dirty="0"/>
                <a:t>2</a:t>
              </a:r>
              <a:endParaRPr lang="en-US" i="1" dirty="0"/>
            </a:p>
          </p:txBody>
        </p:sp>
        <p:grpSp>
          <p:nvGrpSpPr>
            <p:cNvPr id="9" name="Group 38"/>
            <p:cNvGrpSpPr>
              <a:grpSpLocks/>
            </p:cNvGrpSpPr>
            <p:nvPr/>
          </p:nvGrpSpPr>
          <p:grpSpPr bwMode="auto">
            <a:xfrm>
              <a:off x="3456" y="2448"/>
              <a:ext cx="1609" cy="816"/>
              <a:chOff x="3456" y="2688"/>
              <a:chExt cx="1609" cy="816"/>
            </a:xfrm>
          </p:grpSpPr>
          <p:sp>
            <p:nvSpPr>
              <p:cNvPr id="7204" name="Oval 39"/>
              <p:cNvSpPr>
                <a:spLocks noChangeArrowheads="1"/>
              </p:cNvSpPr>
              <p:nvPr/>
            </p:nvSpPr>
            <p:spPr bwMode="auto">
              <a:xfrm>
                <a:off x="3456" y="2976"/>
                <a:ext cx="96" cy="96"/>
              </a:xfrm>
              <a:prstGeom prst="ellipse">
                <a:avLst/>
              </a:prstGeom>
              <a:solidFill>
                <a:srgbClr val="FF6600"/>
              </a:solidFill>
              <a:ln w="9525">
                <a:solidFill>
                  <a:schemeClr val="tx1"/>
                </a:solidFill>
                <a:round/>
                <a:headEnd/>
                <a:tailEnd/>
              </a:ln>
            </p:spPr>
            <p:txBody>
              <a:bodyPr wrap="none" anchor="ctr"/>
              <a:lstStyle/>
              <a:p>
                <a:endParaRPr lang="en-US"/>
              </a:p>
            </p:txBody>
          </p:sp>
          <p:sp>
            <p:nvSpPr>
              <p:cNvPr id="7205" name="Oval 40"/>
              <p:cNvSpPr>
                <a:spLocks noChangeArrowheads="1"/>
              </p:cNvSpPr>
              <p:nvPr/>
            </p:nvSpPr>
            <p:spPr bwMode="auto">
              <a:xfrm>
                <a:off x="4704" y="3408"/>
                <a:ext cx="96" cy="96"/>
              </a:xfrm>
              <a:prstGeom prst="ellipse">
                <a:avLst/>
              </a:prstGeom>
              <a:solidFill>
                <a:srgbClr val="FF6600"/>
              </a:solidFill>
              <a:ln w="9525">
                <a:solidFill>
                  <a:schemeClr val="tx1"/>
                </a:solidFill>
                <a:round/>
                <a:headEnd/>
                <a:tailEnd/>
              </a:ln>
            </p:spPr>
            <p:txBody>
              <a:bodyPr wrap="none" anchor="ctr"/>
              <a:lstStyle/>
              <a:p>
                <a:endParaRPr lang="en-US"/>
              </a:p>
            </p:txBody>
          </p:sp>
          <p:sp>
            <p:nvSpPr>
              <p:cNvPr id="7206" name="Line 41"/>
              <p:cNvSpPr>
                <a:spLocks noChangeShapeType="1"/>
              </p:cNvSpPr>
              <p:nvPr/>
            </p:nvSpPr>
            <p:spPr bwMode="auto">
              <a:xfrm>
                <a:off x="3552" y="3024"/>
                <a:ext cx="1152" cy="384"/>
              </a:xfrm>
              <a:prstGeom prst="line">
                <a:avLst/>
              </a:prstGeom>
              <a:noFill/>
              <a:ln w="38100">
                <a:solidFill>
                  <a:schemeClr val="tx1"/>
                </a:solidFill>
                <a:round/>
                <a:headEnd type="triangle" w="med" len="med"/>
                <a:tailEnd/>
              </a:ln>
            </p:spPr>
            <p:txBody>
              <a:bodyPr wrap="none" anchor="ctr"/>
              <a:lstStyle/>
              <a:p>
                <a:endParaRPr lang="en-US"/>
              </a:p>
            </p:txBody>
          </p:sp>
          <p:sp>
            <p:nvSpPr>
              <p:cNvPr id="7211" name="Text Box 43"/>
              <p:cNvSpPr txBox="1">
                <a:spLocks noChangeArrowheads="1"/>
              </p:cNvSpPr>
              <p:nvPr/>
            </p:nvSpPr>
            <p:spPr bwMode="auto">
              <a:xfrm>
                <a:off x="3504" y="2688"/>
                <a:ext cx="288" cy="233"/>
              </a:xfrm>
              <a:prstGeom prst="rect">
                <a:avLst/>
              </a:prstGeom>
              <a:noFill/>
              <a:ln w="9525">
                <a:noFill/>
                <a:miter lim="800000"/>
                <a:headEnd/>
                <a:tailEnd/>
              </a:ln>
            </p:spPr>
            <p:txBody>
              <a:bodyPr wrap="square">
                <a:spAutoFit/>
              </a:bodyPr>
              <a:lstStyle/>
              <a:p>
                <a:r>
                  <a:rPr lang="en-US" i="1" dirty="0"/>
                  <a:t>p</a:t>
                </a:r>
                <a:r>
                  <a:rPr lang="el-GR" i="1" dirty="0"/>
                  <a:t>3</a:t>
                </a:r>
                <a:endParaRPr lang="en-US" dirty="0"/>
              </a:p>
            </p:txBody>
          </p:sp>
          <p:sp>
            <p:nvSpPr>
              <p:cNvPr id="7209" name="Text Box 46"/>
              <p:cNvSpPr txBox="1">
                <a:spLocks noChangeArrowheads="1"/>
              </p:cNvSpPr>
              <p:nvPr/>
            </p:nvSpPr>
            <p:spPr bwMode="auto">
              <a:xfrm>
                <a:off x="4800" y="3216"/>
                <a:ext cx="265" cy="233"/>
              </a:xfrm>
              <a:prstGeom prst="rect">
                <a:avLst/>
              </a:prstGeom>
              <a:noFill/>
              <a:ln w="9525">
                <a:noFill/>
                <a:miter lim="800000"/>
                <a:headEnd/>
                <a:tailEnd/>
              </a:ln>
            </p:spPr>
            <p:txBody>
              <a:bodyPr wrap="none">
                <a:spAutoFit/>
              </a:bodyPr>
              <a:lstStyle/>
              <a:p>
                <a:r>
                  <a:rPr lang="en-US" i="1" dirty="0"/>
                  <a:t>p</a:t>
                </a:r>
                <a:r>
                  <a:rPr lang="el-GR" i="1" dirty="0"/>
                  <a:t>4</a:t>
                </a:r>
                <a:endParaRPr lang="en-US" i="1" dirty="0"/>
              </a:p>
            </p:txBody>
          </p:sp>
        </p:grpSp>
        <p:sp>
          <p:nvSpPr>
            <p:cNvPr id="7203" name="Oval 48"/>
            <p:cNvSpPr>
              <a:spLocks noChangeArrowheads="1"/>
            </p:cNvSpPr>
            <p:nvPr/>
          </p:nvSpPr>
          <p:spPr bwMode="auto">
            <a:xfrm>
              <a:off x="4080" y="2928"/>
              <a:ext cx="96" cy="96"/>
            </a:xfrm>
            <a:prstGeom prst="ellipse">
              <a:avLst/>
            </a:prstGeom>
            <a:solidFill>
              <a:srgbClr val="FF6600"/>
            </a:solidFill>
            <a:ln w="9525">
              <a:solidFill>
                <a:schemeClr val="tx1"/>
              </a:solidFill>
              <a:round/>
              <a:headEnd/>
              <a:tailEnd/>
            </a:ln>
          </p:spPr>
          <p:txBody>
            <a:bodyPr wrap="none" anchor="ctr"/>
            <a:lstStyle/>
            <a:p>
              <a:endParaRPr lang="en-US"/>
            </a:p>
          </p:txBody>
        </p:sp>
      </p:grpSp>
      <mc:AlternateContent xmlns:mc="http://schemas.openxmlformats.org/markup-compatibility/2006" xmlns:a14="http://schemas.microsoft.com/office/drawing/2010/main">
        <mc:Choice Requires="a14">
          <p:sp>
            <p:nvSpPr>
              <p:cNvPr id="33" name="Rectangle 32"/>
              <p:cNvSpPr/>
              <p:nvPr/>
            </p:nvSpPr>
            <p:spPr>
              <a:xfrm>
                <a:off x="2089558" y="2590800"/>
                <a:ext cx="407759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a:rPr>
                          <m:t>𝑝</m:t>
                        </m:r>
                      </m:e>
                      <m:sub>
                        <m:r>
                          <a:rPr lang="en-US" sz="2400" b="0" i="1" smtClean="0">
                            <a:latin typeface="Cambria Math"/>
                          </a:rPr>
                          <m:t>4</m:t>
                        </m:r>
                      </m:sub>
                    </m:sSub>
                    <m:sSub>
                      <m:sSubPr>
                        <m:ctrlPr>
                          <a:rPr lang="en-US" sz="2400" b="0" i="1" smtClean="0">
                            <a:latin typeface="Cambria Math" panose="02040503050406030204" pitchFamily="18" charset="0"/>
                          </a:rPr>
                        </m:ctrlPr>
                      </m:sSubPr>
                      <m:e>
                        <m:r>
                          <a:rPr lang="en-US" sz="2400" b="0" i="1" smtClean="0">
                            <a:latin typeface="Cambria Math"/>
                          </a:rPr>
                          <m:t>𝑝</m:t>
                        </m:r>
                      </m:e>
                      <m:sub>
                        <m:r>
                          <a:rPr lang="en-US" sz="2400" b="0" i="1" smtClean="0">
                            <a:latin typeface="Cambria Math"/>
                          </a:rPr>
                          <m:t>1</m:t>
                        </m:r>
                      </m:sub>
                    </m:sSub>
                    <m:r>
                      <a:rPr lang="el-GR" sz="2400" i="1">
                        <a:latin typeface="Cambria Math"/>
                        <a:ea typeface="Cambria Math"/>
                      </a:rPr>
                      <m:t>×</m:t>
                    </m:r>
                    <m:sSub>
                      <m:sSubPr>
                        <m:ctrlPr>
                          <a:rPr lang="en-US" sz="2400" i="1">
                            <a:latin typeface="Cambria Math" panose="02040503050406030204" pitchFamily="18" charset="0"/>
                          </a:rPr>
                        </m:ctrlPr>
                      </m:sSubPr>
                      <m:e>
                        <m:r>
                          <a:rPr lang="en-US" sz="2400" i="1">
                            <a:latin typeface="Cambria Math"/>
                          </a:rPr>
                          <m:t>𝑝</m:t>
                        </m:r>
                      </m:e>
                      <m:sub>
                        <m:r>
                          <a:rPr lang="en-US" sz="2400" b="0" i="1" smtClean="0">
                            <a:latin typeface="Cambria Math"/>
                          </a:rPr>
                          <m:t>4</m:t>
                        </m:r>
                      </m:sub>
                    </m:sSub>
                    <m:sSub>
                      <m:sSubPr>
                        <m:ctrlPr>
                          <a:rPr lang="en-US" sz="2400" b="0" i="1" smtClean="0">
                            <a:latin typeface="Cambria Math" panose="02040503050406030204" pitchFamily="18" charset="0"/>
                          </a:rPr>
                        </m:ctrlPr>
                      </m:sSubPr>
                      <m:e>
                        <m:r>
                          <a:rPr lang="en-US" sz="2400" b="0" i="1" smtClean="0">
                            <a:latin typeface="Cambria Math"/>
                          </a:rPr>
                          <m:t>𝑝</m:t>
                        </m:r>
                      </m:e>
                      <m:sub>
                        <m:r>
                          <a:rPr lang="en-US" sz="2400" b="0" i="1" smtClean="0">
                            <a:latin typeface="Cambria Math"/>
                          </a:rPr>
                          <m:t>3</m:t>
                        </m:r>
                      </m:sub>
                    </m:sSub>
                  </m:oMath>
                </a14:m>
                <a:r>
                  <a:rPr lang="el-GR" sz="2400" dirty="0"/>
                  <a:t>και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𝑝</m:t>
                        </m:r>
                      </m:e>
                      <m:sub>
                        <m:r>
                          <a:rPr lang="en-US" sz="2400" i="1">
                            <a:latin typeface="Cambria Math"/>
                          </a:rPr>
                          <m:t>4</m:t>
                        </m:r>
                      </m:sub>
                    </m:sSub>
                    <m:sSub>
                      <m:sSubPr>
                        <m:ctrlPr>
                          <a:rPr lang="en-US" sz="2400" i="1">
                            <a:latin typeface="Cambria Math" panose="02040503050406030204" pitchFamily="18" charset="0"/>
                          </a:rPr>
                        </m:ctrlPr>
                      </m:sSubPr>
                      <m:e>
                        <m:r>
                          <a:rPr lang="en-US" sz="2400" i="1">
                            <a:latin typeface="Cambria Math"/>
                          </a:rPr>
                          <m:t>𝑝</m:t>
                        </m:r>
                      </m:e>
                      <m:sub>
                        <m:r>
                          <a:rPr lang="en-US" sz="2400" b="0" i="1" smtClean="0">
                            <a:latin typeface="Cambria Math"/>
                          </a:rPr>
                          <m:t>2</m:t>
                        </m:r>
                      </m:sub>
                    </m:sSub>
                    <m:r>
                      <a:rPr lang="el-GR" sz="2400" i="1">
                        <a:latin typeface="Cambria Math"/>
                        <a:ea typeface="Cambria Math"/>
                      </a:rPr>
                      <m:t>×</m:t>
                    </m:r>
                    <m:sSub>
                      <m:sSubPr>
                        <m:ctrlPr>
                          <a:rPr lang="en-US" sz="2400" i="1">
                            <a:latin typeface="Cambria Math" panose="02040503050406030204" pitchFamily="18" charset="0"/>
                          </a:rPr>
                        </m:ctrlPr>
                      </m:sSubPr>
                      <m:e>
                        <m:r>
                          <a:rPr lang="en-US" sz="2400" i="1">
                            <a:latin typeface="Cambria Math"/>
                          </a:rPr>
                          <m:t>𝑝</m:t>
                        </m:r>
                      </m:e>
                      <m:sub>
                        <m:r>
                          <a:rPr lang="en-US" sz="2400" i="1">
                            <a:latin typeface="Cambria Math"/>
                          </a:rPr>
                          <m:t>4</m:t>
                        </m:r>
                      </m:sub>
                    </m:sSub>
                    <m:sSub>
                      <m:sSubPr>
                        <m:ctrlPr>
                          <a:rPr lang="en-US" sz="2400" i="1">
                            <a:latin typeface="Cambria Math" panose="02040503050406030204" pitchFamily="18" charset="0"/>
                          </a:rPr>
                        </m:ctrlPr>
                      </m:sSubPr>
                      <m:e>
                        <m:r>
                          <a:rPr lang="en-US" sz="2400" i="1">
                            <a:latin typeface="Cambria Math"/>
                          </a:rPr>
                          <m:t>𝑝</m:t>
                        </m:r>
                      </m:e>
                      <m:sub>
                        <m:r>
                          <a:rPr lang="en-US" sz="2400" i="1">
                            <a:latin typeface="Cambria Math"/>
                          </a:rPr>
                          <m:t>3</m:t>
                        </m:r>
                      </m:sub>
                    </m:sSub>
                  </m:oMath>
                </a14:m>
                <a:r>
                  <a:rPr lang="el-GR" sz="2400" dirty="0"/>
                  <a:t> ή</a:t>
                </a:r>
              </a:p>
            </p:txBody>
          </p:sp>
        </mc:Choice>
        <mc:Fallback xmlns="">
          <p:sp>
            <p:nvSpPr>
              <p:cNvPr id="33" name="Rectangle 32"/>
              <p:cNvSpPr>
                <a:spLocks noRot="1" noChangeAspect="1" noMove="1" noResize="1" noEditPoints="1" noAdjustHandles="1" noChangeArrowheads="1" noChangeShapeType="1" noTextEdit="1"/>
              </p:cNvSpPr>
              <p:nvPr/>
            </p:nvSpPr>
            <p:spPr>
              <a:xfrm>
                <a:off x="2089558" y="2590800"/>
                <a:ext cx="4077591" cy="461665"/>
              </a:xfrm>
              <a:prstGeom prst="rect">
                <a:avLst/>
              </a:prstGeom>
              <a:blipFill rotWithShape="1">
                <a:blip r:embed="rId2" cstate="print"/>
                <a:stretch>
                  <a:fillRect l="-448" t="-10526" r="-2990" b="-2894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089558" y="3200400"/>
                <a:ext cx="3912097"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a:rPr>
                          <m:t>𝑝</m:t>
                        </m:r>
                      </m:e>
                      <m:sub>
                        <m:r>
                          <a:rPr lang="en-US" sz="2400" b="0" i="1" smtClean="0">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𝑝</m:t>
                        </m:r>
                      </m:e>
                      <m:sub>
                        <m:r>
                          <a:rPr lang="en-US" sz="2400" b="0" i="1" smtClean="0">
                            <a:latin typeface="Cambria Math"/>
                          </a:rPr>
                          <m:t>3</m:t>
                        </m:r>
                      </m:sub>
                    </m:sSub>
                    <m:r>
                      <a:rPr lang="el-GR" sz="2400" i="1">
                        <a:latin typeface="Cambria Math"/>
                        <a:ea typeface="Cambria Math"/>
                      </a:rPr>
                      <m:t>×</m:t>
                    </m:r>
                    <m:sSub>
                      <m:sSubPr>
                        <m:ctrlPr>
                          <a:rPr lang="en-US" sz="2400" i="1">
                            <a:latin typeface="Cambria Math" panose="02040503050406030204" pitchFamily="18" charset="0"/>
                          </a:rPr>
                        </m:ctrlPr>
                      </m:sSubPr>
                      <m:e>
                        <m:r>
                          <a:rPr lang="en-US" sz="2400" i="1">
                            <a:latin typeface="Cambria Math"/>
                          </a:rPr>
                          <m:t>𝑝</m:t>
                        </m:r>
                      </m:e>
                      <m:sub>
                        <m:r>
                          <a:rPr lang="en-US" sz="2400" b="0" i="1" smtClean="0">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𝑝</m:t>
                        </m:r>
                      </m:e>
                      <m:sub>
                        <m:r>
                          <a:rPr lang="en-US" sz="2400" b="0" i="1" smtClean="0">
                            <a:latin typeface="Cambria Math"/>
                          </a:rPr>
                          <m:t>1</m:t>
                        </m:r>
                      </m:sub>
                    </m:sSub>
                  </m:oMath>
                </a14:m>
                <a:r>
                  <a:rPr lang="el-GR" sz="2400" dirty="0"/>
                  <a:t>και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𝑝</m:t>
                        </m:r>
                      </m:e>
                      <m:sub>
                        <m:r>
                          <a:rPr lang="en-US" sz="2400" b="0" i="1" smtClean="0">
                            <a:latin typeface="Cambria Math"/>
                          </a:rPr>
                          <m:t>2</m:t>
                        </m:r>
                      </m:sub>
                    </m:sSub>
                    <m:sSub>
                      <m:sSubPr>
                        <m:ctrlPr>
                          <a:rPr lang="en-US" sz="2400" i="1">
                            <a:latin typeface="Cambria Math" panose="02040503050406030204" pitchFamily="18" charset="0"/>
                          </a:rPr>
                        </m:ctrlPr>
                      </m:sSubPr>
                      <m:e>
                        <m:r>
                          <a:rPr lang="en-US" sz="2400" i="1">
                            <a:latin typeface="Cambria Math"/>
                          </a:rPr>
                          <m:t>𝑝</m:t>
                        </m:r>
                      </m:e>
                      <m:sub>
                        <m:r>
                          <a:rPr lang="en-US" sz="2400" b="0" i="1" smtClean="0">
                            <a:latin typeface="Cambria Math"/>
                          </a:rPr>
                          <m:t>4</m:t>
                        </m:r>
                      </m:sub>
                    </m:sSub>
                    <m:r>
                      <a:rPr lang="el-GR" sz="2400" i="1">
                        <a:latin typeface="Cambria Math"/>
                        <a:ea typeface="Cambria Math"/>
                      </a:rPr>
                      <m:t>×</m:t>
                    </m:r>
                    <m:sSub>
                      <m:sSubPr>
                        <m:ctrlPr>
                          <a:rPr lang="en-US" sz="2400" i="1">
                            <a:latin typeface="Cambria Math" panose="02040503050406030204" pitchFamily="18" charset="0"/>
                          </a:rPr>
                        </m:ctrlPr>
                      </m:sSubPr>
                      <m:e>
                        <m:r>
                          <a:rPr lang="en-US" sz="2400" i="1">
                            <a:latin typeface="Cambria Math"/>
                          </a:rPr>
                          <m:t>𝑝</m:t>
                        </m:r>
                      </m:e>
                      <m:sub>
                        <m:r>
                          <a:rPr lang="en-US" sz="2400" b="0" i="1" smtClean="0">
                            <a:latin typeface="Cambria Math"/>
                          </a:rPr>
                          <m:t>2</m:t>
                        </m:r>
                      </m:sub>
                    </m:sSub>
                    <m:sSub>
                      <m:sSubPr>
                        <m:ctrlPr>
                          <a:rPr lang="en-US" sz="2400" i="1">
                            <a:latin typeface="Cambria Math" panose="02040503050406030204" pitchFamily="18" charset="0"/>
                          </a:rPr>
                        </m:ctrlPr>
                      </m:sSubPr>
                      <m:e>
                        <m:r>
                          <a:rPr lang="en-US" sz="2400" i="1">
                            <a:latin typeface="Cambria Math"/>
                          </a:rPr>
                          <m:t>𝑝</m:t>
                        </m:r>
                      </m:e>
                      <m:sub>
                        <m:r>
                          <a:rPr lang="en-US" sz="2400" b="0" i="1" smtClean="0">
                            <a:latin typeface="Cambria Math"/>
                          </a:rPr>
                          <m:t>1</m:t>
                        </m:r>
                      </m:sub>
                    </m:sSub>
                  </m:oMath>
                </a14:m>
                <a:endParaRPr lang="el-GR" sz="2400" dirty="0"/>
              </a:p>
            </p:txBody>
          </p:sp>
        </mc:Choice>
        <mc:Fallback xmlns="">
          <p:sp>
            <p:nvSpPr>
              <p:cNvPr id="34" name="Rectangle 33"/>
              <p:cNvSpPr>
                <a:spLocks noRot="1" noChangeAspect="1" noMove="1" noResize="1" noEditPoints="1" noAdjustHandles="1" noChangeArrowheads="1" noChangeShapeType="1" noTextEdit="1"/>
              </p:cNvSpPr>
              <p:nvPr/>
            </p:nvSpPr>
            <p:spPr>
              <a:xfrm>
                <a:off x="2089558" y="3200400"/>
                <a:ext cx="3912097" cy="461665"/>
              </a:xfrm>
              <a:prstGeom prst="rect">
                <a:avLst/>
              </a:prstGeom>
              <a:blipFill rotWithShape="1">
                <a:blip r:embed="rId3" cstate="print"/>
                <a:stretch>
                  <a:fillRect l="-467" t="-10526" r="-1402" b="-28947"/>
                </a:stretch>
              </a:blipFill>
            </p:spPr>
            <p:txBody>
              <a:bodyPr/>
              <a:lstStyle/>
              <a:p>
                <a:r>
                  <a:rPr lang="el-GR">
                    <a:noFill/>
                  </a:rPr>
                  <a:t> </a:t>
                </a:r>
              </a:p>
            </p:txBody>
          </p:sp>
        </mc:Fallback>
      </mc:AlternateContent>
    </p:spTree>
    <p:extLst>
      <p:ext uri="{BB962C8B-B14F-4D97-AF65-F5344CB8AC3E}">
        <p14:creationId xmlns:p14="http://schemas.microsoft.com/office/powerpoint/2010/main" val="392886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dirty="0"/>
              <a:t>Κυρτά Περιβλήματα</a:t>
            </a:r>
            <a:endParaRPr lang="en-US" dirty="0"/>
          </a:p>
        </p:txBody>
      </p:sp>
      <p:sp>
        <p:nvSpPr>
          <p:cNvPr id="5" name="Text Placeholder 4"/>
          <p:cNvSpPr>
            <a:spLocks noGrp="1"/>
          </p:cNvSpPr>
          <p:nvPr>
            <p:ph type="body" idx="1"/>
          </p:nvPr>
        </p:nvSpPr>
        <p:spPr/>
        <p:txBody>
          <a:bodyPr/>
          <a:lstStyle/>
          <a:p>
            <a:r>
              <a:rPr lang="el-GR" dirty="0"/>
              <a:t>Ένα Παράδειγμα</a:t>
            </a:r>
            <a:endParaRPr lang="en-US" dirty="0"/>
          </a:p>
        </p:txBody>
      </p:sp>
      <p:pic>
        <p:nvPicPr>
          <p:cNvPr id="41986" name="Picture 2" descr="http://4.bp.blogspot.com/-2y-ox8qZeRQ/T7kTlMoTcXI/AAAAAAAAE5o/RF7V1QcZH2s/s320/hull.png"/>
          <p:cNvPicPr>
            <a:picLocks noChangeAspect="1" noChangeArrowheads="1"/>
          </p:cNvPicPr>
          <p:nvPr/>
        </p:nvPicPr>
        <p:blipFill>
          <a:blip r:embed="rId2" cstate="print"/>
          <a:srcRect/>
          <a:stretch>
            <a:fillRect/>
          </a:stretch>
        </p:blipFill>
        <p:spPr bwMode="auto">
          <a:xfrm>
            <a:off x="4572000" y="609600"/>
            <a:ext cx="3881190" cy="3505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685800" y="152400"/>
            <a:ext cx="7772400" cy="1143000"/>
          </a:xfrm>
        </p:spPr>
        <p:txBody>
          <a:bodyPr>
            <a:normAutofit fontScale="90000"/>
          </a:bodyPr>
          <a:lstStyle/>
          <a:p>
            <a:r>
              <a:rPr lang="el-GR" dirty="0"/>
              <a:t>Κυρτό Σύνολο</a:t>
            </a:r>
            <a:r>
              <a:rPr lang="en-US" dirty="0"/>
              <a:t> &amp; </a:t>
            </a:r>
            <a:r>
              <a:rPr lang="el-GR" dirty="0"/>
              <a:t>Μη-κυρτό Σύνολο</a:t>
            </a:r>
            <a:endParaRPr lang="en-US" dirty="0"/>
          </a:p>
        </p:txBody>
      </p:sp>
      <p:sp>
        <p:nvSpPr>
          <p:cNvPr id="393219" name="Text Box 3"/>
          <p:cNvSpPr txBox="1">
            <a:spLocks noChangeArrowheads="1"/>
          </p:cNvSpPr>
          <p:nvPr/>
        </p:nvSpPr>
        <p:spPr bwMode="auto">
          <a:xfrm>
            <a:off x="304800" y="1524000"/>
            <a:ext cx="8100126" cy="1200329"/>
          </a:xfrm>
          <a:prstGeom prst="rect">
            <a:avLst/>
          </a:prstGeom>
          <a:noFill/>
          <a:ln w="9525">
            <a:noFill/>
            <a:miter lim="800000"/>
            <a:headEnd/>
            <a:tailEnd/>
          </a:ln>
          <a:effectLst/>
        </p:spPr>
        <p:txBody>
          <a:bodyPr wrap="square">
            <a:spAutoFit/>
          </a:bodyPr>
          <a:lstStyle/>
          <a:p>
            <a:r>
              <a:rPr lang="el-GR" sz="2400" dirty="0"/>
              <a:t>Μία επίπεδη περιοχή </a:t>
            </a:r>
            <a:r>
              <a:rPr lang="en-US" sz="2400" i="1" dirty="0"/>
              <a:t>R</a:t>
            </a:r>
            <a:r>
              <a:rPr lang="en-US" sz="2400" dirty="0"/>
              <a:t> </a:t>
            </a:r>
            <a:r>
              <a:rPr lang="el-GR" sz="2400" dirty="0"/>
              <a:t>είναι </a:t>
            </a:r>
            <a:r>
              <a:rPr lang="el-GR" sz="2400" b="1" dirty="0">
                <a:solidFill>
                  <a:srgbClr val="FF0000"/>
                </a:solidFill>
              </a:rPr>
              <a:t>κυρτή</a:t>
            </a:r>
            <a:r>
              <a:rPr lang="en-US" sz="2400" dirty="0"/>
              <a:t> </a:t>
            </a:r>
            <a:r>
              <a:rPr lang="el-GR" sz="2400" dirty="0"/>
              <a:t>αν και μόνο αν για κάθε ζεύγος σημείων </a:t>
            </a:r>
            <a:r>
              <a:rPr lang="en-US" sz="2400" i="1" dirty="0"/>
              <a:t>p</a:t>
            </a:r>
            <a:r>
              <a:rPr lang="el-GR" sz="2400" i="1" dirty="0"/>
              <a:t>, </a:t>
            </a:r>
            <a:r>
              <a:rPr lang="en-US" sz="2400" i="1" dirty="0"/>
              <a:t>q</a:t>
            </a:r>
            <a:r>
              <a:rPr lang="en-US" sz="2400" dirty="0"/>
              <a:t> </a:t>
            </a:r>
            <a:r>
              <a:rPr lang="en-US" sz="2400" dirty="0">
                <a:sym typeface="Symbol"/>
              </a:rPr>
              <a:t></a:t>
            </a:r>
            <a:r>
              <a:rPr lang="el-GR" sz="2400" dirty="0"/>
              <a:t> </a:t>
            </a:r>
            <a:r>
              <a:rPr lang="en-US" sz="2400" i="1" dirty="0"/>
              <a:t>R</a:t>
            </a:r>
            <a:r>
              <a:rPr lang="en-US" sz="2400" dirty="0"/>
              <a:t>, </a:t>
            </a:r>
            <a:r>
              <a:rPr lang="el-GR" sz="2400" dirty="0"/>
              <a:t>το ευθύγραμμο τμήμα </a:t>
            </a:r>
            <a:r>
              <a:rPr lang="en-US" sz="2400" i="1" dirty="0" err="1"/>
              <a:t>pq</a:t>
            </a:r>
            <a:r>
              <a:rPr lang="en-US" sz="2400" dirty="0"/>
              <a:t> </a:t>
            </a:r>
            <a:r>
              <a:rPr lang="el-GR" sz="2400" dirty="0"/>
              <a:t>κείται εντός του </a:t>
            </a:r>
            <a:r>
              <a:rPr lang="en-US" sz="2400" i="1" dirty="0"/>
              <a:t>R</a:t>
            </a:r>
            <a:r>
              <a:rPr lang="en-US" sz="2400" dirty="0"/>
              <a:t>. </a:t>
            </a:r>
          </a:p>
        </p:txBody>
      </p:sp>
      <p:sp>
        <p:nvSpPr>
          <p:cNvPr id="393221" name="Line 5"/>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393222" name="Text Box 6"/>
          <p:cNvSpPr txBox="1">
            <a:spLocks noChangeArrowheads="1"/>
          </p:cNvSpPr>
          <p:nvPr/>
        </p:nvSpPr>
        <p:spPr bwMode="auto">
          <a:xfrm>
            <a:off x="762000" y="2819400"/>
            <a:ext cx="5194179" cy="461665"/>
          </a:xfrm>
          <a:prstGeom prst="rect">
            <a:avLst/>
          </a:prstGeom>
          <a:noFill/>
          <a:ln w="9525">
            <a:noFill/>
            <a:miter lim="800000"/>
            <a:headEnd/>
            <a:tailEnd/>
          </a:ln>
          <a:effectLst/>
        </p:spPr>
        <p:txBody>
          <a:bodyPr wrap="none">
            <a:spAutoFit/>
          </a:bodyPr>
          <a:lstStyle/>
          <a:p>
            <a:r>
              <a:rPr lang="el-GR" sz="2400" dirty="0"/>
              <a:t>Διαφορετικά το αποκαλούμε </a:t>
            </a:r>
            <a:r>
              <a:rPr lang="el-GR" sz="2400" b="1" dirty="0">
                <a:solidFill>
                  <a:srgbClr val="FF0000"/>
                </a:solidFill>
              </a:rPr>
              <a:t>μη-κυρτό</a:t>
            </a:r>
            <a:r>
              <a:rPr lang="en-US" sz="2400" dirty="0"/>
              <a:t>. </a:t>
            </a:r>
          </a:p>
        </p:txBody>
      </p:sp>
      <p:grpSp>
        <p:nvGrpSpPr>
          <p:cNvPr id="2" name="Group 7"/>
          <p:cNvGrpSpPr>
            <a:grpSpLocks/>
          </p:cNvGrpSpPr>
          <p:nvPr/>
        </p:nvGrpSpPr>
        <p:grpSpPr bwMode="auto">
          <a:xfrm>
            <a:off x="1828800" y="3352803"/>
            <a:ext cx="2439988" cy="3128964"/>
            <a:chOff x="1152" y="2112"/>
            <a:chExt cx="1537" cy="1971"/>
          </a:xfrm>
        </p:grpSpPr>
        <p:sp>
          <p:nvSpPr>
            <p:cNvPr id="393224" name="Text Box 8"/>
            <p:cNvSpPr txBox="1">
              <a:spLocks noChangeArrowheads="1"/>
            </p:cNvSpPr>
            <p:nvPr/>
          </p:nvSpPr>
          <p:spPr bwMode="auto">
            <a:xfrm>
              <a:off x="1488" y="3792"/>
              <a:ext cx="596" cy="291"/>
            </a:xfrm>
            <a:prstGeom prst="rect">
              <a:avLst/>
            </a:prstGeom>
            <a:noFill/>
            <a:ln w="9525">
              <a:noFill/>
              <a:miter lim="800000"/>
              <a:headEnd/>
              <a:tailEnd/>
            </a:ln>
            <a:effectLst/>
          </p:spPr>
          <p:txBody>
            <a:bodyPr wrap="none">
              <a:spAutoFit/>
            </a:bodyPr>
            <a:lstStyle/>
            <a:p>
              <a:r>
                <a:rPr lang="el-GR" sz="2400" dirty="0">
                  <a:solidFill>
                    <a:schemeClr val="accent2"/>
                  </a:solidFill>
                </a:rPr>
                <a:t>Κυρτό</a:t>
              </a:r>
              <a:endParaRPr lang="en-US" sz="2400" dirty="0">
                <a:solidFill>
                  <a:schemeClr val="accent2"/>
                </a:solidFill>
              </a:endParaRPr>
            </a:p>
          </p:txBody>
        </p:sp>
        <p:grpSp>
          <p:nvGrpSpPr>
            <p:cNvPr id="3" name="Group 9"/>
            <p:cNvGrpSpPr>
              <a:grpSpLocks/>
            </p:cNvGrpSpPr>
            <p:nvPr/>
          </p:nvGrpSpPr>
          <p:grpSpPr bwMode="auto">
            <a:xfrm>
              <a:off x="1152" y="2112"/>
              <a:ext cx="1537" cy="1474"/>
              <a:chOff x="1152" y="2112"/>
              <a:chExt cx="1537" cy="1474"/>
            </a:xfrm>
          </p:grpSpPr>
          <p:sp>
            <p:nvSpPr>
              <p:cNvPr id="393226" name="Freeform 10"/>
              <p:cNvSpPr>
                <a:spLocks/>
              </p:cNvSpPr>
              <p:nvPr/>
            </p:nvSpPr>
            <p:spPr bwMode="auto">
              <a:xfrm>
                <a:off x="1152" y="2112"/>
                <a:ext cx="1537" cy="1474"/>
              </a:xfrm>
              <a:custGeom>
                <a:avLst/>
                <a:gdLst/>
                <a:ahLst/>
                <a:cxnLst>
                  <a:cxn ang="0">
                    <a:pos x="488" y="56"/>
                  </a:cxn>
                  <a:cxn ang="0">
                    <a:pos x="1304" y="344"/>
                  </a:cxn>
                  <a:cxn ang="0">
                    <a:pos x="1400" y="1304"/>
                  </a:cxn>
                  <a:cxn ang="0">
                    <a:pos x="488" y="1352"/>
                  </a:cxn>
                  <a:cxn ang="0">
                    <a:pos x="8" y="680"/>
                  </a:cxn>
                  <a:cxn ang="0">
                    <a:pos x="488" y="56"/>
                  </a:cxn>
                </a:cxnLst>
                <a:rect l="0" t="0" r="r" b="b"/>
                <a:pathLst>
                  <a:path w="1536" h="1472">
                    <a:moveTo>
                      <a:pt x="488" y="56"/>
                    </a:moveTo>
                    <a:cubicBezTo>
                      <a:pt x="704" y="0"/>
                      <a:pt x="1152" y="136"/>
                      <a:pt x="1304" y="344"/>
                    </a:cubicBezTo>
                    <a:cubicBezTo>
                      <a:pt x="1456" y="552"/>
                      <a:pt x="1536" y="1136"/>
                      <a:pt x="1400" y="1304"/>
                    </a:cubicBezTo>
                    <a:cubicBezTo>
                      <a:pt x="1264" y="1472"/>
                      <a:pt x="720" y="1456"/>
                      <a:pt x="488" y="1352"/>
                    </a:cubicBezTo>
                    <a:cubicBezTo>
                      <a:pt x="256" y="1248"/>
                      <a:pt x="16" y="896"/>
                      <a:pt x="8" y="680"/>
                    </a:cubicBezTo>
                    <a:cubicBezTo>
                      <a:pt x="0" y="464"/>
                      <a:pt x="272" y="112"/>
                      <a:pt x="488" y="56"/>
                    </a:cubicBezTo>
                    <a:close/>
                  </a:path>
                </a:pathLst>
              </a:custGeom>
              <a:solidFill>
                <a:srgbClr val="99FFCC"/>
              </a:solidFill>
              <a:ln w="9525" cap="flat" cmpd="sng">
                <a:solidFill>
                  <a:schemeClr val="tx1"/>
                </a:solidFill>
                <a:prstDash val="solid"/>
                <a:round/>
                <a:headEnd type="none" w="med" len="med"/>
                <a:tailEnd type="none" w="med" len="med"/>
              </a:ln>
              <a:effectLst/>
            </p:spPr>
            <p:txBody>
              <a:bodyPr wrap="none" anchor="ctr"/>
              <a:lstStyle/>
              <a:p>
                <a:endParaRPr lang="en-US"/>
              </a:p>
            </p:txBody>
          </p:sp>
          <p:grpSp>
            <p:nvGrpSpPr>
              <p:cNvPr id="4" name="Group 11"/>
              <p:cNvGrpSpPr>
                <a:grpSpLocks/>
              </p:cNvGrpSpPr>
              <p:nvPr/>
            </p:nvGrpSpPr>
            <p:grpSpPr bwMode="auto">
              <a:xfrm>
                <a:off x="1238" y="2282"/>
                <a:ext cx="922" cy="1030"/>
                <a:chOff x="1238" y="2282"/>
                <a:chExt cx="922" cy="1030"/>
              </a:xfrm>
            </p:grpSpPr>
            <p:sp>
              <p:nvSpPr>
                <p:cNvPr id="393228" name="Oval 12"/>
                <p:cNvSpPr>
                  <a:spLocks noChangeArrowheads="1"/>
                </p:cNvSpPr>
                <p:nvPr/>
              </p:nvSpPr>
              <p:spPr bwMode="auto">
                <a:xfrm>
                  <a:off x="1872" y="2448"/>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93229" name="Oval 13"/>
                <p:cNvSpPr>
                  <a:spLocks noChangeArrowheads="1"/>
                </p:cNvSpPr>
                <p:nvPr/>
              </p:nvSpPr>
              <p:spPr bwMode="auto">
                <a:xfrm>
                  <a:off x="2064" y="3216"/>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93230" name="Text Box 14"/>
                <p:cNvSpPr txBox="1">
                  <a:spLocks noChangeArrowheads="1"/>
                </p:cNvSpPr>
                <p:nvPr/>
              </p:nvSpPr>
              <p:spPr bwMode="auto">
                <a:xfrm>
                  <a:off x="1670" y="2282"/>
                  <a:ext cx="212" cy="288"/>
                </a:xfrm>
                <a:prstGeom prst="rect">
                  <a:avLst/>
                </a:prstGeom>
                <a:noFill/>
                <a:ln w="9525">
                  <a:noFill/>
                  <a:miter lim="800000"/>
                  <a:headEnd/>
                  <a:tailEnd/>
                </a:ln>
                <a:effectLst/>
              </p:spPr>
              <p:txBody>
                <a:bodyPr wrap="none">
                  <a:spAutoFit/>
                </a:bodyPr>
                <a:lstStyle/>
                <a:p>
                  <a:r>
                    <a:rPr lang="en-US" i="1"/>
                    <a:t>p</a:t>
                  </a:r>
                </a:p>
              </p:txBody>
            </p:sp>
            <p:sp>
              <p:nvSpPr>
                <p:cNvPr id="393231" name="Text Box 15"/>
                <p:cNvSpPr txBox="1">
                  <a:spLocks noChangeArrowheads="1"/>
                </p:cNvSpPr>
                <p:nvPr/>
              </p:nvSpPr>
              <p:spPr bwMode="auto">
                <a:xfrm>
                  <a:off x="1814" y="3002"/>
                  <a:ext cx="212" cy="288"/>
                </a:xfrm>
                <a:prstGeom prst="rect">
                  <a:avLst/>
                </a:prstGeom>
                <a:noFill/>
                <a:ln w="9525">
                  <a:noFill/>
                  <a:miter lim="800000"/>
                  <a:headEnd/>
                  <a:tailEnd/>
                </a:ln>
                <a:effectLst/>
              </p:spPr>
              <p:txBody>
                <a:bodyPr wrap="none">
                  <a:spAutoFit/>
                </a:bodyPr>
                <a:lstStyle/>
                <a:p>
                  <a:r>
                    <a:rPr lang="en-US" i="1"/>
                    <a:t>q</a:t>
                  </a:r>
                </a:p>
              </p:txBody>
            </p:sp>
            <p:sp>
              <p:nvSpPr>
                <p:cNvPr id="393232" name="Line 16"/>
                <p:cNvSpPr>
                  <a:spLocks noChangeShapeType="1"/>
                </p:cNvSpPr>
                <p:nvPr/>
              </p:nvSpPr>
              <p:spPr bwMode="auto">
                <a:xfrm>
                  <a:off x="1920" y="2544"/>
                  <a:ext cx="192" cy="672"/>
                </a:xfrm>
                <a:prstGeom prst="line">
                  <a:avLst/>
                </a:prstGeom>
                <a:noFill/>
                <a:ln w="9525">
                  <a:solidFill>
                    <a:schemeClr val="tx1"/>
                  </a:solidFill>
                  <a:round/>
                  <a:headEnd/>
                  <a:tailEnd/>
                </a:ln>
                <a:effectLst/>
              </p:spPr>
              <p:txBody>
                <a:bodyPr wrap="none" anchor="ctr"/>
                <a:lstStyle/>
                <a:p>
                  <a:endParaRPr lang="en-US"/>
                </a:p>
              </p:txBody>
            </p:sp>
            <p:sp>
              <p:nvSpPr>
                <p:cNvPr id="393233" name="Text Box 17"/>
                <p:cNvSpPr txBox="1">
                  <a:spLocks noChangeArrowheads="1"/>
                </p:cNvSpPr>
                <p:nvPr/>
              </p:nvSpPr>
              <p:spPr bwMode="auto">
                <a:xfrm>
                  <a:off x="1238" y="2714"/>
                  <a:ext cx="233" cy="288"/>
                </a:xfrm>
                <a:prstGeom prst="rect">
                  <a:avLst/>
                </a:prstGeom>
                <a:noFill/>
                <a:ln w="9525">
                  <a:noFill/>
                  <a:miter lim="800000"/>
                  <a:headEnd/>
                  <a:tailEnd/>
                </a:ln>
                <a:effectLst/>
              </p:spPr>
              <p:txBody>
                <a:bodyPr wrap="none">
                  <a:spAutoFit/>
                </a:bodyPr>
                <a:lstStyle/>
                <a:p>
                  <a:r>
                    <a:rPr lang="en-US" i="1"/>
                    <a:t>R</a:t>
                  </a:r>
                  <a:endParaRPr lang="en-US"/>
                </a:p>
              </p:txBody>
            </p:sp>
            <p:sp>
              <p:nvSpPr>
                <p:cNvPr id="393234" name="Text Box 18"/>
                <p:cNvSpPr txBox="1">
                  <a:spLocks noChangeArrowheads="1"/>
                </p:cNvSpPr>
                <p:nvPr/>
              </p:nvSpPr>
              <p:spPr bwMode="auto">
                <a:xfrm>
                  <a:off x="1344" y="2784"/>
                  <a:ext cx="188" cy="231"/>
                </a:xfrm>
                <a:prstGeom prst="rect">
                  <a:avLst/>
                </a:prstGeom>
                <a:noFill/>
                <a:ln w="9525">
                  <a:noFill/>
                  <a:miter lim="800000"/>
                  <a:headEnd/>
                  <a:tailEnd/>
                </a:ln>
                <a:effectLst/>
              </p:spPr>
              <p:txBody>
                <a:bodyPr wrap="none">
                  <a:spAutoFit/>
                </a:bodyPr>
                <a:lstStyle/>
                <a:p>
                  <a:r>
                    <a:rPr lang="en-US" sz="1800" dirty="0"/>
                    <a:t>1</a:t>
                  </a:r>
                </a:p>
              </p:txBody>
            </p:sp>
          </p:grpSp>
        </p:grpSp>
      </p:grpSp>
      <p:grpSp>
        <p:nvGrpSpPr>
          <p:cNvPr id="5" name="Group 19"/>
          <p:cNvGrpSpPr>
            <a:grpSpLocks/>
          </p:cNvGrpSpPr>
          <p:nvPr/>
        </p:nvGrpSpPr>
        <p:grpSpPr bwMode="auto">
          <a:xfrm>
            <a:off x="5943602" y="3165476"/>
            <a:ext cx="1746251" cy="3240089"/>
            <a:chOff x="3744" y="1994"/>
            <a:chExt cx="1100" cy="2041"/>
          </a:xfrm>
        </p:grpSpPr>
        <p:sp>
          <p:nvSpPr>
            <p:cNvPr id="393236" name="AutoShape 20"/>
            <p:cNvSpPr>
              <a:spLocks noChangeArrowheads="1"/>
            </p:cNvSpPr>
            <p:nvPr/>
          </p:nvSpPr>
          <p:spPr bwMode="auto">
            <a:xfrm>
              <a:off x="3744" y="2208"/>
              <a:ext cx="864" cy="1248"/>
            </a:xfrm>
            <a:prstGeom prst="moon">
              <a:avLst>
                <a:gd name="adj" fmla="val 50000"/>
              </a:avLst>
            </a:prstGeom>
            <a:solidFill>
              <a:srgbClr val="99FFCC"/>
            </a:solidFill>
            <a:ln w="9525">
              <a:solidFill>
                <a:schemeClr val="tx1"/>
              </a:solidFill>
              <a:miter lim="800000"/>
              <a:headEnd/>
              <a:tailEnd/>
            </a:ln>
            <a:effectLst/>
          </p:spPr>
          <p:txBody>
            <a:bodyPr wrap="none" anchor="ctr"/>
            <a:lstStyle/>
            <a:p>
              <a:pPr algn="ctr"/>
              <a:endParaRPr lang="en-US"/>
            </a:p>
          </p:txBody>
        </p:sp>
        <p:sp>
          <p:nvSpPr>
            <p:cNvPr id="393237" name="Oval 21"/>
            <p:cNvSpPr>
              <a:spLocks noChangeArrowheads="1"/>
            </p:cNvSpPr>
            <p:nvPr/>
          </p:nvSpPr>
          <p:spPr bwMode="auto">
            <a:xfrm>
              <a:off x="4272" y="2304"/>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93238" name="Oval 22"/>
            <p:cNvSpPr>
              <a:spLocks noChangeArrowheads="1"/>
            </p:cNvSpPr>
            <p:nvPr/>
          </p:nvSpPr>
          <p:spPr bwMode="auto">
            <a:xfrm>
              <a:off x="4320" y="3312"/>
              <a:ext cx="96" cy="96"/>
            </a:xfrm>
            <a:prstGeom prst="ellipse">
              <a:avLst/>
            </a:prstGeom>
            <a:solidFill>
              <a:srgbClr val="FF6600"/>
            </a:solidFill>
            <a:ln w="9525">
              <a:solidFill>
                <a:schemeClr val="tx1"/>
              </a:solidFill>
              <a:round/>
              <a:headEnd/>
              <a:tailEnd/>
            </a:ln>
            <a:effectLst/>
          </p:spPr>
          <p:txBody>
            <a:bodyPr wrap="none" anchor="ctr"/>
            <a:lstStyle/>
            <a:p>
              <a:endParaRPr lang="en-US"/>
            </a:p>
          </p:txBody>
        </p:sp>
        <p:sp>
          <p:nvSpPr>
            <p:cNvPr id="393239" name="Text Box 23"/>
            <p:cNvSpPr txBox="1">
              <a:spLocks noChangeArrowheads="1"/>
            </p:cNvSpPr>
            <p:nvPr/>
          </p:nvSpPr>
          <p:spPr bwMode="auto">
            <a:xfrm>
              <a:off x="4118" y="1994"/>
              <a:ext cx="212" cy="288"/>
            </a:xfrm>
            <a:prstGeom prst="rect">
              <a:avLst/>
            </a:prstGeom>
            <a:noFill/>
            <a:ln w="9525">
              <a:noFill/>
              <a:miter lim="800000"/>
              <a:headEnd/>
              <a:tailEnd/>
            </a:ln>
            <a:effectLst/>
          </p:spPr>
          <p:txBody>
            <a:bodyPr wrap="none">
              <a:spAutoFit/>
            </a:bodyPr>
            <a:lstStyle/>
            <a:p>
              <a:r>
                <a:rPr lang="en-US" i="1"/>
                <a:t>p</a:t>
              </a:r>
            </a:p>
          </p:txBody>
        </p:sp>
        <p:sp>
          <p:nvSpPr>
            <p:cNvPr id="393240" name="Text Box 24"/>
            <p:cNvSpPr txBox="1">
              <a:spLocks noChangeArrowheads="1"/>
            </p:cNvSpPr>
            <p:nvPr/>
          </p:nvSpPr>
          <p:spPr bwMode="auto">
            <a:xfrm>
              <a:off x="4166" y="3386"/>
              <a:ext cx="212" cy="288"/>
            </a:xfrm>
            <a:prstGeom prst="rect">
              <a:avLst/>
            </a:prstGeom>
            <a:noFill/>
            <a:ln w="9525">
              <a:noFill/>
              <a:miter lim="800000"/>
              <a:headEnd/>
              <a:tailEnd/>
            </a:ln>
            <a:effectLst/>
          </p:spPr>
          <p:txBody>
            <a:bodyPr wrap="none">
              <a:spAutoFit/>
            </a:bodyPr>
            <a:lstStyle/>
            <a:p>
              <a:r>
                <a:rPr lang="en-US" i="1"/>
                <a:t>q</a:t>
              </a:r>
            </a:p>
          </p:txBody>
        </p:sp>
        <p:sp>
          <p:nvSpPr>
            <p:cNvPr id="393241" name="Line 25"/>
            <p:cNvSpPr>
              <a:spLocks noChangeShapeType="1"/>
            </p:cNvSpPr>
            <p:nvPr/>
          </p:nvSpPr>
          <p:spPr bwMode="auto">
            <a:xfrm>
              <a:off x="4320" y="2400"/>
              <a:ext cx="48" cy="912"/>
            </a:xfrm>
            <a:prstGeom prst="line">
              <a:avLst/>
            </a:prstGeom>
            <a:noFill/>
            <a:ln w="9525">
              <a:solidFill>
                <a:schemeClr val="tx1"/>
              </a:solidFill>
              <a:round/>
              <a:headEnd/>
              <a:tailEnd/>
            </a:ln>
            <a:effectLst/>
          </p:spPr>
          <p:txBody>
            <a:bodyPr wrap="none" anchor="ctr"/>
            <a:lstStyle/>
            <a:p>
              <a:endParaRPr lang="en-US"/>
            </a:p>
          </p:txBody>
        </p:sp>
        <p:sp>
          <p:nvSpPr>
            <p:cNvPr id="393242" name="Text Box 26"/>
            <p:cNvSpPr txBox="1">
              <a:spLocks noChangeArrowheads="1"/>
            </p:cNvSpPr>
            <p:nvPr/>
          </p:nvSpPr>
          <p:spPr bwMode="auto">
            <a:xfrm>
              <a:off x="3840" y="2688"/>
              <a:ext cx="233" cy="288"/>
            </a:xfrm>
            <a:prstGeom prst="rect">
              <a:avLst/>
            </a:prstGeom>
            <a:noFill/>
            <a:ln w="9525">
              <a:noFill/>
              <a:miter lim="800000"/>
              <a:headEnd/>
              <a:tailEnd/>
            </a:ln>
            <a:effectLst/>
          </p:spPr>
          <p:txBody>
            <a:bodyPr wrap="none">
              <a:spAutoFit/>
            </a:bodyPr>
            <a:lstStyle/>
            <a:p>
              <a:r>
                <a:rPr lang="en-US" i="1"/>
                <a:t>R</a:t>
              </a:r>
              <a:endParaRPr lang="en-US"/>
            </a:p>
          </p:txBody>
        </p:sp>
        <p:sp>
          <p:nvSpPr>
            <p:cNvPr id="393243" name="Text Box 27"/>
            <p:cNvSpPr txBox="1">
              <a:spLocks noChangeArrowheads="1"/>
            </p:cNvSpPr>
            <p:nvPr/>
          </p:nvSpPr>
          <p:spPr bwMode="auto">
            <a:xfrm>
              <a:off x="3936" y="2784"/>
              <a:ext cx="188" cy="231"/>
            </a:xfrm>
            <a:prstGeom prst="rect">
              <a:avLst/>
            </a:prstGeom>
            <a:noFill/>
            <a:ln w="9525">
              <a:noFill/>
              <a:miter lim="800000"/>
              <a:headEnd/>
              <a:tailEnd/>
            </a:ln>
            <a:effectLst/>
          </p:spPr>
          <p:txBody>
            <a:bodyPr wrap="none">
              <a:spAutoFit/>
            </a:bodyPr>
            <a:lstStyle/>
            <a:p>
              <a:r>
                <a:rPr lang="en-US" sz="1800"/>
                <a:t>2</a:t>
              </a:r>
            </a:p>
          </p:txBody>
        </p:sp>
        <p:sp>
          <p:nvSpPr>
            <p:cNvPr id="393244" name="Text Box 28"/>
            <p:cNvSpPr txBox="1">
              <a:spLocks noChangeArrowheads="1"/>
            </p:cNvSpPr>
            <p:nvPr/>
          </p:nvSpPr>
          <p:spPr bwMode="auto">
            <a:xfrm>
              <a:off x="3936" y="3744"/>
              <a:ext cx="908" cy="291"/>
            </a:xfrm>
            <a:prstGeom prst="rect">
              <a:avLst/>
            </a:prstGeom>
            <a:noFill/>
            <a:ln w="9525">
              <a:noFill/>
              <a:miter lim="800000"/>
              <a:headEnd/>
              <a:tailEnd/>
            </a:ln>
            <a:effectLst/>
          </p:spPr>
          <p:txBody>
            <a:bodyPr wrap="none">
              <a:spAutoFit/>
            </a:bodyPr>
            <a:lstStyle/>
            <a:p>
              <a:r>
                <a:rPr lang="el-GR" sz="2400" dirty="0">
                  <a:solidFill>
                    <a:schemeClr val="accent2"/>
                  </a:solidFill>
                </a:rPr>
                <a:t>Μη-κυρτό</a:t>
              </a:r>
              <a:endParaRPr lang="en-US" dirty="0">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3222"/>
                                        </p:tgtEl>
                                        <p:attrNameLst>
                                          <p:attrName>style.visibility</p:attrName>
                                        </p:attrNameLst>
                                      </p:cBhvr>
                                      <p:to>
                                        <p:strVal val="visible"/>
                                      </p:to>
                                    </p:set>
                                    <p:animEffect transition="in" filter="slide(fromBottom)">
                                      <p:cBhvr>
                                        <p:cTn id="12" dur="500"/>
                                        <p:tgtEl>
                                          <p:spTgt spid="39322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85800" y="152400"/>
            <a:ext cx="7772400" cy="1143000"/>
          </a:xfrm>
        </p:spPr>
        <p:txBody>
          <a:bodyPr/>
          <a:lstStyle/>
          <a:p>
            <a:r>
              <a:rPr lang="el-GR" dirty="0"/>
              <a:t>Κυρτό Περίβλημα</a:t>
            </a:r>
            <a:endParaRPr lang="en-US" dirty="0"/>
          </a:p>
        </p:txBody>
      </p:sp>
      <p:sp>
        <p:nvSpPr>
          <p:cNvPr id="395267" name="Text Box 3"/>
          <p:cNvSpPr txBox="1">
            <a:spLocks noChangeArrowheads="1"/>
          </p:cNvSpPr>
          <p:nvPr/>
        </p:nvSpPr>
        <p:spPr bwMode="auto">
          <a:xfrm>
            <a:off x="609600" y="1447800"/>
            <a:ext cx="7696200" cy="830997"/>
          </a:xfrm>
          <a:prstGeom prst="rect">
            <a:avLst/>
          </a:prstGeom>
          <a:noFill/>
          <a:ln w="9525">
            <a:noFill/>
            <a:miter lim="800000"/>
            <a:headEnd/>
            <a:tailEnd/>
          </a:ln>
          <a:effectLst/>
        </p:spPr>
        <p:txBody>
          <a:bodyPr wrap="square">
            <a:spAutoFit/>
          </a:bodyPr>
          <a:lstStyle/>
          <a:p>
            <a:r>
              <a:rPr lang="el-GR" sz="2400" dirty="0"/>
              <a:t>Το </a:t>
            </a:r>
            <a:r>
              <a:rPr lang="el-GR" sz="2400" b="1" dirty="0">
                <a:solidFill>
                  <a:srgbClr val="FF0000"/>
                </a:solidFill>
              </a:rPr>
              <a:t>κυρτό περίβλημα </a:t>
            </a:r>
            <a:r>
              <a:rPr lang="en-US" sz="2400" dirty="0"/>
              <a:t>CH(</a:t>
            </a:r>
            <a:r>
              <a:rPr lang="en-US" sz="2400" i="1" dirty="0"/>
              <a:t>P</a:t>
            </a:r>
            <a:r>
              <a:rPr lang="en-US" sz="2400" dirty="0"/>
              <a:t>) </a:t>
            </a:r>
            <a:r>
              <a:rPr lang="el-GR" sz="2400" dirty="0"/>
              <a:t>ενός συνόλου </a:t>
            </a:r>
            <a:r>
              <a:rPr lang="en-US" sz="2400" i="1" dirty="0"/>
              <a:t>P</a:t>
            </a:r>
            <a:r>
              <a:rPr lang="en-US" sz="2400" dirty="0"/>
              <a:t> </a:t>
            </a:r>
            <a:r>
              <a:rPr lang="el-GR" sz="2400" dirty="0"/>
              <a:t>είναι η </a:t>
            </a:r>
            <a:r>
              <a:rPr lang="el-GR" sz="2400" i="1" dirty="0">
                <a:solidFill>
                  <a:srgbClr val="FF3399"/>
                </a:solidFill>
              </a:rPr>
              <a:t>μικρότερη </a:t>
            </a:r>
            <a:r>
              <a:rPr lang="el-GR" sz="2400" dirty="0"/>
              <a:t>κυρτή περιοχή που περιέχει το </a:t>
            </a:r>
            <a:r>
              <a:rPr lang="en-US" sz="2400" i="1" dirty="0"/>
              <a:t>P</a:t>
            </a:r>
            <a:r>
              <a:rPr lang="en-US" sz="2400" dirty="0"/>
              <a:t>. </a:t>
            </a:r>
          </a:p>
        </p:txBody>
      </p:sp>
      <p:pic>
        <p:nvPicPr>
          <p:cNvPr id="395268" name="Picture 4"/>
          <p:cNvPicPr>
            <a:picLocks noChangeAspect="1" noChangeArrowheads="1"/>
          </p:cNvPicPr>
          <p:nvPr/>
        </p:nvPicPr>
        <p:blipFill>
          <a:blip r:embed="rId2" cstate="print"/>
          <a:srcRect/>
          <a:stretch>
            <a:fillRect/>
          </a:stretch>
        </p:blipFill>
        <p:spPr bwMode="auto">
          <a:xfrm>
            <a:off x="4421188" y="3117850"/>
            <a:ext cx="168275" cy="168275"/>
          </a:xfrm>
          <a:prstGeom prst="rect">
            <a:avLst/>
          </a:prstGeom>
          <a:noFill/>
          <a:ln w="9525">
            <a:noFill/>
            <a:miter lim="800000"/>
            <a:headEnd/>
            <a:tailEnd/>
          </a:ln>
          <a:effectLst/>
        </p:spPr>
      </p:pic>
      <p:pic>
        <p:nvPicPr>
          <p:cNvPr id="395269" name="Picture 5"/>
          <p:cNvPicPr>
            <a:picLocks noChangeAspect="1" noChangeArrowheads="1"/>
          </p:cNvPicPr>
          <p:nvPr/>
        </p:nvPicPr>
        <p:blipFill>
          <a:blip r:embed="rId2" cstate="print"/>
          <a:srcRect/>
          <a:stretch>
            <a:fillRect/>
          </a:stretch>
        </p:blipFill>
        <p:spPr bwMode="auto">
          <a:xfrm>
            <a:off x="5422900" y="3505200"/>
            <a:ext cx="168275" cy="168275"/>
          </a:xfrm>
          <a:prstGeom prst="rect">
            <a:avLst/>
          </a:prstGeom>
          <a:noFill/>
          <a:ln w="9525">
            <a:noFill/>
            <a:miter lim="800000"/>
            <a:headEnd/>
            <a:tailEnd/>
          </a:ln>
          <a:effectLst/>
        </p:spPr>
      </p:pic>
      <p:pic>
        <p:nvPicPr>
          <p:cNvPr id="395270" name="Picture 6"/>
          <p:cNvPicPr>
            <a:picLocks noChangeAspect="1" noChangeArrowheads="1"/>
          </p:cNvPicPr>
          <p:nvPr/>
        </p:nvPicPr>
        <p:blipFill>
          <a:blip r:embed="rId2" cstate="print"/>
          <a:srcRect/>
          <a:stretch>
            <a:fillRect/>
          </a:stretch>
        </p:blipFill>
        <p:spPr bwMode="auto">
          <a:xfrm>
            <a:off x="4725988" y="3422650"/>
            <a:ext cx="168275" cy="168275"/>
          </a:xfrm>
          <a:prstGeom prst="rect">
            <a:avLst/>
          </a:prstGeom>
          <a:noFill/>
          <a:ln w="9525">
            <a:noFill/>
            <a:miter lim="800000"/>
            <a:headEnd/>
            <a:tailEnd/>
          </a:ln>
          <a:effectLst/>
        </p:spPr>
      </p:pic>
      <p:pic>
        <p:nvPicPr>
          <p:cNvPr id="395271" name="Picture 7"/>
          <p:cNvPicPr>
            <a:picLocks noChangeAspect="1" noChangeArrowheads="1"/>
          </p:cNvPicPr>
          <p:nvPr/>
        </p:nvPicPr>
        <p:blipFill>
          <a:blip r:embed="rId2" cstate="print"/>
          <a:srcRect/>
          <a:stretch>
            <a:fillRect/>
          </a:stretch>
        </p:blipFill>
        <p:spPr bwMode="auto">
          <a:xfrm>
            <a:off x="3746500" y="4038600"/>
            <a:ext cx="168275" cy="168275"/>
          </a:xfrm>
          <a:prstGeom prst="rect">
            <a:avLst/>
          </a:prstGeom>
          <a:noFill/>
          <a:ln w="9525">
            <a:noFill/>
            <a:miter lim="800000"/>
            <a:headEnd/>
            <a:tailEnd/>
          </a:ln>
          <a:effectLst/>
        </p:spPr>
      </p:pic>
      <p:pic>
        <p:nvPicPr>
          <p:cNvPr id="395272" name="Picture 8"/>
          <p:cNvPicPr>
            <a:picLocks noChangeAspect="1" noChangeArrowheads="1"/>
          </p:cNvPicPr>
          <p:nvPr/>
        </p:nvPicPr>
        <p:blipFill>
          <a:blip r:embed="rId2" cstate="print"/>
          <a:srcRect/>
          <a:stretch>
            <a:fillRect/>
          </a:stretch>
        </p:blipFill>
        <p:spPr bwMode="auto">
          <a:xfrm>
            <a:off x="4051300" y="3886200"/>
            <a:ext cx="168275" cy="168275"/>
          </a:xfrm>
          <a:prstGeom prst="rect">
            <a:avLst/>
          </a:prstGeom>
          <a:noFill/>
          <a:ln w="9525">
            <a:noFill/>
            <a:miter lim="800000"/>
            <a:headEnd/>
            <a:tailEnd/>
          </a:ln>
          <a:effectLst/>
        </p:spPr>
      </p:pic>
      <p:pic>
        <p:nvPicPr>
          <p:cNvPr id="395273" name="Picture 9"/>
          <p:cNvPicPr>
            <a:picLocks noChangeAspect="1" noChangeArrowheads="1"/>
          </p:cNvPicPr>
          <p:nvPr/>
        </p:nvPicPr>
        <p:blipFill>
          <a:blip r:embed="rId2" cstate="print"/>
          <a:srcRect/>
          <a:stretch>
            <a:fillRect/>
          </a:stretch>
        </p:blipFill>
        <p:spPr bwMode="auto">
          <a:xfrm>
            <a:off x="4432300" y="3886200"/>
            <a:ext cx="168275" cy="168275"/>
          </a:xfrm>
          <a:prstGeom prst="rect">
            <a:avLst/>
          </a:prstGeom>
          <a:noFill/>
          <a:ln w="9525">
            <a:noFill/>
            <a:miter lim="800000"/>
            <a:headEnd/>
            <a:tailEnd/>
          </a:ln>
          <a:effectLst/>
        </p:spPr>
      </p:pic>
      <p:pic>
        <p:nvPicPr>
          <p:cNvPr id="395274" name="Picture 10"/>
          <p:cNvPicPr>
            <a:picLocks noChangeAspect="1" noChangeArrowheads="1"/>
          </p:cNvPicPr>
          <p:nvPr/>
        </p:nvPicPr>
        <p:blipFill>
          <a:blip r:embed="rId2" cstate="print"/>
          <a:srcRect/>
          <a:stretch>
            <a:fillRect/>
          </a:stretch>
        </p:blipFill>
        <p:spPr bwMode="auto">
          <a:xfrm>
            <a:off x="4508500" y="4572000"/>
            <a:ext cx="168275" cy="168275"/>
          </a:xfrm>
          <a:prstGeom prst="rect">
            <a:avLst/>
          </a:prstGeom>
          <a:noFill/>
          <a:ln w="9525">
            <a:noFill/>
            <a:miter lim="800000"/>
            <a:headEnd/>
            <a:tailEnd/>
          </a:ln>
          <a:effectLst/>
        </p:spPr>
      </p:pic>
      <p:pic>
        <p:nvPicPr>
          <p:cNvPr id="395275" name="Picture 11"/>
          <p:cNvPicPr>
            <a:picLocks noChangeAspect="1" noChangeArrowheads="1"/>
          </p:cNvPicPr>
          <p:nvPr/>
        </p:nvPicPr>
        <p:blipFill>
          <a:blip r:embed="rId2" cstate="print"/>
          <a:srcRect/>
          <a:stretch>
            <a:fillRect/>
          </a:stretch>
        </p:blipFill>
        <p:spPr bwMode="auto">
          <a:xfrm>
            <a:off x="5346700" y="4114800"/>
            <a:ext cx="168275" cy="168275"/>
          </a:xfrm>
          <a:prstGeom prst="rect">
            <a:avLst/>
          </a:prstGeom>
          <a:noFill/>
          <a:ln w="9525">
            <a:noFill/>
            <a:miter lim="800000"/>
            <a:headEnd/>
            <a:tailEnd/>
          </a:ln>
          <a:effectLst/>
        </p:spPr>
      </p:pic>
      <p:pic>
        <p:nvPicPr>
          <p:cNvPr id="395276" name="Picture 12"/>
          <p:cNvPicPr>
            <a:picLocks noChangeAspect="1" noChangeArrowheads="1"/>
          </p:cNvPicPr>
          <p:nvPr/>
        </p:nvPicPr>
        <p:blipFill>
          <a:blip r:embed="rId2" cstate="print"/>
          <a:srcRect/>
          <a:stretch>
            <a:fillRect/>
          </a:stretch>
        </p:blipFill>
        <p:spPr bwMode="auto">
          <a:xfrm>
            <a:off x="5727700" y="4343400"/>
            <a:ext cx="168275" cy="168275"/>
          </a:xfrm>
          <a:prstGeom prst="rect">
            <a:avLst/>
          </a:prstGeom>
          <a:noFill/>
          <a:ln w="9525">
            <a:noFill/>
            <a:miter lim="800000"/>
            <a:headEnd/>
            <a:tailEnd/>
          </a:ln>
          <a:effectLst/>
        </p:spPr>
      </p:pic>
      <p:pic>
        <p:nvPicPr>
          <p:cNvPr id="395277" name="Picture 13"/>
          <p:cNvPicPr>
            <a:picLocks noChangeAspect="1" noChangeArrowheads="1"/>
          </p:cNvPicPr>
          <p:nvPr/>
        </p:nvPicPr>
        <p:blipFill>
          <a:blip r:embed="rId2" cstate="print"/>
          <a:srcRect/>
          <a:stretch>
            <a:fillRect/>
          </a:stretch>
        </p:blipFill>
        <p:spPr bwMode="auto">
          <a:xfrm>
            <a:off x="5183188" y="3879850"/>
            <a:ext cx="168275" cy="168275"/>
          </a:xfrm>
          <a:prstGeom prst="rect">
            <a:avLst/>
          </a:prstGeom>
          <a:noFill/>
          <a:ln w="9525">
            <a:noFill/>
            <a:miter lim="800000"/>
            <a:headEnd/>
            <a:tailEnd/>
          </a:ln>
          <a:effectLst/>
        </p:spPr>
      </p:pic>
      <p:sp>
        <p:nvSpPr>
          <p:cNvPr id="395278" name="Freeform 14"/>
          <p:cNvSpPr>
            <a:spLocks/>
          </p:cNvSpPr>
          <p:nvPr/>
        </p:nvSpPr>
        <p:spPr bwMode="auto">
          <a:xfrm>
            <a:off x="2209800" y="2362200"/>
            <a:ext cx="5105400" cy="3517900"/>
          </a:xfrm>
          <a:custGeom>
            <a:avLst/>
            <a:gdLst/>
            <a:ahLst/>
            <a:cxnLst>
              <a:cxn ang="0">
                <a:pos x="56" y="960"/>
              </a:cxn>
              <a:cxn ang="0">
                <a:pos x="200" y="288"/>
              </a:cxn>
              <a:cxn ang="0">
                <a:pos x="1256" y="0"/>
              </a:cxn>
              <a:cxn ang="0">
                <a:pos x="2840" y="288"/>
              </a:cxn>
              <a:cxn ang="0">
                <a:pos x="3128" y="1152"/>
              </a:cxn>
              <a:cxn ang="0">
                <a:pos x="2312" y="2064"/>
              </a:cxn>
              <a:cxn ang="0">
                <a:pos x="488" y="2064"/>
              </a:cxn>
              <a:cxn ang="0">
                <a:pos x="200" y="1440"/>
              </a:cxn>
              <a:cxn ang="0">
                <a:pos x="56" y="960"/>
              </a:cxn>
            </a:cxnLst>
            <a:rect l="0" t="0" r="r" b="b"/>
            <a:pathLst>
              <a:path w="3216" h="2216">
                <a:moveTo>
                  <a:pt x="56" y="960"/>
                </a:moveTo>
                <a:cubicBezTo>
                  <a:pt x="56" y="768"/>
                  <a:pt x="0" y="448"/>
                  <a:pt x="200" y="288"/>
                </a:cubicBezTo>
                <a:cubicBezTo>
                  <a:pt x="400" y="128"/>
                  <a:pt x="816" y="0"/>
                  <a:pt x="1256" y="0"/>
                </a:cubicBezTo>
                <a:cubicBezTo>
                  <a:pt x="1696" y="0"/>
                  <a:pt x="2528" y="96"/>
                  <a:pt x="2840" y="288"/>
                </a:cubicBezTo>
                <a:cubicBezTo>
                  <a:pt x="3152" y="480"/>
                  <a:pt x="3216" y="856"/>
                  <a:pt x="3128" y="1152"/>
                </a:cubicBezTo>
                <a:cubicBezTo>
                  <a:pt x="3040" y="1448"/>
                  <a:pt x="2752" y="1912"/>
                  <a:pt x="2312" y="2064"/>
                </a:cubicBezTo>
                <a:cubicBezTo>
                  <a:pt x="1872" y="2216"/>
                  <a:pt x="840" y="2168"/>
                  <a:pt x="488" y="2064"/>
                </a:cubicBezTo>
                <a:cubicBezTo>
                  <a:pt x="136" y="1960"/>
                  <a:pt x="272" y="1624"/>
                  <a:pt x="200" y="1440"/>
                </a:cubicBezTo>
                <a:cubicBezTo>
                  <a:pt x="128" y="1256"/>
                  <a:pt x="56" y="1152"/>
                  <a:pt x="56" y="960"/>
                </a:cubicBezTo>
                <a:close/>
              </a:path>
            </a:pathLst>
          </a:custGeom>
          <a:noFill/>
          <a:ln w="9525" cap="flat" cmpd="sng">
            <a:solidFill>
              <a:srgbClr val="FF00FF"/>
            </a:solidFill>
            <a:prstDash val="solid"/>
            <a:round/>
            <a:headEnd type="none" w="med" len="med"/>
            <a:tailEnd type="none" w="med" len="med"/>
          </a:ln>
          <a:effectLst/>
        </p:spPr>
        <p:txBody>
          <a:bodyPr wrap="none" anchor="ctr"/>
          <a:lstStyle/>
          <a:p>
            <a:endParaRPr lang="en-US"/>
          </a:p>
        </p:txBody>
      </p:sp>
      <p:sp>
        <p:nvSpPr>
          <p:cNvPr id="395279" name="Line 15"/>
          <p:cNvSpPr>
            <a:spLocks noChangeShapeType="1"/>
          </p:cNvSpPr>
          <p:nvPr/>
        </p:nvSpPr>
        <p:spPr bwMode="auto">
          <a:xfrm flipV="1">
            <a:off x="2451100" y="4267200"/>
            <a:ext cx="381000" cy="152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80" name="Line 16"/>
          <p:cNvSpPr>
            <a:spLocks noChangeShapeType="1"/>
          </p:cNvSpPr>
          <p:nvPr/>
        </p:nvSpPr>
        <p:spPr bwMode="auto">
          <a:xfrm>
            <a:off x="2527300" y="2819400"/>
            <a:ext cx="3810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81" name="Line 17"/>
          <p:cNvSpPr>
            <a:spLocks noChangeShapeType="1"/>
          </p:cNvSpPr>
          <p:nvPr/>
        </p:nvSpPr>
        <p:spPr bwMode="auto">
          <a:xfrm>
            <a:off x="2298700" y="3581400"/>
            <a:ext cx="457200" cy="76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82" name="Line 18"/>
          <p:cNvSpPr>
            <a:spLocks noChangeShapeType="1"/>
          </p:cNvSpPr>
          <p:nvPr/>
        </p:nvSpPr>
        <p:spPr bwMode="auto">
          <a:xfrm>
            <a:off x="3594100" y="2438400"/>
            <a:ext cx="762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83" name="Line 19"/>
          <p:cNvSpPr>
            <a:spLocks noChangeShapeType="1"/>
          </p:cNvSpPr>
          <p:nvPr/>
        </p:nvSpPr>
        <p:spPr bwMode="auto">
          <a:xfrm>
            <a:off x="4889500" y="2438400"/>
            <a:ext cx="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84" name="Line 20"/>
          <p:cNvSpPr>
            <a:spLocks noChangeShapeType="1"/>
          </p:cNvSpPr>
          <p:nvPr/>
        </p:nvSpPr>
        <p:spPr bwMode="auto">
          <a:xfrm flipH="1">
            <a:off x="5956300" y="2590800"/>
            <a:ext cx="15240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85" name="Line 21"/>
          <p:cNvSpPr>
            <a:spLocks noChangeShapeType="1"/>
          </p:cNvSpPr>
          <p:nvPr/>
        </p:nvSpPr>
        <p:spPr bwMode="auto">
          <a:xfrm flipH="1" flipV="1">
            <a:off x="6261100" y="4724400"/>
            <a:ext cx="3810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86" name="Line 22"/>
          <p:cNvSpPr>
            <a:spLocks noChangeShapeType="1"/>
          </p:cNvSpPr>
          <p:nvPr/>
        </p:nvSpPr>
        <p:spPr bwMode="auto">
          <a:xfrm flipH="1" flipV="1">
            <a:off x="5651500" y="5181600"/>
            <a:ext cx="2286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87" name="Line 23"/>
          <p:cNvSpPr>
            <a:spLocks noChangeShapeType="1"/>
          </p:cNvSpPr>
          <p:nvPr/>
        </p:nvSpPr>
        <p:spPr bwMode="auto">
          <a:xfrm flipV="1">
            <a:off x="4737100" y="52578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88" name="Line 24"/>
          <p:cNvSpPr>
            <a:spLocks noChangeShapeType="1"/>
          </p:cNvSpPr>
          <p:nvPr/>
        </p:nvSpPr>
        <p:spPr bwMode="auto">
          <a:xfrm flipV="1">
            <a:off x="2755900" y="5181600"/>
            <a:ext cx="3048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89" name="Line 25"/>
          <p:cNvSpPr>
            <a:spLocks noChangeShapeType="1"/>
          </p:cNvSpPr>
          <p:nvPr/>
        </p:nvSpPr>
        <p:spPr bwMode="auto">
          <a:xfrm flipV="1">
            <a:off x="3746500" y="5334000"/>
            <a:ext cx="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90" name="Line 26"/>
          <p:cNvSpPr>
            <a:spLocks noChangeShapeType="1"/>
          </p:cNvSpPr>
          <p:nvPr/>
        </p:nvSpPr>
        <p:spPr bwMode="auto">
          <a:xfrm flipH="1">
            <a:off x="6642100" y="2971800"/>
            <a:ext cx="2286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91" name="Line 27"/>
          <p:cNvSpPr>
            <a:spLocks noChangeShapeType="1"/>
          </p:cNvSpPr>
          <p:nvPr/>
        </p:nvSpPr>
        <p:spPr bwMode="auto">
          <a:xfrm flipH="1">
            <a:off x="6870700" y="40386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95292" name="Text Box 28"/>
          <p:cNvSpPr txBox="1">
            <a:spLocks noChangeArrowheads="1"/>
          </p:cNvSpPr>
          <p:nvPr/>
        </p:nvSpPr>
        <p:spPr bwMode="auto">
          <a:xfrm>
            <a:off x="7083425" y="2833688"/>
            <a:ext cx="1215654" cy="400110"/>
          </a:xfrm>
          <a:prstGeom prst="rect">
            <a:avLst/>
          </a:prstGeom>
          <a:noFill/>
          <a:ln w="9525">
            <a:noFill/>
            <a:miter lim="800000"/>
            <a:headEnd/>
            <a:tailEnd/>
          </a:ln>
          <a:effectLst/>
        </p:spPr>
        <p:txBody>
          <a:bodyPr wrap="none">
            <a:spAutoFit/>
          </a:bodyPr>
          <a:lstStyle/>
          <a:p>
            <a:r>
              <a:rPr lang="el-GR" sz="2000" dirty="0">
                <a:solidFill>
                  <a:srgbClr val="990000"/>
                </a:solidFill>
              </a:rPr>
              <a:t>Λαστιχάκι</a:t>
            </a:r>
            <a:endParaRPr lang="en-US" sz="2000" dirty="0">
              <a:solidFill>
                <a:srgbClr val="990000"/>
              </a:solidFill>
            </a:endParaRPr>
          </a:p>
        </p:txBody>
      </p:sp>
      <p:sp>
        <p:nvSpPr>
          <p:cNvPr id="395293" name="Freeform 29"/>
          <p:cNvSpPr>
            <a:spLocks/>
          </p:cNvSpPr>
          <p:nvPr/>
        </p:nvSpPr>
        <p:spPr bwMode="auto">
          <a:xfrm>
            <a:off x="3136900" y="2971800"/>
            <a:ext cx="3276600" cy="2057400"/>
          </a:xfrm>
          <a:custGeom>
            <a:avLst/>
            <a:gdLst/>
            <a:ahLst/>
            <a:cxnLst>
              <a:cxn ang="0">
                <a:pos x="192" y="96"/>
              </a:cxn>
              <a:cxn ang="0">
                <a:pos x="864" y="0"/>
              </a:cxn>
              <a:cxn ang="0">
                <a:pos x="1632" y="144"/>
              </a:cxn>
              <a:cxn ang="0">
                <a:pos x="2064" y="720"/>
              </a:cxn>
              <a:cxn ang="0">
                <a:pos x="1392" y="1296"/>
              </a:cxn>
              <a:cxn ang="0">
                <a:pos x="240" y="1200"/>
              </a:cxn>
              <a:cxn ang="0">
                <a:pos x="0" y="768"/>
              </a:cxn>
              <a:cxn ang="0">
                <a:pos x="192" y="96"/>
              </a:cxn>
            </a:cxnLst>
            <a:rect l="0" t="0" r="r" b="b"/>
            <a:pathLst>
              <a:path w="2064" h="1296">
                <a:moveTo>
                  <a:pt x="192" y="96"/>
                </a:moveTo>
                <a:lnTo>
                  <a:pt x="864" y="0"/>
                </a:lnTo>
                <a:lnTo>
                  <a:pt x="1632" y="144"/>
                </a:lnTo>
                <a:lnTo>
                  <a:pt x="2064" y="720"/>
                </a:lnTo>
                <a:lnTo>
                  <a:pt x="1392" y="1296"/>
                </a:lnTo>
                <a:lnTo>
                  <a:pt x="240" y="1200"/>
                </a:lnTo>
                <a:lnTo>
                  <a:pt x="0" y="768"/>
                </a:lnTo>
                <a:lnTo>
                  <a:pt x="192" y="96"/>
                </a:lnTo>
                <a:close/>
              </a:path>
            </a:pathLst>
          </a:custGeom>
          <a:solidFill>
            <a:srgbClr val="99FFCC"/>
          </a:solidFill>
          <a:ln w="9525" cap="flat" cmpd="sng">
            <a:solidFill>
              <a:srgbClr val="FF00FF"/>
            </a:solidFill>
            <a:prstDash val="solid"/>
            <a:round/>
            <a:headEnd type="none" w="med" len="med"/>
            <a:tailEnd type="none" w="med" len="med"/>
          </a:ln>
          <a:effectLst/>
        </p:spPr>
        <p:txBody>
          <a:bodyPr wrap="none" anchor="ctr"/>
          <a:lstStyle/>
          <a:p>
            <a:endParaRPr lang="en-US"/>
          </a:p>
        </p:txBody>
      </p:sp>
      <p:sp>
        <p:nvSpPr>
          <p:cNvPr id="395294" name="Oval 30"/>
          <p:cNvSpPr>
            <a:spLocks noChangeArrowheads="1"/>
          </p:cNvSpPr>
          <p:nvPr/>
        </p:nvSpPr>
        <p:spPr bwMode="auto">
          <a:xfrm>
            <a:off x="4051300" y="3962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295" name="Oval 31"/>
          <p:cNvSpPr>
            <a:spLocks noChangeArrowheads="1"/>
          </p:cNvSpPr>
          <p:nvPr/>
        </p:nvSpPr>
        <p:spPr bwMode="auto">
          <a:xfrm>
            <a:off x="4660900" y="3581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296" name="Oval 32"/>
          <p:cNvSpPr>
            <a:spLocks noChangeArrowheads="1"/>
          </p:cNvSpPr>
          <p:nvPr/>
        </p:nvSpPr>
        <p:spPr bwMode="auto">
          <a:xfrm>
            <a:off x="5499100" y="3962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297" name="Oval 33"/>
          <p:cNvSpPr>
            <a:spLocks noChangeArrowheads="1"/>
          </p:cNvSpPr>
          <p:nvPr/>
        </p:nvSpPr>
        <p:spPr bwMode="auto">
          <a:xfrm>
            <a:off x="4279900" y="3200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298" name="Oval 34"/>
          <p:cNvSpPr>
            <a:spLocks noChangeArrowheads="1"/>
          </p:cNvSpPr>
          <p:nvPr/>
        </p:nvSpPr>
        <p:spPr bwMode="auto">
          <a:xfrm>
            <a:off x="5118100" y="35052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299" name="Oval 35"/>
          <p:cNvSpPr>
            <a:spLocks noChangeArrowheads="1"/>
          </p:cNvSpPr>
          <p:nvPr/>
        </p:nvSpPr>
        <p:spPr bwMode="auto">
          <a:xfrm>
            <a:off x="3594100" y="42672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00" name="Oval 36"/>
          <p:cNvSpPr>
            <a:spLocks noChangeArrowheads="1"/>
          </p:cNvSpPr>
          <p:nvPr/>
        </p:nvSpPr>
        <p:spPr bwMode="auto">
          <a:xfrm>
            <a:off x="4965700" y="44958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01" name="Oval 37"/>
          <p:cNvSpPr>
            <a:spLocks noChangeArrowheads="1"/>
          </p:cNvSpPr>
          <p:nvPr/>
        </p:nvSpPr>
        <p:spPr bwMode="auto">
          <a:xfrm>
            <a:off x="3822700" y="33528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02" name="Oval 38"/>
          <p:cNvSpPr>
            <a:spLocks noChangeArrowheads="1"/>
          </p:cNvSpPr>
          <p:nvPr/>
        </p:nvSpPr>
        <p:spPr bwMode="auto">
          <a:xfrm>
            <a:off x="3517900" y="37338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03" name="Oval 39"/>
          <p:cNvSpPr>
            <a:spLocks noChangeArrowheads="1"/>
          </p:cNvSpPr>
          <p:nvPr/>
        </p:nvSpPr>
        <p:spPr bwMode="auto">
          <a:xfrm>
            <a:off x="5956300" y="3962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04" name="Oval 40"/>
          <p:cNvSpPr>
            <a:spLocks noChangeArrowheads="1"/>
          </p:cNvSpPr>
          <p:nvPr/>
        </p:nvSpPr>
        <p:spPr bwMode="auto">
          <a:xfrm>
            <a:off x="4584700" y="40386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05" name="Oval 41"/>
          <p:cNvSpPr>
            <a:spLocks noChangeArrowheads="1"/>
          </p:cNvSpPr>
          <p:nvPr/>
        </p:nvSpPr>
        <p:spPr bwMode="auto">
          <a:xfrm>
            <a:off x="4813300" y="4724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06" name="Oval 42"/>
          <p:cNvSpPr>
            <a:spLocks noChangeArrowheads="1"/>
          </p:cNvSpPr>
          <p:nvPr/>
        </p:nvSpPr>
        <p:spPr bwMode="auto">
          <a:xfrm>
            <a:off x="3365500" y="30480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07" name="Oval 43"/>
          <p:cNvSpPr>
            <a:spLocks noChangeArrowheads="1"/>
          </p:cNvSpPr>
          <p:nvPr/>
        </p:nvSpPr>
        <p:spPr bwMode="auto">
          <a:xfrm>
            <a:off x="4432300" y="28956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08" name="Oval 44"/>
          <p:cNvSpPr>
            <a:spLocks noChangeArrowheads="1"/>
          </p:cNvSpPr>
          <p:nvPr/>
        </p:nvSpPr>
        <p:spPr bwMode="auto">
          <a:xfrm>
            <a:off x="3441700" y="48006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09" name="Oval 45"/>
          <p:cNvSpPr>
            <a:spLocks noChangeArrowheads="1"/>
          </p:cNvSpPr>
          <p:nvPr/>
        </p:nvSpPr>
        <p:spPr bwMode="auto">
          <a:xfrm>
            <a:off x="5651500" y="31242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10" name="Oval 46"/>
          <p:cNvSpPr>
            <a:spLocks noChangeArrowheads="1"/>
          </p:cNvSpPr>
          <p:nvPr/>
        </p:nvSpPr>
        <p:spPr bwMode="auto">
          <a:xfrm>
            <a:off x="6337300" y="40386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11" name="Oval 47"/>
          <p:cNvSpPr>
            <a:spLocks noChangeArrowheads="1"/>
          </p:cNvSpPr>
          <p:nvPr/>
        </p:nvSpPr>
        <p:spPr bwMode="auto">
          <a:xfrm>
            <a:off x="4203700" y="44958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12" name="Oval 48"/>
          <p:cNvSpPr>
            <a:spLocks noChangeArrowheads="1"/>
          </p:cNvSpPr>
          <p:nvPr/>
        </p:nvSpPr>
        <p:spPr bwMode="auto">
          <a:xfrm>
            <a:off x="3060700" y="41148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13" name="Oval 49"/>
          <p:cNvSpPr>
            <a:spLocks noChangeArrowheads="1"/>
          </p:cNvSpPr>
          <p:nvPr/>
        </p:nvSpPr>
        <p:spPr bwMode="auto">
          <a:xfrm>
            <a:off x="5270500" y="49530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5314" name="Text Box 50"/>
          <p:cNvSpPr txBox="1">
            <a:spLocks noChangeArrowheads="1"/>
          </p:cNvSpPr>
          <p:nvPr/>
        </p:nvSpPr>
        <p:spPr bwMode="auto">
          <a:xfrm>
            <a:off x="152400" y="5657671"/>
            <a:ext cx="8839200" cy="1200329"/>
          </a:xfrm>
          <a:prstGeom prst="rect">
            <a:avLst/>
          </a:prstGeom>
          <a:noFill/>
          <a:ln w="9525">
            <a:noFill/>
            <a:miter lim="800000"/>
            <a:headEnd/>
            <a:tailEnd/>
          </a:ln>
          <a:effectLst/>
        </p:spPr>
        <p:txBody>
          <a:bodyPr wrap="square">
            <a:spAutoFit/>
          </a:bodyPr>
          <a:lstStyle/>
          <a:p>
            <a:r>
              <a:rPr lang="el-GR" sz="2400" dirty="0">
                <a:solidFill>
                  <a:srgbClr val="C00000"/>
                </a:solidFill>
              </a:rPr>
              <a:t>Όταν το </a:t>
            </a:r>
            <a:r>
              <a:rPr lang="en-US" sz="2400" i="1" dirty="0">
                <a:solidFill>
                  <a:srgbClr val="C00000"/>
                </a:solidFill>
              </a:rPr>
              <a:t>P</a:t>
            </a:r>
            <a:r>
              <a:rPr lang="en-US" sz="2400" dirty="0">
                <a:solidFill>
                  <a:srgbClr val="C00000"/>
                </a:solidFill>
              </a:rPr>
              <a:t> </a:t>
            </a:r>
            <a:r>
              <a:rPr lang="el-GR" sz="2400" dirty="0">
                <a:solidFill>
                  <a:srgbClr val="C00000"/>
                </a:solidFill>
              </a:rPr>
              <a:t>είναι πεπερασμένο</a:t>
            </a:r>
            <a:r>
              <a:rPr lang="en-US" sz="2400" dirty="0">
                <a:solidFill>
                  <a:srgbClr val="C00000"/>
                </a:solidFill>
              </a:rPr>
              <a:t>, </a:t>
            </a:r>
            <a:r>
              <a:rPr lang="el-GR" sz="2400" dirty="0">
                <a:solidFill>
                  <a:srgbClr val="C00000"/>
                </a:solidFill>
              </a:rPr>
              <a:t>το κυρτό του περίβλημα είναι το μοναδικό κυρτό πολύγωνο του οποίου οι κορυφές ανήκουν στο </a:t>
            </a:r>
            <a:r>
              <a:rPr lang="en-US" sz="2400" i="1" dirty="0">
                <a:solidFill>
                  <a:srgbClr val="C00000"/>
                </a:solidFill>
              </a:rPr>
              <a:t>P</a:t>
            </a:r>
            <a:r>
              <a:rPr lang="en-US" sz="2400" dirty="0">
                <a:solidFill>
                  <a:srgbClr val="C00000"/>
                </a:solidFill>
              </a:rPr>
              <a:t> </a:t>
            </a:r>
            <a:r>
              <a:rPr lang="el-GR" sz="2400" dirty="0">
                <a:solidFill>
                  <a:srgbClr val="C00000"/>
                </a:solidFill>
              </a:rPr>
              <a:t>και περιέχει όλα τα σημεία του </a:t>
            </a:r>
            <a:r>
              <a:rPr lang="en-US" sz="2400" i="1" dirty="0">
                <a:solidFill>
                  <a:srgbClr val="C00000"/>
                </a:solidFill>
              </a:rPr>
              <a:t>P</a:t>
            </a:r>
            <a:r>
              <a:rPr lang="en-US" sz="2400" dirty="0">
                <a:solidFill>
                  <a:srgbClr val="C00000"/>
                </a:solidFill>
              </a:rPr>
              <a:t>. </a:t>
            </a:r>
          </a:p>
        </p:txBody>
      </p:sp>
      <p:sp>
        <p:nvSpPr>
          <p:cNvPr id="395315" name="Line 51"/>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52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52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52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52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52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52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52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52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52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52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52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395314"/>
                                        </p:tgtEl>
                                        <p:attrNameLst>
                                          <p:attrName>style.visibility</p:attrName>
                                        </p:attrNameLst>
                                      </p:cBhvr>
                                      <p:to>
                                        <p:strVal val="visible"/>
                                      </p:to>
                                    </p:set>
                                    <p:animEffect transition="in" filter="slide(fromBottom)">
                                      <p:cBhvr>
                                        <p:cTn id="39" dur="500"/>
                                        <p:tgtEl>
                                          <p:spTgt spid="395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8" grpId="0" animBg="1"/>
      <p:bldP spid="395279" grpId="0" animBg="1"/>
      <p:bldP spid="395280" grpId="0" animBg="1"/>
      <p:bldP spid="395281" grpId="0" animBg="1"/>
      <p:bldP spid="395282" grpId="0" animBg="1"/>
      <p:bldP spid="395283" grpId="0" animBg="1"/>
      <p:bldP spid="395284" grpId="0" animBg="1"/>
      <p:bldP spid="395285" grpId="0" animBg="1"/>
      <p:bldP spid="395286" grpId="0" animBg="1"/>
      <p:bldP spid="395287" grpId="0" animBg="1"/>
      <p:bldP spid="395288" grpId="0" animBg="1"/>
      <p:bldP spid="395289" grpId="0" animBg="1"/>
      <p:bldP spid="395290" grpId="0" animBg="1"/>
      <p:bldP spid="395291" grpId="0" animBg="1"/>
      <p:bldP spid="395292" grpId="0"/>
      <p:bldP spid="3953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685800" y="0"/>
            <a:ext cx="7772400" cy="1295400"/>
          </a:xfrm>
        </p:spPr>
        <p:txBody>
          <a:bodyPr>
            <a:normAutofit fontScale="90000"/>
          </a:bodyPr>
          <a:lstStyle/>
          <a:p>
            <a:r>
              <a:rPr lang="el-GR" dirty="0"/>
              <a:t>Το Πρόβλημα του Κυρτού Περιβλήματος</a:t>
            </a:r>
            <a:endParaRPr lang="en-US" dirty="0"/>
          </a:p>
        </p:txBody>
      </p:sp>
      <p:sp>
        <p:nvSpPr>
          <p:cNvPr id="396291" name="Text Box 3"/>
          <p:cNvSpPr txBox="1">
            <a:spLocks noChangeArrowheads="1"/>
          </p:cNvSpPr>
          <p:nvPr/>
        </p:nvSpPr>
        <p:spPr bwMode="auto">
          <a:xfrm>
            <a:off x="990600" y="1447800"/>
            <a:ext cx="6626494" cy="461665"/>
          </a:xfrm>
          <a:prstGeom prst="rect">
            <a:avLst/>
          </a:prstGeom>
          <a:noFill/>
          <a:ln w="9525">
            <a:noFill/>
            <a:miter lim="800000"/>
            <a:headEnd/>
            <a:tailEnd/>
          </a:ln>
          <a:effectLst/>
        </p:spPr>
        <p:txBody>
          <a:bodyPr wrap="none">
            <a:spAutoFit/>
          </a:bodyPr>
          <a:lstStyle/>
          <a:p>
            <a:r>
              <a:rPr lang="el-GR" sz="2400" b="1" dirty="0">
                <a:solidFill>
                  <a:schemeClr val="accent2"/>
                </a:solidFill>
              </a:rPr>
              <a:t>Είσοδος</a:t>
            </a:r>
            <a:r>
              <a:rPr lang="en-US" sz="2400" dirty="0"/>
              <a:t>: </a:t>
            </a:r>
            <a:r>
              <a:rPr lang="el-GR" sz="2400" dirty="0"/>
              <a:t>ένα σύνολο</a:t>
            </a:r>
            <a:r>
              <a:rPr lang="en-US" sz="2400" dirty="0"/>
              <a:t> </a:t>
            </a:r>
            <a:r>
              <a:rPr lang="en-US" sz="2400" i="1" dirty="0"/>
              <a:t>P</a:t>
            </a:r>
            <a:r>
              <a:rPr lang="en-US" sz="2400" dirty="0"/>
              <a:t> = {</a:t>
            </a:r>
            <a:r>
              <a:rPr lang="en-US" sz="2400" i="1" dirty="0"/>
              <a:t>p</a:t>
            </a:r>
            <a:r>
              <a:rPr lang="el-GR" sz="2400" baseline="-25000" dirty="0"/>
              <a:t>1</a:t>
            </a:r>
            <a:r>
              <a:rPr lang="en-US" sz="2400" dirty="0"/>
              <a:t>, </a:t>
            </a:r>
            <a:r>
              <a:rPr lang="en-US" sz="2400" i="1" dirty="0"/>
              <a:t>p</a:t>
            </a:r>
            <a:r>
              <a:rPr lang="el-GR" sz="2400" baseline="-25000" dirty="0"/>
              <a:t>2</a:t>
            </a:r>
            <a:r>
              <a:rPr lang="en-US" sz="2400" dirty="0"/>
              <a:t>,</a:t>
            </a:r>
            <a:r>
              <a:rPr lang="el-GR" sz="2400" dirty="0"/>
              <a:t> …</a:t>
            </a:r>
            <a:r>
              <a:rPr lang="en-US" sz="2400" dirty="0"/>
              <a:t>,</a:t>
            </a:r>
            <a:r>
              <a:rPr lang="en-US" sz="2400" b="1" dirty="0"/>
              <a:t> </a:t>
            </a:r>
            <a:r>
              <a:rPr lang="en-US" sz="2400" i="1" dirty="0" err="1"/>
              <a:t>p</a:t>
            </a:r>
            <a:r>
              <a:rPr lang="en-US" sz="2400" i="1" baseline="-25000" dirty="0" err="1"/>
              <a:t>n</a:t>
            </a:r>
            <a:r>
              <a:rPr lang="en-US" sz="2400" dirty="0"/>
              <a:t>} </a:t>
            </a:r>
            <a:r>
              <a:rPr lang="el-GR" sz="2400" dirty="0"/>
              <a:t>από σημεία</a:t>
            </a:r>
            <a:endParaRPr lang="en-US" sz="2400" dirty="0"/>
          </a:p>
        </p:txBody>
      </p:sp>
      <p:sp>
        <p:nvSpPr>
          <p:cNvPr id="396292" name="Text Box 4"/>
          <p:cNvSpPr txBox="1">
            <a:spLocks noChangeArrowheads="1"/>
          </p:cNvSpPr>
          <p:nvPr/>
        </p:nvSpPr>
        <p:spPr bwMode="auto">
          <a:xfrm>
            <a:off x="990600" y="2057400"/>
            <a:ext cx="7086600" cy="830997"/>
          </a:xfrm>
          <a:prstGeom prst="rect">
            <a:avLst/>
          </a:prstGeom>
          <a:noFill/>
          <a:ln w="9525">
            <a:noFill/>
            <a:miter lim="800000"/>
            <a:headEnd/>
            <a:tailEnd/>
          </a:ln>
          <a:effectLst/>
        </p:spPr>
        <p:txBody>
          <a:bodyPr wrap="square">
            <a:spAutoFit/>
          </a:bodyPr>
          <a:lstStyle/>
          <a:p>
            <a:r>
              <a:rPr lang="el-GR" sz="2400" b="1" dirty="0">
                <a:solidFill>
                  <a:schemeClr val="accent2"/>
                </a:solidFill>
              </a:rPr>
              <a:t>Έξοδος</a:t>
            </a:r>
            <a:r>
              <a:rPr lang="en-US" sz="2400" dirty="0"/>
              <a:t>: </a:t>
            </a:r>
            <a:r>
              <a:rPr lang="el-GR" sz="2400" dirty="0"/>
              <a:t>μία λίστα κορυφών του</a:t>
            </a:r>
            <a:r>
              <a:rPr lang="en-US" sz="2400" dirty="0"/>
              <a:t> CH(</a:t>
            </a:r>
            <a:r>
              <a:rPr lang="en-US" sz="2400" i="1" dirty="0"/>
              <a:t>P</a:t>
            </a:r>
            <a:r>
              <a:rPr lang="en-US" sz="2400" dirty="0"/>
              <a:t>) </a:t>
            </a:r>
            <a:r>
              <a:rPr lang="el-GR" sz="2400" dirty="0"/>
              <a:t>σε ωρολόγια διάταξη. </a:t>
            </a:r>
            <a:endParaRPr lang="en-US" sz="2400" dirty="0"/>
          </a:p>
        </p:txBody>
      </p:sp>
      <p:sp>
        <p:nvSpPr>
          <p:cNvPr id="396294" name="Text Box 6"/>
          <p:cNvSpPr txBox="1">
            <a:spLocks noChangeArrowheads="1"/>
          </p:cNvSpPr>
          <p:nvPr/>
        </p:nvSpPr>
        <p:spPr bwMode="auto">
          <a:xfrm>
            <a:off x="990600" y="2971800"/>
            <a:ext cx="1824410" cy="461665"/>
          </a:xfrm>
          <a:prstGeom prst="rect">
            <a:avLst/>
          </a:prstGeom>
          <a:noFill/>
          <a:ln w="9525">
            <a:noFill/>
            <a:miter lim="800000"/>
            <a:headEnd/>
            <a:tailEnd/>
          </a:ln>
          <a:effectLst/>
        </p:spPr>
        <p:txBody>
          <a:bodyPr wrap="none">
            <a:spAutoFit/>
          </a:bodyPr>
          <a:lstStyle/>
          <a:p>
            <a:r>
              <a:rPr lang="el-GR" sz="2400" dirty="0">
                <a:solidFill>
                  <a:srgbClr val="008000"/>
                </a:solidFill>
              </a:rPr>
              <a:t>Παράδειγμα:</a:t>
            </a:r>
            <a:endParaRPr lang="en-US" sz="2800" dirty="0">
              <a:solidFill>
                <a:srgbClr val="008000"/>
              </a:solidFill>
            </a:endParaRPr>
          </a:p>
        </p:txBody>
      </p:sp>
      <p:sp>
        <p:nvSpPr>
          <p:cNvPr id="396296" name="Text Box 8"/>
          <p:cNvSpPr txBox="1">
            <a:spLocks noChangeArrowheads="1"/>
          </p:cNvSpPr>
          <p:nvPr/>
        </p:nvSpPr>
        <p:spPr bwMode="auto">
          <a:xfrm>
            <a:off x="1371600" y="6096000"/>
            <a:ext cx="3794821" cy="461665"/>
          </a:xfrm>
          <a:prstGeom prst="rect">
            <a:avLst/>
          </a:prstGeom>
          <a:noFill/>
          <a:ln w="9525">
            <a:noFill/>
            <a:miter lim="800000"/>
            <a:headEnd/>
            <a:tailEnd/>
          </a:ln>
          <a:effectLst/>
        </p:spPr>
        <p:txBody>
          <a:bodyPr wrap="none">
            <a:spAutoFit/>
          </a:bodyPr>
          <a:lstStyle/>
          <a:p>
            <a:r>
              <a:rPr lang="el-GR" sz="2400" dirty="0">
                <a:solidFill>
                  <a:srgbClr val="008000"/>
                </a:solidFill>
              </a:rPr>
              <a:t>Έξοδος</a:t>
            </a:r>
            <a:r>
              <a:rPr lang="en-US" sz="2400" dirty="0">
                <a:solidFill>
                  <a:srgbClr val="008000"/>
                </a:solidFill>
              </a:rPr>
              <a:t>:  </a:t>
            </a:r>
            <a:r>
              <a:rPr lang="en-US" sz="2400" i="1" dirty="0">
                <a:solidFill>
                  <a:srgbClr val="008000"/>
                </a:solidFill>
              </a:rPr>
              <a:t>p</a:t>
            </a:r>
            <a:r>
              <a:rPr lang="el-GR" sz="2400" baseline="-25000" dirty="0">
                <a:solidFill>
                  <a:srgbClr val="008000"/>
                </a:solidFill>
              </a:rPr>
              <a:t>5</a:t>
            </a:r>
            <a:r>
              <a:rPr lang="el-GR" sz="2400" i="1" dirty="0">
                <a:solidFill>
                  <a:srgbClr val="008000"/>
                </a:solidFill>
              </a:rPr>
              <a:t>, </a:t>
            </a:r>
            <a:r>
              <a:rPr lang="en-US" sz="2400" i="1" dirty="0">
                <a:solidFill>
                  <a:srgbClr val="008000"/>
                </a:solidFill>
              </a:rPr>
              <a:t>p</a:t>
            </a:r>
            <a:r>
              <a:rPr lang="el-GR" sz="2400" baseline="-25000" dirty="0">
                <a:solidFill>
                  <a:srgbClr val="008000"/>
                </a:solidFill>
              </a:rPr>
              <a:t>7</a:t>
            </a:r>
            <a:r>
              <a:rPr lang="el-GR" sz="2400" i="1" dirty="0">
                <a:solidFill>
                  <a:srgbClr val="008000"/>
                </a:solidFill>
              </a:rPr>
              <a:t>,</a:t>
            </a:r>
            <a:r>
              <a:rPr lang="en-US" sz="2400" i="1" dirty="0">
                <a:solidFill>
                  <a:srgbClr val="008000"/>
                </a:solidFill>
              </a:rPr>
              <a:t> p</a:t>
            </a:r>
            <a:r>
              <a:rPr lang="el-GR" sz="2400" baseline="-25000" dirty="0">
                <a:solidFill>
                  <a:srgbClr val="008000"/>
                </a:solidFill>
              </a:rPr>
              <a:t>10</a:t>
            </a:r>
            <a:r>
              <a:rPr lang="el-GR" sz="2400" i="1" dirty="0">
                <a:solidFill>
                  <a:srgbClr val="008000"/>
                </a:solidFill>
              </a:rPr>
              <a:t>,</a:t>
            </a:r>
            <a:r>
              <a:rPr lang="en-US" sz="2400" i="1" dirty="0">
                <a:solidFill>
                  <a:srgbClr val="008000"/>
                </a:solidFill>
              </a:rPr>
              <a:t> p</a:t>
            </a:r>
            <a:r>
              <a:rPr lang="el-GR" sz="2400" baseline="-25000" dirty="0">
                <a:solidFill>
                  <a:srgbClr val="008000"/>
                </a:solidFill>
              </a:rPr>
              <a:t>8</a:t>
            </a:r>
            <a:r>
              <a:rPr lang="el-GR" sz="2400" i="1" dirty="0">
                <a:solidFill>
                  <a:srgbClr val="008000"/>
                </a:solidFill>
              </a:rPr>
              <a:t>,</a:t>
            </a:r>
            <a:r>
              <a:rPr lang="en-US" sz="2400" i="1" dirty="0">
                <a:solidFill>
                  <a:srgbClr val="008000"/>
                </a:solidFill>
              </a:rPr>
              <a:t> p</a:t>
            </a:r>
            <a:r>
              <a:rPr lang="el-GR" sz="2400" baseline="-25000" dirty="0">
                <a:solidFill>
                  <a:srgbClr val="008000"/>
                </a:solidFill>
              </a:rPr>
              <a:t>2</a:t>
            </a:r>
            <a:r>
              <a:rPr lang="el-GR" sz="2400" i="1" dirty="0">
                <a:solidFill>
                  <a:srgbClr val="008000"/>
                </a:solidFill>
              </a:rPr>
              <a:t>, </a:t>
            </a:r>
            <a:r>
              <a:rPr lang="en-US" sz="2400" i="1" dirty="0">
                <a:solidFill>
                  <a:srgbClr val="008000"/>
                </a:solidFill>
              </a:rPr>
              <a:t>p</a:t>
            </a:r>
            <a:r>
              <a:rPr lang="el-GR" sz="2400" baseline="-25000" dirty="0">
                <a:solidFill>
                  <a:srgbClr val="008000"/>
                </a:solidFill>
              </a:rPr>
              <a:t>9</a:t>
            </a:r>
            <a:endParaRPr lang="en-US" sz="2400" dirty="0">
              <a:solidFill>
                <a:srgbClr val="008000"/>
              </a:solidFill>
            </a:endParaRPr>
          </a:p>
        </p:txBody>
      </p:sp>
      <p:sp>
        <p:nvSpPr>
          <p:cNvPr id="396298" name="Line 10"/>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grpSp>
        <p:nvGrpSpPr>
          <p:cNvPr id="3" name="Group 11"/>
          <p:cNvGrpSpPr>
            <a:grpSpLocks/>
          </p:cNvGrpSpPr>
          <p:nvPr/>
        </p:nvGrpSpPr>
        <p:grpSpPr bwMode="auto">
          <a:xfrm>
            <a:off x="2667000" y="3048000"/>
            <a:ext cx="4019550" cy="2759075"/>
            <a:chOff x="1680" y="1920"/>
            <a:chExt cx="2532" cy="1738"/>
          </a:xfrm>
        </p:grpSpPr>
        <p:sp>
          <p:nvSpPr>
            <p:cNvPr id="396300" name="Text Box 12"/>
            <p:cNvSpPr txBox="1">
              <a:spLocks noChangeArrowheads="1"/>
            </p:cNvSpPr>
            <p:nvPr/>
          </p:nvSpPr>
          <p:spPr bwMode="auto">
            <a:xfrm>
              <a:off x="2448" y="3408"/>
              <a:ext cx="196" cy="250"/>
            </a:xfrm>
            <a:prstGeom prst="rect">
              <a:avLst/>
            </a:prstGeom>
            <a:noFill/>
            <a:ln w="9525">
              <a:noFill/>
              <a:miter lim="800000"/>
              <a:headEnd/>
              <a:tailEnd/>
            </a:ln>
            <a:effectLst/>
          </p:spPr>
          <p:txBody>
            <a:bodyPr wrap="none">
              <a:spAutoFit/>
            </a:bodyPr>
            <a:lstStyle/>
            <a:p>
              <a:r>
                <a:rPr lang="en-US" sz="2000"/>
                <a:t>8</a:t>
              </a:r>
            </a:p>
          </p:txBody>
        </p:sp>
        <p:grpSp>
          <p:nvGrpSpPr>
            <p:cNvPr id="4" name="Group 13"/>
            <p:cNvGrpSpPr>
              <a:grpSpLocks/>
            </p:cNvGrpSpPr>
            <p:nvPr/>
          </p:nvGrpSpPr>
          <p:grpSpPr bwMode="auto">
            <a:xfrm>
              <a:off x="1680" y="1920"/>
              <a:ext cx="2532" cy="1680"/>
              <a:chOff x="2256" y="1536"/>
              <a:chExt cx="2532" cy="1680"/>
            </a:xfrm>
          </p:grpSpPr>
          <p:grpSp>
            <p:nvGrpSpPr>
              <p:cNvPr id="5" name="Group 14"/>
              <p:cNvGrpSpPr>
                <a:grpSpLocks/>
              </p:cNvGrpSpPr>
              <p:nvPr/>
            </p:nvGrpSpPr>
            <p:grpSpPr bwMode="auto">
              <a:xfrm>
                <a:off x="2256" y="1536"/>
                <a:ext cx="2532" cy="1680"/>
                <a:chOff x="1632" y="2160"/>
                <a:chExt cx="2532" cy="1680"/>
              </a:xfrm>
            </p:grpSpPr>
            <p:sp>
              <p:nvSpPr>
                <p:cNvPr id="396303" name="Freeform 15"/>
                <p:cNvSpPr>
                  <a:spLocks/>
                </p:cNvSpPr>
                <p:nvPr/>
              </p:nvSpPr>
              <p:spPr bwMode="auto">
                <a:xfrm>
                  <a:off x="1968" y="2448"/>
                  <a:ext cx="1728" cy="1200"/>
                </a:xfrm>
                <a:custGeom>
                  <a:avLst/>
                  <a:gdLst/>
                  <a:ahLst/>
                  <a:cxnLst>
                    <a:cxn ang="0">
                      <a:pos x="0" y="384"/>
                    </a:cxn>
                    <a:cxn ang="0">
                      <a:pos x="672" y="0"/>
                    </a:cxn>
                    <a:cxn ang="0">
                      <a:pos x="1440" y="432"/>
                    </a:cxn>
                    <a:cxn ang="0">
                      <a:pos x="1728" y="960"/>
                    </a:cxn>
                    <a:cxn ang="0">
                      <a:pos x="624" y="1200"/>
                    </a:cxn>
                    <a:cxn ang="0">
                      <a:pos x="0" y="768"/>
                    </a:cxn>
                    <a:cxn ang="0">
                      <a:pos x="0" y="384"/>
                    </a:cxn>
                  </a:cxnLst>
                  <a:rect l="0" t="0" r="r" b="b"/>
                  <a:pathLst>
                    <a:path w="1728" h="1200">
                      <a:moveTo>
                        <a:pt x="0" y="384"/>
                      </a:moveTo>
                      <a:lnTo>
                        <a:pt x="672" y="0"/>
                      </a:lnTo>
                      <a:lnTo>
                        <a:pt x="1440" y="432"/>
                      </a:lnTo>
                      <a:lnTo>
                        <a:pt x="1728" y="960"/>
                      </a:lnTo>
                      <a:lnTo>
                        <a:pt x="624" y="1200"/>
                      </a:lnTo>
                      <a:lnTo>
                        <a:pt x="0" y="768"/>
                      </a:lnTo>
                      <a:lnTo>
                        <a:pt x="0" y="384"/>
                      </a:lnTo>
                      <a:close/>
                    </a:path>
                  </a:pathLst>
                </a:custGeom>
                <a:solidFill>
                  <a:srgbClr val="99FFCC"/>
                </a:solidFill>
                <a:ln w="9525" cap="flat" cmpd="sng">
                  <a:solidFill>
                    <a:schemeClr val="tx1"/>
                  </a:solidFill>
                  <a:prstDash val="solid"/>
                  <a:round/>
                  <a:headEnd type="none" w="med" len="med"/>
                  <a:tailEnd type="none" w="med" len="med"/>
                </a:ln>
                <a:effectLst/>
              </p:spPr>
              <p:txBody>
                <a:bodyPr wrap="none" anchor="ctr"/>
                <a:lstStyle/>
                <a:p>
                  <a:endParaRPr lang="en-US"/>
                </a:p>
              </p:txBody>
            </p:sp>
            <p:sp>
              <p:nvSpPr>
                <p:cNvPr id="396304" name="Oval 16"/>
                <p:cNvSpPr>
                  <a:spLocks noChangeArrowheads="1"/>
                </p:cNvSpPr>
                <p:nvPr/>
              </p:nvSpPr>
              <p:spPr bwMode="auto">
                <a:xfrm>
                  <a:off x="2592" y="2400"/>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6305" name="Oval 17"/>
                <p:cNvSpPr>
                  <a:spLocks noChangeArrowheads="1"/>
                </p:cNvSpPr>
                <p:nvPr/>
              </p:nvSpPr>
              <p:spPr bwMode="auto">
                <a:xfrm>
                  <a:off x="1920" y="2784"/>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6306" name="Oval 18"/>
                <p:cNvSpPr>
                  <a:spLocks noChangeArrowheads="1"/>
                </p:cNvSpPr>
                <p:nvPr/>
              </p:nvSpPr>
              <p:spPr bwMode="auto">
                <a:xfrm>
                  <a:off x="3360" y="2832"/>
                  <a:ext cx="96" cy="96"/>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6307" name="Oval 19"/>
                <p:cNvSpPr>
                  <a:spLocks noChangeArrowheads="1"/>
                </p:cNvSpPr>
                <p:nvPr/>
              </p:nvSpPr>
              <p:spPr bwMode="auto">
                <a:xfrm>
                  <a:off x="3648" y="3360"/>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6308" name="Oval 20"/>
                <p:cNvSpPr>
                  <a:spLocks noChangeArrowheads="1"/>
                </p:cNvSpPr>
                <p:nvPr/>
              </p:nvSpPr>
              <p:spPr bwMode="auto">
                <a:xfrm>
                  <a:off x="2544" y="3600"/>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6309" name="Oval 21"/>
                <p:cNvSpPr>
                  <a:spLocks noChangeArrowheads="1"/>
                </p:cNvSpPr>
                <p:nvPr/>
              </p:nvSpPr>
              <p:spPr bwMode="auto">
                <a:xfrm>
                  <a:off x="1920" y="3168"/>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6310" name="Oval 22"/>
                <p:cNvSpPr>
                  <a:spLocks noChangeArrowheads="1"/>
                </p:cNvSpPr>
                <p:nvPr/>
              </p:nvSpPr>
              <p:spPr bwMode="auto">
                <a:xfrm>
                  <a:off x="2832" y="2832"/>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6311" name="Oval 23"/>
                <p:cNvSpPr>
                  <a:spLocks noChangeArrowheads="1"/>
                </p:cNvSpPr>
                <p:nvPr/>
              </p:nvSpPr>
              <p:spPr bwMode="auto">
                <a:xfrm>
                  <a:off x="2544" y="3264"/>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6312" name="Oval 24"/>
                <p:cNvSpPr>
                  <a:spLocks noChangeArrowheads="1"/>
                </p:cNvSpPr>
                <p:nvPr/>
              </p:nvSpPr>
              <p:spPr bwMode="auto">
                <a:xfrm>
                  <a:off x="3168" y="3216"/>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6313" name="Text Box 25"/>
                <p:cNvSpPr txBox="1">
                  <a:spLocks noChangeArrowheads="1"/>
                </p:cNvSpPr>
                <p:nvPr/>
              </p:nvSpPr>
              <p:spPr bwMode="auto">
                <a:xfrm>
                  <a:off x="2880" y="2784"/>
                  <a:ext cx="212" cy="288"/>
                </a:xfrm>
                <a:prstGeom prst="rect">
                  <a:avLst/>
                </a:prstGeom>
                <a:noFill/>
                <a:ln w="9525">
                  <a:noFill/>
                  <a:miter lim="800000"/>
                  <a:headEnd/>
                  <a:tailEnd/>
                </a:ln>
                <a:effectLst/>
              </p:spPr>
              <p:txBody>
                <a:bodyPr wrap="none">
                  <a:spAutoFit/>
                </a:bodyPr>
                <a:lstStyle/>
                <a:p>
                  <a:r>
                    <a:rPr lang="en-US" i="1"/>
                    <a:t>p</a:t>
                  </a:r>
                </a:p>
              </p:txBody>
            </p:sp>
            <p:sp>
              <p:nvSpPr>
                <p:cNvPr id="396314" name="Text Box 26"/>
                <p:cNvSpPr txBox="1">
                  <a:spLocks noChangeArrowheads="1"/>
                </p:cNvSpPr>
                <p:nvPr/>
              </p:nvSpPr>
              <p:spPr bwMode="auto">
                <a:xfrm>
                  <a:off x="2352" y="2688"/>
                  <a:ext cx="212" cy="288"/>
                </a:xfrm>
                <a:prstGeom prst="rect">
                  <a:avLst/>
                </a:prstGeom>
                <a:noFill/>
                <a:ln w="9525">
                  <a:noFill/>
                  <a:miter lim="800000"/>
                  <a:headEnd/>
                  <a:tailEnd/>
                </a:ln>
                <a:effectLst/>
              </p:spPr>
              <p:txBody>
                <a:bodyPr wrap="none">
                  <a:spAutoFit/>
                </a:bodyPr>
                <a:lstStyle/>
                <a:p>
                  <a:r>
                    <a:rPr lang="en-US" i="1"/>
                    <a:t>p</a:t>
                  </a:r>
                </a:p>
              </p:txBody>
            </p:sp>
            <p:sp>
              <p:nvSpPr>
                <p:cNvPr id="396315" name="Text Box 27"/>
                <p:cNvSpPr txBox="1">
                  <a:spLocks noChangeArrowheads="1"/>
                </p:cNvSpPr>
                <p:nvPr/>
              </p:nvSpPr>
              <p:spPr bwMode="auto">
                <a:xfrm>
                  <a:off x="3840" y="3264"/>
                  <a:ext cx="212" cy="288"/>
                </a:xfrm>
                <a:prstGeom prst="rect">
                  <a:avLst/>
                </a:prstGeom>
                <a:noFill/>
                <a:ln w="9525">
                  <a:noFill/>
                  <a:miter lim="800000"/>
                  <a:headEnd/>
                  <a:tailEnd/>
                </a:ln>
                <a:effectLst/>
              </p:spPr>
              <p:txBody>
                <a:bodyPr wrap="none">
                  <a:spAutoFit/>
                </a:bodyPr>
                <a:lstStyle/>
                <a:p>
                  <a:r>
                    <a:rPr lang="en-US" i="1"/>
                    <a:t>p</a:t>
                  </a:r>
                </a:p>
              </p:txBody>
            </p:sp>
            <p:sp>
              <p:nvSpPr>
                <p:cNvPr id="396316" name="Text Box 28"/>
                <p:cNvSpPr txBox="1">
                  <a:spLocks noChangeArrowheads="1"/>
                </p:cNvSpPr>
                <p:nvPr/>
              </p:nvSpPr>
              <p:spPr bwMode="auto">
                <a:xfrm>
                  <a:off x="3504" y="2688"/>
                  <a:ext cx="212" cy="288"/>
                </a:xfrm>
                <a:prstGeom prst="rect">
                  <a:avLst/>
                </a:prstGeom>
                <a:noFill/>
                <a:ln w="9525">
                  <a:noFill/>
                  <a:miter lim="800000"/>
                  <a:headEnd/>
                  <a:tailEnd/>
                </a:ln>
                <a:effectLst/>
              </p:spPr>
              <p:txBody>
                <a:bodyPr wrap="none">
                  <a:spAutoFit/>
                </a:bodyPr>
                <a:lstStyle/>
                <a:p>
                  <a:r>
                    <a:rPr lang="en-US" i="1"/>
                    <a:t>p</a:t>
                  </a:r>
                </a:p>
              </p:txBody>
            </p:sp>
            <p:sp>
              <p:nvSpPr>
                <p:cNvPr id="396317" name="Text Box 29"/>
                <p:cNvSpPr txBox="1">
                  <a:spLocks noChangeArrowheads="1"/>
                </p:cNvSpPr>
                <p:nvPr/>
              </p:nvSpPr>
              <p:spPr bwMode="auto">
                <a:xfrm>
                  <a:off x="2304" y="3552"/>
                  <a:ext cx="212" cy="288"/>
                </a:xfrm>
                <a:prstGeom prst="rect">
                  <a:avLst/>
                </a:prstGeom>
                <a:noFill/>
                <a:ln w="9525">
                  <a:noFill/>
                  <a:miter lim="800000"/>
                  <a:headEnd/>
                  <a:tailEnd/>
                </a:ln>
                <a:effectLst/>
              </p:spPr>
              <p:txBody>
                <a:bodyPr wrap="none">
                  <a:spAutoFit/>
                </a:bodyPr>
                <a:lstStyle/>
                <a:p>
                  <a:r>
                    <a:rPr lang="en-US" i="1"/>
                    <a:t>p</a:t>
                  </a:r>
                </a:p>
              </p:txBody>
            </p:sp>
            <p:sp>
              <p:nvSpPr>
                <p:cNvPr id="396318" name="Text Box 30"/>
                <p:cNvSpPr txBox="1">
                  <a:spLocks noChangeArrowheads="1"/>
                </p:cNvSpPr>
                <p:nvPr/>
              </p:nvSpPr>
              <p:spPr bwMode="auto">
                <a:xfrm>
                  <a:off x="1632" y="3120"/>
                  <a:ext cx="212" cy="288"/>
                </a:xfrm>
                <a:prstGeom prst="rect">
                  <a:avLst/>
                </a:prstGeom>
                <a:noFill/>
                <a:ln w="9525">
                  <a:noFill/>
                  <a:miter lim="800000"/>
                  <a:headEnd/>
                  <a:tailEnd/>
                </a:ln>
                <a:effectLst/>
              </p:spPr>
              <p:txBody>
                <a:bodyPr wrap="none">
                  <a:spAutoFit/>
                </a:bodyPr>
                <a:lstStyle/>
                <a:p>
                  <a:r>
                    <a:rPr lang="en-US" i="1"/>
                    <a:t>p</a:t>
                  </a:r>
                </a:p>
              </p:txBody>
            </p:sp>
            <p:sp>
              <p:nvSpPr>
                <p:cNvPr id="396319" name="Text Box 31"/>
                <p:cNvSpPr txBox="1">
                  <a:spLocks noChangeArrowheads="1"/>
                </p:cNvSpPr>
                <p:nvPr/>
              </p:nvSpPr>
              <p:spPr bwMode="auto">
                <a:xfrm>
                  <a:off x="2736" y="2160"/>
                  <a:ext cx="212" cy="288"/>
                </a:xfrm>
                <a:prstGeom prst="rect">
                  <a:avLst/>
                </a:prstGeom>
                <a:noFill/>
                <a:ln w="9525">
                  <a:noFill/>
                  <a:miter lim="800000"/>
                  <a:headEnd/>
                  <a:tailEnd/>
                </a:ln>
                <a:effectLst/>
              </p:spPr>
              <p:txBody>
                <a:bodyPr wrap="none">
                  <a:spAutoFit/>
                </a:bodyPr>
                <a:lstStyle/>
                <a:p>
                  <a:r>
                    <a:rPr lang="en-US" i="1" dirty="0"/>
                    <a:t>p</a:t>
                  </a:r>
                </a:p>
              </p:txBody>
            </p:sp>
            <p:sp>
              <p:nvSpPr>
                <p:cNvPr id="396320" name="Text Box 32"/>
                <p:cNvSpPr txBox="1">
                  <a:spLocks noChangeArrowheads="1"/>
                </p:cNvSpPr>
                <p:nvPr/>
              </p:nvSpPr>
              <p:spPr bwMode="auto">
                <a:xfrm>
                  <a:off x="1632" y="2640"/>
                  <a:ext cx="212" cy="288"/>
                </a:xfrm>
                <a:prstGeom prst="rect">
                  <a:avLst/>
                </a:prstGeom>
                <a:noFill/>
                <a:ln w="9525">
                  <a:noFill/>
                  <a:miter lim="800000"/>
                  <a:headEnd/>
                  <a:tailEnd/>
                </a:ln>
                <a:effectLst/>
              </p:spPr>
              <p:txBody>
                <a:bodyPr wrap="none">
                  <a:spAutoFit/>
                </a:bodyPr>
                <a:lstStyle/>
                <a:p>
                  <a:r>
                    <a:rPr lang="en-US" i="1"/>
                    <a:t>p</a:t>
                  </a:r>
                </a:p>
              </p:txBody>
            </p:sp>
            <p:sp>
              <p:nvSpPr>
                <p:cNvPr id="396321" name="Text Box 33"/>
                <p:cNvSpPr txBox="1">
                  <a:spLocks noChangeArrowheads="1"/>
                </p:cNvSpPr>
                <p:nvPr/>
              </p:nvSpPr>
              <p:spPr bwMode="auto">
                <a:xfrm>
                  <a:off x="3264" y="3168"/>
                  <a:ext cx="212" cy="288"/>
                </a:xfrm>
                <a:prstGeom prst="rect">
                  <a:avLst/>
                </a:prstGeom>
                <a:noFill/>
                <a:ln w="9525">
                  <a:noFill/>
                  <a:miter lim="800000"/>
                  <a:headEnd/>
                  <a:tailEnd/>
                </a:ln>
                <a:effectLst/>
              </p:spPr>
              <p:txBody>
                <a:bodyPr wrap="none">
                  <a:spAutoFit/>
                </a:bodyPr>
                <a:lstStyle/>
                <a:p>
                  <a:r>
                    <a:rPr lang="en-US" i="1"/>
                    <a:t>p</a:t>
                  </a:r>
                </a:p>
              </p:txBody>
            </p:sp>
            <p:sp>
              <p:nvSpPr>
                <p:cNvPr id="396322" name="Text Box 34"/>
                <p:cNvSpPr txBox="1">
                  <a:spLocks noChangeArrowheads="1"/>
                </p:cNvSpPr>
                <p:nvPr/>
              </p:nvSpPr>
              <p:spPr bwMode="auto">
                <a:xfrm>
                  <a:off x="2640" y="3216"/>
                  <a:ext cx="212" cy="288"/>
                </a:xfrm>
                <a:prstGeom prst="rect">
                  <a:avLst/>
                </a:prstGeom>
                <a:noFill/>
                <a:ln w="9525">
                  <a:noFill/>
                  <a:miter lim="800000"/>
                  <a:headEnd/>
                  <a:tailEnd/>
                </a:ln>
                <a:effectLst/>
              </p:spPr>
              <p:txBody>
                <a:bodyPr wrap="none">
                  <a:spAutoFit/>
                </a:bodyPr>
                <a:lstStyle/>
                <a:p>
                  <a:r>
                    <a:rPr lang="en-US" i="1"/>
                    <a:t>p</a:t>
                  </a:r>
                </a:p>
              </p:txBody>
            </p:sp>
            <p:sp>
              <p:nvSpPr>
                <p:cNvPr id="396323" name="Text Box 35"/>
                <p:cNvSpPr txBox="1">
                  <a:spLocks noChangeArrowheads="1"/>
                </p:cNvSpPr>
                <p:nvPr/>
              </p:nvSpPr>
              <p:spPr bwMode="auto">
                <a:xfrm>
                  <a:off x="1718" y="2745"/>
                  <a:ext cx="196" cy="250"/>
                </a:xfrm>
                <a:prstGeom prst="rect">
                  <a:avLst/>
                </a:prstGeom>
                <a:noFill/>
                <a:ln w="9525">
                  <a:noFill/>
                  <a:miter lim="800000"/>
                  <a:headEnd/>
                  <a:tailEnd/>
                </a:ln>
                <a:effectLst/>
              </p:spPr>
              <p:txBody>
                <a:bodyPr wrap="none">
                  <a:spAutoFit/>
                </a:bodyPr>
                <a:lstStyle/>
                <a:p>
                  <a:r>
                    <a:rPr lang="en-US" sz="2000"/>
                    <a:t>9</a:t>
                  </a:r>
                </a:p>
              </p:txBody>
            </p:sp>
            <p:sp>
              <p:nvSpPr>
                <p:cNvPr id="396324" name="Text Box 36"/>
                <p:cNvSpPr txBox="1">
                  <a:spLocks noChangeArrowheads="1"/>
                </p:cNvSpPr>
                <p:nvPr/>
              </p:nvSpPr>
              <p:spPr bwMode="auto">
                <a:xfrm>
                  <a:off x="1680" y="3216"/>
                  <a:ext cx="196" cy="250"/>
                </a:xfrm>
                <a:prstGeom prst="rect">
                  <a:avLst/>
                </a:prstGeom>
                <a:noFill/>
                <a:ln w="9525">
                  <a:noFill/>
                  <a:miter lim="800000"/>
                  <a:headEnd/>
                  <a:tailEnd/>
                </a:ln>
                <a:effectLst/>
              </p:spPr>
              <p:txBody>
                <a:bodyPr wrap="none">
                  <a:spAutoFit/>
                </a:bodyPr>
                <a:lstStyle/>
                <a:p>
                  <a:r>
                    <a:rPr lang="en-US" sz="2000" dirty="0"/>
                    <a:t>2</a:t>
                  </a:r>
                </a:p>
              </p:txBody>
            </p:sp>
            <p:sp>
              <p:nvSpPr>
                <p:cNvPr id="396325" name="Text Box 37"/>
                <p:cNvSpPr txBox="1">
                  <a:spLocks noChangeArrowheads="1"/>
                </p:cNvSpPr>
                <p:nvPr/>
              </p:nvSpPr>
              <p:spPr bwMode="auto">
                <a:xfrm>
                  <a:off x="3888" y="3360"/>
                  <a:ext cx="276" cy="250"/>
                </a:xfrm>
                <a:prstGeom prst="rect">
                  <a:avLst/>
                </a:prstGeom>
                <a:noFill/>
                <a:ln w="9525">
                  <a:noFill/>
                  <a:miter lim="800000"/>
                  <a:headEnd/>
                  <a:tailEnd/>
                </a:ln>
                <a:effectLst/>
              </p:spPr>
              <p:txBody>
                <a:bodyPr wrap="none">
                  <a:spAutoFit/>
                </a:bodyPr>
                <a:lstStyle/>
                <a:p>
                  <a:r>
                    <a:rPr lang="en-US" sz="2000" dirty="0"/>
                    <a:t>10</a:t>
                  </a:r>
                </a:p>
              </p:txBody>
            </p:sp>
            <p:sp>
              <p:nvSpPr>
                <p:cNvPr id="396326" name="Text Box 38"/>
                <p:cNvSpPr txBox="1">
                  <a:spLocks noChangeArrowheads="1"/>
                </p:cNvSpPr>
                <p:nvPr/>
              </p:nvSpPr>
              <p:spPr bwMode="auto">
                <a:xfrm>
                  <a:off x="2822" y="2265"/>
                  <a:ext cx="196" cy="250"/>
                </a:xfrm>
                <a:prstGeom prst="rect">
                  <a:avLst/>
                </a:prstGeom>
                <a:noFill/>
                <a:ln w="9525">
                  <a:noFill/>
                  <a:miter lim="800000"/>
                  <a:headEnd/>
                  <a:tailEnd/>
                </a:ln>
                <a:effectLst/>
              </p:spPr>
              <p:txBody>
                <a:bodyPr wrap="none">
                  <a:spAutoFit/>
                </a:bodyPr>
                <a:lstStyle/>
                <a:p>
                  <a:r>
                    <a:rPr lang="en-US" sz="2000" dirty="0"/>
                    <a:t>5</a:t>
                  </a:r>
                </a:p>
              </p:txBody>
            </p:sp>
            <p:sp>
              <p:nvSpPr>
                <p:cNvPr id="396327" name="Text Box 39"/>
                <p:cNvSpPr txBox="1">
                  <a:spLocks noChangeArrowheads="1"/>
                </p:cNvSpPr>
                <p:nvPr/>
              </p:nvSpPr>
              <p:spPr bwMode="auto">
                <a:xfrm>
                  <a:off x="3590" y="2793"/>
                  <a:ext cx="196" cy="250"/>
                </a:xfrm>
                <a:prstGeom prst="rect">
                  <a:avLst/>
                </a:prstGeom>
                <a:noFill/>
                <a:ln w="9525">
                  <a:noFill/>
                  <a:miter lim="800000"/>
                  <a:headEnd/>
                  <a:tailEnd/>
                </a:ln>
                <a:effectLst/>
              </p:spPr>
              <p:txBody>
                <a:bodyPr wrap="none">
                  <a:spAutoFit/>
                </a:bodyPr>
                <a:lstStyle/>
                <a:p>
                  <a:r>
                    <a:rPr lang="en-US" sz="2000"/>
                    <a:t>7</a:t>
                  </a:r>
                </a:p>
              </p:txBody>
            </p:sp>
            <p:sp>
              <p:nvSpPr>
                <p:cNvPr id="396328" name="Text Box 40"/>
                <p:cNvSpPr txBox="1">
                  <a:spLocks noChangeArrowheads="1"/>
                </p:cNvSpPr>
                <p:nvPr/>
              </p:nvSpPr>
              <p:spPr bwMode="auto">
                <a:xfrm>
                  <a:off x="2438" y="2793"/>
                  <a:ext cx="196" cy="250"/>
                </a:xfrm>
                <a:prstGeom prst="rect">
                  <a:avLst/>
                </a:prstGeom>
                <a:noFill/>
                <a:ln w="9525">
                  <a:noFill/>
                  <a:miter lim="800000"/>
                  <a:headEnd/>
                  <a:tailEnd/>
                </a:ln>
                <a:effectLst/>
              </p:spPr>
              <p:txBody>
                <a:bodyPr wrap="none">
                  <a:spAutoFit/>
                </a:bodyPr>
                <a:lstStyle/>
                <a:p>
                  <a:r>
                    <a:rPr lang="en-US" sz="2000"/>
                    <a:t>6</a:t>
                  </a:r>
                </a:p>
              </p:txBody>
            </p:sp>
            <p:sp>
              <p:nvSpPr>
                <p:cNvPr id="396329" name="Text Box 41"/>
                <p:cNvSpPr txBox="1">
                  <a:spLocks noChangeArrowheads="1"/>
                </p:cNvSpPr>
                <p:nvPr/>
              </p:nvSpPr>
              <p:spPr bwMode="auto">
                <a:xfrm>
                  <a:off x="2976" y="2880"/>
                  <a:ext cx="196" cy="250"/>
                </a:xfrm>
                <a:prstGeom prst="rect">
                  <a:avLst/>
                </a:prstGeom>
                <a:noFill/>
                <a:ln w="9525">
                  <a:noFill/>
                  <a:miter lim="800000"/>
                  <a:headEnd/>
                  <a:tailEnd/>
                </a:ln>
                <a:effectLst/>
              </p:spPr>
              <p:txBody>
                <a:bodyPr wrap="none">
                  <a:spAutoFit/>
                </a:bodyPr>
                <a:lstStyle/>
                <a:p>
                  <a:r>
                    <a:rPr lang="en-US" sz="2000"/>
                    <a:t>1</a:t>
                  </a:r>
                </a:p>
              </p:txBody>
            </p:sp>
            <p:sp>
              <p:nvSpPr>
                <p:cNvPr id="396330" name="Text Box 42"/>
                <p:cNvSpPr txBox="1">
                  <a:spLocks noChangeArrowheads="1"/>
                </p:cNvSpPr>
                <p:nvPr/>
              </p:nvSpPr>
              <p:spPr bwMode="auto">
                <a:xfrm>
                  <a:off x="2726" y="3321"/>
                  <a:ext cx="196" cy="250"/>
                </a:xfrm>
                <a:prstGeom prst="rect">
                  <a:avLst/>
                </a:prstGeom>
                <a:noFill/>
                <a:ln w="9525">
                  <a:noFill/>
                  <a:miter lim="800000"/>
                  <a:headEnd/>
                  <a:tailEnd/>
                </a:ln>
                <a:effectLst/>
              </p:spPr>
              <p:txBody>
                <a:bodyPr wrap="none">
                  <a:spAutoFit/>
                </a:bodyPr>
                <a:lstStyle/>
                <a:p>
                  <a:r>
                    <a:rPr lang="en-US" sz="2000"/>
                    <a:t>3</a:t>
                  </a:r>
                </a:p>
              </p:txBody>
            </p:sp>
            <p:sp>
              <p:nvSpPr>
                <p:cNvPr id="396331" name="Text Box 43"/>
                <p:cNvSpPr txBox="1">
                  <a:spLocks noChangeArrowheads="1"/>
                </p:cNvSpPr>
                <p:nvPr/>
              </p:nvSpPr>
              <p:spPr bwMode="auto">
                <a:xfrm>
                  <a:off x="3350" y="3273"/>
                  <a:ext cx="196" cy="250"/>
                </a:xfrm>
                <a:prstGeom prst="rect">
                  <a:avLst/>
                </a:prstGeom>
                <a:noFill/>
                <a:ln w="9525">
                  <a:noFill/>
                  <a:miter lim="800000"/>
                  <a:headEnd/>
                  <a:tailEnd/>
                </a:ln>
                <a:effectLst/>
              </p:spPr>
              <p:txBody>
                <a:bodyPr wrap="none">
                  <a:spAutoFit/>
                </a:bodyPr>
                <a:lstStyle/>
                <a:p>
                  <a:r>
                    <a:rPr lang="en-US" sz="2000"/>
                    <a:t>4</a:t>
                  </a:r>
                </a:p>
              </p:txBody>
            </p:sp>
          </p:grpSp>
          <p:sp>
            <p:nvSpPr>
              <p:cNvPr id="396332" name="Oval 44"/>
              <p:cNvSpPr>
                <a:spLocks noChangeArrowheads="1"/>
              </p:cNvSpPr>
              <p:nvPr/>
            </p:nvSpPr>
            <p:spPr bwMode="auto">
              <a:xfrm>
                <a:off x="2976" y="2400"/>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396294"/>
                                        </p:tgtEl>
                                        <p:attrNameLst>
                                          <p:attrName>style.visibility</p:attrName>
                                        </p:attrNameLst>
                                      </p:cBhvr>
                                      <p:to>
                                        <p:strVal val="visible"/>
                                      </p:to>
                                    </p:set>
                                    <p:animEffect transition="in" filter="slide(fromBottom)">
                                      <p:cBhvr>
                                        <p:cTn id="11" dur="500"/>
                                        <p:tgtEl>
                                          <p:spTgt spid="396294"/>
                                        </p:tgtEl>
                                      </p:cBhvr>
                                    </p:animEffect>
                                  </p:childTnLst>
                                </p:cTn>
                              </p:par>
                            </p:childTnLst>
                          </p:cTn>
                        </p:par>
                        <p:par>
                          <p:cTn id="12" fill="hold">
                            <p:stCondLst>
                              <p:cond delay="500"/>
                            </p:stCondLst>
                            <p:childTnLst>
                              <p:par>
                                <p:cTn id="13" presetID="23"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96296"/>
                                        </p:tgtEl>
                                        <p:attrNameLst>
                                          <p:attrName>style.visibility</p:attrName>
                                        </p:attrNameLst>
                                      </p:cBhvr>
                                      <p:to>
                                        <p:strVal val="visible"/>
                                      </p:to>
                                    </p:set>
                                    <p:animEffect transition="in" filter="blinds(horizontal)">
                                      <p:cBhvr>
                                        <p:cTn id="21" dur="500"/>
                                        <p:tgtEl>
                                          <p:spTgt spid="396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396294" grpId="0"/>
      <p:bldP spid="3962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l-GR" dirty="0"/>
              <a:t>Υπολογιστική Γεωμετρία</a:t>
            </a:r>
            <a:endParaRPr lang="de-CH" dirty="0"/>
          </a:p>
        </p:txBody>
      </p:sp>
      <p:sp>
        <p:nvSpPr>
          <p:cNvPr id="46083" name="Rectangle 3"/>
          <p:cNvSpPr>
            <a:spLocks noGrp="1" noChangeArrowheads="1"/>
          </p:cNvSpPr>
          <p:nvPr>
            <p:ph type="body" idx="1"/>
          </p:nvPr>
        </p:nvSpPr>
        <p:spPr/>
        <p:txBody>
          <a:bodyPr>
            <a:normAutofit/>
          </a:bodyPr>
          <a:lstStyle/>
          <a:p>
            <a:r>
              <a:rPr lang="el-GR" dirty="0" err="1"/>
              <a:t>Υποπεδίο</a:t>
            </a:r>
            <a:r>
              <a:rPr lang="el-GR" dirty="0"/>
              <a:t> της </a:t>
            </a:r>
            <a:r>
              <a:rPr lang="el-GR" i="1" dirty="0"/>
              <a:t>Σχεδίασης και Ανάλυσης Αλγορίθμων</a:t>
            </a:r>
            <a:endParaRPr lang="en-US" i="1" dirty="0"/>
          </a:p>
          <a:p>
            <a:r>
              <a:rPr lang="el-GR" dirty="0"/>
              <a:t>Ασχολείται με αποδοτικές δομές δεδομένων και αλγορίθμους για γεωμετρικά προβλήματα</a:t>
            </a:r>
            <a:endParaRPr lang="en-US" i="1" dirty="0"/>
          </a:p>
          <a:p>
            <a:r>
              <a:rPr lang="el-GR" dirty="0"/>
              <a:t>Είναι περίπου </a:t>
            </a:r>
            <a:r>
              <a:rPr lang="en-US" dirty="0"/>
              <a:t>40 </a:t>
            </a:r>
            <a:r>
              <a:rPr lang="el-GR" dirty="0"/>
              <a:t>χρονών</a:t>
            </a:r>
            <a:endParaRPr lang="en-US" dirty="0"/>
          </a:p>
          <a:p>
            <a:r>
              <a:rPr lang="el-GR" dirty="0"/>
              <a:t>Ξεκίνησε κυρίως με το θεωρητικό υπόβαθρο αλλά σταδιακά οι ερευνητές ασχολούνταν ολοένα και περισσότερο με την πράξη</a:t>
            </a:r>
            <a:endParaRPr lang="de-CH" dirty="0"/>
          </a:p>
        </p:txBody>
      </p:sp>
      <p:sp>
        <p:nvSpPr>
          <p:cNvPr id="4" name="Line 18"/>
          <p:cNvSpPr>
            <a:spLocks noChangeShapeType="1"/>
          </p:cNvSpPr>
          <p:nvPr/>
        </p:nvSpPr>
        <p:spPr bwMode="auto">
          <a:xfrm>
            <a:off x="762000" y="1219200"/>
            <a:ext cx="7696200" cy="1588"/>
          </a:xfrm>
          <a:prstGeom prst="line">
            <a:avLst/>
          </a:prstGeom>
          <a:noFill/>
          <a:ln w="28575">
            <a:solidFill>
              <a:srgbClr val="FFCC00"/>
            </a:solidFill>
            <a:miter lim="800000"/>
            <a:headEnd/>
            <a:tailEn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22"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85800" y="152400"/>
            <a:ext cx="7772400" cy="1143000"/>
          </a:xfrm>
        </p:spPr>
        <p:txBody>
          <a:bodyPr/>
          <a:lstStyle/>
          <a:p>
            <a:r>
              <a:rPr lang="el-GR" dirty="0"/>
              <a:t>Ακμές του Κυρτού Περιβλήματος</a:t>
            </a:r>
            <a:endParaRPr lang="en-US" dirty="0"/>
          </a:p>
        </p:txBody>
      </p:sp>
      <p:sp>
        <p:nvSpPr>
          <p:cNvPr id="397315" name="AutoShape 3"/>
          <p:cNvSpPr>
            <a:spLocks noChangeArrowheads="1"/>
          </p:cNvSpPr>
          <p:nvPr/>
        </p:nvSpPr>
        <p:spPr bwMode="auto">
          <a:xfrm>
            <a:off x="838200" y="1600200"/>
            <a:ext cx="304800" cy="228600"/>
          </a:xfrm>
          <a:prstGeom prst="irregularSeal1">
            <a:avLst/>
          </a:prstGeom>
          <a:solidFill>
            <a:schemeClr val="accent1"/>
          </a:solidFill>
          <a:ln w="9525">
            <a:solidFill>
              <a:schemeClr val="tx1"/>
            </a:solidFill>
            <a:miter lim="800000"/>
            <a:headEnd/>
            <a:tailEnd/>
          </a:ln>
          <a:effectLst/>
        </p:spPr>
        <p:txBody>
          <a:bodyPr wrap="none" anchor="ctr"/>
          <a:lstStyle/>
          <a:p>
            <a:endParaRPr lang="en-US"/>
          </a:p>
        </p:txBody>
      </p:sp>
      <p:sp>
        <p:nvSpPr>
          <p:cNvPr id="397316" name="Oval 4"/>
          <p:cNvSpPr>
            <a:spLocks noChangeArrowheads="1"/>
          </p:cNvSpPr>
          <p:nvPr/>
        </p:nvSpPr>
        <p:spPr bwMode="auto">
          <a:xfrm>
            <a:off x="4495800" y="44958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17" name="Text Box 5"/>
          <p:cNvSpPr txBox="1">
            <a:spLocks noChangeArrowheads="1"/>
          </p:cNvSpPr>
          <p:nvPr/>
        </p:nvSpPr>
        <p:spPr bwMode="auto">
          <a:xfrm>
            <a:off x="1219200" y="1441450"/>
            <a:ext cx="5321137" cy="461665"/>
          </a:xfrm>
          <a:prstGeom prst="rect">
            <a:avLst/>
          </a:prstGeom>
          <a:noFill/>
          <a:ln w="9525">
            <a:noFill/>
            <a:miter lim="800000"/>
            <a:headEnd/>
            <a:tailEnd/>
          </a:ln>
          <a:effectLst/>
        </p:spPr>
        <p:txBody>
          <a:bodyPr wrap="none">
            <a:spAutoFit/>
          </a:bodyPr>
          <a:lstStyle/>
          <a:p>
            <a:r>
              <a:rPr lang="el-GR" sz="2400" dirty="0">
                <a:solidFill>
                  <a:schemeClr val="accent2"/>
                </a:solidFill>
              </a:rPr>
              <a:t>Για κάθε ακμή και τα δύο άκρα </a:t>
            </a:r>
            <a:r>
              <a:rPr lang="en-US" sz="2400" i="1" dirty="0">
                <a:solidFill>
                  <a:schemeClr val="accent2"/>
                </a:solidFill>
              </a:rPr>
              <a:t>p</a:t>
            </a:r>
            <a:r>
              <a:rPr lang="en-US" sz="2400" dirty="0">
                <a:solidFill>
                  <a:schemeClr val="accent2"/>
                </a:solidFill>
              </a:rPr>
              <a:t>, </a:t>
            </a:r>
            <a:r>
              <a:rPr lang="en-US" sz="2400" i="1" dirty="0">
                <a:solidFill>
                  <a:schemeClr val="accent2"/>
                </a:solidFill>
              </a:rPr>
              <a:t>q </a:t>
            </a:r>
            <a:r>
              <a:rPr lang="en-US" sz="2400" dirty="0">
                <a:solidFill>
                  <a:schemeClr val="accent2"/>
                </a:solidFill>
                <a:sym typeface="Symbol" pitchFamily="18" charset="2"/>
              </a:rPr>
              <a:t> </a:t>
            </a:r>
            <a:r>
              <a:rPr lang="en-US" sz="2400" i="1" dirty="0">
                <a:solidFill>
                  <a:schemeClr val="accent2"/>
                </a:solidFill>
              </a:rPr>
              <a:t>P</a:t>
            </a:r>
            <a:r>
              <a:rPr lang="en-US" sz="2400" dirty="0">
                <a:solidFill>
                  <a:schemeClr val="accent2"/>
                </a:solidFill>
              </a:rPr>
              <a:t>.  </a:t>
            </a:r>
          </a:p>
        </p:txBody>
      </p:sp>
      <p:sp>
        <p:nvSpPr>
          <p:cNvPr id="397318" name="Oval 6"/>
          <p:cNvSpPr>
            <a:spLocks noChangeArrowheads="1"/>
          </p:cNvSpPr>
          <p:nvPr/>
        </p:nvSpPr>
        <p:spPr bwMode="auto">
          <a:xfrm>
            <a:off x="4953000" y="48768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19" name="Oval 7"/>
          <p:cNvSpPr>
            <a:spLocks noChangeArrowheads="1"/>
          </p:cNvSpPr>
          <p:nvPr/>
        </p:nvSpPr>
        <p:spPr bwMode="auto">
          <a:xfrm>
            <a:off x="5486400" y="48006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20" name="Oval 8"/>
          <p:cNvSpPr>
            <a:spLocks noChangeArrowheads="1"/>
          </p:cNvSpPr>
          <p:nvPr/>
        </p:nvSpPr>
        <p:spPr bwMode="auto">
          <a:xfrm>
            <a:off x="3886200" y="5105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21" name="Oval 9"/>
          <p:cNvSpPr>
            <a:spLocks noChangeArrowheads="1"/>
          </p:cNvSpPr>
          <p:nvPr/>
        </p:nvSpPr>
        <p:spPr bwMode="auto">
          <a:xfrm>
            <a:off x="6248400" y="5105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22" name="Oval 10"/>
          <p:cNvSpPr>
            <a:spLocks noChangeArrowheads="1"/>
          </p:cNvSpPr>
          <p:nvPr/>
        </p:nvSpPr>
        <p:spPr bwMode="auto">
          <a:xfrm>
            <a:off x="5029200" y="5486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23" name="Oval 11"/>
          <p:cNvSpPr>
            <a:spLocks noChangeArrowheads="1"/>
          </p:cNvSpPr>
          <p:nvPr/>
        </p:nvSpPr>
        <p:spPr bwMode="auto">
          <a:xfrm>
            <a:off x="4343400" y="5867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24" name="Oval 12"/>
          <p:cNvSpPr>
            <a:spLocks noChangeArrowheads="1"/>
          </p:cNvSpPr>
          <p:nvPr/>
        </p:nvSpPr>
        <p:spPr bwMode="auto">
          <a:xfrm>
            <a:off x="5867400" y="5867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25" name="Line 13"/>
          <p:cNvSpPr>
            <a:spLocks noChangeShapeType="1"/>
          </p:cNvSpPr>
          <p:nvPr/>
        </p:nvSpPr>
        <p:spPr bwMode="auto">
          <a:xfrm>
            <a:off x="3276600" y="3810000"/>
            <a:ext cx="3962400" cy="762000"/>
          </a:xfrm>
          <a:prstGeom prst="line">
            <a:avLst/>
          </a:prstGeom>
          <a:noFill/>
          <a:ln w="9525">
            <a:solidFill>
              <a:schemeClr val="tx1"/>
            </a:solidFill>
            <a:round/>
            <a:headEnd/>
            <a:tailEnd/>
          </a:ln>
          <a:effectLst/>
        </p:spPr>
        <p:txBody>
          <a:bodyPr wrap="none" anchor="ctr"/>
          <a:lstStyle/>
          <a:p>
            <a:endParaRPr lang="en-US"/>
          </a:p>
        </p:txBody>
      </p:sp>
      <p:sp>
        <p:nvSpPr>
          <p:cNvPr id="397326" name="Oval 14"/>
          <p:cNvSpPr>
            <a:spLocks noChangeArrowheads="1"/>
          </p:cNvSpPr>
          <p:nvPr/>
        </p:nvSpPr>
        <p:spPr bwMode="auto">
          <a:xfrm>
            <a:off x="6096000" y="42672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27" name="Oval 15"/>
          <p:cNvSpPr>
            <a:spLocks noChangeArrowheads="1"/>
          </p:cNvSpPr>
          <p:nvPr/>
        </p:nvSpPr>
        <p:spPr bwMode="auto">
          <a:xfrm>
            <a:off x="4495800" y="3962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29" name="Line 17"/>
          <p:cNvSpPr>
            <a:spLocks noChangeShapeType="1"/>
          </p:cNvSpPr>
          <p:nvPr/>
        </p:nvSpPr>
        <p:spPr bwMode="auto">
          <a:xfrm flipH="1">
            <a:off x="4038600" y="4114800"/>
            <a:ext cx="457200" cy="990600"/>
          </a:xfrm>
          <a:prstGeom prst="line">
            <a:avLst/>
          </a:prstGeom>
          <a:noFill/>
          <a:ln w="9525">
            <a:solidFill>
              <a:schemeClr val="tx1"/>
            </a:solidFill>
            <a:prstDash val="dash"/>
            <a:round/>
            <a:headEnd/>
            <a:tailEnd/>
          </a:ln>
          <a:effectLst/>
        </p:spPr>
        <p:txBody>
          <a:bodyPr wrap="none" anchor="ctr"/>
          <a:lstStyle/>
          <a:p>
            <a:endParaRPr lang="en-US"/>
          </a:p>
        </p:txBody>
      </p:sp>
      <p:sp>
        <p:nvSpPr>
          <p:cNvPr id="397330" name="Line 18"/>
          <p:cNvSpPr>
            <a:spLocks noChangeShapeType="1"/>
          </p:cNvSpPr>
          <p:nvPr/>
        </p:nvSpPr>
        <p:spPr bwMode="auto">
          <a:xfrm flipV="1">
            <a:off x="4419600" y="5943600"/>
            <a:ext cx="1447800" cy="76200"/>
          </a:xfrm>
          <a:prstGeom prst="line">
            <a:avLst/>
          </a:prstGeom>
          <a:noFill/>
          <a:ln w="9525">
            <a:solidFill>
              <a:schemeClr val="tx1"/>
            </a:solidFill>
            <a:prstDash val="dash"/>
            <a:round/>
            <a:headEnd/>
            <a:tailEnd/>
          </a:ln>
          <a:effectLst/>
        </p:spPr>
        <p:txBody>
          <a:bodyPr wrap="none" anchor="ctr"/>
          <a:lstStyle/>
          <a:p>
            <a:endParaRPr lang="en-US"/>
          </a:p>
        </p:txBody>
      </p:sp>
      <p:sp>
        <p:nvSpPr>
          <p:cNvPr id="397331" name="Line 19"/>
          <p:cNvSpPr>
            <a:spLocks noChangeShapeType="1"/>
          </p:cNvSpPr>
          <p:nvPr/>
        </p:nvSpPr>
        <p:spPr bwMode="auto">
          <a:xfrm flipV="1">
            <a:off x="5943600" y="5257800"/>
            <a:ext cx="304800" cy="609600"/>
          </a:xfrm>
          <a:prstGeom prst="line">
            <a:avLst/>
          </a:prstGeom>
          <a:noFill/>
          <a:ln w="9525">
            <a:solidFill>
              <a:schemeClr val="tx1"/>
            </a:solidFill>
            <a:prstDash val="dash"/>
            <a:round/>
            <a:headEnd/>
            <a:tailEnd/>
          </a:ln>
          <a:effectLst/>
        </p:spPr>
        <p:txBody>
          <a:bodyPr wrap="none" anchor="ctr"/>
          <a:lstStyle/>
          <a:p>
            <a:endParaRPr lang="en-US"/>
          </a:p>
        </p:txBody>
      </p:sp>
      <p:sp>
        <p:nvSpPr>
          <p:cNvPr id="397332" name="Line 20"/>
          <p:cNvSpPr>
            <a:spLocks noChangeShapeType="1"/>
          </p:cNvSpPr>
          <p:nvPr/>
        </p:nvSpPr>
        <p:spPr bwMode="auto">
          <a:xfrm flipH="1" flipV="1">
            <a:off x="6172200" y="4419600"/>
            <a:ext cx="152400" cy="685800"/>
          </a:xfrm>
          <a:prstGeom prst="line">
            <a:avLst/>
          </a:prstGeom>
          <a:noFill/>
          <a:ln w="9525">
            <a:solidFill>
              <a:schemeClr val="tx1"/>
            </a:solidFill>
            <a:prstDash val="dash"/>
            <a:round/>
            <a:headEnd/>
            <a:tailEnd/>
          </a:ln>
          <a:effectLst/>
        </p:spPr>
        <p:txBody>
          <a:bodyPr wrap="none" anchor="ctr"/>
          <a:lstStyle/>
          <a:p>
            <a:endParaRPr lang="en-US"/>
          </a:p>
        </p:txBody>
      </p:sp>
      <p:sp>
        <p:nvSpPr>
          <p:cNvPr id="397333" name="Line 21"/>
          <p:cNvSpPr>
            <a:spLocks noChangeShapeType="1"/>
          </p:cNvSpPr>
          <p:nvPr/>
        </p:nvSpPr>
        <p:spPr bwMode="auto">
          <a:xfrm>
            <a:off x="3962400" y="5257800"/>
            <a:ext cx="381000" cy="685800"/>
          </a:xfrm>
          <a:prstGeom prst="line">
            <a:avLst/>
          </a:prstGeom>
          <a:noFill/>
          <a:ln w="9525">
            <a:solidFill>
              <a:schemeClr val="tx1"/>
            </a:solidFill>
            <a:prstDash val="dash"/>
            <a:round/>
            <a:headEnd/>
            <a:tailEnd/>
          </a:ln>
          <a:effectLst/>
        </p:spPr>
        <p:txBody>
          <a:bodyPr wrap="none" anchor="ctr"/>
          <a:lstStyle/>
          <a:p>
            <a:endParaRPr lang="en-US"/>
          </a:p>
        </p:txBody>
      </p:sp>
      <p:sp>
        <p:nvSpPr>
          <p:cNvPr id="397334" name="Text Box 22"/>
          <p:cNvSpPr txBox="1">
            <a:spLocks noChangeArrowheads="1"/>
          </p:cNvSpPr>
          <p:nvPr/>
        </p:nvSpPr>
        <p:spPr bwMode="auto">
          <a:xfrm>
            <a:off x="6019800" y="3810000"/>
            <a:ext cx="336550" cy="457200"/>
          </a:xfrm>
          <a:prstGeom prst="rect">
            <a:avLst/>
          </a:prstGeom>
          <a:noFill/>
          <a:ln w="9525">
            <a:noFill/>
            <a:miter lim="800000"/>
            <a:headEnd/>
            <a:tailEnd/>
          </a:ln>
          <a:effectLst/>
        </p:spPr>
        <p:txBody>
          <a:bodyPr wrap="none">
            <a:spAutoFit/>
          </a:bodyPr>
          <a:lstStyle/>
          <a:p>
            <a:r>
              <a:rPr lang="en-US" i="1"/>
              <a:t>p</a:t>
            </a:r>
            <a:endParaRPr lang="en-US"/>
          </a:p>
        </p:txBody>
      </p:sp>
      <p:sp>
        <p:nvSpPr>
          <p:cNvPr id="397336" name="Text Box 24"/>
          <p:cNvSpPr txBox="1">
            <a:spLocks noChangeArrowheads="1"/>
          </p:cNvSpPr>
          <p:nvPr/>
        </p:nvSpPr>
        <p:spPr bwMode="auto">
          <a:xfrm>
            <a:off x="4267200" y="3505200"/>
            <a:ext cx="336550" cy="457200"/>
          </a:xfrm>
          <a:prstGeom prst="rect">
            <a:avLst/>
          </a:prstGeom>
          <a:noFill/>
          <a:ln w="9525">
            <a:noFill/>
            <a:miter lim="800000"/>
            <a:headEnd/>
            <a:tailEnd/>
          </a:ln>
          <a:effectLst/>
        </p:spPr>
        <p:txBody>
          <a:bodyPr wrap="none">
            <a:spAutoFit/>
          </a:bodyPr>
          <a:lstStyle/>
          <a:p>
            <a:r>
              <a:rPr lang="en-US" i="1"/>
              <a:t>q</a:t>
            </a:r>
            <a:endParaRPr lang="en-US"/>
          </a:p>
        </p:txBody>
      </p:sp>
      <p:sp>
        <p:nvSpPr>
          <p:cNvPr id="397337" name="Oval 25"/>
          <p:cNvSpPr>
            <a:spLocks noChangeArrowheads="1"/>
          </p:cNvSpPr>
          <p:nvPr/>
        </p:nvSpPr>
        <p:spPr bwMode="auto">
          <a:xfrm>
            <a:off x="5105400" y="45720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38" name="Oval 26"/>
          <p:cNvSpPr>
            <a:spLocks noChangeArrowheads="1"/>
          </p:cNvSpPr>
          <p:nvPr/>
        </p:nvSpPr>
        <p:spPr bwMode="auto">
          <a:xfrm>
            <a:off x="4343400" y="5105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39" name="Oval 27"/>
          <p:cNvSpPr>
            <a:spLocks noChangeArrowheads="1"/>
          </p:cNvSpPr>
          <p:nvPr/>
        </p:nvSpPr>
        <p:spPr bwMode="auto">
          <a:xfrm>
            <a:off x="5715000" y="54102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397340" name="Line 28"/>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grpSp>
        <p:nvGrpSpPr>
          <p:cNvPr id="2" name="Group 29"/>
          <p:cNvGrpSpPr>
            <a:grpSpLocks/>
          </p:cNvGrpSpPr>
          <p:nvPr/>
        </p:nvGrpSpPr>
        <p:grpSpPr bwMode="auto">
          <a:xfrm>
            <a:off x="838200" y="1905001"/>
            <a:ext cx="8348673" cy="995363"/>
            <a:chOff x="528" y="1200"/>
            <a:chExt cx="5259" cy="627"/>
          </a:xfrm>
        </p:grpSpPr>
        <p:sp>
          <p:nvSpPr>
            <p:cNvPr id="397342" name="AutoShape 30"/>
            <p:cNvSpPr>
              <a:spLocks noChangeArrowheads="1"/>
            </p:cNvSpPr>
            <p:nvPr/>
          </p:nvSpPr>
          <p:spPr bwMode="auto">
            <a:xfrm>
              <a:off x="528" y="1296"/>
              <a:ext cx="192" cy="144"/>
            </a:xfrm>
            <a:prstGeom prst="irregularSeal1">
              <a:avLst/>
            </a:prstGeom>
            <a:solidFill>
              <a:schemeClr val="accent1"/>
            </a:solidFill>
            <a:ln w="9525">
              <a:solidFill>
                <a:schemeClr val="tx1"/>
              </a:solidFill>
              <a:miter lim="800000"/>
              <a:headEnd/>
              <a:tailEnd/>
            </a:ln>
            <a:effectLst/>
          </p:spPr>
          <p:txBody>
            <a:bodyPr wrap="none" anchor="ctr"/>
            <a:lstStyle/>
            <a:p>
              <a:endParaRPr lang="en-US"/>
            </a:p>
          </p:txBody>
        </p:sp>
        <p:sp>
          <p:nvSpPr>
            <p:cNvPr id="397343" name="Text Box 31"/>
            <p:cNvSpPr txBox="1">
              <a:spLocks noChangeArrowheads="1"/>
            </p:cNvSpPr>
            <p:nvPr/>
          </p:nvSpPr>
          <p:spPr bwMode="auto">
            <a:xfrm>
              <a:off x="768" y="1200"/>
              <a:ext cx="3196" cy="291"/>
            </a:xfrm>
            <a:prstGeom prst="rect">
              <a:avLst/>
            </a:prstGeom>
            <a:noFill/>
            <a:ln w="9525">
              <a:noFill/>
              <a:miter lim="800000"/>
              <a:headEnd/>
              <a:tailEnd/>
            </a:ln>
            <a:effectLst/>
          </p:spPr>
          <p:txBody>
            <a:bodyPr wrap="none">
              <a:spAutoFit/>
            </a:bodyPr>
            <a:lstStyle/>
            <a:p>
              <a:r>
                <a:rPr lang="el-GR" sz="2400" dirty="0">
                  <a:solidFill>
                    <a:schemeClr val="accent2"/>
                  </a:solidFill>
                </a:rPr>
                <a:t>Όλα τα υπόλοιπα σημεία του </a:t>
              </a:r>
              <a:r>
                <a:rPr lang="en-US" sz="2400" i="1" dirty="0">
                  <a:solidFill>
                    <a:schemeClr val="accent2"/>
                  </a:solidFill>
                </a:rPr>
                <a:t>P </a:t>
              </a:r>
              <a:r>
                <a:rPr lang="el-GR" sz="2400" dirty="0">
                  <a:solidFill>
                    <a:schemeClr val="accent2"/>
                  </a:solidFill>
                </a:rPr>
                <a:t>κείνται </a:t>
              </a:r>
              <a:endParaRPr lang="en-US" sz="2400" dirty="0">
                <a:solidFill>
                  <a:schemeClr val="accent2"/>
                </a:solidFill>
              </a:endParaRPr>
            </a:p>
          </p:txBody>
        </p:sp>
        <p:sp>
          <p:nvSpPr>
            <p:cNvPr id="397344" name="AutoShape 32"/>
            <p:cNvSpPr>
              <a:spLocks noChangeArrowheads="1"/>
            </p:cNvSpPr>
            <p:nvPr/>
          </p:nvSpPr>
          <p:spPr bwMode="auto">
            <a:xfrm>
              <a:off x="816" y="1632"/>
              <a:ext cx="192" cy="144"/>
            </a:xfrm>
            <a:prstGeom prst="star4">
              <a:avLst>
                <a:gd name="adj" fmla="val 12500"/>
              </a:avLst>
            </a:prstGeom>
            <a:solidFill>
              <a:schemeClr val="accent1"/>
            </a:solidFill>
            <a:ln w="9525">
              <a:solidFill>
                <a:schemeClr val="tx1"/>
              </a:solidFill>
              <a:miter lim="800000"/>
              <a:headEnd/>
              <a:tailEnd/>
            </a:ln>
            <a:effectLst/>
          </p:spPr>
          <p:txBody>
            <a:bodyPr wrap="none" anchor="ctr"/>
            <a:lstStyle/>
            <a:p>
              <a:endParaRPr lang="en-US"/>
            </a:p>
          </p:txBody>
        </p:sp>
        <p:sp>
          <p:nvSpPr>
            <p:cNvPr id="397345" name="Text Box 33"/>
            <p:cNvSpPr txBox="1">
              <a:spLocks noChangeArrowheads="1"/>
            </p:cNvSpPr>
            <p:nvPr/>
          </p:nvSpPr>
          <p:spPr bwMode="auto">
            <a:xfrm>
              <a:off x="1008" y="1536"/>
              <a:ext cx="4779" cy="291"/>
            </a:xfrm>
            <a:prstGeom prst="rect">
              <a:avLst/>
            </a:prstGeom>
            <a:noFill/>
            <a:ln w="9525">
              <a:noFill/>
              <a:miter lim="800000"/>
              <a:headEnd/>
              <a:tailEnd/>
            </a:ln>
            <a:effectLst/>
          </p:spPr>
          <p:txBody>
            <a:bodyPr wrap="none">
              <a:spAutoFit/>
            </a:bodyPr>
            <a:lstStyle/>
            <a:p>
              <a:r>
                <a:rPr lang="el-GR" sz="2400" dirty="0">
                  <a:solidFill>
                    <a:schemeClr val="accent2"/>
                  </a:solidFill>
                </a:rPr>
                <a:t>στην ίδια πλευρά της ευθείας που ορίζεται από τα </a:t>
              </a:r>
              <a:r>
                <a:rPr lang="en-US" sz="2400" i="1" dirty="0">
                  <a:solidFill>
                    <a:schemeClr val="accent2"/>
                  </a:solidFill>
                </a:rPr>
                <a:t>p</a:t>
              </a:r>
              <a:r>
                <a:rPr lang="en-US" sz="2400" dirty="0">
                  <a:solidFill>
                    <a:schemeClr val="accent2"/>
                  </a:solidFill>
                </a:rPr>
                <a:t> </a:t>
              </a:r>
              <a:r>
                <a:rPr lang="el-GR" sz="2400" dirty="0">
                  <a:solidFill>
                    <a:schemeClr val="accent2"/>
                  </a:solidFill>
                </a:rPr>
                <a:t>και </a:t>
              </a:r>
              <a:r>
                <a:rPr lang="en-US" sz="2400" i="1" dirty="0">
                  <a:solidFill>
                    <a:schemeClr val="accent2"/>
                  </a:solidFill>
                </a:rPr>
                <a:t>q</a:t>
              </a:r>
              <a:endParaRPr lang="en-US" sz="2400" dirty="0">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7315"/>
                                        </p:tgtEl>
                                        <p:attrNameLst>
                                          <p:attrName>style.visibility</p:attrName>
                                        </p:attrNameLst>
                                      </p:cBhvr>
                                      <p:to>
                                        <p:strVal val="visible"/>
                                      </p:to>
                                    </p:set>
                                    <p:animEffect transition="in" filter="slide(fromBottom)">
                                      <p:cBhvr>
                                        <p:cTn id="7" dur="500"/>
                                        <p:tgtEl>
                                          <p:spTgt spid="397315"/>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97317"/>
                                        </p:tgtEl>
                                        <p:attrNameLst>
                                          <p:attrName>style.visibility</p:attrName>
                                        </p:attrNameLst>
                                      </p:cBhvr>
                                      <p:to>
                                        <p:strVal val="visible"/>
                                      </p:to>
                                    </p:set>
                                    <p:animEffect transition="in" filter="slide(fromBottom)">
                                      <p:cBhvr>
                                        <p:cTn id="10" dur="500"/>
                                        <p:tgtEl>
                                          <p:spTgt spid="397317"/>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Bottom)">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animBg="1"/>
      <p:bldP spid="3973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1</a:t>
            </a:r>
            <a:r>
              <a:rPr lang="el-GR" baseline="30000" dirty="0"/>
              <a:t>ος</a:t>
            </a:r>
            <a:r>
              <a:rPr lang="el-GR" dirty="0"/>
              <a:t> Αλγόριθμος</a:t>
            </a:r>
            <a:endParaRPr lang="en-US" dirty="0"/>
          </a:p>
        </p:txBody>
      </p:sp>
      <p:sp>
        <p:nvSpPr>
          <p:cNvPr id="4" name="Content Placeholder 3"/>
          <p:cNvSpPr>
            <a:spLocks noGrp="1"/>
          </p:cNvSpPr>
          <p:nvPr>
            <p:ph idx="1"/>
          </p:nvPr>
        </p:nvSpPr>
        <p:spPr>
          <a:xfrm>
            <a:off x="457200" y="1600201"/>
            <a:ext cx="8229600" cy="1143000"/>
          </a:xfrm>
        </p:spPr>
        <p:txBody>
          <a:bodyPr/>
          <a:lstStyle/>
          <a:p>
            <a:pPr marL="0" indent="0">
              <a:buNone/>
            </a:pPr>
            <a:r>
              <a:rPr lang="el-GR" dirty="0"/>
              <a:t>Βασιζόμενοι σε αυτή την παρατήρηση μπορείτε να σκεφτείτε έναν αλγόριθμο;</a:t>
            </a:r>
            <a:endParaRPr lang="en-US" dirty="0"/>
          </a:p>
        </p:txBody>
      </p:sp>
      <p:sp>
        <p:nvSpPr>
          <p:cNvPr id="5" name="Line 28"/>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 name="Oval 4"/>
          <p:cNvSpPr>
            <a:spLocks noChangeArrowheads="1"/>
          </p:cNvSpPr>
          <p:nvPr/>
        </p:nvSpPr>
        <p:spPr bwMode="auto">
          <a:xfrm>
            <a:off x="4495800" y="44958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7" name="Oval 6"/>
          <p:cNvSpPr>
            <a:spLocks noChangeArrowheads="1"/>
          </p:cNvSpPr>
          <p:nvPr/>
        </p:nvSpPr>
        <p:spPr bwMode="auto">
          <a:xfrm>
            <a:off x="4953000" y="48768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8" name="Oval 7"/>
          <p:cNvSpPr>
            <a:spLocks noChangeArrowheads="1"/>
          </p:cNvSpPr>
          <p:nvPr/>
        </p:nvSpPr>
        <p:spPr bwMode="auto">
          <a:xfrm>
            <a:off x="5486400" y="48006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9" name="Oval 8"/>
          <p:cNvSpPr>
            <a:spLocks noChangeArrowheads="1"/>
          </p:cNvSpPr>
          <p:nvPr/>
        </p:nvSpPr>
        <p:spPr bwMode="auto">
          <a:xfrm>
            <a:off x="3886200" y="5105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0" name="Oval 9"/>
          <p:cNvSpPr>
            <a:spLocks noChangeArrowheads="1"/>
          </p:cNvSpPr>
          <p:nvPr/>
        </p:nvSpPr>
        <p:spPr bwMode="auto">
          <a:xfrm>
            <a:off x="6248400" y="5105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1" name="Oval 10"/>
          <p:cNvSpPr>
            <a:spLocks noChangeArrowheads="1"/>
          </p:cNvSpPr>
          <p:nvPr/>
        </p:nvSpPr>
        <p:spPr bwMode="auto">
          <a:xfrm>
            <a:off x="5029200" y="5486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2" name="Oval 11"/>
          <p:cNvSpPr>
            <a:spLocks noChangeArrowheads="1"/>
          </p:cNvSpPr>
          <p:nvPr/>
        </p:nvSpPr>
        <p:spPr bwMode="auto">
          <a:xfrm>
            <a:off x="4343400" y="5867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3" name="Oval 12"/>
          <p:cNvSpPr>
            <a:spLocks noChangeArrowheads="1"/>
          </p:cNvSpPr>
          <p:nvPr/>
        </p:nvSpPr>
        <p:spPr bwMode="auto">
          <a:xfrm>
            <a:off x="5867400" y="5867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4" name="Line 13"/>
          <p:cNvSpPr>
            <a:spLocks noChangeShapeType="1"/>
          </p:cNvSpPr>
          <p:nvPr/>
        </p:nvSpPr>
        <p:spPr bwMode="auto">
          <a:xfrm>
            <a:off x="3276600" y="3810000"/>
            <a:ext cx="3962400" cy="762000"/>
          </a:xfrm>
          <a:prstGeom prst="line">
            <a:avLst/>
          </a:prstGeom>
          <a:noFill/>
          <a:ln w="9525">
            <a:solidFill>
              <a:schemeClr val="tx1"/>
            </a:solidFill>
            <a:round/>
            <a:headEnd/>
            <a:tailEnd/>
          </a:ln>
          <a:effectLst/>
        </p:spPr>
        <p:txBody>
          <a:bodyPr wrap="none" anchor="ctr"/>
          <a:lstStyle/>
          <a:p>
            <a:endParaRPr lang="en-US"/>
          </a:p>
        </p:txBody>
      </p:sp>
      <p:sp>
        <p:nvSpPr>
          <p:cNvPr id="15" name="Oval 14"/>
          <p:cNvSpPr>
            <a:spLocks noChangeArrowheads="1"/>
          </p:cNvSpPr>
          <p:nvPr/>
        </p:nvSpPr>
        <p:spPr bwMode="auto">
          <a:xfrm>
            <a:off x="6096000" y="42672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6" name="Oval 15"/>
          <p:cNvSpPr>
            <a:spLocks noChangeArrowheads="1"/>
          </p:cNvSpPr>
          <p:nvPr/>
        </p:nvSpPr>
        <p:spPr bwMode="auto">
          <a:xfrm>
            <a:off x="4495800" y="3962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7" name="Line 17"/>
          <p:cNvSpPr>
            <a:spLocks noChangeShapeType="1"/>
          </p:cNvSpPr>
          <p:nvPr/>
        </p:nvSpPr>
        <p:spPr bwMode="auto">
          <a:xfrm flipH="1">
            <a:off x="4038600" y="4114800"/>
            <a:ext cx="457200" cy="990600"/>
          </a:xfrm>
          <a:prstGeom prst="line">
            <a:avLst/>
          </a:prstGeom>
          <a:noFill/>
          <a:ln w="9525">
            <a:solidFill>
              <a:schemeClr val="tx1"/>
            </a:solidFill>
            <a:prstDash val="dash"/>
            <a:round/>
            <a:headEnd/>
            <a:tailEnd/>
          </a:ln>
          <a:effectLst/>
        </p:spPr>
        <p:txBody>
          <a:bodyPr wrap="none" anchor="ctr"/>
          <a:lstStyle/>
          <a:p>
            <a:endParaRPr lang="en-US"/>
          </a:p>
        </p:txBody>
      </p:sp>
      <p:sp>
        <p:nvSpPr>
          <p:cNvPr id="18" name="Line 18"/>
          <p:cNvSpPr>
            <a:spLocks noChangeShapeType="1"/>
          </p:cNvSpPr>
          <p:nvPr/>
        </p:nvSpPr>
        <p:spPr bwMode="auto">
          <a:xfrm flipV="1">
            <a:off x="4419600" y="5943600"/>
            <a:ext cx="1447800" cy="76200"/>
          </a:xfrm>
          <a:prstGeom prst="line">
            <a:avLst/>
          </a:prstGeom>
          <a:noFill/>
          <a:ln w="9525">
            <a:solidFill>
              <a:schemeClr val="tx1"/>
            </a:solidFill>
            <a:prstDash val="dash"/>
            <a:round/>
            <a:headEnd/>
            <a:tailEnd/>
          </a:ln>
          <a:effectLst/>
        </p:spPr>
        <p:txBody>
          <a:bodyPr wrap="none" anchor="ctr"/>
          <a:lstStyle/>
          <a:p>
            <a:endParaRPr lang="en-US"/>
          </a:p>
        </p:txBody>
      </p:sp>
      <p:sp>
        <p:nvSpPr>
          <p:cNvPr id="19" name="Line 19"/>
          <p:cNvSpPr>
            <a:spLocks noChangeShapeType="1"/>
          </p:cNvSpPr>
          <p:nvPr/>
        </p:nvSpPr>
        <p:spPr bwMode="auto">
          <a:xfrm flipV="1">
            <a:off x="5943600" y="5257800"/>
            <a:ext cx="304800" cy="609600"/>
          </a:xfrm>
          <a:prstGeom prst="line">
            <a:avLst/>
          </a:prstGeom>
          <a:noFill/>
          <a:ln w="9525">
            <a:solidFill>
              <a:schemeClr val="tx1"/>
            </a:solidFill>
            <a:prstDash val="dash"/>
            <a:round/>
            <a:headEnd/>
            <a:tailEnd/>
          </a:ln>
          <a:effectLst/>
        </p:spPr>
        <p:txBody>
          <a:bodyPr wrap="none" anchor="ctr"/>
          <a:lstStyle/>
          <a:p>
            <a:endParaRPr lang="en-US"/>
          </a:p>
        </p:txBody>
      </p:sp>
      <p:sp>
        <p:nvSpPr>
          <p:cNvPr id="20" name="Line 20"/>
          <p:cNvSpPr>
            <a:spLocks noChangeShapeType="1"/>
          </p:cNvSpPr>
          <p:nvPr/>
        </p:nvSpPr>
        <p:spPr bwMode="auto">
          <a:xfrm flipH="1" flipV="1">
            <a:off x="6172200" y="4419600"/>
            <a:ext cx="152400" cy="685800"/>
          </a:xfrm>
          <a:prstGeom prst="line">
            <a:avLst/>
          </a:prstGeom>
          <a:noFill/>
          <a:ln w="9525">
            <a:solidFill>
              <a:schemeClr val="tx1"/>
            </a:solidFill>
            <a:prstDash val="dash"/>
            <a:round/>
            <a:headEnd/>
            <a:tailEnd/>
          </a:ln>
          <a:effectLst/>
        </p:spPr>
        <p:txBody>
          <a:bodyPr wrap="none" anchor="ctr"/>
          <a:lstStyle/>
          <a:p>
            <a:endParaRPr lang="en-US"/>
          </a:p>
        </p:txBody>
      </p:sp>
      <p:sp>
        <p:nvSpPr>
          <p:cNvPr id="21" name="Line 21"/>
          <p:cNvSpPr>
            <a:spLocks noChangeShapeType="1"/>
          </p:cNvSpPr>
          <p:nvPr/>
        </p:nvSpPr>
        <p:spPr bwMode="auto">
          <a:xfrm>
            <a:off x="3962400" y="5257800"/>
            <a:ext cx="381000" cy="685800"/>
          </a:xfrm>
          <a:prstGeom prst="line">
            <a:avLst/>
          </a:prstGeom>
          <a:noFill/>
          <a:ln w="9525">
            <a:solidFill>
              <a:schemeClr val="tx1"/>
            </a:solidFill>
            <a:prstDash val="dash"/>
            <a:round/>
            <a:headEnd/>
            <a:tailEnd/>
          </a:ln>
          <a:effectLst/>
        </p:spPr>
        <p:txBody>
          <a:bodyPr wrap="none" anchor="ctr"/>
          <a:lstStyle/>
          <a:p>
            <a:endParaRPr lang="en-US"/>
          </a:p>
        </p:txBody>
      </p:sp>
      <p:sp>
        <p:nvSpPr>
          <p:cNvPr id="22" name="Text Box 22"/>
          <p:cNvSpPr txBox="1">
            <a:spLocks noChangeArrowheads="1"/>
          </p:cNvSpPr>
          <p:nvPr/>
        </p:nvSpPr>
        <p:spPr bwMode="auto">
          <a:xfrm>
            <a:off x="6019800" y="3810000"/>
            <a:ext cx="336550" cy="457200"/>
          </a:xfrm>
          <a:prstGeom prst="rect">
            <a:avLst/>
          </a:prstGeom>
          <a:noFill/>
          <a:ln w="9525">
            <a:noFill/>
            <a:miter lim="800000"/>
            <a:headEnd/>
            <a:tailEnd/>
          </a:ln>
          <a:effectLst/>
        </p:spPr>
        <p:txBody>
          <a:bodyPr wrap="none">
            <a:spAutoFit/>
          </a:bodyPr>
          <a:lstStyle/>
          <a:p>
            <a:r>
              <a:rPr lang="en-US" i="1"/>
              <a:t>p</a:t>
            </a:r>
            <a:endParaRPr lang="en-US"/>
          </a:p>
        </p:txBody>
      </p:sp>
      <p:sp>
        <p:nvSpPr>
          <p:cNvPr id="23" name="Text Box 24"/>
          <p:cNvSpPr txBox="1">
            <a:spLocks noChangeArrowheads="1"/>
          </p:cNvSpPr>
          <p:nvPr/>
        </p:nvSpPr>
        <p:spPr bwMode="auto">
          <a:xfrm>
            <a:off x="4267200" y="3505200"/>
            <a:ext cx="336550" cy="457200"/>
          </a:xfrm>
          <a:prstGeom prst="rect">
            <a:avLst/>
          </a:prstGeom>
          <a:noFill/>
          <a:ln w="9525">
            <a:noFill/>
            <a:miter lim="800000"/>
            <a:headEnd/>
            <a:tailEnd/>
          </a:ln>
          <a:effectLst/>
        </p:spPr>
        <p:txBody>
          <a:bodyPr wrap="none">
            <a:spAutoFit/>
          </a:bodyPr>
          <a:lstStyle/>
          <a:p>
            <a:r>
              <a:rPr lang="en-US" i="1" dirty="0"/>
              <a:t>q</a:t>
            </a:r>
            <a:endParaRPr lang="en-US" dirty="0"/>
          </a:p>
        </p:txBody>
      </p:sp>
      <p:sp>
        <p:nvSpPr>
          <p:cNvPr id="24" name="Oval 25"/>
          <p:cNvSpPr>
            <a:spLocks noChangeArrowheads="1"/>
          </p:cNvSpPr>
          <p:nvPr/>
        </p:nvSpPr>
        <p:spPr bwMode="auto">
          <a:xfrm>
            <a:off x="5105400" y="45720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5" name="Oval 26"/>
          <p:cNvSpPr>
            <a:spLocks noChangeArrowheads="1"/>
          </p:cNvSpPr>
          <p:nvPr/>
        </p:nvSpPr>
        <p:spPr bwMode="auto">
          <a:xfrm>
            <a:off x="4343400" y="5105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6" name="Oval 27"/>
          <p:cNvSpPr>
            <a:spLocks noChangeArrowheads="1"/>
          </p:cNvSpPr>
          <p:nvPr/>
        </p:nvSpPr>
        <p:spPr bwMode="auto">
          <a:xfrm>
            <a:off x="5715000" y="54102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685800" y="0"/>
            <a:ext cx="7772400" cy="1295400"/>
          </a:xfrm>
        </p:spPr>
        <p:txBody>
          <a:bodyPr>
            <a:normAutofit fontScale="90000"/>
          </a:bodyPr>
          <a:lstStyle/>
          <a:p>
            <a:r>
              <a:rPr lang="el-GR" dirty="0"/>
              <a:t>Η Αριθμητική Κινητής Υποδιαστολής ΔΕΝ Είναι Ακριβής</a:t>
            </a:r>
            <a:endParaRPr lang="en-US" dirty="0"/>
          </a:p>
        </p:txBody>
      </p:sp>
      <p:sp>
        <p:nvSpPr>
          <p:cNvPr id="400395" name="Oval 11"/>
          <p:cNvSpPr>
            <a:spLocks noChangeArrowheads="1"/>
          </p:cNvSpPr>
          <p:nvPr/>
        </p:nvSpPr>
        <p:spPr bwMode="auto">
          <a:xfrm>
            <a:off x="4800600" y="32766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396" name="Oval 12"/>
          <p:cNvSpPr>
            <a:spLocks noChangeArrowheads="1"/>
          </p:cNvSpPr>
          <p:nvPr/>
        </p:nvSpPr>
        <p:spPr bwMode="auto">
          <a:xfrm>
            <a:off x="5410200" y="36576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397" name="Oval 13"/>
          <p:cNvSpPr>
            <a:spLocks noChangeArrowheads="1"/>
          </p:cNvSpPr>
          <p:nvPr/>
        </p:nvSpPr>
        <p:spPr bwMode="auto">
          <a:xfrm>
            <a:off x="3810000" y="3962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398" name="Oval 14"/>
          <p:cNvSpPr>
            <a:spLocks noChangeArrowheads="1"/>
          </p:cNvSpPr>
          <p:nvPr/>
        </p:nvSpPr>
        <p:spPr bwMode="auto">
          <a:xfrm>
            <a:off x="6172200" y="3962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399" name="Oval 15"/>
          <p:cNvSpPr>
            <a:spLocks noChangeArrowheads="1"/>
          </p:cNvSpPr>
          <p:nvPr/>
        </p:nvSpPr>
        <p:spPr bwMode="auto">
          <a:xfrm>
            <a:off x="4953000" y="4343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400" name="Oval 16"/>
          <p:cNvSpPr>
            <a:spLocks noChangeArrowheads="1"/>
          </p:cNvSpPr>
          <p:nvPr/>
        </p:nvSpPr>
        <p:spPr bwMode="auto">
          <a:xfrm>
            <a:off x="4267200" y="4724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401" name="Oval 17"/>
          <p:cNvSpPr>
            <a:spLocks noChangeArrowheads="1"/>
          </p:cNvSpPr>
          <p:nvPr/>
        </p:nvSpPr>
        <p:spPr bwMode="auto">
          <a:xfrm>
            <a:off x="5791200" y="4724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403" name="Oval 19"/>
          <p:cNvSpPr>
            <a:spLocks noChangeArrowheads="1"/>
          </p:cNvSpPr>
          <p:nvPr/>
        </p:nvSpPr>
        <p:spPr bwMode="auto">
          <a:xfrm>
            <a:off x="2819400" y="41910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405" name="Oval 21"/>
          <p:cNvSpPr>
            <a:spLocks noChangeArrowheads="1"/>
          </p:cNvSpPr>
          <p:nvPr/>
        </p:nvSpPr>
        <p:spPr bwMode="auto">
          <a:xfrm>
            <a:off x="2743200" y="34290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406" name="Text Box 22"/>
          <p:cNvSpPr txBox="1">
            <a:spLocks noChangeArrowheads="1"/>
          </p:cNvSpPr>
          <p:nvPr/>
        </p:nvSpPr>
        <p:spPr bwMode="auto">
          <a:xfrm>
            <a:off x="2514600" y="4267200"/>
            <a:ext cx="336550" cy="457200"/>
          </a:xfrm>
          <a:prstGeom prst="rect">
            <a:avLst/>
          </a:prstGeom>
          <a:noFill/>
          <a:ln w="9525">
            <a:noFill/>
            <a:miter lim="800000"/>
            <a:headEnd/>
            <a:tailEnd/>
          </a:ln>
          <a:effectLst/>
        </p:spPr>
        <p:txBody>
          <a:bodyPr wrap="none">
            <a:spAutoFit/>
          </a:bodyPr>
          <a:lstStyle/>
          <a:p>
            <a:r>
              <a:rPr lang="en-US" i="1"/>
              <a:t>p</a:t>
            </a:r>
            <a:endParaRPr lang="en-US"/>
          </a:p>
        </p:txBody>
      </p:sp>
      <p:sp>
        <p:nvSpPr>
          <p:cNvPr id="400407" name="Text Box 23"/>
          <p:cNvSpPr txBox="1">
            <a:spLocks noChangeArrowheads="1"/>
          </p:cNvSpPr>
          <p:nvPr/>
        </p:nvSpPr>
        <p:spPr bwMode="auto">
          <a:xfrm>
            <a:off x="2362200" y="3276600"/>
            <a:ext cx="303213" cy="457200"/>
          </a:xfrm>
          <a:prstGeom prst="rect">
            <a:avLst/>
          </a:prstGeom>
          <a:noFill/>
          <a:ln w="9525">
            <a:noFill/>
            <a:miter lim="800000"/>
            <a:headEnd/>
            <a:tailEnd/>
          </a:ln>
          <a:effectLst/>
        </p:spPr>
        <p:txBody>
          <a:bodyPr wrap="none">
            <a:spAutoFit/>
          </a:bodyPr>
          <a:lstStyle/>
          <a:p>
            <a:r>
              <a:rPr lang="en-US" i="1"/>
              <a:t>r</a:t>
            </a:r>
            <a:endParaRPr lang="en-US"/>
          </a:p>
        </p:txBody>
      </p:sp>
      <p:sp>
        <p:nvSpPr>
          <p:cNvPr id="400408" name="Text Box 24"/>
          <p:cNvSpPr txBox="1">
            <a:spLocks noChangeArrowheads="1"/>
          </p:cNvSpPr>
          <p:nvPr/>
        </p:nvSpPr>
        <p:spPr bwMode="auto">
          <a:xfrm>
            <a:off x="2514600" y="2209800"/>
            <a:ext cx="336550" cy="457200"/>
          </a:xfrm>
          <a:prstGeom prst="rect">
            <a:avLst/>
          </a:prstGeom>
          <a:noFill/>
          <a:ln w="9525">
            <a:noFill/>
            <a:miter lim="800000"/>
            <a:headEnd/>
            <a:tailEnd/>
          </a:ln>
          <a:effectLst/>
        </p:spPr>
        <p:txBody>
          <a:bodyPr wrap="none">
            <a:spAutoFit/>
          </a:bodyPr>
          <a:lstStyle/>
          <a:p>
            <a:r>
              <a:rPr lang="en-US" i="1"/>
              <a:t>q</a:t>
            </a:r>
            <a:endParaRPr lang="en-US"/>
          </a:p>
        </p:txBody>
      </p:sp>
      <p:sp>
        <p:nvSpPr>
          <p:cNvPr id="400409" name="Oval 25"/>
          <p:cNvSpPr>
            <a:spLocks noChangeArrowheads="1"/>
          </p:cNvSpPr>
          <p:nvPr/>
        </p:nvSpPr>
        <p:spPr bwMode="auto">
          <a:xfrm>
            <a:off x="4114800" y="28956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410" name="Oval 26"/>
          <p:cNvSpPr>
            <a:spLocks noChangeArrowheads="1"/>
          </p:cNvSpPr>
          <p:nvPr/>
        </p:nvSpPr>
        <p:spPr bwMode="auto">
          <a:xfrm>
            <a:off x="4267200" y="39624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411" name="Oval 27"/>
          <p:cNvSpPr>
            <a:spLocks noChangeArrowheads="1"/>
          </p:cNvSpPr>
          <p:nvPr/>
        </p:nvSpPr>
        <p:spPr bwMode="auto">
          <a:xfrm>
            <a:off x="5638800" y="42672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412" name="Line 28"/>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400419" name="Line 35"/>
          <p:cNvSpPr>
            <a:spLocks noChangeShapeType="1"/>
          </p:cNvSpPr>
          <p:nvPr/>
        </p:nvSpPr>
        <p:spPr bwMode="auto">
          <a:xfrm flipV="1">
            <a:off x="2895600" y="2362200"/>
            <a:ext cx="3352800" cy="381000"/>
          </a:xfrm>
          <a:prstGeom prst="line">
            <a:avLst/>
          </a:prstGeom>
          <a:noFill/>
          <a:ln w="9525">
            <a:solidFill>
              <a:schemeClr val="tx1"/>
            </a:solidFill>
            <a:round/>
            <a:headEnd/>
            <a:tailEnd/>
          </a:ln>
          <a:effectLst/>
        </p:spPr>
        <p:txBody>
          <a:bodyPr/>
          <a:lstStyle/>
          <a:p>
            <a:endParaRPr lang="en-US"/>
          </a:p>
        </p:txBody>
      </p:sp>
      <p:sp>
        <p:nvSpPr>
          <p:cNvPr id="400420" name="Oval 36"/>
          <p:cNvSpPr>
            <a:spLocks noChangeArrowheads="1"/>
          </p:cNvSpPr>
          <p:nvPr/>
        </p:nvSpPr>
        <p:spPr bwMode="auto">
          <a:xfrm>
            <a:off x="2819400" y="26670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421" name="Oval 37"/>
          <p:cNvSpPr>
            <a:spLocks noChangeArrowheads="1"/>
          </p:cNvSpPr>
          <p:nvPr/>
        </p:nvSpPr>
        <p:spPr bwMode="auto">
          <a:xfrm>
            <a:off x="6172200" y="22860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400422" name="Line 38"/>
          <p:cNvSpPr>
            <a:spLocks noChangeShapeType="1"/>
          </p:cNvSpPr>
          <p:nvPr/>
        </p:nvSpPr>
        <p:spPr bwMode="auto">
          <a:xfrm>
            <a:off x="6248400" y="2438400"/>
            <a:ext cx="0" cy="1524000"/>
          </a:xfrm>
          <a:prstGeom prst="line">
            <a:avLst/>
          </a:prstGeom>
          <a:noFill/>
          <a:ln w="9525">
            <a:solidFill>
              <a:schemeClr val="tx1"/>
            </a:solidFill>
            <a:round/>
            <a:headEnd/>
            <a:tailEnd/>
          </a:ln>
          <a:effectLst/>
        </p:spPr>
        <p:txBody>
          <a:bodyPr/>
          <a:lstStyle/>
          <a:p>
            <a:endParaRPr lang="en-US"/>
          </a:p>
        </p:txBody>
      </p:sp>
      <p:sp>
        <p:nvSpPr>
          <p:cNvPr id="400423" name="Line 39"/>
          <p:cNvSpPr>
            <a:spLocks noChangeShapeType="1"/>
          </p:cNvSpPr>
          <p:nvPr/>
        </p:nvSpPr>
        <p:spPr bwMode="auto">
          <a:xfrm flipH="1">
            <a:off x="5867400" y="4114800"/>
            <a:ext cx="381000" cy="609600"/>
          </a:xfrm>
          <a:prstGeom prst="line">
            <a:avLst/>
          </a:prstGeom>
          <a:noFill/>
          <a:ln w="9525">
            <a:solidFill>
              <a:schemeClr val="tx1"/>
            </a:solidFill>
            <a:round/>
            <a:headEnd/>
            <a:tailEnd/>
          </a:ln>
          <a:effectLst/>
        </p:spPr>
        <p:txBody>
          <a:bodyPr/>
          <a:lstStyle/>
          <a:p>
            <a:endParaRPr lang="en-US"/>
          </a:p>
        </p:txBody>
      </p:sp>
      <p:sp>
        <p:nvSpPr>
          <p:cNvPr id="400424" name="Line 40"/>
          <p:cNvSpPr>
            <a:spLocks noChangeShapeType="1"/>
          </p:cNvSpPr>
          <p:nvPr/>
        </p:nvSpPr>
        <p:spPr bwMode="auto">
          <a:xfrm flipH="1">
            <a:off x="4419600" y="4800600"/>
            <a:ext cx="1371600" cy="0"/>
          </a:xfrm>
          <a:prstGeom prst="line">
            <a:avLst/>
          </a:prstGeom>
          <a:noFill/>
          <a:ln w="9525">
            <a:solidFill>
              <a:schemeClr val="tx1"/>
            </a:solidFill>
            <a:round/>
            <a:headEnd/>
            <a:tailEnd/>
          </a:ln>
          <a:effectLst/>
        </p:spPr>
        <p:txBody>
          <a:bodyPr/>
          <a:lstStyle/>
          <a:p>
            <a:endParaRPr lang="en-US"/>
          </a:p>
        </p:txBody>
      </p:sp>
      <p:sp>
        <p:nvSpPr>
          <p:cNvPr id="400425" name="Line 41"/>
          <p:cNvSpPr>
            <a:spLocks noChangeShapeType="1"/>
          </p:cNvSpPr>
          <p:nvPr/>
        </p:nvSpPr>
        <p:spPr bwMode="auto">
          <a:xfrm flipH="1" flipV="1">
            <a:off x="2971800" y="4267200"/>
            <a:ext cx="1295400" cy="533400"/>
          </a:xfrm>
          <a:prstGeom prst="line">
            <a:avLst/>
          </a:prstGeom>
          <a:noFill/>
          <a:ln w="9525">
            <a:solidFill>
              <a:schemeClr val="tx1"/>
            </a:solidFill>
            <a:round/>
            <a:headEnd/>
            <a:tailEnd/>
          </a:ln>
          <a:effectLst/>
        </p:spPr>
        <p:txBody>
          <a:bodyPr/>
          <a:lstStyle/>
          <a:p>
            <a:endParaRPr lang="en-US"/>
          </a:p>
        </p:txBody>
      </p:sp>
      <p:sp>
        <p:nvSpPr>
          <p:cNvPr id="400426" name="Line 42"/>
          <p:cNvSpPr>
            <a:spLocks noChangeShapeType="1"/>
          </p:cNvSpPr>
          <p:nvPr/>
        </p:nvSpPr>
        <p:spPr bwMode="auto">
          <a:xfrm>
            <a:off x="2895600" y="2819400"/>
            <a:ext cx="0" cy="1371600"/>
          </a:xfrm>
          <a:prstGeom prst="line">
            <a:avLst/>
          </a:prstGeom>
          <a:noFill/>
          <a:ln w="9525">
            <a:solidFill>
              <a:schemeClr val="tx1"/>
            </a:solidFill>
            <a:round/>
            <a:headEnd/>
            <a:tailEnd/>
          </a:ln>
          <a:effectLst/>
        </p:spPr>
        <p:txBody>
          <a:bodyPr/>
          <a:lstStyle/>
          <a:p>
            <a:endParaRPr lang="en-US"/>
          </a:p>
        </p:txBody>
      </p:sp>
      <p:sp>
        <p:nvSpPr>
          <p:cNvPr id="400428" name="Line 44"/>
          <p:cNvSpPr>
            <a:spLocks noChangeShapeType="1"/>
          </p:cNvSpPr>
          <p:nvPr/>
        </p:nvSpPr>
        <p:spPr bwMode="auto">
          <a:xfrm flipH="1">
            <a:off x="2819400" y="2819400"/>
            <a:ext cx="76200" cy="609600"/>
          </a:xfrm>
          <a:prstGeom prst="line">
            <a:avLst/>
          </a:prstGeom>
          <a:noFill/>
          <a:ln w="9525">
            <a:solidFill>
              <a:schemeClr val="tx1"/>
            </a:solidFill>
            <a:round/>
            <a:headEnd/>
            <a:tailEnd/>
          </a:ln>
          <a:effectLst/>
        </p:spPr>
        <p:txBody>
          <a:bodyPr/>
          <a:lstStyle/>
          <a:p>
            <a:endParaRPr lang="en-US"/>
          </a:p>
        </p:txBody>
      </p:sp>
      <p:sp>
        <p:nvSpPr>
          <p:cNvPr id="400429" name="Line 45"/>
          <p:cNvSpPr>
            <a:spLocks noChangeShapeType="1"/>
          </p:cNvSpPr>
          <p:nvPr/>
        </p:nvSpPr>
        <p:spPr bwMode="auto">
          <a:xfrm flipH="1" flipV="1">
            <a:off x="2819400" y="3581400"/>
            <a:ext cx="76200" cy="609600"/>
          </a:xfrm>
          <a:prstGeom prst="line">
            <a:avLst/>
          </a:prstGeom>
          <a:noFill/>
          <a:ln w="9525">
            <a:solidFill>
              <a:schemeClr val="tx1"/>
            </a:solidFill>
            <a:round/>
            <a:headEnd/>
            <a:tailEnd/>
          </a:ln>
          <a:effectLst/>
        </p:spPr>
        <p:txBody>
          <a:bodyPr/>
          <a:lstStyle/>
          <a:p>
            <a:endParaRPr lang="en-US"/>
          </a:p>
        </p:txBody>
      </p:sp>
      <p:sp>
        <p:nvSpPr>
          <p:cNvPr id="400431" name="Text Box 47"/>
          <p:cNvSpPr txBox="1">
            <a:spLocks noChangeArrowheads="1"/>
          </p:cNvSpPr>
          <p:nvPr/>
        </p:nvSpPr>
        <p:spPr bwMode="auto">
          <a:xfrm>
            <a:off x="457200" y="1447800"/>
            <a:ext cx="5399299" cy="461665"/>
          </a:xfrm>
          <a:prstGeom prst="rect">
            <a:avLst/>
          </a:prstGeom>
          <a:noFill/>
          <a:ln w="9525">
            <a:noFill/>
            <a:miter lim="800000"/>
            <a:headEnd/>
            <a:tailEnd/>
          </a:ln>
          <a:effectLst/>
        </p:spPr>
        <p:txBody>
          <a:bodyPr wrap="none">
            <a:spAutoFit/>
          </a:bodyPr>
          <a:lstStyle/>
          <a:p>
            <a:r>
              <a:rPr lang="el-GR" sz="2400" dirty="0">
                <a:solidFill>
                  <a:schemeClr val="accent2"/>
                </a:solidFill>
              </a:rPr>
              <a:t>Έστω σχεδόν </a:t>
            </a:r>
            <a:r>
              <a:rPr lang="el-GR" sz="2400" dirty="0" err="1">
                <a:solidFill>
                  <a:schemeClr val="accent2"/>
                </a:solidFill>
              </a:rPr>
              <a:t>συνευθειακά</a:t>
            </a:r>
            <a:r>
              <a:rPr lang="el-GR" sz="2400" dirty="0">
                <a:solidFill>
                  <a:schemeClr val="accent2"/>
                </a:solidFill>
              </a:rPr>
              <a:t> σημεία </a:t>
            </a:r>
            <a:r>
              <a:rPr lang="en-US" sz="2400" i="1" dirty="0">
                <a:solidFill>
                  <a:schemeClr val="accent2"/>
                </a:solidFill>
              </a:rPr>
              <a:t>p</a:t>
            </a:r>
            <a:r>
              <a:rPr lang="en-US" sz="2400" dirty="0">
                <a:solidFill>
                  <a:schemeClr val="accent2"/>
                </a:solidFill>
              </a:rPr>
              <a:t>, </a:t>
            </a:r>
            <a:r>
              <a:rPr lang="en-US" sz="2400" i="1" dirty="0">
                <a:solidFill>
                  <a:schemeClr val="accent2"/>
                </a:solidFill>
              </a:rPr>
              <a:t>q</a:t>
            </a:r>
            <a:r>
              <a:rPr lang="en-US" sz="2400" dirty="0">
                <a:solidFill>
                  <a:schemeClr val="accent2"/>
                </a:solidFill>
              </a:rPr>
              <a:t>,</a:t>
            </a:r>
            <a:r>
              <a:rPr lang="en-US" sz="2400" i="1" dirty="0">
                <a:solidFill>
                  <a:schemeClr val="accent2"/>
                </a:solidFill>
              </a:rPr>
              <a:t> r</a:t>
            </a:r>
            <a:r>
              <a:rPr lang="en-US" sz="2400" dirty="0">
                <a:solidFill>
                  <a:schemeClr val="accent2"/>
                </a:solidFill>
              </a:rPr>
              <a:t>. </a:t>
            </a:r>
          </a:p>
        </p:txBody>
      </p:sp>
      <p:sp>
        <p:nvSpPr>
          <p:cNvPr id="400430" name="Text Box 46"/>
          <p:cNvSpPr txBox="1">
            <a:spLocks noChangeArrowheads="1"/>
          </p:cNvSpPr>
          <p:nvPr/>
        </p:nvSpPr>
        <p:spPr bwMode="auto">
          <a:xfrm>
            <a:off x="1143000" y="4953000"/>
            <a:ext cx="2053896" cy="369332"/>
          </a:xfrm>
          <a:prstGeom prst="rect">
            <a:avLst/>
          </a:prstGeom>
          <a:noFill/>
          <a:ln w="9525">
            <a:noFill/>
            <a:miter lim="800000"/>
            <a:headEnd/>
            <a:tailEnd/>
          </a:ln>
          <a:effectLst/>
        </p:spPr>
        <p:txBody>
          <a:bodyPr wrap="none">
            <a:spAutoFit/>
          </a:bodyPr>
          <a:lstStyle/>
          <a:p>
            <a:r>
              <a:rPr lang="el-GR" i="1" dirty="0">
                <a:solidFill>
                  <a:schemeClr val="accent2"/>
                </a:solidFill>
              </a:rPr>
              <a:t>Το </a:t>
            </a:r>
            <a:r>
              <a:rPr lang="en-US" i="1" dirty="0">
                <a:solidFill>
                  <a:schemeClr val="accent2"/>
                </a:solidFill>
              </a:rPr>
              <a:t>p</a:t>
            </a:r>
            <a:r>
              <a:rPr lang="en-US" dirty="0">
                <a:solidFill>
                  <a:schemeClr val="accent2"/>
                </a:solidFill>
              </a:rPr>
              <a:t> </a:t>
            </a:r>
            <a:r>
              <a:rPr lang="el-GR" dirty="0">
                <a:solidFill>
                  <a:schemeClr val="accent2"/>
                </a:solidFill>
              </a:rPr>
              <a:t>δεξιά προς</a:t>
            </a:r>
            <a:r>
              <a:rPr lang="en-US" dirty="0">
                <a:solidFill>
                  <a:schemeClr val="accent2"/>
                </a:solidFill>
              </a:rPr>
              <a:t> </a:t>
            </a:r>
            <a:r>
              <a:rPr lang="en-US" i="1" dirty="0" err="1">
                <a:solidFill>
                  <a:schemeClr val="accent2"/>
                </a:solidFill>
              </a:rPr>
              <a:t>rq</a:t>
            </a:r>
            <a:r>
              <a:rPr lang="en-US" dirty="0">
                <a:solidFill>
                  <a:schemeClr val="accent2"/>
                </a:solidFill>
              </a:rPr>
              <a:t>.  </a:t>
            </a:r>
          </a:p>
        </p:txBody>
      </p:sp>
      <p:sp>
        <p:nvSpPr>
          <p:cNvPr id="400435" name="Text Box 51"/>
          <p:cNvSpPr txBox="1">
            <a:spLocks noChangeArrowheads="1"/>
          </p:cNvSpPr>
          <p:nvPr/>
        </p:nvSpPr>
        <p:spPr bwMode="auto">
          <a:xfrm>
            <a:off x="1143000" y="5334000"/>
            <a:ext cx="1927387" cy="369332"/>
          </a:xfrm>
          <a:prstGeom prst="rect">
            <a:avLst/>
          </a:prstGeom>
          <a:noFill/>
          <a:ln w="9525">
            <a:noFill/>
            <a:miter lim="800000"/>
            <a:headEnd/>
            <a:tailEnd/>
          </a:ln>
          <a:effectLst/>
        </p:spPr>
        <p:txBody>
          <a:bodyPr wrap="none">
            <a:spAutoFit/>
          </a:bodyPr>
          <a:lstStyle/>
          <a:p>
            <a:r>
              <a:rPr lang="en-US" i="1" dirty="0">
                <a:solidFill>
                  <a:schemeClr val="accent2"/>
                </a:solidFill>
              </a:rPr>
              <a:t>To q</a:t>
            </a:r>
            <a:r>
              <a:rPr lang="en-US" dirty="0">
                <a:solidFill>
                  <a:schemeClr val="accent2"/>
                </a:solidFill>
              </a:rPr>
              <a:t> </a:t>
            </a:r>
            <a:r>
              <a:rPr lang="el-GR" dirty="0">
                <a:solidFill>
                  <a:schemeClr val="accent2"/>
                </a:solidFill>
              </a:rPr>
              <a:t>δεξιά του </a:t>
            </a:r>
            <a:r>
              <a:rPr lang="en-US" i="1" dirty="0">
                <a:solidFill>
                  <a:schemeClr val="accent2"/>
                </a:solidFill>
              </a:rPr>
              <a:t>pr</a:t>
            </a:r>
            <a:r>
              <a:rPr lang="en-US" dirty="0">
                <a:solidFill>
                  <a:schemeClr val="accent2"/>
                </a:solidFill>
              </a:rPr>
              <a:t>.  </a:t>
            </a:r>
          </a:p>
        </p:txBody>
      </p:sp>
      <p:sp>
        <p:nvSpPr>
          <p:cNvPr id="400438" name="Text Box 54"/>
          <p:cNvSpPr txBox="1">
            <a:spLocks noChangeArrowheads="1"/>
          </p:cNvSpPr>
          <p:nvPr/>
        </p:nvSpPr>
        <p:spPr bwMode="auto">
          <a:xfrm>
            <a:off x="1143000" y="5715000"/>
            <a:ext cx="1927387" cy="369332"/>
          </a:xfrm>
          <a:prstGeom prst="rect">
            <a:avLst/>
          </a:prstGeom>
          <a:noFill/>
          <a:ln w="9525">
            <a:noFill/>
            <a:miter lim="800000"/>
            <a:headEnd/>
            <a:tailEnd/>
          </a:ln>
          <a:effectLst/>
        </p:spPr>
        <p:txBody>
          <a:bodyPr wrap="none">
            <a:spAutoFit/>
          </a:bodyPr>
          <a:lstStyle/>
          <a:p>
            <a:r>
              <a:rPr lang="en-US" i="1" dirty="0">
                <a:solidFill>
                  <a:schemeClr val="accent2"/>
                </a:solidFill>
              </a:rPr>
              <a:t>To r</a:t>
            </a:r>
            <a:r>
              <a:rPr lang="en-US" dirty="0">
                <a:solidFill>
                  <a:schemeClr val="accent2"/>
                </a:solidFill>
              </a:rPr>
              <a:t> </a:t>
            </a:r>
            <a:r>
              <a:rPr lang="el-GR" dirty="0">
                <a:solidFill>
                  <a:schemeClr val="accent2"/>
                </a:solidFill>
              </a:rPr>
              <a:t>δεξιά του</a:t>
            </a:r>
            <a:r>
              <a:rPr lang="en-US" dirty="0">
                <a:solidFill>
                  <a:schemeClr val="accent2"/>
                </a:solidFill>
              </a:rPr>
              <a:t> </a:t>
            </a:r>
            <a:r>
              <a:rPr lang="en-US" i="1" dirty="0" err="1">
                <a:solidFill>
                  <a:schemeClr val="accent2"/>
                </a:solidFill>
              </a:rPr>
              <a:t>pq</a:t>
            </a:r>
            <a:r>
              <a:rPr lang="en-US" dirty="0">
                <a:solidFill>
                  <a:schemeClr val="accent2"/>
                </a:solidFill>
              </a:rPr>
              <a:t>.  </a:t>
            </a:r>
          </a:p>
        </p:txBody>
      </p:sp>
      <p:sp>
        <p:nvSpPr>
          <p:cNvPr id="400440" name="AutoShape 56"/>
          <p:cNvSpPr>
            <a:spLocks/>
          </p:cNvSpPr>
          <p:nvPr/>
        </p:nvSpPr>
        <p:spPr bwMode="auto">
          <a:xfrm>
            <a:off x="3657600" y="5105400"/>
            <a:ext cx="228600" cy="914400"/>
          </a:xfrm>
          <a:prstGeom prst="rightBrace">
            <a:avLst>
              <a:gd name="adj1" fmla="val 33333"/>
              <a:gd name="adj2" fmla="val 50000"/>
            </a:avLst>
          </a:prstGeom>
          <a:noFill/>
          <a:ln w="9525">
            <a:solidFill>
              <a:schemeClr val="tx1"/>
            </a:solidFill>
            <a:round/>
            <a:headEnd/>
            <a:tailEnd/>
          </a:ln>
          <a:effectLst/>
        </p:spPr>
        <p:txBody>
          <a:bodyPr wrap="none" anchor="ctr"/>
          <a:lstStyle/>
          <a:p>
            <a:endParaRPr lang="en-US"/>
          </a:p>
        </p:txBody>
      </p:sp>
      <p:sp>
        <p:nvSpPr>
          <p:cNvPr id="400441" name="AutoShape 57"/>
          <p:cNvSpPr>
            <a:spLocks noChangeArrowheads="1"/>
          </p:cNvSpPr>
          <p:nvPr/>
        </p:nvSpPr>
        <p:spPr bwMode="auto">
          <a:xfrm>
            <a:off x="3962400" y="5486400"/>
            <a:ext cx="533400" cy="152400"/>
          </a:xfrm>
          <a:prstGeom prst="rightArrow">
            <a:avLst>
              <a:gd name="adj1" fmla="val 50000"/>
              <a:gd name="adj2" fmla="val 87500"/>
            </a:avLst>
          </a:prstGeom>
          <a:solidFill>
            <a:schemeClr val="accent1"/>
          </a:solidFill>
          <a:ln w="9525">
            <a:solidFill>
              <a:schemeClr val="tx1"/>
            </a:solidFill>
            <a:miter lim="800000"/>
            <a:headEnd/>
            <a:tailEnd/>
          </a:ln>
          <a:effectLst/>
        </p:spPr>
        <p:txBody>
          <a:bodyPr wrap="none" anchor="ctr"/>
          <a:lstStyle/>
          <a:p>
            <a:endParaRPr lang="en-US"/>
          </a:p>
        </p:txBody>
      </p:sp>
      <p:sp>
        <p:nvSpPr>
          <p:cNvPr id="400442" name="Text Box 58"/>
          <p:cNvSpPr txBox="1">
            <a:spLocks noChangeArrowheads="1"/>
          </p:cNvSpPr>
          <p:nvPr/>
        </p:nvSpPr>
        <p:spPr bwMode="auto">
          <a:xfrm>
            <a:off x="4648200" y="5334000"/>
            <a:ext cx="3748142" cy="369332"/>
          </a:xfrm>
          <a:prstGeom prst="rect">
            <a:avLst/>
          </a:prstGeom>
          <a:noFill/>
          <a:ln w="9525">
            <a:noFill/>
            <a:miter lim="800000"/>
            <a:headEnd/>
            <a:tailEnd/>
          </a:ln>
          <a:effectLst/>
        </p:spPr>
        <p:txBody>
          <a:bodyPr wrap="none">
            <a:spAutoFit/>
          </a:bodyPr>
          <a:lstStyle/>
          <a:p>
            <a:r>
              <a:rPr lang="el-GR" dirty="0">
                <a:solidFill>
                  <a:schemeClr val="accent2"/>
                </a:solidFill>
              </a:rPr>
              <a:t>Και οι τρεις θα είναι ακμές του </a:t>
            </a:r>
            <a:r>
              <a:rPr lang="en-US" dirty="0">
                <a:solidFill>
                  <a:schemeClr val="accent2"/>
                </a:solidFill>
              </a:rPr>
              <a:t>CH(P)!</a:t>
            </a:r>
          </a:p>
        </p:txBody>
      </p:sp>
      <p:sp>
        <p:nvSpPr>
          <p:cNvPr id="400443" name="Text Box 59"/>
          <p:cNvSpPr txBox="1">
            <a:spLocks noChangeArrowheads="1"/>
          </p:cNvSpPr>
          <p:nvPr/>
        </p:nvSpPr>
        <p:spPr bwMode="auto">
          <a:xfrm>
            <a:off x="838200" y="6150114"/>
            <a:ext cx="7331075" cy="707886"/>
          </a:xfrm>
          <a:prstGeom prst="rect">
            <a:avLst/>
          </a:prstGeom>
          <a:noFill/>
          <a:ln w="9525">
            <a:noFill/>
            <a:miter lim="800000"/>
            <a:headEnd/>
            <a:tailEnd/>
          </a:ln>
          <a:effectLst/>
        </p:spPr>
        <p:txBody>
          <a:bodyPr wrap="square">
            <a:spAutoFit/>
          </a:bodyPr>
          <a:lstStyle/>
          <a:p>
            <a:r>
              <a:rPr lang="el-GR" sz="2000" dirty="0">
                <a:solidFill>
                  <a:srgbClr val="FF0000"/>
                </a:solidFill>
              </a:rPr>
              <a:t>Δεν είναι </a:t>
            </a:r>
            <a:r>
              <a:rPr lang="el-GR" sz="2000" i="1" dirty="0">
                <a:solidFill>
                  <a:srgbClr val="FF0000"/>
                </a:solidFill>
              </a:rPr>
              <a:t>ευσταθής</a:t>
            </a:r>
            <a:r>
              <a:rPr lang="en-US" sz="2000" i="1" dirty="0">
                <a:solidFill>
                  <a:srgbClr val="FF0000"/>
                </a:solidFill>
              </a:rPr>
              <a:t> </a:t>
            </a:r>
            <a:r>
              <a:rPr lang="en-US" sz="2000" dirty="0">
                <a:solidFill>
                  <a:srgbClr val="FF0000"/>
                </a:solidFill>
              </a:rPr>
              <a:t>– </a:t>
            </a:r>
            <a:r>
              <a:rPr lang="el-GR" sz="2000" dirty="0">
                <a:solidFill>
                  <a:srgbClr val="FF0000"/>
                </a:solidFill>
              </a:rPr>
              <a:t>ο αλγόριθμος θα μπορούσε να αποτύχει λόγω μικρών αριθμητικών σφαλμάτων.</a:t>
            </a:r>
            <a:endParaRPr 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440"/>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400441"/>
                                        </p:tgtEl>
                                        <p:attrNameLst>
                                          <p:attrName>style.visibility</p:attrName>
                                        </p:attrNameLst>
                                      </p:cBhvr>
                                      <p:to>
                                        <p:strVal val="visible"/>
                                      </p:to>
                                    </p:set>
                                    <p:animEffect transition="in" filter="slide(fromLeft)">
                                      <p:cBhvr>
                                        <p:cTn id="10" dur="500"/>
                                        <p:tgtEl>
                                          <p:spTgt spid="400441"/>
                                        </p:tgtEl>
                                      </p:cBhvr>
                                    </p:animEffect>
                                  </p:childTnLst>
                                </p:cTn>
                              </p:par>
                            </p:childTnLst>
                          </p:cTn>
                        </p:par>
                        <p:par>
                          <p:cTn id="11" fill="hold">
                            <p:stCondLst>
                              <p:cond delay="500"/>
                            </p:stCondLst>
                            <p:childTnLst>
                              <p:par>
                                <p:cTn id="12" presetID="4" presetClass="entr" presetSubtype="16" fill="hold" grpId="0" nodeType="afterEffect">
                                  <p:stCondLst>
                                    <p:cond delay="0"/>
                                  </p:stCondLst>
                                  <p:childTnLst>
                                    <p:set>
                                      <p:cBhvr>
                                        <p:cTn id="13" dur="1" fill="hold">
                                          <p:stCondLst>
                                            <p:cond delay="0"/>
                                          </p:stCondLst>
                                        </p:cTn>
                                        <p:tgtEl>
                                          <p:spTgt spid="400442"/>
                                        </p:tgtEl>
                                        <p:attrNameLst>
                                          <p:attrName>style.visibility</p:attrName>
                                        </p:attrNameLst>
                                      </p:cBhvr>
                                      <p:to>
                                        <p:strVal val="visible"/>
                                      </p:to>
                                    </p:set>
                                    <p:animEffect transition="in" filter="box(in)">
                                      <p:cBhvr>
                                        <p:cTn id="14" dur="500"/>
                                        <p:tgtEl>
                                          <p:spTgt spid="400442"/>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00443"/>
                                        </p:tgtEl>
                                        <p:attrNameLst>
                                          <p:attrName>style.visibility</p:attrName>
                                        </p:attrNameLst>
                                      </p:cBhvr>
                                      <p:to>
                                        <p:strVal val="visible"/>
                                      </p:to>
                                    </p:set>
                                    <p:animEffect transition="in" filter="box(in)">
                                      <p:cBhvr>
                                        <p:cTn id="19" dur="500"/>
                                        <p:tgtEl>
                                          <p:spTgt spid="400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40" grpId="0" animBg="1"/>
      <p:bldP spid="400441" grpId="0" animBg="1"/>
      <p:bldP spid="400442" grpId="0"/>
      <p:bldP spid="4004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Παράδειγμα (</a:t>
            </a:r>
            <a:r>
              <a:rPr lang="en-US" dirty="0"/>
              <a:t>CGAL)</a:t>
            </a:r>
            <a:endParaRPr lang="el-GR" dirty="0"/>
          </a:p>
        </p:txBody>
      </p:sp>
      <p:sp>
        <p:nvSpPr>
          <p:cNvPr id="3" name="Rectangle 2"/>
          <p:cNvSpPr/>
          <p:nvPr/>
        </p:nvSpPr>
        <p:spPr>
          <a:xfrm>
            <a:off x="914400" y="1234840"/>
            <a:ext cx="7772400" cy="4801314"/>
          </a:xfrm>
          <a:prstGeom prst="rect">
            <a:avLst/>
          </a:prstGeom>
        </p:spPr>
        <p:txBody>
          <a:bodyPr wrap="square">
            <a:spAutoFit/>
          </a:bodyPr>
          <a:lstStyle/>
          <a:p>
            <a:r>
              <a:rPr lang="en-US" dirty="0"/>
              <a:t>#include &lt;</a:t>
            </a:r>
            <a:r>
              <a:rPr lang="en-US" dirty="0" err="1"/>
              <a:t>iostream</a:t>
            </a:r>
            <a:r>
              <a:rPr lang="en-US" dirty="0"/>
              <a:t>&gt;</a:t>
            </a:r>
          </a:p>
          <a:p>
            <a:r>
              <a:rPr lang="en-US" dirty="0"/>
              <a:t>#include &lt;CGAL/</a:t>
            </a:r>
            <a:r>
              <a:rPr lang="en-US" dirty="0" err="1"/>
              <a:t>Simple_cartesian.h</a:t>
            </a:r>
            <a:r>
              <a:rPr lang="en-US" dirty="0"/>
              <a:t>&gt;</a:t>
            </a:r>
          </a:p>
          <a:p>
            <a:r>
              <a:rPr lang="en-US" dirty="0" err="1"/>
              <a:t>typedef</a:t>
            </a:r>
            <a:r>
              <a:rPr lang="en-US" dirty="0"/>
              <a:t> </a:t>
            </a:r>
            <a:r>
              <a:rPr lang="en-US" dirty="0">
                <a:hlinkClick r:id="rId3"/>
              </a:rPr>
              <a:t>CGAL::</a:t>
            </a:r>
            <a:r>
              <a:rPr lang="en-US" dirty="0" err="1">
                <a:hlinkClick r:id="rId3"/>
              </a:rPr>
              <a:t>Simple_cartesian</a:t>
            </a:r>
            <a:r>
              <a:rPr lang="en-US" dirty="0">
                <a:hlinkClick r:id="rId3"/>
              </a:rPr>
              <a:t>&lt;double&gt;</a:t>
            </a:r>
            <a:r>
              <a:rPr lang="en-US" dirty="0"/>
              <a:t> Kernel;</a:t>
            </a:r>
          </a:p>
          <a:p>
            <a:r>
              <a:rPr lang="en-US" dirty="0" err="1"/>
              <a:t>typedef</a:t>
            </a:r>
            <a:r>
              <a:rPr lang="en-US" dirty="0"/>
              <a:t> </a:t>
            </a:r>
            <a:r>
              <a:rPr lang="en-US" dirty="0">
                <a:hlinkClick r:id="rId4"/>
              </a:rPr>
              <a:t>Kernel::Point_2</a:t>
            </a:r>
            <a:r>
              <a:rPr lang="en-US" dirty="0"/>
              <a:t> </a:t>
            </a:r>
            <a:r>
              <a:rPr lang="en-US" dirty="0" err="1"/>
              <a:t>Point_2</a:t>
            </a:r>
            <a:r>
              <a:rPr lang="en-US" dirty="0"/>
              <a:t>;</a:t>
            </a:r>
          </a:p>
          <a:p>
            <a:r>
              <a:rPr lang="en-US" dirty="0" err="1"/>
              <a:t>int</a:t>
            </a:r>
            <a:r>
              <a:rPr lang="en-US" dirty="0"/>
              <a:t> main()</a:t>
            </a:r>
          </a:p>
          <a:p>
            <a:r>
              <a:rPr lang="en-US" dirty="0"/>
              <a:t>{</a:t>
            </a:r>
          </a:p>
          <a:p>
            <a:r>
              <a:rPr lang="el-GR" dirty="0"/>
              <a:t>	</a:t>
            </a:r>
            <a:r>
              <a:rPr lang="en-US" dirty="0"/>
              <a:t>Point_2 p(0, 0.3), q(1, 0.6), r(2, 0.9);</a:t>
            </a:r>
          </a:p>
          <a:p>
            <a:r>
              <a:rPr lang="el-GR" dirty="0"/>
              <a:t>	</a:t>
            </a:r>
            <a:r>
              <a:rPr lang="en-US" dirty="0" err="1"/>
              <a:t>std</a:t>
            </a:r>
            <a:r>
              <a:rPr lang="en-US" dirty="0"/>
              <a:t>::</a:t>
            </a:r>
            <a:r>
              <a:rPr lang="en-US" dirty="0" err="1"/>
              <a:t>cout</a:t>
            </a:r>
            <a:r>
              <a:rPr lang="en-US" dirty="0"/>
              <a:t> &lt;&lt; (</a:t>
            </a:r>
            <a:r>
              <a:rPr lang="en-US" dirty="0">
                <a:hlinkClick r:id="rId5"/>
              </a:rPr>
              <a:t>CGAL::collinear</a:t>
            </a:r>
            <a:r>
              <a:rPr lang="en-US" dirty="0"/>
              <a:t>(</a:t>
            </a:r>
            <a:r>
              <a:rPr lang="en-US" dirty="0" err="1"/>
              <a:t>p,q,r</a:t>
            </a:r>
            <a:r>
              <a:rPr lang="en-US" dirty="0"/>
              <a:t>) ? "collinear\n" : "not collinear\n"); </a:t>
            </a:r>
          </a:p>
          <a:p>
            <a:endParaRPr lang="en-US" dirty="0"/>
          </a:p>
          <a:p>
            <a:r>
              <a:rPr lang="el-GR" dirty="0"/>
              <a:t>	</a:t>
            </a:r>
            <a:r>
              <a:rPr lang="en-US" dirty="0"/>
              <a:t>Point_2 p(0, 1.0/3.0), q(1, 2.0/3.0), r(2, 1);</a:t>
            </a:r>
          </a:p>
          <a:p>
            <a:r>
              <a:rPr lang="el-GR" dirty="0"/>
              <a:t>	</a:t>
            </a:r>
            <a:r>
              <a:rPr lang="en-US" dirty="0" err="1"/>
              <a:t>std</a:t>
            </a:r>
            <a:r>
              <a:rPr lang="en-US" dirty="0"/>
              <a:t>::</a:t>
            </a:r>
            <a:r>
              <a:rPr lang="en-US" dirty="0" err="1"/>
              <a:t>cout</a:t>
            </a:r>
            <a:r>
              <a:rPr lang="en-US" dirty="0"/>
              <a:t> &lt;&lt; (</a:t>
            </a:r>
            <a:r>
              <a:rPr lang="en-US" dirty="0">
                <a:hlinkClick r:id="rId5"/>
              </a:rPr>
              <a:t>CGAL::collinear</a:t>
            </a:r>
            <a:r>
              <a:rPr lang="en-US" dirty="0"/>
              <a:t>(</a:t>
            </a:r>
            <a:r>
              <a:rPr lang="en-US" dirty="0" err="1"/>
              <a:t>p,q,r</a:t>
            </a:r>
            <a:r>
              <a:rPr lang="en-US" dirty="0"/>
              <a:t>) ? "collinear\n" : "not collinear\n"); </a:t>
            </a:r>
          </a:p>
          <a:p>
            <a:endParaRPr lang="el-GR" dirty="0"/>
          </a:p>
          <a:p>
            <a:r>
              <a:rPr lang="el-GR" dirty="0"/>
              <a:t>	</a:t>
            </a:r>
            <a:r>
              <a:rPr lang="en-US" dirty="0"/>
              <a:t>Point_2 p(0,0), q(1, 1), r(2, 2);</a:t>
            </a:r>
          </a:p>
          <a:p>
            <a:r>
              <a:rPr lang="el-GR" dirty="0"/>
              <a:t>	</a:t>
            </a:r>
            <a:r>
              <a:rPr lang="en-US" dirty="0" err="1"/>
              <a:t>std</a:t>
            </a:r>
            <a:r>
              <a:rPr lang="en-US" dirty="0"/>
              <a:t>::</a:t>
            </a:r>
            <a:r>
              <a:rPr lang="en-US" dirty="0" err="1"/>
              <a:t>cout</a:t>
            </a:r>
            <a:r>
              <a:rPr lang="en-US" dirty="0"/>
              <a:t> &lt;&lt; (</a:t>
            </a:r>
            <a:r>
              <a:rPr lang="en-US" dirty="0">
                <a:hlinkClick r:id="rId5"/>
              </a:rPr>
              <a:t>CGAL::collinear</a:t>
            </a:r>
            <a:r>
              <a:rPr lang="en-US" dirty="0"/>
              <a:t>(</a:t>
            </a:r>
            <a:r>
              <a:rPr lang="en-US" dirty="0" err="1"/>
              <a:t>p,q,r</a:t>
            </a:r>
            <a:r>
              <a:rPr lang="en-US" dirty="0"/>
              <a:t>) ? "collinear\n" : "not collinear\n"); </a:t>
            </a:r>
          </a:p>
          <a:p>
            <a:r>
              <a:rPr lang="en-US" dirty="0"/>
              <a:t> </a:t>
            </a:r>
          </a:p>
          <a:p>
            <a:r>
              <a:rPr lang="el-GR" dirty="0"/>
              <a:t>	</a:t>
            </a:r>
            <a:r>
              <a:rPr lang="en-US" dirty="0"/>
              <a:t>return 0;</a:t>
            </a:r>
          </a:p>
          <a:p>
            <a:r>
              <a:rPr lang="en-US" dirty="0"/>
              <a:t>}</a:t>
            </a:r>
          </a:p>
        </p:txBody>
      </p:sp>
      <p:sp>
        <p:nvSpPr>
          <p:cNvPr id="4" name="Rectangle 1"/>
          <p:cNvSpPr>
            <a:spLocks noChangeArrowheads="1"/>
          </p:cNvSpPr>
          <p:nvPr/>
        </p:nvSpPr>
        <p:spPr bwMode="auto">
          <a:xfrm>
            <a:off x="7162800" y="1752600"/>
            <a:ext cx="1981200" cy="1159276"/>
          </a:xfrm>
          <a:prstGeom prst="rect">
            <a:avLst/>
          </a:prstGeom>
          <a:solidFill>
            <a:srgbClr val="FBFC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25392" rIns="38088" bIns="2539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400" b="0" i="0" u="none" strike="noStrike" cap="none" normalizeH="0" baseline="0" dirty="0" err="1">
                <a:ln>
                  <a:noFill/>
                </a:ln>
                <a:solidFill>
                  <a:srgbClr val="000000"/>
                </a:solidFill>
                <a:effectLst/>
                <a:cs typeface="Arial" pitchFamily="34" charset="0"/>
              </a:rPr>
              <a:t>not</a:t>
            </a:r>
            <a:r>
              <a:rPr kumimoji="0" lang="el-GR" sz="2400" b="0" i="0" u="none" strike="noStrike" cap="none" normalizeH="0" baseline="0" dirty="0">
                <a:ln>
                  <a:noFill/>
                </a:ln>
                <a:solidFill>
                  <a:srgbClr val="000000"/>
                </a:solidFill>
                <a:effectLst/>
                <a:cs typeface="Arial" pitchFamily="34" charset="0"/>
              </a:rPr>
              <a:t> </a:t>
            </a:r>
            <a:r>
              <a:rPr kumimoji="0" lang="el-GR" sz="2400" b="0" i="0" u="none" strike="noStrike" cap="none" normalizeH="0" baseline="0" dirty="0" err="1">
                <a:ln>
                  <a:noFill/>
                </a:ln>
                <a:solidFill>
                  <a:srgbClr val="000000"/>
                </a:solidFill>
                <a:effectLst/>
                <a:cs typeface="Arial" pitchFamily="34" charset="0"/>
              </a:rPr>
              <a:t>collinear</a:t>
            </a:r>
            <a:r>
              <a:rPr kumimoji="0" lang="el-GR" sz="2400" b="0" i="0" u="none" strike="noStrike" cap="none" normalizeH="0" baseline="0" dirty="0">
                <a:ln>
                  <a:noFill/>
                </a:ln>
                <a:solidFill>
                  <a:srgbClr val="000000"/>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l-GR" sz="2400" b="0" i="0" u="none" strike="noStrike" cap="none" normalizeH="0" baseline="0" dirty="0" err="1">
                <a:ln>
                  <a:noFill/>
                </a:ln>
                <a:solidFill>
                  <a:srgbClr val="000000"/>
                </a:solidFill>
                <a:effectLst/>
                <a:cs typeface="Arial" pitchFamily="34" charset="0"/>
              </a:rPr>
              <a:t>not</a:t>
            </a:r>
            <a:r>
              <a:rPr kumimoji="0" lang="el-GR" sz="2400" b="0" i="0" u="none" strike="noStrike" cap="none" normalizeH="0" baseline="0" dirty="0">
                <a:ln>
                  <a:noFill/>
                </a:ln>
                <a:solidFill>
                  <a:srgbClr val="000000"/>
                </a:solidFill>
                <a:effectLst/>
                <a:cs typeface="Arial" pitchFamily="34" charset="0"/>
              </a:rPr>
              <a:t> </a:t>
            </a:r>
            <a:r>
              <a:rPr kumimoji="0" lang="el-GR" sz="2400" b="0" i="0" u="none" strike="noStrike" cap="none" normalizeH="0" baseline="0" dirty="0" err="1">
                <a:ln>
                  <a:noFill/>
                </a:ln>
                <a:solidFill>
                  <a:srgbClr val="000000"/>
                </a:solidFill>
                <a:effectLst/>
                <a:cs typeface="Arial" pitchFamily="34" charset="0"/>
              </a:rPr>
              <a:t>collinear</a:t>
            </a:r>
            <a:r>
              <a:rPr kumimoji="0" lang="el-GR" sz="2400" b="0" i="0" u="none" strike="noStrike" cap="none" normalizeH="0" baseline="0" dirty="0">
                <a:ln>
                  <a:noFill/>
                </a:ln>
                <a:solidFill>
                  <a:srgbClr val="000000"/>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l-GR" sz="2400" b="0" i="0" u="none" strike="noStrike" cap="none" normalizeH="0" baseline="0" dirty="0" err="1">
                <a:ln>
                  <a:noFill/>
                </a:ln>
                <a:solidFill>
                  <a:srgbClr val="000000"/>
                </a:solidFill>
                <a:effectLst/>
                <a:cs typeface="Arial" pitchFamily="34" charset="0"/>
              </a:rPr>
              <a:t>collinear</a:t>
            </a:r>
            <a:r>
              <a:rPr kumimoji="0" lang="el-GR" sz="2400" b="0" i="0" u="none" strike="noStrike" cap="none" normalizeH="0" baseline="0" dirty="0">
                <a:ln>
                  <a:noFill/>
                </a:ln>
                <a:solidFill>
                  <a:schemeClr val="tx1"/>
                </a:solidFill>
                <a:effectLst/>
                <a:cs typeface="Arial" pitchFamily="34" charset="0"/>
              </a:rPr>
              <a:t> </a:t>
            </a:r>
          </a:p>
        </p:txBody>
      </p:sp>
    </p:spTree>
    <p:extLst>
      <p:ext uri="{BB962C8B-B14F-4D97-AF65-F5344CB8AC3E}">
        <p14:creationId xmlns:p14="http://schemas.microsoft.com/office/powerpoint/2010/main" val="409582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Παράδειγμα</a:t>
            </a:r>
            <a:r>
              <a:rPr lang="en-US" dirty="0"/>
              <a:t> (CGAL)</a:t>
            </a:r>
            <a:endParaRPr lang="el-GR" dirty="0"/>
          </a:p>
        </p:txBody>
      </p:sp>
      <p:sp>
        <p:nvSpPr>
          <p:cNvPr id="3" name="Rectangle 2"/>
          <p:cNvSpPr/>
          <p:nvPr/>
        </p:nvSpPr>
        <p:spPr>
          <a:xfrm>
            <a:off x="-33130" y="1438259"/>
            <a:ext cx="9067800" cy="5416868"/>
          </a:xfrm>
          <a:prstGeom prst="rect">
            <a:avLst/>
          </a:prstGeom>
        </p:spPr>
        <p:txBody>
          <a:bodyPr wrap="square">
            <a:spAutoFit/>
          </a:bodyPr>
          <a:lstStyle/>
          <a:p>
            <a:r>
              <a:rPr lang="en-US" sz="1600" dirty="0"/>
              <a:t>#include &lt;</a:t>
            </a:r>
            <a:r>
              <a:rPr lang="en-US" sz="1600" dirty="0" err="1"/>
              <a:t>iostream</a:t>
            </a:r>
            <a:r>
              <a:rPr lang="en-US" sz="1600" dirty="0"/>
              <a:t>&gt;</a:t>
            </a:r>
          </a:p>
          <a:p>
            <a:r>
              <a:rPr lang="en-US" sz="1600" dirty="0"/>
              <a:t>#include &lt;CGAL/</a:t>
            </a:r>
            <a:r>
              <a:rPr lang="en-US" sz="1600" dirty="0" err="1"/>
              <a:t>Exact_predicates_exact_constructions_kernel.h</a:t>
            </a:r>
            <a:r>
              <a:rPr lang="en-US" sz="1600" dirty="0"/>
              <a:t>&gt;</a:t>
            </a:r>
          </a:p>
          <a:p>
            <a:r>
              <a:rPr lang="en-US" sz="1600" dirty="0"/>
              <a:t>#include &lt;</a:t>
            </a:r>
            <a:r>
              <a:rPr lang="en-US" sz="1600" dirty="0" err="1"/>
              <a:t>sstream</a:t>
            </a:r>
            <a:r>
              <a:rPr lang="en-US" sz="1600" dirty="0"/>
              <a:t>&gt;</a:t>
            </a:r>
          </a:p>
          <a:p>
            <a:r>
              <a:rPr lang="en-US" sz="1600" dirty="0" err="1"/>
              <a:t>typedef</a:t>
            </a:r>
            <a:r>
              <a:rPr lang="en-US" sz="1600" dirty="0"/>
              <a:t> </a:t>
            </a:r>
            <a:r>
              <a:rPr lang="en-US" sz="1600" dirty="0">
                <a:hlinkClick r:id="rId3"/>
              </a:rPr>
              <a:t>CGAL::</a:t>
            </a:r>
            <a:r>
              <a:rPr lang="en-US" sz="1600" dirty="0" err="1">
                <a:hlinkClick r:id="rId3"/>
              </a:rPr>
              <a:t>Exact_predicates_exact_constructions_kernel</a:t>
            </a:r>
            <a:r>
              <a:rPr lang="en-US" sz="1600" dirty="0"/>
              <a:t> Kernel;</a:t>
            </a:r>
          </a:p>
          <a:p>
            <a:r>
              <a:rPr lang="en-US" sz="1600" dirty="0" err="1"/>
              <a:t>typedef</a:t>
            </a:r>
            <a:r>
              <a:rPr lang="en-US" sz="1600" dirty="0"/>
              <a:t> </a:t>
            </a:r>
            <a:r>
              <a:rPr lang="en-US" sz="1600" dirty="0">
                <a:hlinkClick r:id="rId4"/>
              </a:rPr>
              <a:t>Kernel::Point_2</a:t>
            </a:r>
            <a:r>
              <a:rPr lang="en-US" sz="1600" dirty="0"/>
              <a:t> </a:t>
            </a:r>
            <a:r>
              <a:rPr lang="en-US" sz="1600" dirty="0" err="1"/>
              <a:t>Point_2</a:t>
            </a:r>
            <a:r>
              <a:rPr lang="en-US" sz="1600" dirty="0"/>
              <a:t>;</a:t>
            </a:r>
          </a:p>
          <a:p>
            <a:r>
              <a:rPr lang="en-US" sz="1600" dirty="0" err="1"/>
              <a:t>int</a:t>
            </a:r>
            <a:r>
              <a:rPr lang="en-US" sz="1600" dirty="0"/>
              <a:t> main()</a:t>
            </a:r>
          </a:p>
          <a:p>
            <a:r>
              <a:rPr lang="en-US" sz="1600" dirty="0"/>
              <a:t>{</a:t>
            </a:r>
          </a:p>
          <a:p>
            <a:r>
              <a:rPr lang="en-US" sz="1600" dirty="0"/>
              <a:t>	Point_2 p(0, 0.3), q, r(2, 0.9);</a:t>
            </a:r>
          </a:p>
          <a:p>
            <a:endParaRPr lang="en-US" sz="1600" dirty="0"/>
          </a:p>
          <a:p>
            <a:r>
              <a:rPr lang="en-US" sz="1600" dirty="0"/>
              <a:t>	q = Point_2(1, 0.6);</a:t>
            </a:r>
          </a:p>
          <a:p>
            <a:r>
              <a:rPr lang="en-US" sz="1600" dirty="0"/>
              <a:t>	</a:t>
            </a:r>
            <a:r>
              <a:rPr lang="en-US" sz="1600" dirty="0" err="1"/>
              <a:t>std</a:t>
            </a:r>
            <a:r>
              <a:rPr lang="en-US" sz="1600" dirty="0"/>
              <a:t>::</a:t>
            </a:r>
            <a:r>
              <a:rPr lang="en-US" sz="1600" dirty="0" err="1"/>
              <a:t>cout</a:t>
            </a:r>
            <a:r>
              <a:rPr lang="en-US" sz="1600" dirty="0"/>
              <a:t> &lt;&lt; (</a:t>
            </a:r>
            <a:r>
              <a:rPr lang="en-US" sz="1600" dirty="0">
                <a:hlinkClick r:id="rId5"/>
              </a:rPr>
              <a:t>CGAL::collinear</a:t>
            </a:r>
            <a:r>
              <a:rPr lang="en-US" sz="1600" dirty="0"/>
              <a:t>(</a:t>
            </a:r>
            <a:r>
              <a:rPr lang="en-US" sz="1600" dirty="0" err="1"/>
              <a:t>p,q,r</a:t>
            </a:r>
            <a:r>
              <a:rPr lang="en-US" sz="1600" dirty="0"/>
              <a:t>) ? "collinear\n" : "not collinear\n");</a:t>
            </a:r>
          </a:p>
          <a:p>
            <a:endParaRPr lang="en-US" sz="1600" dirty="0"/>
          </a:p>
          <a:p>
            <a:r>
              <a:rPr lang="en-US" sz="1600" dirty="0"/>
              <a:t>	</a:t>
            </a:r>
            <a:r>
              <a:rPr lang="en-US" sz="1600" dirty="0" err="1"/>
              <a:t>std</a:t>
            </a:r>
            <a:r>
              <a:rPr lang="en-US" sz="1600" dirty="0"/>
              <a:t>::</a:t>
            </a:r>
            <a:r>
              <a:rPr lang="en-US" sz="1600" dirty="0" err="1"/>
              <a:t>istringstream</a:t>
            </a:r>
            <a:r>
              <a:rPr lang="en-US" sz="1600" dirty="0"/>
              <a:t> input("0 0.3 1 0.6 2 0.9");</a:t>
            </a:r>
          </a:p>
          <a:p>
            <a:r>
              <a:rPr lang="en-US" sz="1600" dirty="0"/>
              <a:t>	input &gt;&gt; p &gt;&gt; q &gt;&gt; r;</a:t>
            </a:r>
          </a:p>
          <a:p>
            <a:r>
              <a:rPr lang="en-US" sz="1600" dirty="0"/>
              <a:t>	</a:t>
            </a:r>
            <a:r>
              <a:rPr lang="en-US" sz="1600" dirty="0" err="1"/>
              <a:t>std</a:t>
            </a:r>
            <a:r>
              <a:rPr lang="en-US" sz="1600" dirty="0"/>
              <a:t>::</a:t>
            </a:r>
            <a:r>
              <a:rPr lang="en-US" sz="1600" dirty="0" err="1"/>
              <a:t>cout</a:t>
            </a:r>
            <a:r>
              <a:rPr lang="en-US" sz="1600" dirty="0"/>
              <a:t> &lt;&lt; (</a:t>
            </a:r>
            <a:r>
              <a:rPr lang="en-US" sz="1600" dirty="0">
                <a:hlinkClick r:id="rId5"/>
              </a:rPr>
              <a:t>CGAL::collinear</a:t>
            </a:r>
            <a:r>
              <a:rPr lang="en-US" sz="1600" dirty="0"/>
              <a:t>(</a:t>
            </a:r>
            <a:r>
              <a:rPr lang="en-US" sz="1600" dirty="0" err="1"/>
              <a:t>p,q,r</a:t>
            </a:r>
            <a:r>
              <a:rPr lang="en-US" sz="1600" dirty="0"/>
              <a:t>) ? "collinear\n" : "not collinear\n");</a:t>
            </a:r>
          </a:p>
          <a:p>
            <a:endParaRPr lang="en-US" sz="1600" dirty="0"/>
          </a:p>
          <a:p>
            <a:r>
              <a:rPr lang="en-US" sz="1600" dirty="0"/>
              <a:t>	q = </a:t>
            </a:r>
            <a:r>
              <a:rPr lang="en-US" sz="1600" dirty="0">
                <a:hlinkClick r:id="rId6"/>
              </a:rPr>
              <a:t>CGAL::midpoint</a:t>
            </a:r>
            <a:r>
              <a:rPr lang="en-US" sz="1600" dirty="0"/>
              <a:t>(</a:t>
            </a:r>
            <a:r>
              <a:rPr lang="en-US" sz="1600" dirty="0" err="1"/>
              <a:t>p,r</a:t>
            </a:r>
            <a:r>
              <a:rPr lang="en-US" sz="1600" dirty="0"/>
              <a:t>);</a:t>
            </a:r>
          </a:p>
          <a:p>
            <a:r>
              <a:rPr lang="en-US" sz="1600" dirty="0"/>
              <a:t>	</a:t>
            </a:r>
            <a:r>
              <a:rPr lang="en-US" sz="1600" dirty="0" err="1"/>
              <a:t>std</a:t>
            </a:r>
            <a:r>
              <a:rPr lang="en-US" sz="1600" dirty="0"/>
              <a:t>::</a:t>
            </a:r>
            <a:r>
              <a:rPr lang="en-US" sz="1600" dirty="0" err="1"/>
              <a:t>cout</a:t>
            </a:r>
            <a:r>
              <a:rPr lang="en-US" sz="1600" dirty="0"/>
              <a:t> &lt;&lt; (</a:t>
            </a:r>
            <a:r>
              <a:rPr lang="en-US" sz="1600" dirty="0">
                <a:hlinkClick r:id="rId5"/>
              </a:rPr>
              <a:t>CGAL::collinear</a:t>
            </a:r>
            <a:r>
              <a:rPr lang="en-US" sz="1600" dirty="0"/>
              <a:t>(</a:t>
            </a:r>
            <a:r>
              <a:rPr lang="en-US" sz="1600" dirty="0" err="1"/>
              <a:t>p,q,r</a:t>
            </a:r>
            <a:r>
              <a:rPr lang="en-US" sz="1600" dirty="0"/>
              <a:t>) ? "collinear\n" : "not collinear\n"); </a:t>
            </a:r>
          </a:p>
          <a:p>
            <a:endParaRPr lang="en-US" sz="1600" dirty="0"/>
          </a:p>
          <a:p>
            <a:r>
              <a:rPr lang="en-US" sz="1600" dirty="0"/>
              <a:t>	return 0;</a:t>
            </a:r>
          </a:p>
          <a:p>
            <a:r>
              <a:rPr lang="en-US" sz="1600" dirty="0"/>
              <a:t>}</a:t>
            </a:r>
          </a:p>
        </p:txBody>
      </p:sp>
      <p:sp>
        <p:nvSpPr>
          <p:cNvPr id="4" name="Rectangle 1"/>
          <p:cNvSpPr>
            <a:spLocks noChangeArrowheads="1"/>
          </p:cNvSpPr>
          <p:nvPr/>
        </p:nvSpPr>
        <p:spPr bwMode="auto">
          <a:xfrm>
            <a:off x="7162800" y="1752600"/>
            <a:ext cx="1981200" cy="1159276"/>
          </a:xfrm>
          <a:prstGeom prst="rect">
            <a:avLst/>
          </a:prstGeom>
          <a:solidFill>
            <a:srgbClr val="FBFC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25392" rIns="38088" bIns="2539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400" b="0" i="0" u="none" strike="noStrike" cap="none" normalizeH="0" baseline="0" dirty="0" err="1">
                <a:ln>
                  <a:noFill/>
                </a:ln>
                <a:solidFill>
                  <a:srgbClr val="000000"/>
                </a:solidFill>
                <a:effectLst/>
                <a:cs typeface="Arial" pitchFamily="34" charset="0"/>
              </a:rPr>
              <a:t>not</a:t>
            </a:r>
            <a:r>
              <a:rPr kumimoji="0" lang="el-GR" sz="2400" b="0" i="0" u="none" strike="noStrike" cap="none" normalizeH="0" baseline="0" dirty="0">
                <a:ln>
                  <a:noFill/>
                </a:ln>
                <a:solidFill>
                  <a:srgbClr val="000000"/>
                </a:solidFill>
                <a:effectLst/>
                <a:cs typeface="Arial" pitchFamily="34" charset="0"/>
              </a:rPr>
              <a:t> </a:t>
            </a:r>
            <a:r>
              <a:rPr kumimoji="0" lang="el-GR" sz="2400" b="0" i="0" u="none" strike="noStrike" cap="none" normalizeH="0" baseline="0" dirty="0" err="1">
                <a:ln>
                  <a:noFill/>
                </a:ln>
                <a:solidFill>
                  <a:srgbClr val="000000"/>
                </a:solidFill>
                <a:effectLst/>
                <a:cs typeface="Arial" pitchFamily="34" charset="0"/>
              </a:rPr>
              <a:t>collinear</a:t>
            </a:r>
            <a:endParaRPr lang="en-US" sz="2400" dirty="0">
              <a:solidFill>
                <a:srgbClr val="000000"/>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l-GR" sz="2400" b="0" i="0" u="none" strike="noStrike" cap="none" normalizeH="0" baseline="0" dirty="0" err="1">
                <a:ln>
                  <a:noFill/>
                </a:ln>
                <a:solidFill>
                  <a:srgbClr val="000000"/>
                </a:solidFill>
                <a:effectLst/>
                <a:cs typeface="Arial" pitchFamily="34" charset="0"/>
              </a:rPr>
              <a:t>collinear</a:t>
            </a:r>
            <a:r>
              <a:rPr kumimoji="0" lang="el-GR" sz="2400" b="0" i="0" u="none" strike="noStrike" cap="none" normalizeH="0" baseline="0" dirty="0">
                <a:ln>
                  <a:noFill/>
                </a:ln>
                <a:solidFill>
                  <a:srgbClr val="000000"/>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l-GR" sz="2400" b="0" i="0" u="none" strike="noStrike" cap="none" normalizeH="0" baseline="0" dirty="0" err="1">
                <a:ln>
                  <a:noFill/>
                </a:ln>
                <a:solidFill>
                  <a:srgbClr val="000000"/>
                </a:solidFill>
                <a:effectLst/>
                <a:cs typeface="Arial" pitchFamily="34" charset="0"/>
              </a:rPr>
              <a:t>collinear</a:t>
            </a:r>
            <a:r>
              <a:rPr kumimoji="0" lang="el-GR" sz="2400" b="0" i="0" u="none" strike="noStrike" cap="none" normalizeH="0" baseline="0" dirty="0">
                <a:ln>
                  <a:noFill/>
                </a:ln>
                <a:solidFill>
                  <a:schemeClr val="tx1"/>
                </a:solidFill>
                <a:effectLst/>
                <a:cs typeface="Arial" pitchFamily="34" charset="0"/>
              </a:rPr>
              <a:t> </a:t>
            </a:r>
          </a:p>
        </p:txBody>
      </p:sp>
    </p:spTree>
    <p:extLst>
      <p:ext uri="{BB962C8B-B14F-4D97-AF65-F5344CB8AC3E}">
        <p14:creationId xmlns:p14="http://schemas.microsoft.com/office/powerpoint/2010/main" val="276677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l-GR" dirty="0" err="1"/>
              <a:t>Αυξητικόσ</a:t>
            </a:r>
            <a:r>
              <a:rPr lang="el-GR" dirty="0"/>
              <a:t> </a:t>
            </a:r>
            <a:r>
              <a:rPr lang="el-GR" dirty="0" err="1"/>
              <a:t>Αλγόριθμοσ</a:t>
            </a:r>
            <a:endParaRPr lang="en-US" dirty="0"/>
          </a:p>
        </p:txBody>
      </p:sp>
      <p:sp>
        <p:nvSpPr>
          <p:cNvPr id="4" name="Text Placeholder 3"/>
          <p:cNvSpPr>
            <a:spLocks noGrp="1"/>
          </p:cNvSpPr>
          <p:nvPr>
            <p:ph type="body" idx="1"/>
          </p:nvPr>
        </p:nvSpPr>
        <p:spPr/>
        <p:txBody>
          <a:bodyPr/>
          <a:lstStyle/>
          <a:p>
            <a:r>
              <a:rPr lang="el-GR" dirty="0"/>
              <a:t>Πάμε λίγο καλύτερα…</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dirty="0"/>
              <a:t>Αυξητικός Αλγόριθμος</a:t>
            </a:r>
            <a:endParaRPr lang="en-US" dirty="0"/>
          </a:p>
        </p:txBody>
      </p:sp>
      <p:sp>
        <p:nvSpPr>
          <p:cNvPr id="5" name="Content Placeholder 4"/>
          <p:cNvSpPr>
            <a:spLocks noGrp="1"/>
          </p:cNvSpPr>
          <p:nvPr>
            <p:ph idx="1"/>
          </p:nvPr>
        </p:nvSpPr>
        <p:spPr/>
        <p:txBody>
          <a:bodyPr/>
          <a:lstStyle/>
          <a:p>
            <a:r>
              <a:rPr lang="el-GR" dirty="0"/>
              <a:t>Επεξεργαζόμαστε τα σημεία ένα-ένα</a:t>
            </a:r>
          </a:p>
          <a:p>
            <a:endParaRPr lang="el-GR" dirty="0"/>
          </a:p>
          <a:p>
            <a:r>
              <a:rPr lang="el-GR" dirty="0"/>
              <a:t>Από αριστερά προς δεξιά</a:t>
            </a:r>
          </a:p>
          <a:p>
            <a:endParaRPr lang="el-GR" dirty="0"/>
          </a:p>
          <a:p>
            <a:r>
              <a:rPr lang="el-GR" dirty="0"/>
              <a:t>Σε δύο φάσεις: </a:t>
            </a:r>
          </a:p>
          <a:p>
            <a:pPr lvl="1"/>
            <a:r>
              <a:rPr lang="el-GR" dirty="0"/>
              <a:t>Άνω περίβλημα (αριστερά προς δεξιά)</a:t>
            </a:r>
          </a:p>
          <a:p>
            <a:pPr lvl="1"/>
            <a:r>
              <a:rPr lang="el-GR" dirty="0"/>
              <a:t>Κάτω περίβλημα (δεξιά προς αριστερά)</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blinds(horizontal)">
                                      <p:cBhvr>
                                        <p:cTn id="15" dur="500"/>
                                        <p:tgtEl>
                                          <p:spTgt spid="5">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blinds(horizontal)">
                                      <p:cBhvr>
                                        <p:cTn id="1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370753" name="Text Box 65"/>
          <p:cNvSpPr txBox="1">
            <a:spLocks noChangeArrowheads="1"/>
          </p:cNvSpPr>
          <p:nvPr/>
        </p:nvSpPr>
        <p:spPr bwMode="auto">
          <a:xfrm>
            <a:off x="746125" y="1412875"/>
            <a:ext cx="3039935" cy="461665"/>
          </a:xfrm>
          <a:prstGeom prst="rect">
            <a:avLst/>
          </a:prstGeom>
          <a:noFill/>
          <a:ln w="9525">
            <a:noFill/>
            <a:miter lim="800000"/>
            <a:headEnd/>
            <a:tailEnd/>
          </a:ln>
          <a:effectLst/>
        </p:spPr>
        <p:txBody>
          <a:bodyPr wrap="none">
            <a:spAutoFit/>
          </a:bodyPr>
          <a:lstStyle/>
          <a:p>
            <a:r>
              <a:rPr lang="el-GR" sz="2400" dirty="0">
                <a:solidFill>
                  <a:srgbClr val="008000"/>
                </a:solidFill>
              </a:rPr>
              <a:t>Ταξινόμηση ως προς </a:t>
            </a:r>
            <a:r>
              <a:rPr lang="en-US" sz="2400" i="1" dirty="0">
                <a:solidFill>
                  <a:srgbClr val="008000"/>
                </a:solidFill>
              </a:rPr>
              <a:t>x</a:t>
            </a:r>
            <a:r>
              <a:rPr lang="el-GR" sz="2400" dirty="0">
                <a:solidFill>
                  <a:srgbClr val="008000"/>
                </a:solidFill>
              </a:rPr>
              <a:t>.</a:t>
            </a:r>
            <a:endParaRPr lang="en-US" sz="2400" dirty="0">
              <a:solidFill>
                <a:srgbClr val="008000"/>
              </a:solidFill>
            </a:endParaRPr>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352800" y="3048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724400" y="3429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257800" y="3048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410200" y="5105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724400" y="3429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257800" y="3048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410200" y="5105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700" idx="1"/>
          </p:cNvCxnSpPr>
          <p:nvPr/>
        </p:nvCxnSpPr>
        <p:spPr>
          <a:xfrm>
            <a:off x="2133600" y="3962400"/>
            <a:ext cx="1317718" cy="4033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43" name="Rectangle 42"/>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44" name="Rectangle 43"/>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2</a:t>
            </a:r>
          </a:p>
        </p:txBody>
      </p:sp>
      <p:sp>
        <p:nvSpPr>
          <p:cNvPr id="45"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4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51"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53"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724400" y="3429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257800" y="3048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410200" y="5105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700" idx="1"/>
          </p:cNvCxnSpPr>
          <p:nvPr/>
        </p:nvCxnSpPr>
        <p:spPr>
          <a:xfrm>
            <a:off x="2133600" y="3962400"/>
            <a:ext cx="1317718" cy="4033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70700" idx="7"/>
            <a:endCxn id="370699" idx="4"/>
          </p:cNvCxnSpPr>
          <p:nvPr/>
        </p:nvCxnSpPr>
        <p:spPr>
          <a:xfrm flipV="1">
            <a:off x="3559082" y="3276600"/>
            <a:ext cx="250918" cy="1089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8" name="Rectangle 37"/>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9" name="Rectangle 38"/>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2</a:t>
            </a:r>
          </a:p>
        </p:txBody>
      </p:sp>
      <p:sp>
        <p:nvSpPr>
          <p:cNvPr id="40"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41"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42"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43"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dirty="0"/>
              <a:t>CGAL</a:t>
            </a:r>
            <a:endParaRPr lang="de-CH" dirty="0"/>
          </a:p>
        </p:txBody>
      </p:sp>
      <p:sp>
        <p:nvSpPr>
          <p:cNvPr id="40963" name="Rectangle 3"/>
          <p:cNvSpPr>
            <a:spLocks noGrp="1" noChangeArrowheads="1"/>
          </p:cNvSpPr>
          <p:nvPr>
            <p:ph type="body" idx="1"/>
          </p:nvPr>
        </p:nvSpPr>
        <p:spPr/>
        <p:txBody>
          <a:bodyPr>
            <a:normAutofit/>
          </a:bodyPr>
          <a:lstStyle/>
          <a:p>
            <a:pPr>
              <a:spcAft>
                <a:spcPts val="1800"/>
              </a:spcAft>
            </a:pPr>
            <a:r>
              <a:rPr lang="en-US" b="1" dirty="0"/>
              <a:t>C</a:t>
            </a:r>
            <a:r>
              <a:rPr lang="en-US" dirty="0"/>
              <a:t>omputational </a:t>
            </a:r>
            <a:r>
              <a:rPr lang="en-US" b="1" dirty="0"/>
              <a:t>G</a:t>
            </a:r>
            <a:r>
              <a:rPr lang="en-US" dirty="0"/>
              <a:t>eometry </a:t>
            </a:r>
            <a:r>
              <a:rPr lang="en-US" b="1" dirty="0"/>
              <a:t>A</a:t>
            </a:r>
            <a:r>
              <a:rPr lang="en-US" dirty="0"/>
              <a:t>lgorithms </a:t>
            </a:r>
            <a:r>
              <a:rPr lang="en-US" b="1" dirty="0"/>
              <a:t>L</a:t>
            </a:r>
            <a:r>
              <a:rPr lang="en-US" dirty="0"/>
              <a:t>ibrary</a:t>
            </a:r>
            <a:endParaRPr lang="de-CH" dirty="0"/>
          </a:p>
          <a:p>
            <a:pPr>
              <a:spcAft>
                <a:spcPts val="1800"/>
              </a:spcAft>
            </a:pPr>
            <a:r>
              <a:rPr lang="el-GR" dirty="0"/>
              <a:t>Μία </a:t>
            </a:r>
            <a:r>
              <a:rPr lang="en-US" dirty="0"/>
              <a:t>C++ </a:t>
            </a:r>
            <a:r>
              <a:rPr lang="el-GR" dirty="0"/>
              <a:t>βιβλιοθήκη αποδοτικών δομών δεδομένων και αλγορίθμων για διάφορα γεωμετρικά προβλήματα. </a:t>
            </a:r>
            <a:endParaRPr lang="en-US" dirty="0"/>
          </a:p>
          <a:p>
            <a:pPr>
              <a:spcAft>
                <a:spcPts val="1800"/>
              </a:spcAft>
            </a:pPr>
            <a:r>
              <a:rPr lang="el-GR" dirty="0">
                <a:cs typeface="Arial" charset="0"/>
              </a:rPr>
              <a:t>Υποστηρίζει ακριβείς υπολογισμούς χωρίς σφάλματα στρογγυλοποίησης</a:t>
            </a:r>
          </a:p>
          <a:p>
            <a:pPr>
              <a:spcAft>
                <a:spcPts val="1800"/>
              </a:spcAft>
            </a:pPr>
            <a:r>
              <a:rPr lang="el-GR" dirty="0">
                <a:cs typeface="Arial" charset="0"/>
              </a:rPr>
              <a:t>Θα την χρησιμοποιήσετε…</a:t>
            </a:r>
            <a:r>
              <a:rPr lang="en-US" dirty="0">
                <a:cs typeface="Arial" charset="0"/>
              </a:rPr>
              <a:t> </a:t>
            </a:r>
            <a:r>
              <a:rPr lang="el-GR" dirty="0">
                <a:cs typeface="Arial" charset="0"/>
                <a:sym typeface="Wingdings" pitchFamily="2" charset="2"/>
              </a:rPr>
              <a:t></a:t>
            </a:r>
            <a:endParaRPr lang="en-US" dirty="0">
              <a:cs typeface="Arial" charset="0"/>
            </a:endParaRPr>
          </a:p>
        </p:txBody>
      </p:sp>
      <p:sp>
        <p:nvSpPr>
          <p:cNvPr id="4" name="Line 18"/>
          <p:cNvSpPr>
            <a:spLocks noChangeShapeType="1"/>
          </p:cNvSpPr>
          <p:nvPr/>
        </p:nvSpPr>
        <p:spPr bwMode="auto">
          <a:xfrm>
            <a:off x="762000" y="1219200"/>
            <a:ext cx="7696200" cy="1588"/>
          </a:xfrm>
          <a:prstGeom prst="line">
            <a:avLst/>
          </a:prstGeom>
          <a:noFill/>
          <a:ln w="28575">
            <a:solidFill>
              <a:srgbClr val="FFCC00"/>
            </a:solidFill>
            <a:miter lim="800000"/>
            <a:headEnd/>
            <a:tailEn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7" dur="500"/>
                                        <p:tgtEl>
                                          <p:spTgt spid="40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2" dur="500"/>
                                        <p:tgtEl>
                                          <p:spTgt spid="409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17"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724400" y="3429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257800" y="3048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410200" y="5105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baseline="-25000" dirty="0">
              <a:solidFill>
                <a:srgbClr val="C00000"/>
              </a:solidFill>
            </a:endParaRP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048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257800" y="3048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410200" y="5105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4</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5"/>
            <a:endCxn id="370698" idx="1"/>
          </p:cNvCxnSpPr>
          <p:nvPr/>
        </p:nvCxnSpPr>
        <p:spPr>
          <a:xfrm>
            <a:off x="3863882" y="3254282"/>
            <a:ext cx="730436" cy="8066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048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257800" y="3048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410200" y="5105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4</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5</a:t>
            </a: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5"/>
            <a:endCxn id="370698" idx="1"/>
          </p:cNvCxnSpPr>
          <p:nvPr/>
        </p:nvCxnSpPr>
        <p:spPr>
          <a:xfrm>
            <a:off x="3863882" y="3254282"/>
            <a:ext cx="730436" cy="8066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0698" idx="7"/>
            <a:endCxn id="370697" idx="4"/>
          </p:cNvCxnSpPr>
          <p:nvPr/>
        </p:nvCxnSpPr>
        <p:spPr>
          <a:xfrm flipV="1">
            <a:off x="4702082" y="3581400"/>
            <a:ext cx="403318" cy="4795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5029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257800" y="3048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410200" y="5105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5</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baseline="-25000" dirty="0">
              <a:solidFill>
                <a:srgbClr val="C00000"/>
              </a:solidFill>
            </a:endParaRP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5"/>
            <a:endCxn id="370697" idx="1"/>
          </p:cNvCxnSpPr>
          <p:nvPr/>
        </p:nvCxnSpPr>
        <p:spPr>
          <a:xfrm>
            <a:off x="3863882" y="3254282"/>
            <a:ext cx="1187636" cy="197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257800" y="3048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410200" y="5105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5</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6</a:t>
            </a: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5"/>
            <a:endCxn id="370697" idx="1"/>
          </p:cNvCxnSpPr>
          <p:nvPr/>
        </p:nvCxnSpPr>
        <p:spPr>
          <a:xfrm>
            <a:off x="3863882" y="3254282"/>
            <a:ext cx="1187636" cy="197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0697" idx="5"/>
            <a:endCxn id="370701" idx="0"/>
          </p:cNvCxnSpPr>
          <p:nvPr/>
        </p:nvCxnSpPr>
        <p:spPr>
          <a:xfrm>
            <a:off x="5159282" y="3559082"/>
            <a:ext cx="3271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181600" y="2667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410200" y="5105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5</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6</a:t>
            </a: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7</a:t>
            </a:r>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5"/>
            <a:endCxn id="370697" idx="1"/>
          </p:cNvCxnSpPr>
          <p:nvPr/>
        </p:nvCxnSpPr>
        <p:spPr>
          <a:xfrm>
            <a:off x="3863882" y="3254282"/>
            <a:ext cx="1187636" cy="197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0697" idx="5"/>
            <a:endCxn id="370701" idx="0"/>
          </p:cNvCxnSpPr>
          <p:nvPr/>
        </p:nvCxnSpPr>
        <p:spPr>
          <a:xfrm>
            <a:off x="5159282" y="3559082"/>
            <a:ext cx="3271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0701" idx="7"/>
            <a:endCxn id="370694" idx="4"/>
          </p:cNvCxnSpPr>
          <p:nvPr/>
        </p:nvCxnSpPr>
        <p:spPr>
          <a:xfrm flipV="1">
            <a:off x="5540282" y="3200400"/>
            <a:ext cx="98518" cy="1089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181600" y="26670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410200" y="5105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5</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7</a:t>
            </a: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baseline="-25000" dirty="0">
              <a:solidFill>
                <a:srgbClr val="C00000"/>
              </a:solidFill>
            </a:endParaRPr>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5"/>
            <a:endCxn id="370697" idx="1"/>
          </p:cNvCxnSpPr>
          <p:nvPr/>
        </p:nvCxnSpPr>
        <p:spPr>
          <a:xfrm>
            <a:off x="3863882" y="3254282"/>
            <a:ext cx="1187636" cy="197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0697" idx="7"/>
            <a:endCxn id="370694" idx="3"/>
          </p:cNvCxnSpPr>
          <p:nvPr/>
        </p:nvCxnSpPr>
        <p:spPr>
          <a:xfrm flipV="1">
            <a:off x="5159282" y="3178082"/>
            <a:ext cx="425636" cy="2732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334000" y="25908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410200" y="5105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7</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baseline="-25000" dirty="0">
              <a:solidFill>
                <a:srgbClr val="C00000"/>
              </a:solidFill>
            </a:endParaRP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baseline="-25000" dirty="0">
              <a:solidFill>
                <a:srgbClr val="C00000"/>
              </a:solidFill>
            </a:endParaRPr>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6"/>
            <a:endCxn id="370694" idx="2"/>
          </p:cNvCxnSpPr>
          <p:nvPr/>
        </p:nvCxnSpPr>
        <p:spPr>
          <a:xfrm flipV="1">
            <a:off x="3886200" y="3124200"/>
            <a:ext cx="1676400"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334000" y="25908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334000" y="5181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096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7</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8</a:t>
            </a: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baseline="-25000" dirty="0">
              <a:solidFill>
                <a:srgbClr val="C00000"/>
              </a:solidFill>
            </a:endParaRPr>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6"/>
            <a:endCxn id="370694" idx="2"/>
          </p:cNvCxnSpPr>
          <p:nvPr/>
        </p:nvCxnSpPr>
        <p:spPr>
          <a:xfrm flipV="1">
            <a:off x="3886200" y="3124200"/>
            <a:ext cx="1676400"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0694" idx="4"/>
            <a:endCxn id="370702" idx="0"/>
          </p:cNvCxnSpPr>
          <p:nvPr/>
        </p:nvCxnSpPr>
        <p:spPr>
          <a:xfrm>
            <a:off x="5638800" y="3200400"/>
            <a:ext cx="152400" cy="1905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334000" y="25908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334000" y="5181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4770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248400" y="3352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7</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8</a:t>
            </a: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9</a:t>
            </a:r>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6"/>
            <a:endCxn id="370694" idx="2"/>
          </p:cNvCxnSpPr>
          <p:nvPr/>
        </p:nvCxnSpPr>
        <p:spPr>
          <a:xfrm flipV="1">
            <a:off x="3886200" y="3124200"/>
            <a:ext cx="1676400"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0694" idx="4"/>
            <a:endCxn id="370702" idx="0"/>
          </p:cNvCxnSpPr>
          <p:nvPr/>
        </p:nvCxnSpPr>
        <p:spPr>
          <a:xfrm>
            <a:off x="5638800" y="3200400"/>
            <a:ext cx="152400" cy="1905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0702" idx="7"/>
            <a:endCxn id="370696" idx="3"/>
          </p:cNvCxnSpPr>
          <p:nvPr/>
        </p:nvCxnSpPr>
        <p:spPr>
          <a:xfrm flipV="1">
            <a:off x="5845082" y="4473482"/>
            <a:ext cx="578036" cy="6542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685800" y="152400"/>
            <a:ext cx="7772400" cy="1143000"/>
          </a:xfrm>
        </p:spPr>
        <p:txBody>
          <a:bodyPr/>
          <a:lstStyle/>
          <a:p>
            <a:r>
              <a:rPr lang="el-GR" dirty="0"/>
              <a:t>Υπολογιστική Γεωμετρία</a:t>
            </a:r>
            <a:endParaRPr lang="en-US" dirty="0"/>
          </a:p>
        </p:txBody>
      </p:sp>
      <p:sp>
        <p:nvSpPr>
          <p:cNvPr id="334852" name="Text Box 4"/>
          <p:cNvSpPr txBox="1">
            <a:spLocks noChangeArrowheads="1"/>
          </p:cNvSpPr>
          <p:nvPr/>
        </p:nvSpPr>
        <p:spPr bwMode="auto">
          <a:xfrm>
            <a:off x="762000" y="1371600"/>
            <a:ext cx="7162800" cy="954107"/>
          </a:xfrm>
          <a:prstGeom prst="rect">
            <a:avLst/>
          </a:prstGeom>
          <a:noFill/>
          <a:ln w="9525">
            <a:noFill/>
            <a:miter lim="800000"/>
            <a:headEnd/>
            <a:tailEnd/>
          </a:ln>
          <a:effectLst/>
        </p:spPr>
        <p:txBody>
          <a:bodyPr wrap="square">
            <a:spAutoFit/>
          </a:bodyPr>
          <a:lstStyle/>
          <a:p>
            <a:r>
              <a:rPr lang="el-GR" sz="2800" dirty="0">
                <a:solidFill>
                  <a:srgbClr val="9900FF"/>
                </a:solidFill>
              </a:rPr>
              <a:t>Η συστηματική μελέτη αλγορίθμων και δομών δεδομένων για γεωμετρικά αντικείμενα.</a:t>
            </a:r>
            <a:endParaRPr lang="en-US" sz="2800" dirty="0">
              <a:solidFill>
                <a:srgbClr val="9900FF"/>
              </a:solidFill>
            </a:endParaRPr>
          </a:p>
        </p:txBody>
      </p:sp>
      <p:sp>
        <p:nvSpPr>
          <p:cNvPr id="334866" name="Line 18"/>
          <p:cNvSpPr>
            <a:spLocks noChangeShapeType="1"/>
          </p:cNvSpPr>
          <p:nvPr/>
        </p:nvSpPr>
        <p:spPr bwMode="auto">
          <a:xfrm>
            <a:off x="762000" y="1219200"/>
            <a:ext cx="7696200" cy="1588"/>
          </a:xfrm>
          <a:prstGeom prst="line">
            <a:avLst/>
          </a:prstGeom>
          <a:noFill/>
          <a:ln w="28575">
            <a:solidFill>
              <a:srgbClr val="FFCC00"/>
            </a:solidFill>
            <a:miter lim="800000"/>
            <a:headEnd/>
            <a:tailEnd/>
          </a:ln>
          <a:effectLst/>
        </p:spPr>
        <p:txBody>
          <a:bodyPr wrap="none"/>
          <a:lstStyle/>
          <a:p>
            <a:endParaRPr lang="en-US"/>
          </a:p>
        </p:txBody>
      </p:sp>
      <p:sp>
        <p:nvSpPr>
          <p:cNvPr id="334870" name="Text Box 22"/>
          <p:cNvSpPr txBox="1">
            <a:spLocks noChangeArrowheads="1"/>
          </p:cNvSpPr>
          <p:nvPr/>
        </p:nvSpPr>
        <p:spPr bwMode="auto">
          <a:xfrm>
            <a:off x="746125" y="2906713"/>
            <a:ext cx="6599820" cy="461665"/>
          </a:xfrm>
          <a:prstGeom prst="rect">
            <a:avLst/>
          </a:prstGeom>
          <a:noFill/>
          <a:ln w="9525">
            <a:noFill/>
            <a:miter lim="800000"/>
            <a:headEnd/>
            <a:tailEnd/>
          </a:ln>
          <a:effectLst/>
        </p:spPr>
        <p:txBody>
          <a:bodyPr wrap="none">
            <a:spAutoFit/>
          </a:bodyPr>
          <a:lstStyle/>
          <a:p>
            <a:r>
              <a:rPr lang="el-GR" sz="2400" dirty="0">
                <a:latin typeface="Arial" charset="0"/>
              </a:rPr>
              <a:t>Δύο συστατικά μίας καλής αλγοριθμικής λύσης:</a:t>
            </a:r>
            <a:endParaRPr lang="en-US" sz="2400" dirty="0">
              <a:latin typeface="Arial" charset="0"/>
            </a:endParaRPr>
          </a:p>
        </p:txBody>
      </p:sp>
      <p:sp>
        <p:nvSpPr>
          <p:cNvPr id="334871" name="Text Box 23"/>
          <p:cNvSpPr txBox="1">
            <a:spLocks noChangeArrowheads="1"/>
          </p:cNvSpPr>
          <p:nvPr/>
        </p:nvSpPr>
        <p:spPr bwMode="auto">
          <a:xfrm>
            <a:off x="1279525" y="3540125"/>
            <a:ext cx="5482270" cy="461665"/>
          </a:xfrm>
          <a:prstGeom prst="rect">
            <a:avLst/>
          </a:prstGeom>
          <a:noFill/>
          <a:ln w="9525">
            <a:noFill/>
            <a:miter lim="800000"/>
            <a:headEnd/>
            <a:tailEnd/>
          </a:ln>
          <a:effectLst/>
        </p:spPr>
        <p:txBody>
          <a:bodyPr wrap="none">
            <a:spAutoFit/>
          </a:bodyPr>
          <a:lstStyle/>
          <a:p>
            <a:r>
              <a:rPr lang="en-US" sz="2400" dirty="0">
                <a:solidFill>
                  <a:srgbClr val="FF0000"/>
                </a:solidFill>
                <a:latin typeface="Arial" charset="0"/>
                <a:sym typeface="Symbol" pitchFamily="18" charset="2"/>
              </a:rPr>
              <a:t></a:t>
            </a:r>
            <a:r>
              <a:rPr lang="en-US" sz="2400" dirty="0">
                <a:latin typeface="Arial" charset="0"/>
                <a:sym typeface="Symbol" pitchFamily="18" charset="2"/>
              </a:rPr>
              <a:t> </a:t>
            </a:r>
            <a:r>
              <a:rPr lang="el-GR" sz="2400" dirty="0">
                <a:solidFill>
                  <a:schemeClr val="accent2"/>
                </a:solidFill>
                <a:sym typeface="Symbol" pitchFamily="18" charset="2"/>
              </a:rPr>
              <a:t>Κατανόηση των γεωμετρικών ιδιοτήτων</a:t>
            </a:r>
            <a:endParaRPr lang="en-US" sz="2400" dirty="0">
              <a:solidFill>
                <a:schemeClr val="accent2"/>
              </a:solidFill>
              <a:sym typeface="Symbol" pitchFamily="18" charset="2"/>
            </a:endParaRPr>
          </a:p>
        </p:txBody>
      </p:sp>
      <p:sp>
        <p:nvSpPr>
          <p:cNvPr id="334872" name="Text Box 24"/>
          <p:cNvSpPr txBox="1">
            <a:spLocks noChangeArrowheads="1"/>
          </p:cNvSpPr>
          <p:nvPr/>
        </p:nvSpPr>
        <p:spPr bwMode="auto">
          <a:xfrm>
            <a:off x="1295400" y="4522788"/>
            <a:ext cx="7239000" cy="830997"/>
          </a:xfrm>
          <a:prstGeom prst="rect">
            <a:avLst/>
          </a:prstGeom>
          <a:noFill/>
          <a:ln w="9525">
            <a:noFill/>
            <a:miter lim="800000"/>
            <a:headEnd/>
            <a:tailEnd/>
          </a:ln>
          <a:effectLst/>
        </p:spPr>
        <p:txBody>
          <a:bodyPr wrap="square">
            <a:spAutoFit/>
          </a:bodyPr>
          <a:lstStyle/>
          <a:p>
            <a:r>
              <a:rPr lang="en-US" sz="2400" dirty="0">
                <a:solidFill>
                  <a:srgbClr val="FF0000"/>
                </a:solidFill>
                <a:latin typeface="Arial" charset="0"/>
                <a:sym typeface="Symbol" pitchFamily="18" charset="2"/>
              </a:rPr>
              <a:t></a:t>
            </a:r>
            <a:r>
              <a:rPr lang="en-US" sz="2400" dirty="0">
                <a:latin typeface="Arial" charset="0"/>
                <a:sym typeface="Symbol" pitchFamily="18" charset="2"/>
              </a:rPr>
              <a:t> </a:t>
            </a:r>
            <a:r>
              <a:rPr lang="el-GR" sz="2400" dirty="0">
                <a:solidFill>
                  <a:schemeClr val="accent2"/>
                </a:solidFill>
                <a:sym typeface="Symbol" pitchFamily="18" charset="2"/>
              </a:rPr>
              <a:t>Κατάλληλη εφαρμογή αλγοριθμικών τεχνικών και δομών δεδομένων</a:t>
            </a:r>
            <a:endParaRPr lang="en-US" sz="2400" dirty="0">
              <a:solidFill>
                <a:schemeClr val="accent2"/>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4870"/>
                                        </p:tgtEl>
                                        <p:attrNameLst>
                                          <p:attrName>style.visibility</p:attrName>
                                        </p:attrNameLst>
                                      </p:cBhvr>
                                      <p:to>
                                        <p:strVal val="visible"/>
                                      </p:to>
                                    </p:set>
                                    <p:animEffect transition="in" filter="blinds(horizontal)">
                                      <p:cBhvr>
                                        <p:cTn id="7" dur="500"/>
                                        <p:tgtEl>
                                          <p:spTgt spid="33487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34871"/>
                                        </p:tgtEl>
                                        <p:attrNameLst>
                                          <p:attrName>style.visibility</p:attrName>
                                        </p:attrNameLst>
                                      </p:cBhvr>
                                      <p:to>
                                        <p:strVal val="visible"/>
                                      </p:to>
                                    </p:set>
                                    <p:animEffect transition="in" filter="blinds(horizontal)">
                                      <p:cBhvr>
                                        <p:cTn id="11" dur="500"/>
                                        <p:tgtEl>
                                          <p:spTgt spid="334871"/>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34872"/>
                                        </p:tgtEl>
                                        <p:attrNameLst>
                                          <p:attrName>style.visibility</p:attrName>
                                        </p:attrNameLst>
                                      </p:cBhvr>
                                      <p:to>
                                        <p:strVal val="visible"/>
                                      </p:to>
                                    </p:set>
                                    <p:animEffect transition="in" filter="blinds(horizontal)">
                                      <p:cBhvr>
                                        <p:cTn id="15" dur="500"/>
                                        <p:tgtEl>
                                          <p:spTgt spid="33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70" grpId="0"/>
      <p:bldP spid="334871" grpId="0"/>
      <p:bldP spid="33487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334000" y="25908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334000" y="5181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4770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629400" y="2971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7</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9</a:t>
            </a: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baseline="-25000" dirty="0">
              <a:solidFill>
                <a:srgbClr val="C00000"/>
              </a:solidFill>
            </a:endParaRPr>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6"/>
            <a:endCxn id="370694" idx="2"/>
          </p:cNvCxnSpPr>
          <p:nvPr/>
        </p:nvCxnSpPr>
        <p:spPr>
          <a:xfrm flipV="1">
            <a:off x="3886200" y="3124200"/>
            <a:ext cx="1676400"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0694" idx="4"/>
            <a:endCxn id="370696" idx="1"/>
          </p:cNvCxnSpPr>
          <p:nvPr/>
        </p:nvCxnSpPr>
        <p:spPr>
          <a:xfrm>
            <a:off x="5638800" y="3200400"/>
            <a:ext cx="784318" cy="11653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334000" y="25908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334000" y="5181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4770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629400" y="2971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7</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9</a:t>
            </a: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10</a:t>
            </a:r>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6"/>
            <a:endCxn id="370694" idx="2"/>
          </p:cNvCxnSpPr>
          <p:nvPr/>
        </p:nvCxnSpPr>
        <p:spPr>
          <a:xfrm flipV="1">
            <a:off x="3886200" y="3124200"/>
            <a:ext cx="1676400"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0694" idx="4"/>
            <a:endCxn id="370696" idx="1"/>
          </p:cNvCxnSpPr>
          <p:nvPr/>
        </p:nvCxnSpPr>
        <p:spPr>
          <a:xfrm>
            <a:off x="5638800" y="3200400"/>
            <a:ext cx="784318" cy="11653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0696" idx="0"/>
            <a:endCxn id="370693" idx="4"/>
          </p:cNvCxnSpPr>
          <p:nvPr/>
        </p:nvCxnSpPr>
        <p:spPr>
          <a:xfrm flipV="1">
            <a:off x="6477000" y="3505200"/>
            <a:ext cx="15240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334000" y="25908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334000" y="5181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4770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629400" y="2971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553200" y="49530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7</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10</a:t>
            </a: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baseline="-25000" dirty="0">
              <a:solidFill>
                <a:srgbClr val="C00000"/>
              </a:solidFill>
            </a:endParaRPr>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6"/>
            <a:endCxn id="370694" idx="2"/>
          </p:cNvCxnSpPr>
          <p:nvPr/>
        </p:nvCxnSpPr>
        <p:spPr>
          <a:xfrm flipV="1">
            <a:off x="3886200" y="3124200"/>
            <a:ext cx="1676400"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0694" idx="6"/>
            <a:endCxn id="370693" idx="2"/>
          </p:cNvCxnSpPr>
          <p:nvPr/>
        </p:nvCxnSpPr>
        <p:spPr>
          <a:xfrm>
            <a:off x="5715000" y="3124200"/>
            <a:ext cx="8382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7772400" cy="1143000"/>
          </a:xfrm>
        </p:spPr>
        <p:txBody>
          <a:bodyPr/>
          <a:lstStyle/>
          <a:p>
            <a:r>
              <a:rPr lang="el-GR" dirty="0"/>
              <a:t>Αυξητικός Αλγόριθμος</a:t>
            </a:r>
            <a:endParaRPr lang="en-US" dirty="0"/>
          </a:p>
        </p:txBody>
      </p:sp>
      <p:sp>
        <p:nvSpPr>
          <p:cNvPr id="370692" name="Oval 4"/>
          <p:cNvSpPr>
            <a:spLocks noChangeArrowheads="1"/>
          </p:cNvSpPr>
          <p:nvPr/>
        </p:nvSpPr>
        <p:spPr bwMode="auto">
          <a:xfrm>
            <a:off x="19812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3" name="Oval 5"/>
          <p:cNvSpPr>
            <a:spLocks noChangeArrowheads="1"/>
          </p:cNvSpPr>
          <p:nvPr/>
        </p:nvSpPr>
        <p:spPr bwMode="auto">
          <a:xfrm>
            <a:off x="6553200" y="3352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4" name="Oval 6"/>
          <p:cNvSpPr>
            <a:spLocks noChangeArrowheads="1"/>
          </p:cNvSpPr>
          <p:nvPr/>
        </p:nvSpPr>
        <p:spPr bwMode="auto">
          <a:xfrm>
            <a:off x="5562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5" name="Oval 7"/>
          <p:cNvSpPr>
            <a:spLocks noChangeArrowheads="1"/>
          </p:cNvSpPr>
          <p:nvPr/>
        </p:nvSpPr>
        <p:spPr bwMode="auto">
          <a:xfrm>
            <a:off x="6858000" y="4953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6" name="Oval 8"/>
          <p:cNvSpPr>
            <a:spLocks noChangeArrowheads="1"/>
          </p:cNvSpPr>
          <p:nvPr/>
        </p:nvSpPr>
        <p:spPr bwMode="auto">
          <a:xfrm>
            <a:off x="64008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7" name="Oval 9"/>
          <p:cNvSpPr>
            <a:spLocks noChangeArrowheads="1"/>
          </p:cNvSpPr>
          <p:nvPr/>
        </p:nvSpPr>
        <p:spPr bwMode="auto">
          <a:xfrm>
            <a:off x="50292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8" name="Oval 10"/>
          <p:cNvSpPr>
            <a:spLocks noChangeArrowheads="1"/>
          </p:cNvSpPr>
          <p:nvPr/>
        </p:nvSpPr>
        <p:spPr bwMode="auto">
          <a:xfrm>
            <a:off x="4572000" y="4038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699" name="Oval 11"/>
          <p:cNvSpPr>
            <a:spLocks noChangeArrowheads="1"/>
          </p:cNvSpPr>
          <p:nvPr/>
        </p:nvSpPr>
        <p:spPr bwMode="auto">
          <a:xfrm>
            <a:off x="37338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0" name="Oval 12"/>
          <p:cNvSpPr>
            <a:spLocks noChangeArrowheads="1"/>
          </p:cNvSpPr>
          <p:nvPr/>
        </p:nvSpPr>
        <p:spPr bwMode="auto">
          <a:xfrm>
            <a:off x="34290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1" name="Oval 13"/>
          <p:cNvSpPr>
            <a:spLocks noChangeArrowheads="1"/>
          </p:cNvSpPr>
          <p:nvPr/>
        </p:nvSpPr>
        <p:spPr bwMode="auto">
          <a:xfrm>
            <a:off x="54102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02" name="Oval 14"/>
          <p:cNvSpPr>
            <a:spLocks noChangeArrowheads="1"/>
          </p:cNvSpPr>
          <p:nvPr/>
        </p:nvSpPr>
        <p:spPr bwMode="auto">
          <a:xfrm>
            <a:off x="5715000" y="5105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70745" name="Line 5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65" name="Rectangle 64"/>
          <p:cNvSpPr/>
          <p:nvPr/>
        </p:nvSpPr>
        <p:spPr>
          <a:xfrm>
            <a:off x="1600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6" name="Rectangle 65"/>
          <p:cNvSpPr/>
          <p:nvPr/>
        </p:nvSpPr>
        <p:spPr>
          <a:xfrm>
            <a:off x="30480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2</a:t>
            </a:r>
          </a:p>
        </p:txBody>
      </p:sp>
      <p:sp>
        <p:nvSpPr>
          <p:cNvPr id="67" name="Rectangle 66"/>
          <p:cNvSpPr/>
          <p:nvPr/>
        </p:nvSpPr>
        <p:spPr>
          <a:xfrm>
            <a:off x="3429000" y="2743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3</a:t>
            </a:r>
          </a:p>
        </p:txBody>
      </p:sp>
      <p:sp>
        <p:nvSpPr>
          <p:cNvPr id="68" name="Rectangle 67"/>
          <p:cNvSpPr/>
          <p:nvPr/>
        </p:nvSpPr>
        <p:spPr>
          <a:xfrm>
            <a:off x="4267200" y="4038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4</a:t>
            </a:r>
          </a:p>
        </p:txBody>
      </p:sp>
      <p:sp>
        <p:nvSpPr>
          <p:cNvPr id="69" name="Rectangle 68"/>
          <p:cNvSpPr/>
          <p:nvPr/>
        </p:nvSpPr>
        <p:spPr>
          <a:xfrm>
            <a:off x="4648200" y="3505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5</a:t>
            </a:r>
          </a:p>
        </p:txBody>
      </p:sp>
      <p:sp>
        <p:nvSpPr>
          <p:cNvPr id="70" name="Rectangle 69"/>
          <p:cNvSpPr/>
          <p:nvPr/>
        </p:nvSpPr>
        <p:spPr>
          <a:xfrm>
            <a:off x="5105400" y="43434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6</a:t>
            </a:r>
          </a:p>
        </p:txBody>
      </p:sp>
      <p:sp>
        <p:nvSpPr>
          <p:cNvPr id="71" name="Rectangle 70"/>
          <p:cNvSpPr/>
          <p:nvPr/>
        </p:nvSpPr>
        <p:spPr>
          <a:xfrm>
            <a:off x="5334000" y="25908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7</a:t>
            </a:r>
          </a:p>
        </p:txBody>
      </p:sp>
      <p:sp>
        <p:nvSpPr>
          <p:cNvPr id="72" name="Rectangle 71"/>
          <p:cNvSpPr/>
          <p:nvPr/>
        </p:nvSpPr>
        <p:spPr>
          <a:xfrm>
            <a:off x="5334000" y="51816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8</a:t>
            </a:r>
          </a:p>
        </p:txBody>
      </p:sp>
      <p:sp>
        <p:nvSpPr>
          <p:cNvPr id="73" name="Rectangle 72"/>
          <p:cNvSpPr/>
          <p:nvPr/>
        </p:nvSpPr>
        <p:spPr>
          <a:xfrm>
            <a:off x="6477000" y="426720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9</a:t>
            </a:r>
          </a:p>
        </p:txBody>
      </p:sp>
      <p:sp>
        <p:nvSpPr>
          <p:cNvPr id="74" name="Rectangle 73"/>
          <p:cNvSpPr/>
          <p:nvPr/>
        </p:nvSpPr>
        <p:spPr>
          <a:xfrm>
            <a:off x="6629400" y="29718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10</a:t>
            </a:r>
          </a:p>
        </p:txBody>
      </p:sp>
      <p:sp>
        <p:nvSpPr>
          <p:cNvPr id="75" name="Rectangle 74"/>
          <p:cNvSpPr/>
          <p:nvPr/>
        </p:nvSpPr>
        <p:spPr>
          <a:xfrm>
            <a:off x="6477000" y="5029200"/>
            <a:ext cx="551754"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11</a:t>
            </a:r>
          </a:p>
        </p:txBody>
      </p:sp>
      <p:cxnSp>
        <p:nvCxnSpPr>
          <p:cNvPr id="36" name="Straight Arrow Connector 35"/>
          <p:cNvCxnSpPr>
            <a:stCxn id="370692" idx="6"/>
            <a:endCxn id="370699" idx="3"/>
          </p:cNvCxnSpPr>
          <p:nvPr/>
        </p:nvCxnSpPr>
        <p:spPr>
          <a:xfrm flipV="1">
            <a:off x="2133600" y="3254282"/>
            <a:ext cx="1622518" cy="7081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7924800" y="46482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a:t>
            </a:r>
          </a:p>
        </p:txBody>
      </p:sp>
      <p:sp>
        <p:nvSpPr>
          <p:cNvPr id="35" name="Rectangle 34"/>
          <p:cNvSpPr>
            <a:spLocks noChangeArrowheads="1"/>
          </p:cNvSpPr>
          <p:nvPr/>
        </p:nvSpPr>
        <p:spPr bwMode="auto">
          <a:xfrm>
            <a:off x="7924800" y="35814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7</a:t>
            </a:r>
          </a:p>
        </p:txBody>
      </p:sp>
      <p:sp>
        <p:nvSpPr>
          <p:cNvPr id="37" name="Rectangle 36"/>
          <p:cNvSpPr>
            <a:spLocks noChangeArrowheads="1"/>
          </p:cNvSpPr>
          <p:nvPr/>
        </p:nvSpPr>
        <p:spPr bwMode="auto">
          <a:xfrm>
            <a:off x="7924800" y="41148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3</a:t>
            </a:r>
          </a:p>
        </p:txBody>
      </p:sp>
      <p:sp>
        <p:nvSpPr>
          <p:cNvPr id="38" name="Text Box 44"/>
          <p:cNvSpPr txBox="1">
            <a:spLocks noChangeArrowheads="1"/>
          </p:cNvSpPr>
          <p:nvPr/>
        </p:nvSpPr>
        <p:spPr bwMode="auto">
          <a:xfrm>
            <a:off x="8077200" y="1295400"/>
            <a:ext cx="412750" cy="584775"/>
          </a:xfrm>
          <a:prstGeom prst="rect">
            <a:avLst/>
          </a:prstGeom>
          <a:noFill/>
          <a:ln w="9525">
            <a:noFill/>
            <a:prstDash val="sysDot"/>
            <a:miter lim="800000"/>
            <a:headEnd/>
            <a:tailEnd/>
          </a:ln>
          <a:effectLst/>
        </p:spPr>
        <p:txBody>
          <a:bodyPr wrap="square">
            <a:spAutoFit/>
          </a:bodyPr>
          <a:lstStyle/>
          <a:p>
            <a:r>
              <a:rPr lang="en-US" sz="3200" i="1" dirty="0">
                <a:solidFill>
                  <a:srgbClr val="C00000"/>
                </a:solidFill>
              </a:rPr>
              <a:t>S</a:t>
            </a:r>
          </a:p>
        </p:txBody>
      </p:sp>
      <p:sp>
        <p:nvSpPr>
          <p:cNvPr id="39" name="Rectangle 49"/>
          <p:cNvSpPr>
            <a:spLocks noChangeArrowheads="1"/>
          </p:cNvSpPr>
          <p:nvPr/>
        </p:nvSpPr>
        <p:spPr bwMode="auto">
          <a:xfrm>
            <a:off x="7924800" y="30480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10</a:t>
            </a:r>
          </a:p>
        </p:txBody>
      </p:sp>
      <p:sp>
        <p:nvSpPr>
          <p:cNvPr id="40" name="Rectangle 52"/>
          <p:cNvSpPr>
            <a:spLocks noChangeArrowheads="1"/>
          </p:cNvSpPr>
          <p:nvPr/>
        </p:nvSpPr>
        <p:spPr bwMode="auto">
          <a:xfrm>
            <a:off x="7924800" y="2514600"/>
            <a:ext cx="688975" cy="538163"/>
          </a:xfrm>
          <a:prstGeom prst="rect">
            <a:avLst/>
          </a:prstGeom>
          <a:solidFill>
            <a:srgbClr val="FFFF99"/>
          </a:solidFill>
          <a:ln w="9525">
            <a:solidFill>
              <a:schemeClr val="tx1"/>
            </a:solidFill>
            <a:miter lim="800000"/>
            <a:headEnd/>
            <a:tailEnd/>
          </a:ln>
          <a:effectLst/>
        </p:spPr>
        <p:txBody>
          <a:bodyPr wrap="none" anchor="ctr"/>
          <a:lstStyle/>
          <a:p>
            <a:pPr algn="ctr"/>
            <a:r>
              <a:rPr lang="en-US" i="1" dirty="0">
                <a:solidFill>
                  <a:srgbClr val="C00000"/>
                </a:solidFill>
              </a:rPr>
              <a:t>p</a:t>
            </a:r>
            <a:r>
              <a:rPr lang="en-US" baseline="-25000" dirty="0">
                <a:solidFill>
                  <a:srgbClr val="C00000"/>
                </a:solidFill>
              </a:rPr>
              <a:t>11</a:t>
            </a:r>
          </a:p>
        </p:txBody>
      </p:sp>
      <p:sp>
        <p:nvSpPr>
          <p:cNvPr id="41" name="Rectangle 55"/>
          <p:cNvSpPr>
            <a:spLocks noChangeArrowheads="1"/>
          </p:cNvSpPr>
          <p:nvPr/>
        </p:nvSpPr>
        <p:spPr bwMode="auto">
          <a:xfrm>
            <a:off x="7924800" y="1981200"/>
            <a:ext cx="688975" cy="538163"/>
          </a:xfrm>
          <a:prstGeom prst="rect">
            <a:avLst/>
          </a:prstGeom>
          <a:solidFill>
            <a:srgbClr val="FFFF99"/>
          </a:solidFill>
          <a:ln w="9525">
            <a:solidFill>
              <a:schemeClr val="tx1"/>
            </a:solidFill>
            <a:miter lim="800000"/>
            <a:headEnd/>
            <a:tailEnd/>
          </a:ln>
          <a:effectLst/>
        </p:spPr>
        <p:txBody>
          <a:bodyPr wrap="none" anchor="ctr"/>
          <a:lstStyle/>
          <a:p>
            <a:pPr algn="ctr"/>
            <a:endParaRPr lang="en-US" dirty="0"/>
          </a:p>
        </p:txBody>
      </p:sp>
      <p:cxnSp>
        <p:nvCxnSpPr>
          <p:cNvPr id="42" name="Straight Arrow Connector 41"/>
          <p:cNvCxnSpPr>
            <a:stCxn id="370699" idx="6"/>
            <a:endCxn id="370694" idx="2"/>
          </p:cNvCxnSpPr>
          <p:nvPr/>
        </p:nvCxnSpPr>
        <p:spPr>
          <a:xfrm flipV="1">
            <a:off x="3886200" y="3124200"/>
            <a:ext cx="1676400"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0694" idx="6"/>
            <a:endCxn id="370693" idx="2"/>
          </p:cNvCxnSpPr>
          <p:nvPr/>
        </p:nvCxnSpPr>
        <p:spPr>
          <a:xfrm>
            <a:off x="5715000" y="3124200"/>
            <a:ext cx="8382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70693" idx="4"/>
            <a:endCxn id="370695" idx="0"/>
          </p:cNvCxnSpPr>
          <p:nvPr/>
        </p:nvCxnSpPr>
        <p:spPr>
          <a:xfrm>
            <a:off x="6629400" y="3505200"/>
            <a:ext cx="304800"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685800" y="152400"/>
            <a:ext cx="7772400" cy="1143000"/>
          </a:xfrm>
        </p:spPr>
        <p:txBody>
          <a:bodyPr/>
          <a:lstStyle/>
          <a:p>
            <a:r>
              <a:rPr lang="en-US"/>
              <a:t>Graham’s Scan</a:t>
            </a:r>
          </a:p>
        </p:txBody>
      </p:sp>
      <p:sp>
        <p:nvSpPr>
          <p:cNvPr id="364552" name="Line 8"/>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364573" name="Freeform 29"/>
          <p:cNvSpPr>
            <a:spLocks/>
          </p:cNvSpPr>
          <p:nvPr/>
        </p:nvSpPr>
        <p:spPr bwMode="auto">
          <a:xfrm>
            <a:off x="1524000" y="3886200"/>
            <a:ext cx="838200" cy="381000"/>
          </a:xfrm>
          <a:custGeom>
            <a:avLst/>
            <a:gdLst/>
            <a:ahLst/>
            <a:cxnLst>
              <a:cxn ang="0">
                <a:pos x="0" y="104"/>
              </a:cxn>
              <a:cxn ang="0">
                <a:pos x="144" y="8"/>
              </a:cxn>
              <a:cxn ang="0">
                <a:pos x="240" y="152"/>
              </a:cxn>
              <a:cxn ang="0">
                <a:pos x="432" y="152"/>
              </a:cxn>
              <a:cxn ang="0">
                <a:pos x="528" y="104"/>
              </a:cxn>
            </a:cxnLst>
            <a:rect l="0" t="0" r="r" b="b"/>
            <a:pathLst>
              <a:path w="528" h="176">
                <a:moveTo>
                  <a:pt x="0" y="104"/>
                </a:moveTo>
                <a:cubicBezTo>
                  <a:pt x="52" y="52"/>
                  <a:pt x="104" y="0"/>
                  <a:pt x="144" y="8"/>
                </a:cubicBezTo>
                <a:cubicBezTo>
                  <a:pt x="184" y="16"/>
                  <a:pt x="192" y="128"/>
                  <a:pt x="240" y="152"/>
                </a:cubicBezTo>
                <a:cubicBezTo>
                  <a:pt x="288" y="176"/>
                  <a:pt x="384" y="160"/>
                  <a:pt x="432" y="152"/>
                </a:cubicBezTo>
                <a:cubicBezTo>
                  <a:pt x="480" y="144"/>
                  <a:pt x="504" y="124"/>
                  <a:pt x="528" y="104"/>
                </a:cubicBezTo>
              </a:path>
            </a:pathLst>
          </a:custGeom>
          <a:noFill/>
          <a:ln w="25400" cap="flat" cmpd="sng">
            <a:solidFill>
              <a:srgbClr val="00FF00"/>
            </a:solidFill>
            <a:prstDash val="solid"/>
            <a:round/>
            <a:headEnd type="none" w="med" len="med"/>
            <a:tailEnd type="triangle" w="med" len="med"/>
          </a:ln>
          <a:effectLst/>
        </p:spPr>
        <p:txBody>
          <a:bodyPr/>
          <a:lstStyle/>
          <a:p>
            <a:endParaRPr lang="en-US"/>
          </a:p>
        </p:txBody>
      </p:sp>
      <p:sp>
        <p:nvSpPr>
          <p:cNvPr id="364574" name="Freeform 30"/>
          <p:cNvSpPr>
            <a:spLocks/>
          </p:cNvSpPr>
          <p:nvPr/>
        </p:nvSpPr>
        <p:spPr bwMode="auto">
          <a:xfrm>
            <a:off x="7162800" y="3810000"/>
            <a:ext cx="762000" cy="381000"/>
          </a:xfrm>
          <a:custGeom>
            <a:avLst/>
            <a:gdLst/>
            <a:ahLst/>
            <a:cxnLst>
              <a:cxn ang="0">
                <a:pos x="0" y="104"/>
              </a:cxn>
              <a:cxn ang="0">
                <a:pos x="144" y="8"/>
              </a:cxn>
              <a:cxn ang="0">
                <a:pos x="240" y="152"/>
              </a:cxn>
              <a:cxn ang="0">
                <a:pos x="432" y="152"/>
              </a:cxn>
              <a:cxn ang="0">
                <a:pos x="528" y="104"/>
              </a:cxn>
            </a:cxnLst>
            <a:rect l="0" t="0" r="r" b="b"/>
            <a:pathLst>
              <a:path w="528" h="176">
                <a:moveTo>
                  <a:pt x="0" y="104"/>
                </a:moveTo>
                <a:cubicBezTo>
                  <a:pt x="52" y="52"/>
                  <a:pt x="104" y="0"/>
                  <a:pt x="144" y="8"/>
                </a:cubicBezTo>
                <a:cubicBezTo>
                  <a:pt x="184" y="16"/>
                  <a:pt x="192" y="128"/>
                  <a:pt x="240" y="152"/>
                </a:cubicBezTo>
                <a:cubicBezTo>
                  <a:pt x="288" y="176"/>
                  <a:pt x="384" y="160"/>
                  <a:pt x="432" y="152"/>
                </a:cubicBezTo>
                <a:cubicBezTo>
                  <a:pt x="480" y="144"/>
                  <a:pt x="504" y="124"/>
                  <a:pt x="528" y="104"/>
                </a:cubicBezTo>
              </a:path>
            </a:pathLst>
          </a:custGeom>
          <a:noFill/>
          <a:ln w="25400" cap="flat" cmpd="sng">
            <a:solidFill>
              <a:srgbClr val="00FF00"/>
            </a:solidFill>
            <a:prstDash val="solid"/>
            <a:round/>
            <a:headEnd type="none" w="med" len="med"/>
            <a:tailEnd type="triangle" w="med" len="med"/>
          </a:ln>
          <a:effectLst/>
        </p:spPr>
        <p:txBody>
          <a:bodyPr/>
          <a:lstStyle/>
          <a:p>
            <a:endParaRPr lang="en-US"/>
          </a:p>
        </p:txBody>
      </p:sp>
      <p:sp>
        <p:nvSpPr>
          <p:cNvPr id="364578" name="Text Box 34"/>
          <p:cNvSpPr txBox="1">
            <a:spLocks noChangeArrowheads="1"/>
          </p:cNvSpPr>
          <p:nvPr/>
        </p:nvSpPr>
        <p:spPr bwMode="auto">
          <a:xfrm>
            <a:off x="2819400" y="4648200"/>
            <a:ext cx="184150" cy="366713"/>
          </a:xfrm>
          <a:prstGeom prst="rect">
            <a:avLst/>
          </a:prstGeom>
          <a:noFill/>
          <a:ln w="9525">
            <a:noFill/>
            <a:miter lim="800000"/>
            <a:headEnd/>
            <a:tailEnd/>
          </a:ln>
          <a:effectLst/>
        </p:spPr>
        <p:txBody>
          <a:bodyPr wrap="none">
            <a:spAutoFit/>
          </a:bodyPr>
          <a:lstStyle/>
          <a:p>
            <a:endParaRPr lang="en-US" sz="1800"/>
          </a:p>
        </p:txBody>
      </p:sp>
      <p:grpSp>
        <p:nvGrpSpPr>
          <p:cNvPr id="2" name="Group 99"/>
          <p:cNvGrpSpPr>
            <a:grpSpLocks/>
          </p:cNvGrpSpPr>
          <p:nvPr/>
        </p:nvGrpSpPr>
        <p:grpSpPr bwMode="auto">
          <a:xfrm>
            <a:off x="4419600" y="1981200"/>
            <a:ext cx="688975" cy="3109913"/>
            <a:chOff x="2784" y="1248"/>
            <a:chExt cx="434" cy="1959"/>
          </a:xfrm>
        </p:grpSpPr>
        <p:sp>
          <p:nvSpPr>
            <p:cNvPr id="364556" name="Rectangle 12"/>
            <p:cNvSpPr>
              <a:spLocks noChangeArrowheads="1"/>
            </p:cNvSpPr>
            <p:nvPr/>
          </p:nvSpPr>
          <p:spPr bwMode="auto">
            <a:xfrm>
              <a:off x="2784" y="1584"/>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57" name="Rectangle 13"/>
            <p:cNvSpPr>
              <a:spLocks noChangeArrowheads="1"/>
            </p:cNvSpPr>
            <p:nvPr/>
          </p:nvSpPr>
          <p:spPr bwMode="auto">
            <a:xfrm>
              <a:off x="2784" y="1920"/>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58" name="Rectangle 14"/>
            <p:cNvSpPr>
              <a:spLocks noChangeArrowheads="1"/>
            </p:cNvSpPr>
            <p:nvPr/>
          </p:nvSpPr>
          <p:spPr bwMode="auto">
            <a:xfrm>
              <a:off x="2784" y="2832"/>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59" name="Rectangle 15"/>
            <p:cNvSpPr>
              <a:spLocks noChangeArrowheads="1"/>
            </p:cNvSpPr>
            <p:nvPr/>
          </p:nvSpPr>
          <p:spPr bwMode="auto">
            <a:xfrm>
              <a:off x="2784" y="1248"/>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70" name="Rectangle 26"/>
            <p:cNvSpPr>
              <a:spLocks noChangeArrowheads="1"/>
            </p:cNvSpPr>
            <p:nvPr/>
          </p:nvSpPr>
          <p:spPr bwMode="auto">
            <a:xfrm>
              <a:off x="2784" y="2256"/>
              <a:ext cx="432" cy="576"/>
            </a:xfrm>
            <a:prstGeom prst="rect">
              <a:avLst/>
            </a:prstGeom>
            <a:solidFill>
              <a:srgbClr val="FFFF99"/>
            </a:solidFill>
            <a:ln w="9525">
              <a:solidFill>
                <a:schemeClr val="tx1"/>
              </a:solidFill>
              <a:miter lim="800000"/>
              <a:headEnd/>
              <a:tailEnd/>
            </a:ln>
            <a:effectLst/>
          </p:spPr>
          <p:txBody>
            <a:bodyPr wrap="none" anchor="ctr"/>
            <a:lstStyle/>
            <a:p>
              <a:endParaRPr lang="en-US"/>
            </a:p>
          </p:txBody>
        </p:sp>
        <p:sp>
          <p:nvSpPr>
            <p:cNvPr id="364580" name="Text Box 36"/>
            <p:cNvSpPr txBox="1">
              <a:spLocks noChangeArrowheads="1"/>
            </p:cNvSpPr>
            <p:nvPr/>
          </p:nvSpPr>
          <p:spPr bwMode="auto">
            <a:xfrm>
              <a:off x="2976" y="2976"/>
              <a:ext cx="188" cy="231"/>
            </a:xfrm>
            <a:prstGeom prst="rect">
              <a:avLst/>
            </a:prstGeom>
            <a:noFill/>
            <a:ln w="9525">
              <a:noFill/>
              <a:miter lim="800000"/>
              <a:headEnd/>
              <a:tailEnd/>
            </a:ln>
            <a:effectLst/>
          </p:spPr>
          <p:txBody>
            <a:bodyPr wrap="none">
              <a:spAutoFit/>
            </a:bodyPr>
            <a:lstStyle/>
            <a:p>
              <a:r>
                <a:rPr lang="en-US" sz="1800"/>
                <a:t>0</a:t>
              </a:r>
            </a:p>
          </p:txBody>
        </p:sp>
        <p:sp>
          <p:nvSpPr>
            <p:cNvPr id="364591" name="Text Box 47"/>
            <p:cNvSpPr txBox="1">
              <a:spLocks noChangeArrowheads="1"/>
            </p:cNvSpPr>
            <p:nvPr/>
          </p:nvSpPr>
          <p:spPr bwMode="auto">
            <a:xfrm>
              <a:off x="2928" y="2592"/>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sp>
          <p:nvSpPr>
            <p:cNvPr id="364592" name="Text Box 48"/>
            <p:cNvSpPr txBox="1">
              <a:spLocks noChangeArrowheads="1"/>
            </p:cNvSpPr>
            <p:nvPr/>
          </p:nvSpPr>
          <p:spPr bwMode="auto">
            <a:xfrm>
              <a:off x="2928" y="2448"/>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sp>
          <p:nvSpPr>
            <p:cNvPr id="364593" name="Text Box 49"/>
            <p:cNvSpPr txBox="1">
              <a:spLocks noChangeArrowheads="1"/>
            </p:cNvSpPr>
            <p:nvPr/>
          </p:nvSpPr>
          <p:spPr bwMode="auto">
            <a:xfrm>
              <a:off x="2928" y="2304"/>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sp>
          <p:nvSpPr>
            <p:cNvPr id="364606" name="Text Box 62"/>
            <p:cNvSpPr txBox="1">
              <a:spLocks noChangeArrowheads="1"/>
            </p:cNvSpPr>
            <p:nvPr/>
          </p:nvSpPr>
          <p:spPr bwMode="auto">
            <a:xfrm>
              <a:off x="2976" y="1728"/>
              <a:ext cx="156" cy="231"/>
            </a:xfrm>
            <a:prstGeom prst="rect">
              <a:avLst/>
            </a:prstGeom>
            <a:noFill/>
            <a:ln w="9525">
              <a:noFill/>
              <a:miter lim="800000"/>
              <a:headEnd/>
              <a:tailEnd/>
            </a:ln>
            <a:effectLst/>
          </p:spPr>
          <p:txBody>
            <a:bodyPr wrap="none">
              <a:spAutoFit/>
            </a:bodyPr>
            <a:lstStyle/>
            <a:p>
              <a:r>
                <a:rPr lang="en-US" sz="1800" i="1"/>
                <a:t>j</a:t>
              </a:r>
            </a:p>
          </p:txBody>
        </p:sp>
        <p:sp>
          <p:nvSpPr>
            <p:cNvPr id="364607" name="Text Box 63"/>
            <p:cNvSpPr txBox="1">
              <a:spLocks noChangeArrowheads="1"/>
            </p:cNvSpPr>
            <p:nvPr/>
          </p:nvSpPr>
          <p:spPr bwMode="auto">
            <a:xfrm>
              <a:off x="2928" y="2064"/>
              <a:ext cx="192" cy="231"/>
            </a:xfrm>
            <a:prstGeom prst="rect">
              <a:avLst/>
            </a:prstGeom>
            <a:noFill/>
            <a:ln w="9525">
              <a:noFill/>
              <a:miter lim="800000"/>
              <a:headEnd/>
              <a:tailEnd/>
            </a:ln>
            <a:effectLst/>
          </p:spPr>
          <p:txBody>
            <a:bodyPr wrap="none">
              <a:spAutoFit/>
            </a:bodyPr>
            <a:lstStyle/>
            <a:p>
              <a:r>
                <a:rPr lang="en-US" sz="1800"/>
                <a:t> </a:t>
              </a:r>
              <a:r>
                <a:rPr lang="en-US" sz="1800" i="1"/>
                <a:t>i</a:t>
              </a:r>
            </a:p>
          </p:txBody>
        </p:sp>
        <p:sp>
          <p:nvSpPr>
            <p:cNvPr id="364608" name="Text Box 64"/>
            <p:cNvSpPr txBox="1">
              <a:spLocks noChangeArrowheads="1"/>
            </p:cNvSpPr>
            <p:nvPr/>
          </p:nvSpPr>
          <p:spPr bwMode="auto">
            <a:xfrm>
              <a:off x="2976" y="1392"/>
              <a:ext cx="180" cy="231"/>
            </a:xfrm>
            <a:prstGeom prst="rect">
              <a:avLst/>
            </a:prstGeom>
            <a:noFill/>
            <a:ln w="9525">
              <a:noFill/>
              <a:miter lim="800000"/>
              <a:headEnd/>
              <a:tailEnd/>
            </a:ln>
            <a:effectLst/>
          </p:spPr>
          <p:txBody>
            <a:bodyPr wrap="none">
              <a:spAutoFit/>
            </a:bodyPr>
            <a:lstStyle/>
            <a:p>
              <a:r>
                <a:rPr lang="en-US" sz="1800" i="1"/>
                <a:t>k</a:t>
              </a:r>
            </a:p>
          </p:txBody>
        </p:sp>
      </p:grpSp>
      <p:grpSp>
        <p:nvGrpSpPr>
          <p:cNvPr id="3" name="Group 101"/>
          <p:cNvGrpSpPr>
            <a:grpSpLocks/>
          </p:cNvGrpSpPr>
          <p:nvPr/>
        </p:nvGrpSpPr>
        <p:grpSpPr bwMode="auto">
          <a:xfrm>
            <a:off x="6400800" y="2514600"/>
            <a:ext cx="688975" cy="2538413"/>
            <a:chOff x="4032" y="1584"/>
            <a:chExt cx="434" cy="1599"/>
          </a:xfrm>
        </p:grpSpPr>
        <p:sp>
          <p:nvSpPr>
            <p:cNvPr id="364563" name="Rectangle 19"/>
            <p:cNvSpPr>
              <a:spLocks noChangeArrowheads="1"/>
            </p:cNvSpPr>
            <p:nvPr/>
          </p:nvSpPr>
          <p:spPr bwMode="auto">
            <a:xfrm>
              <a:off x="4032" y="2832"/>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64" name="Rectangle 20"/>
            <p:cNvSpPr>
              <a:spLocks noChangeArrowheads="1"/>
            </p:cNvSpPr>
            <p:nvPr/>
          </p:nvSpPr>
          <p:spPr bwMode="auto">
            <a:xfrm>
              <a:off x="4032" y="1920"/>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65" name="Rectangle 21"/>
            <p:cNvSpPr>
              <a:spLocks noChangeArrowheads="1"/>
            </p:cNvSpPr>
            <p:nvPr/>
          </p:nvSpPr>
          <p:spPr bwMode="auto">
            <a:xfrm>
              <a:off x="4032" y="1584"/>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69" name="Rectangle 25"/>
            <p:cNvSpPr>
              <a:spLocks noChangeArrowheads="1"/>
            </p:cNvSpPr>
            <p:nvPr/>
          </p:nvSpPr>
          <p:spPr bwMode="auto">
            <a:xfrm>
              <a:off x="4032" y="2256"/>
              <a:ext cx="432" cy="576"/>
            </a:xfrm>
            <a:prstGeom prst="rect">
              <a:avLst/>
            </a:prstGeom>
            <a:solidFill>
              <a:srgbClr val="FFFF99"/>
            </a:solidFill>
            <a:ln w="9525">
              <a:solidFill>
                <a:schemeClr val="tx1"/>
              </a:solidFill>
              <a:miter lim="800000"/>
              <a:headEnd/>
              <a:tailEnd/>
            </a:ln>
            <a:effectLst/>
          </p:spPr>
          <p:txBody>
            <a:bodyPr wrap="none" anchor="ctr"/>
            <a:lstStyle/>
            <a:p>
              <a:endParaRPr lang="en-US"/>
            </a:p>
          </p:txBody>
        </p:sp>
        <p:sp>
          <p:nvSpPr>
            <p:cNvPr id="364581" name="Text Box 37"/>
            <p:cNvSpPr txBox="1">
              <a:spLocks noChangeArrowheads="1"/>
            </p:cNvSpPr>
            <p:nvPr/>
          </p:nvSpPr>
          <p:spPr bwMode="auto">
            <a:xfrm>
              <a:off x="4214" y="2952"/>
              <a:ext cx="224" cy="231"/>
            </a:xfrm>
            <a:prstGeom prst="rect">
              <a:avLst/>
            </a:prstGeom>
            <a:noFill/>
            <a:ln w="9525">
              <a:noFill/>
              <a:miter lim="800000"/>
              <a:headEnd/>
              <a:tailEnd/>
            </a:ln>
            <a:effectLst/>
          </p:spPr>
          <p:txBody>
            <a:bodyPr wrap="none">
              <a:spAutoFit/>
            </a:bodyPr>
            <a:lstStyle/>
            <a:p>
              <a:r>
                <a:rPr lang="en-US" sz="1800"/>
                <a:t> 0</a:t>
              </a:r>
            </a:p>
          </p:txBody>
        </p:sp>
        <p:sp>
          <p:nvSpPr>
            <p:cNvPr id="364598" name="Text Box 54"/>
            <p:cNvSpPr txBox="1">
              <a:spLocks noChangeArrowheads="1"/>
            </p:cNvSpPr>
            <p:nvPr/>
          </p:nvSpPr>
          <p:spPr bwMode="auto">
            <a:xfrm>
              <a:off x="4176" y="2592"/>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sp>
          <p:nvSpPr>
            <p:cNvPr id="364599" name="Text Box 55"/>
            <p:cNvSpPr txBox="1">
              <a:spLocks noChangeArrowheads="1"/>
            </p:cNvSpPr>
            <p:nvPr/>
          </p:nvSpPr>
          <p:spPr bwMode="auto">
            <a:xfrm>
              <a:off x="4176" y="2448"/>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sp>
          <p:nvSpPr>
            <p:cNvPr id="364600" name="Text Box 56"/>
            <p:cNvSpPr txBox="1">
              <a:spLocks noChangeArrowheads="1"/>
            </p:cNvSpPr>
            <p:nvPr/>
          </p:nvSpPr>
          <p:spPr bwMode="auto">
            <a:xfrm>
              <a:off x="4176" y="2304"/>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sp>
          <p:nvSpPr>
            <p:cNvPr id="364613" name="Text Box 69"/>
            <p:cNvSpPr txBox="1">
              <a:spLocks noChangeArrowheads="1"/>
            </p:cNvSpPr>
            <p:nvPr/>
          </p:nvSpPr>
          <p:spPr bwMode="auto">
            <a:xfrm>
              <a:off x="4176" y="2064"/>
              <a:ext cx="192" cy="231"/>
            </a:xfrm>
            <a:prstGeom prst="rect">
              <a:avLst/>
            </a:prstGeom>
            <a:noFill/>
            <a:ln w="9525">
              <a:noFill/>
              <a:miter lim="800000"/>
              <a:headEnd/>
              <a:tailEnd/>
            </a:ln>
            <a:effectLst/>
          </p:spPr>
          <p:txBody>
            <a:bodyPr>
              <a:spAutoFit/>
            </a:bodyPr>
            <a:lstStyle/>
            <a:p>
              <a:r>
                <a:rPr lang="en-US" sz="1800"/>
                <a:t> </a:t>
              </a:r>
              <a:r>
                <a:rPr lang="en-US" sz="1800" i="1"/>
                <a:t>i</a:t>
              </a:r>
            </a:p>
          </p:txBody>
        </p:sp>
        <p:sp>
          <p:nvSpPr>
            <p:cNvPr id="364614" name="Text Box 70"/>
            <p:cNvSpPr txBox="1">
              <a:spLocks noChangeArrowheads="1"/>
            </p:cNvSpPr>
            <p:nvPr/>
          </p:nvSpPr>
          <p:spPr bwMode="auto">
            <a:xfrm>
              <a:off x="4224" y="1728"/>
              <a:ext cx="156" cy="231"/>
            </a:xfrm>
            <a:prstGeom prst="rect">
              <a:avLst/>
            </a:prstGeom>
            <a:noFill/>
            <a:ln w="9525">
              <a:noFill/>
              <a:miter lim="800000"/>
              <a:headEnd/>
              <a:tailEnd/>
            </a:ln>
            <a:effectLst/>
          </p:spPr>
          <p:txBody>
            <a:bodyPr wrap="none">
              <a:spAutoFit/>
            </a:bodyPr>
            <a:lstStyle/>
            <a:p>
              <a:r>
                <a:rPr lang="en-US" sz="1800" i="1"/>
                <a:t>l</a:t>
              </a:r>
            </a:p>
          </p:txBody>
        </p:sp>
      </p:grpSp>
      <p:grpSp>
        <p:nvGrpSpPr>
          <p:cNvPr id="4" name="Group 89"/>
          <p:cNvGrpSpPr>
            <a:grpSpLocks/>
          </p:cNvGrpSpPr>
          <p:nvPr/>
        </p:nvGrpSpPr>
        <p:grpSpPr bwMode="auto">
          <a:xfrm>
            <a:off x="3124200" y="2895600"/>
            <a:ext cx="1295400" cy="1219200"/>
            <a:chOff x="1968" y="1824"/>
            <a:chExt cx="816" cy="768"/>
          </a:xfrm>
        </p:grpSpPr>
        <p:sp>
          <p:nvSpPr>
            <p:cNvPr id="364611" name="Line 67"/>
            <p:cNvSpPr>
              <a:spLocks noChangeShapeType="1"/>
            </p:cNvSpPr>
            <p:nvPr/>
          </p:nvSpPr>
          <p:spPr bwMode="auto">
            <a:xfrm>
              <a:off x="2016" y="2592"/>
              <a:ext cx="672" cy="0"/>
            </a:xfrm>
            <a:prstGeom prst="line">
              <a:avLst/>
            </a:prstGeom>
            <a:noFill/>
            <a:ln w="25400">
              <a:solidFill>
                <a:srgbClr val="00FF00"/>
              </a:solidFill>
              <a:round/>
              <a:headEnd/>
              <a:tailEnd type="triangle" w="med" len="med"/>
            </a:ln>
            <a:effectLst/>
          </p:spPr>
          <p:txBody>
            <a:bodyPr/>
            <a:lstStyle/>
            <a:p>
              <a:endParaRPr lang="en-US"/>
            </a:p>
          </p:txBody>
        </p:sp>
        <p:sp>
          <p:nvSpPr>
            <p:cNvPr id="364618" name="Text Box 74"/>
            <p:cNvSpPr txBox="1">
              <a:spLocks noChangeArrowheads="1"/>
            </p:cNvSpPr>
            <p:nvPr/>
          </p:nvSpPr>
          <p:spPr bwMode="auto">
            <a:xfrm>
              <a:off x="1968" y="1824"/>
              <a:ext cx="816" cy="750"/>
            </a:xfrm>
            <a:prstGeom prst="rect">
              <a:avLst/>
            </a:prstGeom>
            <a:noFill/>
            <a:ln w="9525">
              <a:noFill/>
              <a:miter lim="800000"/>
              <a:headEnd/>
              <a:tailEnd/>
            </a:ln>
            <a:effectLst/>
          </p:spPr>
          <p:txBody>
            <a:bodyPr wrap="none">
              <a:spAutoFit/>
            </a:bodyPr>
            <a:lstStyle/>
            <a:p>
              <a:r>
                <a:rPr lang="en-US" sz="1800">
                  <a:solidFill>
                    <a:srgbClr val="3333FF"/>
                  </a:solidFill>
                </a:rPr>
                <a:t>Every point</a:t>
              </a:r>
            </a:p>
            <a:p>
              <a:r>
                <a:rPr lang="en-US" sz="1800">
                  <a:solidFill>
                    <a:srgbClr val="3333FF"/>
                  </a:solidFill>
                </a:rPr>
                <a:t>in </a:t>
              </a:r>
              <a:r>
                <a:rPr lang="en-US" sz="1800" i="1">
                  <a:solidFill>
                    <a:srgbClr val="3333FF"/>
                  </a:solidFill>
                </a:rPr>
                <a:t>P</a:t>
              </a:r>
              <a:r>
                <a:rPr lang="en-US" sz="1800">
                  <a:solidFill>
                    <a:srgbClr val="3333FF"/>
                  </a:solidFill>
                </a:rPr>
                <a:t> is</a:t>
              </a:r>
            </a:p>
            <a:p>
              <a:r>
                <a:rPr lang="en-US" sz="1800">
                  <a:solidFill>
                    <a:srgbClr val="3333FF"/>
                  </a:solidFill>
                </a:rPr>
                <a:t>pushed onto</a:t>
              </a:r>
            </a:p>
            <a:p>
              <a:r>
                <a:rPr lang="en-US" sz="1800">
                  <a:solidFill>
                    <a:srgbClr val="3333FF"/>
                  </a:solidFill>
                </a:rPr>
                <a:t>S once</a:t>
              </a:r>
            </a:p>
          </p:txBody>
        </p:sp>
      </p:grpSp>
      <p:grpSp>
        <p:nvGrpSpPr>
          <p:cNvPr id="5" name="Group 100"/>
          <p:cNvGrpSpPr>
            <a:grpSpLocks/>
          </p:cNvGrpSpPr>
          <p:nvPr/>
        </p:nvGrpSpPr>
        <p:grpSpPr bwMode="auto">
          <a:xfrm>
            <a:off x="5105400" y="2286000"/>
            <a:ext cx="1365250" cy="1828800"/>
            <a:chOff x="3216" y="1440"/>
            <a:chExt cx="860" cy="1152"/>
          </a:xfrm>
        </p:grpSpPr>
        <p:sp>
          <p:nvSpPr>
            <p:cNvPr id="364612" name="Line 68"/>
            <p:cNvSpPr>
              <a:spLocks noChangeShapeType="1"/>
            </p:cNvSpPr>
            <p:nvPr/>
          </p:nvSpPr>
          <p:spPr bwMode="auto">
            <a:xfrm>
              <a:off x="3264" y="2592"/>
              <a:ext cx="720" cy="0"/>
            </a:xfrm>
            <a:prstGeom prst="line">
              <a:avLst/>
            </a:prstGeom>
            <a:noFill/>
            <a:ln w="25400">
              <a:solidFill>
                <a:srgbClr val="00FF00"/>
              </a:solidFill>
              <a:round/>
              <a:headEnd/>
              <a:tailEnd type="triangle" w="med" len="med"/>
            </a:ln>
            <a:effectLst/>
          </p:spPr>
          <p:txBody>
            <a:bodyPr/>
            <a:lstStyle/>
            <a:p>
              <a:endParaRPr lang="en-US"/>
            </a:p>
          </p:txBody>
        </p:sp>
        <p:sp>
          <p:nvSpPr>
            <p:cNvPr id="364619" name="Text Box 75"/>
            <p:cNvSpPr txBox="1">
              <a:spLocks noChangeArrowheads="1"/>
            </p:cNvSpPr>
            <p:nvPr/>
          </p:nvSpPr>
          <p:spPr bwMode="auto">
            <a:xfrm>
              <a:off x="3216" y="1440"/>
              <a:ext cx="860" cy="1096"/>
            </a:xfrm>
            <a:prstGeom prst="rect">
              <a:avLst/>
            </a:prstGeom>
            <a:noFill/>
            <a:ln w="9525">
              <a:noFill/>
              <a:miter lim="800000"/>
              <a:headEnd/>
              <a:tailEnd/>
            </a:ln>
            <a:effectLst/>
          </p:spPr>
          <p:txBody>
            <a:bodyPr wrap="none">
              <a:spAutoFit/>
            </a:bodyPr>
            <a:lstStyle/>
            <a:p>
              <a:endParaRPr lang="en-US" sz="1800">
                <a:solidFill>
                  <a:srgbClr val="FF9900"/>
                </a:solidFill>
              </a:endParaRPr>
            </a:p>
            <a:p>
              <a:r>
                <a:rPr lang="en-US" sz="1800">
                  <a:solidFill>
                    <a:srgbClr val="3333FF"/>
                  </a:solidFill>
                </a:rPr>
                <a:t>Non-vertices</a:t>
              </a:r>
            </a:p>
            <a:p>
              <a:r>
                <a:rPr lang="en-US" sz="1800">
                  <a:solidFill>
                    <a:srgbClr val="3333FF"/>
                  </a:solidFill>
                </a:rPr>
                <a:t>of CH(</a:t>
              </a:r>
              <a:r>
                <a:rPr lang="en-US" sz="1800" i="1">
                  <a:solidFill>
                    <a:srgbClr val="3333FF"/>
                  </a:solidFill>
                </a:rPr>
                <a:t>P</a:t>
              </a:r>
              <a:r>
                <a:rPr lang="en-US" sz="1800">
                  <a:solidFill>
                    <a:srgbClr val="3333FF"/>
                  </a:solidFill>
                </a:rPr>
                <a:t>)</a:t>
              </a:r>
            </a:p>
            <a:p>
              <a:r>
                <a:rPr lang="en-US" sz="1800">
                  <a:solidFill>
                    <a:srgbClr val="3333FF"/>
                  </a:solidFill>
                </a:rPr>
                <a:t>determined</a:t>
              </a:r>
            </a:p>
            <a:p>
              <a:r>
                <a:rPr lang="en-US" sz="1800">
                  <a:solidFill>
                    <a:srgbClr val="3333FF"/>
                  </a:solidFill>
                </a:rPr>
                <a:t>so far are </a:t>
              </a:r>
            </a:p>
            <a:p>
              <a:r>
                <a:rPr lang="en-US" sz="1800">
                  <a:solidFill>
                    <a:srgbClr val="3333FF"/>
                  </a:solidFill>
                </a:rPr>
                <a:t>popped </a:t>
              </a:r>
            </a:p>
          </p:txBody>
        </p:sp>
      </p:grpSp>
      <p:sp>
        <p:nvSpPr>
          <p:cNvPr id="364620" name="AutoShape 76"/>
          <p:cNvSpPr>
            <a:spLocks noChangeArrowheads="1"/>
          </p:cNvSpPr>
          <p:nvPr/>
        </p:nvSpPr>
        <p:spPr bwMode="auto">
          <a:xfrm>
            <a:off x="8839200" y="3048000"/>
            <a:ext cx="152400" cy="2057400"/>
          </a:xfrm>
          <a:prstGeom prst="upArrow">
            <a:avLst>
              <a:gd name="adj1" fmla="val 50000"/>
              <a:gd name="adj2" fmla="val 337500"/>
            </a:avLst>
          </a:prstGeom>
          <a:solidFill>
            <a:srgbClr val="FF9900"/>
          </a:solidFill>
          <a:ln w="9525">
            <a:noFill/>
            <a:miter lim="800000"/>
            <a:headEnd/>
            <a:tailEnd/>
          </a:ln>
          <a:effectLst/>
        </p:spPr>
        <p:txBody>
          <a:bodyPr wrap="none" anchor="ctr"/>
          <a:lstStyle/>
          <a:p>
            <a:endParaRPr lang="en-US"/>
          </a:p>
        </p:txBody>
      </p:sp>
      <p:sp>
        <p:nvSpPr>
          <p:cNvPr id="364622" name="Text Box 78"/>
          <p:cNvSpPr txBox="1">
            <a:spLocks noChangeArrowheads="1"/>
          </p:cNvSpPr>
          <p:nvPr/>
        </p:nvSpPr>
        <p:spPr bwMode="auto">
          <a:xfrm>
            <a:off x="7721600" y="5105400"/>
            <a:ext cx="1422400" cy="1465263"/>
          </a:xfrm>
          <a:prstGeom prst="rect">
            <a:avLst/>
          </a:prstGeom>
          <a:noFill/>
          <a:ln w="9525">
            <a:noFill/>
            <a:miter lim="800000"/>
            <a:headEnd/>
            <a:tailEnd/>
          </a:ln>
          <a:effectLst/>
        </p:spPr>
        <p:txBody>
          <a:bodyPr wrap="none">
            <a:spAutoFit/>
          </a:bodyPr>
          <a:lstStyle/>
          <a:p>
            <a:r>
              <a:rPr lang="en-US" sz="1800">
                <a:solidFill>
                  <a:srgbClr val="3333FF"/>
                </a:solidFill>
              </a:rPr>
              <a:t>vertices of </a:t>
            </a:r>
          </a:p>
          <a:p>
            <a:r>
              <a:rPr lang="en-US" sz="1800">
                <a:solidFill>
                  <a:srgbClr val="3333FF"/>
                </a:solidFill>
              </a:rPr>
              <a:t>CH(</a:t>
            </a:r>
            <a:r>
              <a:rPr lang="en-US" sz="1800" i="1">
                <a:solidFill>
                  <a:srgbClr val="3333FF"/>
                </a:solidFill>
              </a:rPr>
              <a:t>P</a:t>
            </a:r>
            <a:r>
              <a:rPr lang="en-US" sz="1800">
                <a:solidFill>
                  <a:srgbClr val="3333FF"/>
                </a:solidFill>
              </a:rPr>
              <a:t>) in the </a:t>
            </a:r>
          </a:p>
          <a:p>
            <a:r>
              <a:rPr lang="en-US" sz="1800">
                <a:solidFill>
                  <a:srgbClr val="3333FF"/>
                </a:solidFill>
              </a:rPr>
              <a:t>counter-</a:t>
            </a:r>
          </a:p>
          <a:p>
            <a:r>
              <a:rPr lang="en-US" sz="1800">
                <a:solidFill>
                  <a:srgbClr val="3333FF"/>
                </a:solidFill>
              </a:rPr>
              <a:t>clockwise</a:t>
            </a:r>
          </a:p>
          <a:p>
            <a:r>
              <a:rPr lang="en-US" sz="1800">
                <a:solidFill>
                  <a:srgbClr val="3333FF"/>
                </a:solidFill>
              </a:rPr>
              <a:t>order.</a:t>
            </a:r>
          </a:p>
        </p:txBody>
      </p:sp>
      <p:sp>
        <p:nvSpPr>
          <p:cNvPr id="364623" name="Text Box 79"/>
          <p:cNvSpPr txBox="1">
            <a:spLocks noChangeArrowheads="1"/>
          </p:cNvSpPr>
          <p:nvPr/>
        </p:nvSpPr>
        <p:spPr bwMode="auto">
          <a:xfrm>
            <a:off x="1295400" y="2362200"/>
            <a:ext cx="1219200" cy="915988"/>
          </a:xfrm>
          <a:prstGeom prst="rect">
            <a:avLst/>
          </a:prstGeom>
          <a:noFill/>
          <a:ln w="9525">
            <a:noFill/>
            <a:miter lim="800000"/>
            <a:headEnd/>
            <a:tailEnd/>
          </a:ln>
          <a:effectLst/>
        </p:spPr>
        <p:txBody>
          <a:bodyPr wrap="none">
            <a:spAutoFit/>
          </a:bodyPr>
          <a:lstStyle/>
          <a:p>
            <a:r>
              <a:rPr lang="en-US" sz="1800">
                <a:solidFill>
                  <a:srgbClr val="3333FF"/>
                </a:solidFill>
              </a:rPr>
              <a:t>candidates</a:t>
            </a:r>
          </a:p>
          <a:p>
            <a:r>
              <a:rPr lang="en-US" sz="1800">
                <a:solidFill>
                  <a:srgbClr val="3333FF"/>
                </a:solidFill>
              </a:rPr>
              <a:t>for vertices</a:t>
            </a:r>
          </a:p>
          <a:p>
            <a:r>
              <a:rPr lang="en-US" sz="1800">
                <a:solidFill>
                  <a:srgbClr val="3333FF"/>
                </a:solidFill>
              </a:rPr>
              <a:t>of CH(</a:t>
            </a:r>
            <a:r>
              <a:rPr lang="en-US" sz="1800" i="1">
                <a:solidFill>
                  <a:srgbClr val="3333FF"/>
                </a:solidFill>
              </a:rPr>
              <a:t>P</a:t>
            </a:r>
            <a:r>
              <a:rPr lang="en-US" sz="1800">
                <a:solidFill>
                  <a:srgbClr val="3333FF"/>
                </a:solidFill>
              </a:rPr>
              <a:t>)</a:t>
            </a:r>
          </a:p>
        </p:txBody>
      </p:sp>
      <p:grpSp>
        <p:nvGrpSpPr>
          <p:cNvPr id="6" name="Group 87"/>
          <p:cNvGrpSpPr>
            <a:grpSpLocks/>
          </p:cNvGrpSpPr>
          <p:nvPr/>
        </p:nvGrpSpPr>
        <p:grpSpPr bwMode="auto">
          <a:xfrm>
            <a:off x="609600" y="2895600"/>
            <a:ext cx="765175" cy="2195513"/>
            <a:chOff x="384" y="1824"/>
            <a:chExt cx="482" cy="1383"/>
          </a:xfrm>
        </p:grpSpPr>
        <p:sp>
          <p:nvSpPr>
            <p:cNvPr id="364571" name="Rectangle 27"/>
            <p:cNvSpPr>
              <a:spLocks noChangeArrowheads="1"/>
            </p:cNvSpPr>
            <p:nvPr/>
          </p:nvSpPr>
          <p:spPr bwMode="auto">
            <a:xfrm>
              <a:off x="432" y="2832"/>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77" name="Text Box 33"/>
            <p:cNvSpPr txBox="1">
              <a:spLocks noChangeArrowheads="1"/>
            </p:cNvSpPr>
            <p:nvPr/>
          </p:nvSpPr>
          <p:spPr bwMode="auto">
            <a:xfrm>
              <a:off x="624" y="2976"/>
              <a:ext cx="188" cy="231"/>
            </a:xfrm>
            <a:prstGeom prst="rect">
              <a:avLst/>
            </a:prstGeom>
            <a:noFill/>
            <a:ln w="9525">
              <a:noFill/>
              <a:miter lim="800000"/>
              <a:headEnd/>
              <a:tailEnd/>
            </a:ln>
            <a:effectLst/>
          </p:spPr>
          <p:txBody>
            <a:bodyPr wrap="none">
              <a:spAutoFit/>
            </a:bodyPr>
            <a:lstStyle/>
            <a:p>
              <a:r>
                <a:rPr lang="en-US" sz="1800"/>
                <a:t>0</a:t>
              </a:r>
            </a:p>
          </p:txBody>
        </p:sp>
        <p:sp>
          <p:nvSpPr>
            <p:cNvPr id="364625" name="Rectangle 81"/>
            <p:cNvSpPr>
              <a:spLocks noChangeArrowheads="1"/>
            </p:cNvSpPr>
            <p:nvPr/>
          </p:nvSpPr>
          <p:spPr bwMode="auto">
            <a:xfrm>
              <a:off x="432" y="2160"/>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626" name="Rectangle 82"/>
            <p:cNvSpPr>
              <a:spLocks noChangeArrowheads="1"/>
            </p:cNvSpPr>
            <p:nvPr/>
          </p:nvSpPr>
          <p:spPr bwMode="auto">
            <a:xfrm>
              <a:off x="432" y="2496"/>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627" name="Text Box 83"/>
            <p:cNvSpPr txBox="1">
              <a:spLocks noChangeArrowheads="1"/>
            </p:cNvSpPr>
            <p:nvPr/>
          </p:nvSpPr>
          <p:spPr bwMode="auto">
            <a:xfrm>
              <a:off x="624" y="2640"/>
              <a:ext cx="188" cy="231"/>
            </a:xfrm>
            <a:prstGeom prst="rect">
              <a:avLst/>
            </a:prstGeom>
            <a:noFill/>
            <a:ln w="9525">
              <a:noFill/>
              <a:miter lim="800000"/>
              <a:headEnd/>
              <a:tailEnd/>
            </a:ln>
            <a:effectLst/>
          </p:spPr>
          <p:txBody>
            <a:bodyPr wrap="none">
              <a:spAutoFit/>
            </a:bodyPr>
            <a:lstStyle/>
            <a:p>
              <a:r>
                <a:rPr lang="en-US" sz="1800"/>
                <a:t>1</a:t>
              </a:r>
            </a:p>
          </p:txBody>
        </p:sp>
        <p:sp>
          <p:nvSpPr>
            <p:cNvPr id="364628" name="Text Box 84"/>
            <p:cNvSpPr txBox="1">
              <a:spLocks noChangeArrowheads="1"/>
            </p:cNvSpPr>
            <p:nvPr/>
          </p:nvSpPr>
          <p:spPr bwMode="auto">
            <a:xfrm>
              <a:off x="624" y="2304"/>
              <a:ext cx="188" cy="231"/>
            </a:xfrm>
            <a:prstGeom prst="rect">
              <a:avLst/>
            </a:prstGeom>
            <a:noFill/>
            <a:ln w="9525">
              <a:noFill/>
              <a:miter lim="800000"/>
              <a:headEnd/>
              <a:tailEnd/>
            </a:ln>
            <a:effectLst/>
          </p:spPr>
          <p:txBody>
            <a:bodyPr wrap="none">
              <a:spAutoFit/>
            </a:bodyPr>
            <a:lstStyle/>
            <a:p>
              <a:r>
                <a:rPr lang="en-US" sz="1800"/>
                <a:t>2</a:t>
              </a:r>
            </a:p>
          </p:txBody>
        </p:sp>
        <p:sp>
          <p:nvSpPr>
            <p:cNvPr id="364629" name="Text Box 85"/>
            <p:cNvSpPr txBox="1">
              <a:spLocks noChangeArrowheads="1"/>
            </p:cNvSpPr>
            <p:nvPr/>
          </p:nvSpPr>
          <p:spPr bwMode="auto">
            <a:xfrm>
              <a:off x="384" y="1824"/>
              <a:ext cx="446" cy="288"/>
            </a:xfrm>
            <a:prstGeom prst="rect">
              <a:avLst/>
            </a:prstGeom>
            <a:noFill/>
            <a:ln w="9525">
              <a:noFill/>
              <a:miter lim="800000"/>
              <a:headEnd/>
              <a:tailEnd/>
            </a:ln>
            <a:effectLst/>
          </p:spPr>
          <p:txBody>
            <a:bodyPr wrap="none">
              <a:spAutoFit/>
            </a:bodyPr>
            <a:lstStyle/>
            <a:p>
              <a:r>
                <a:rPr lang="en-US">
                  <a:solidFill>
                    <a:srgbClr val="FF9900"/>
                  </a:solidFill>
                </a:rPr>
                <a:t>start</a:t>
              </a:r>
            </a:p>
          </p:txBody>
        </p:sp>
      </p:grpSp>
      <p:grpSp>
        <p:nvGrpSpPr>
          <p:cNvPr id="7" name="Group 102"/>
          <p:cNvGrpSpPr>
            <a:grpSpLocks/>
          </p:cNvGrpSpPr>
          <p:nvPr/>
        </p:nvGrpSpPr>
        <p:grpSpPr bwMode="auto">
          <a:xfrm>
            <a:off x="8001000" y="2438400"/>
            <a:ext cx="877888" cy="2652713"/>
            <a:chOff x="5040" y="1536"/>
            <a:chExt cx="553" cy="1671"/>
          </a:xfrm>
        </p:grpSpPr>
        <p:sp>
          <p:nvSpPr>
            <p:cNvPr id="364562" name="Rectangle 18"/>
            <p:cNvSpPr>
              <a:spLocks noChangeArrowheads="1"/>
            </p:cNvSpPr>
            <p:nvPr/>
          </p:nvSpPr>
          <p:spPr bwMode="auto">
            <a:xfrm>
              <a:off x="5088" y="1920"/>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66" name="Rectangle 22"/>
            <p:cNvSpPr>
              <a:spLocks noChangeArrowheads="1"/>
            </p:cNvSpPr>
            <p:nvPr/>
          </p:nvSpPr>
          <p:spPr bwMode="auto">
            <a:xfrm>
              <a:off x="5088" y="2832"/>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68" name="Rectangle 24"/>
            <p:cNvSpPr>
              <a:spLocks noChangeArrowheads="1"/>
            </p:cNvSpPr>
            <p:nvPr/>
          </p:nvSpPr>
          <p:spPr bwMode="auto">
            <a:xfrm>
              <a:off x="5088" y="2256"/>
              <a:ext cx="432" cy="576"/>
            </a:xfrm>
            <a:prstGeom prst="rect">
              <a:avLst/>
            </a:prstGeom>
            <a:solidFill>
              <a:srgbClr val="FFFF99"/>
            </a:solidFill>
            <a:ln w="9525">
              <a:solidFill>
                <a:schemeClr val="tx1"/>
              </a:solidFill>
              <a:miter lim="800000"/>
              <a:headEnd/>
              <a:tailEnd/>
            </a:ln>
            <a:effectLst/>
          </p:spPr>
          <p:txBody>
            <a:bodyPr wrap="none" anchor="ctr"/>
            <a:lstStyle/>
            <a:p>
              <a:endParaRPr lang="en-US"/>
            </a:p>
          </p:txBody>
        </p:sp>
        <p:sp>
          <p:nvSpPr>
            <p:cNvPr id="364582" name="Text Box 38"/>
            <p:cNvSpPr txBox="1">
              <a:spLocks noChangeArrowheads="1"/>
            </p:cNvSpPr>
            <p:nvPr/>
          </p:nvSpPr>
          <p:spPr bwMode="auto">
            <a:xfrm>
              <a:off x="5280" y="2976"/>
              <a:ext cx="188" cy="231"/>
            </a:xfrm>
            <a:prstGeom prst="rect">
              <a:avLst/>
            </a:prstGeom>
            <a:noFill/>
            <a:ln w="9525">
              <a:noFill/>
              <a:miter lim="800000"/>
              <a:headEnd/>
              <a:tailEnd/>
            </a:ln>
            <a:effectLst/>
          </p:spPr>
          <p:txBody>
            <a:bodyPr wrap="none">
              <a:spAutoFit/>
            </a:bodyPr>
            <a:lstStyle/>
            <a:p>
              <a:r>
                <a:rPr lang="en-US" sz="1800"/>
                <a:t>0</a:t>
              </a:r>
            </a:p>
          </p:txBody>
        </p:sp>
        <p:sp>
          <p:nvSpPr>
            <p:cNvPr id="364601" name="Text Box 57"/>
            <p:cNvSpPr txBox="1">
              <a:spLocks noChangeArrowheads="1"/>
            </p:cNvSpPr>
            <p:nvPr/>
          </p:nvSpPr>
          <p:spPr bwMode="auto">
            <a:xfrm>
              <a:off x="5232" y="2592"/>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sp>
          <p:nvSpPr>
            <p:cNvPr id="364602" name="Text Box 58"/>
            <p:cNvSpPr txBox="1">
              <a:spLocks noChangeArrowheads="1"/>
            </p:cNvSpPr>
            <p:nvPr/>
          </p:nvSpPr>
          <p:spPr bwMode="auto">
            <a:xfrm>
              <a:off x="5232" y="2448"/>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sp>
          <p:nvSpPr>
            <p:cNvPr id="364603" name="Text Box 59"/>
            <p:cNvSpPr txBox="1">
              <a:spLocks noChangeArrowheads="1"/>
            </p:cNvSpPr>
            <p:nvPr/>
          </p:nvSpPr>
          <p:spPr bwMode="auto">
            <a:xfrm>
              <a:off x="5232" y="2304"/>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sp>
          <p:nvSpPr>
            <p:cNvPr id="364615" name="Text Box 71"/>
            <p:cNvSpPr txBox="1">
              <a:spLocks noChangeArrowheads="1"/>
            </p:cNvSpPr>
            <p:nvPr/>
          </p:nvSpPr>
          <p:spPr bwMode="auto">
            <a:xfrm>
              <a:off x="5280" y="2064"/>
              <a:ext cx="172" cy="231"/>
            </a:xfrm>
            <a:prstGeom prst="rect">
              <a:avLst/>
            </a:prstGeom>
            <a:noFill/>
            <a:ln w="9525">
              <a:noFill/>
              <a:miter lim="800000"/>
              <a:headEnd/>
              <a:tailEnd/>
            </a:ln>
            <a:effectLst/>
          </p:spPr>
          <p:txBody>
            <a:bodyPr wrap="none">
              <a:spAutoFit/>
            </a:bodyPr>
            <a:lstStyle/>
            <a:p>
              <a:r>
                <a:rPr lang="en-US" sz="1800" i="1"/>
                <a:t>s</a:t>
              </a:r>
            </a:p>
          </p:txBody>
        </p:sp>
        <p:sp>
          <p:nvSpPr>
            <p:cNvPr id="364630" name="Text Box 86"/>
            <p:cNvSpPr txBox="1">
              <a:spLocks noChangeArrowheads="1"/>
            </p:cNvSpPr>
            <p:nvPr/>
          </p:nvSpPr>
          <p:spPr bwMode="auto">
            <a:xfrm>
              <a:off x="5040" y="1536"/>
              <a:ext cx="553" cy="288"/>
            </a:xfrm>
            <a:prstGeom prst="rect">
              <a:avLst/>
            </a:prstGeom>
            <a:noFill/>
            <a:ln w="9525">
              <a:noFill/>
              <a:miter lim="800000"/>
              <a:headEnd/>
              <a:tailEnd/>
            </a:ln>
            <a:effectLst/>
          </p:spPr>
          <p:txBody>
            <a:bodyPr wrap="none">
              <a:spAutoFit/>
            </a:bodyPr>
            <a:lstStyle/>
            <a:p>
              <a:r>
                <a:rPr lang="en-US">
                  <a:solidFill>
                    <a:srgbClr val="FF9900"/>
                  </a:solidFill>
                </a:rPr>
                <a:t>finish</a:t>
              </a:r>
            </a:p>
          </p:txBody>
        </p:sp>
      </p:grpSp>
      <p:grpSp>
        <p:nvGrpSpPr>
          <p:cNvPr id="8" name="Group 98"/>
          <p:cNvGrpSpPr>
            <a:grpSpLocks/>
          </p:cNvGrpSpPr>
          <p:nvPr/>
        </p:nvGrpSpPr>
        <p:grpSpPr bwMode="auto">
          <a:xfrm>
            <a:off x="2438400" y="2514600"/>
            <a:ext cx="688975" cy="2576513"/>
            <a:chOff x="1536" y="1584"/>
            <a:chExt cx="434" cy="1623"/>
          </a:xfrm>
        </p:grpSpPr>
        <p:grpSp>
          <p:nvGrpSpPr>
            <p:cNvPr id="9" name="Group 90"/>
            <p:cNvGrpSpPr>
              <a:grpSpLocks/>
            </p:cNvGrpSpPr>
            <p:nvPr/>
          </p:nvGrpSpPr>
          <p:grpSpPr bwMode="auto">
            <a:xfrm>
              <a:off x="1536" y="1584"/>
              <a:ext cx="434" cy="1623"/>
              <a:chOff x="1536" y="1584"/>
              <a:chExt cx="434" cy="1623"/>
            </a:xfrm>
          </p:grpSpPr>
          <p:sp>
            <p:nvSpPr>
              <p:cNvPr id="364553" name="Rectangle 9"/>
              <p:cNvSpPr>
                <a:spLocks noChangeArrowheads="1"/>
              </p:cNvSpPr>
              <p:nvPr/>
            </p:nvSpPr>
            <p:spPr bwMode="auto">
              <a:xfrm>
                <a:off x="1536" y="1584"/>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54" name="Rectangle 10"/>
              <p:cNvSpPr>
                <a:spLocks noChangeArrowheads="1"/>
              </p:cNvSpPr>
              <p:nvPr/>
            </p:nvSpPr>
            <p:spPr bwMode="auto">
              <a:xfrm>
                <a:off x="1536" y="1920"/>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55" name="Rectangle 11"/>
              <p:cNvSpPr>
                <a:spLocks noChangeArrowheads="1"/>
              </p:cNvSpPr>
              <p:nvPr/>
            </p:nvSpPr>
            <p:spPr bwMode="auto">
              <a:xfrm>
                <a:off x="1536" y="2832"/>
                <a:ext cx="434" cy="339"/>
              </a:xfrm>
              <a:prstGeom prst="rect">
                <a:avLst/>
              </a:prstGeom>
              <a:solidFill>
                <a:srgbClr val="FFFF99"/>
              </a:solidFill>
              <a:ln w="9525">
                <a:solidFill>
                  <a:schemeClr val="tx1"/>
                </a:solidFill>
                <a:miter lim="800000"/>
                <a:headEnd/>
                <a:tailEnd/>
              </a:ln>
              <a:effectLst/>
            </p:spPr>
            <p:txBody>
              <a:bodyPr wrap="none" anchor="ctr"/>
              <a:lstStyle/>
              <a:p>
                <a:pPr algn="ctr"/>
                <a:r>
                  <a:rPr lang="en-US" i="1"/>
                  <a:t>p</a:t>
                </a:r>
                <a:endParaRPr lang="en-US"/>
              </a:p>
            </p:txBody>
          </p:sp>
          <p:sp>
            <p:nvSpPr>
              <p:cNvPr id="364567" name="Rectangle 23"/>
              <p:cNvSpPr>
                <a:spLocks noChangeArrowheads="1"/>
              </p:cNvSpPr>
              <p:nvPr/>
            </p:nvSpPr>
            <p:spPr bwMode="auto">
              <a:xfrm>
                <a:off x="1536" y="2256"/>
                <a:ext cx="432" cy="576"/>
              </a:xfrm>
              <a:prstGeom prst="rect">
                <a:avLst/>
              </a:prstGeom>
              <a:solidFill>
                <a:srgbClr val="FFFF99"/>
              </a:solidFill>
              <a:ln w="9525">
                <a:solidFill>
                  <a:schemeClr val="tx1"/>
                </a:solidFill>
                <a:miter lim="800000"/>
                <a:headEnd/>
                <a:tailEnd/>
              </a:ln>
              <a:effectLst/>
            </p:spPr>
            <p:txBody>
              <a:bodyPr wrap="none" anchor="ctr"/>
              <a:lstStyle/>
              <a:p>
                <a:endParaRPr lang="en-US"/>
              </a:p>
            </p:txBody>
          </p:sp>
          <p:sp>
            <p:nvSpPr>
              <p:cNvPr id="364579" name="Text Box 35"/>
              <p:cNvSpPr txBox="1">
                <a:spLocks noChangeArrowheads="1"/>
              </p:cNvSpPr>
              <p:nvPr/>
            </p:nvSpPr>
            <p:spPr bwMode="auto">
              <a:xfrm>
                <a:off x="1728" y="2976"/>
                <a:ext cx="188" cy="231"/>
              </a:xfrm>
              <a:prstGeom prst="rect">
                <a:avLst/>
              </a:prstGeom>
              <a:noFill/>
              <a:ln w="9525">
                <a:noFill/>
                <a:miter lim="800000"/>
                <a:headEnd/>
                <a:tailEnd/>
              </a:ln>
              <a:effectLst/>
            </p:spPr>
            <p:txBody>
              <a:bodyPr wrap="none">
                <a:spAutoFit/>
              </a:bodyPr>
              <a:lstStyle/>
              <a:p>
                <a:r>
                  <a:rPr lang="en-US" sz="1800"/>
                  <a:t>0</a:t>
                </a:r>
              </a:p>
            </p:txBody>
          </p:sp>
          <p:sp>
            <p:nvSpPr>
              <p:cNvPr id="364604" name="Text Box 60"/>
              <p:cNvSpPr txBox="1">
                <a:spLocks noChangeArrowheads="1"/>
              </p:cNvSpPr>
              <p:nvPr/>
            </p:nvSpPr>
            <p:spPr bwMode="auto">
              <a:xfrm>
                <a:off x="1728" y="1728"/>
                <a:ext cx="156" cy="231"/>
              </a:xfrm>
              <a:prstGeom prst="rect">
                <a:avLst/>
              </a:prstGeom>
              <a:noFill/>
              <a:ln w="9525">
                <a:noFill/>
                <a:miter lim="800000"/>
                <a:headEnd/>
                <a:tailEnd/>
              </a:ln>
              <a:effectLst/>
            </p:spPr>
            <p:txBody>
              <a:bodyPr wrap="none">
                <a:spAutoFit/>
              </a:bodyPr>
              <a:lstStyle/>
              <a:p>
                <a:r>
                  <a:rPr lang="en-US" sz="1800" i="1"/>
                  <a:t>j</a:t>
                </a:r>
              </a:p>
            </p:txBody>
          </p:sp>
          <p:sp>
            <p:nvSpPr>
              <p:cNvPr id="364605" name="Text Box 61"/>
              <p:cNvSpPr txBox="1">
                <a:spLocks noChangeArrowheads="1"/>
              </p:cNvSpPr>
              <p:nvPr/>
            </p:nvSpPr>
            <p:spPr bwMode="auto">
              <a:xfrm>
                <a:off x="1718" y="2040"/>
                <a:ext cx="192" cy="231"/>
              </a:xfrm>
              <a:prstGeom prst="rect">
                <a:avLst/>
              </a:prstGeom>
              <a:noFill/>
              <a:ln w="9525">
                <a:noFill/>
                <a:miter lim="800000"/>
                <a:headEnd/>
                <a:tailEnd/>
              </a:ln>
              <a:effectLst/>
            </p:spPr>
            <p:txBody>
              <a:bodyPr wrap="none">
                <a:spAutoFit/>
              </a:bodyPr>
              <a:lstStyle/>
              <a:p>
                <a:r>
                  <a:rPr lang="en-US" sz="1800"/>
                  <a:t> </a:t>
                </a:r>
                <a:r>
                  <a:rPr lang="en-US" sz="1800" i="1"/>
                  <a:t>i</a:t>
                </a:r>
              </a:p>
            </p:txBody>
          </p:sp>
        </p:grpSp>
        <p:grpSp>
          <p:nvGrpSpPr>
            <p:cNvPr id="10" name="Group 94"/>
            <p:cNvGrpSpPr>
              <a:grpSpLocks/>
            </p:cNvGrpSpPr>
            <p:nvPr/>
          </p:nvGrpSpPr>
          <p:grpSpPr bwMode="auto">
            <a:xfrm>
              <a:off x="1680" y="2304"/>
              <a:ext cx="160" cy="461"/>
              <a:chOff x="1680" y="2304"/>
              <a:chExt cx="160" cy="461"/>
            </a:xfrm>
          </p:grpSpPr>
          <p:sp>
            <p:nvSpPr>
              <p:cNvPr id="364639" name="Text Box 95"/>
              <p:cNvSpPr txBox="1">
                <a:spLocks noChangeArrowheads="1"/>
              </p:cNvSpPr>
              <p:nvPr/>
            </p:nvSpPr>
            <p:spPr bwMode="auto">
              <a:xfrm>
                <a:off x="1680" y="2592"/>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sp>
            <p:nvSpPr>
              <p:cNvPr id="364640" name="Text Box 96"/>
              <p:cNvSpPr txBox="1">
                <a:spLocks noChangeArrowheads="1"/>
              </p:cNvSpPr>
              <p:nvPr/>
            </p:nvSpPr>
            <p:spPr bwMode="auto">
              <a:xfrm>
                <a:off x="1680" y="2304"/>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sp>
            <p:nvSpPr>
              <p:cNvPr id="364641" name="Text Box 97"/>
              <p:cNvSpPr txBox="1">
                <a:spLocks noChangeArrowheads="1"/>
              </p:cNvSpPr>
              <p:nvPr/>
            </p:nvSpPr>
            <p:spPr bwMode="auto">
              <a:xfrm>
                <a:off x="1680" y="2448"/>
                <a:ext cx="160" cy="173"/>
              </a:xfrm>
              <a:prstGeom prst="rect">
                <a:avLst/>
              </a:prstGeom>
              <a:noFill/>
              <a:ln w="9525">
                <a:noFill/>
                <a:miter lim="800000"/>
                <a:headEnd/>
                <a:tailEnd/>
              </a:ln>
              <a:effectLst/>
            </p:spPr>
            <p:txBody>
              <a:bodyPr wrap="none">
                <a:spAutoFit/>
              </a:bodyPr>
              <a:lstStyle/>
              <a:p>
                <a:r>
                  <a:rPr lang="en-US" sz="1200">
                    <a:sym typeface="Symbol" pitchFamily="18" charset="2"/>
                  </a:rPr>
                  <a:t></a:t>
                </a:r>
                <a:endParaRPr lang="en-US" sz="1200"/>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364573"/>
                                        </p:tgtEl>
                                        <p:attrNameLst>
                                          <p:attrName>style.visibility</p:attrName>
                                        </p:attrNameLst>
                                      </p:cBhvr>
                                      <p:to>
                                        <p:strVal val="visible"/>
                                      </p:to>
                                    </p:set>
                                    <p:animEffect transition="in" filter="slide(fromLeft)">
                                      <p:cBhvr>
                                        <p:cTn id="11" dur="500"/>
                                        <p:tgtEl>
                                          <p:spTgt spid="36457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646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lide(from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slide(from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364574"/>
                                        </p:tgtEl>
                                        <p:attrNameLst>
                                          <p:attrName>style.visibility</p:attrName>
                                        </p:attrNameLst>
                                      </p:cBhvr>
                                      <p:to>
                                        <p:strVal val="visible"/>
                                      </p:to>
                                    </p:set>
                                    <p:animEffect transition="in" filter="slide(fromLeft)">
                                      <p:cBhvr>
                                        <p:cTn id="42" dur="500"/>
                                        <p:tgtEl>
                                          <p:spTgt spid="36457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364620"/>
                                        </p:tgtEl>
                                        <p:attrNameLst>
                                          <p:attrName>style.visibility</p:attrName>
                                        </p:attrNameLst>
                                      </p:cBhvr>
                                      <p:to>
                                        <p:strVal val="visible"/>
                                      </p:to>
                                    </p:set>
                                    <p:animEffect transition="in" filter="slide(fromBottom)">
                                      <p:cBhvr>
                                        <p:cTn id="51" dur="500"/>
                                        <p:tgtEl>
                                          <p:spTgt spid="364620"/>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364622"/>
                                        </p:tgtEl>
                                        <p:attrNameLst>
                                          <p:attrName>style.visibility</p:attrName>
                                        </p:attrNameLst>
                                      </p:cBhvr>
                                      <p:to>
                                        <p:strVal val="visible"/>
                                      </p:to>
                                    </p:set>
                                    <p:animEffect transition="in" filter="slide(fromBottom)">
                                      <p:cBhvr>
                                        <p:cTn id="54" dur="500"/>
                                        <p:tgtEl>
                                          <p:spTgt spid="364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73" grpId="0" animBg="1"/>
      <p:bldP spid="364574" grpId="0" animBg="1"/>
      <p:bldP spid="364620" grpId="0" animBg="1"/>
      <p:bldP spid="364622" grpId="0"/>
      <p:bldP spid="364623"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685800" y="152400"/>
            <a:ext cx="7772400" cy="1143000"/>
          </a:xfrm>
        </p:spPr>
        <p:txBody>
          <a:bodyPr/>
          <a:lstStyle/>
          <a:p>
            <a:r>
              <a:rPr lang="en-US"/>
              <a:t>The Graham Scan Algorithm</a:t>
            </a:r>
          </a:p>
        </p:txBody>
      </p:sp>
      <p:sp>
        <p:nvSpPr>
          <p:cNvPr id="381955" name="Text Box 3"/>
          <p:cNvSpPr txBox="1">
            <a:spLocks noChangeArrowheads="1"/>
          </p:cNvSpPr>
          <p:nvPr/>
        </p:nvSpPr>
        <p:spPr bwMode="auto">
          <a:xfrm>
            <a:off x="1143000" y="1600200"/>
            <a:ext cx="7053263" cy="4359275"/>
          </a:xfrm>
          <a:prstGeom prst="rect">
            <a:avLst/>
          </a:prstGeom>
          <a:noFill/>
          <a:ln w="9525">
            <a:noFill/>
            <a:prstDash val="sysDot"/>
            <a:miter lim="800000"/>
            <a:headEnd/>
            <a:tailEnd/>
          </a:ln>
          <a:effectLst/>
        </p:spPr>
        <p:txBody>
          <a:bodyPr wrap="none">
            <a:spAutoFit/>
          </a:bodyPr>
          <a:lstStyle/>
          <a:p>
            <a:r>
              <a:rPr lang="en-US" sz="2000"/>
              <a:t>Graham-Scan(</a:t>
            </a:r>
            <a:r>
              <a:rPr lang="en-US" sz="2000" i="1"/>
              <a:t>P</a:t>
            </a:r>
            <a:r>
              <a:rPr lang="en-US" sz="2000"/>
              <a:t>)</a:t>
            </a:r>
          </a:p>
          <a:p>
            <a:r>
              <a:rPr lang="en-US" sz="2000"/>
              <a:t>       let </a:t>
            </a:r>
            <a:r>
              <a:rPr lang="en-US" sz="2000" i="1"/>
              <a:t>p</a:t>
            </a:r>
            <a:r>
              <a:rPr lang="en-US" sz="2000"/>
              <a:t>   be the point in </a:t>
            </a:r>
            <a:r>
              <a:rPr lang="en-US" sz="2000" i="1"/>
              <a:t>P</a:t>
            </a:r>
            <a:r>
              <a:rPr lang="en-US" sz="2000"/>
              <a:t> with </a:t>
            </a:r>
            <a:r>
              <a:rPr lang="en-US" sz="2000" i="1"/>
              <a:t>minimum</a:t>
            </a:r>
            <a:r>
              <a:rPr lang="en-US" sz="2000"/>
              <a:t> </a:t>
            </a:r>
            <a:r>
              <a:rPr lang="en-US" sz="2000" i="1"/>
              <a:t>y</a:t>
            </a:r>
            <a:r>
              <a:rPr lang="en-US" sz="2000"/>
              <a:t>-coordinate</a:t>
            </a:r>
            <a:endParaRPr lang="en-US" sz="2000">
              <a:solidFill>
                <a:srgbClr val="33CC33"/>
              </a:solidFill>
            </a:endParaRPr>
          </a:p>
          <a:p>
            <a:r>
              <a:rPr lang="en-US" sz="2000"/>
              <a:t>       let </a:t>
            </a:r>
            <a:r>
              <a:rPr lang="en-US" sz="1800">
                <a:sym typeface="Symbol" pitchFamily="18" charset="2"/>
              </a:rPr>
              <a:t></a:t>
            </a:r>
            <a:r>
              <a:rPr lang="en-US" sz="2000"/>
              <a:t> </a:t>
            </a:r>
            <a:r>
              <a:rPr lang="en-US" sz="2000" i="1"/>
              <a:t>p  , p  ,</a:t>
            </a:r>
            <a:r>
              <a:rPr lang="en-US" sz="2000"/>
              <a:t> …</a:t>
            </a:r>
            <a:r>
              <a:rPr lang="en-US" sz="2000" i="1"/>
              <a:t>, p</a:t>
            </a:r>
            <a:r>
              <a:rPr lang="en-US" sz="2000"/>
              <a:t>     </a:t>
            </a:r>
            <a:r>
              <a:rPr lang="en-US" sz="1800">
                <a:sym typeface="Symbol" pitchFamily="18" charset="2"/>
              </a:rPr>
              <a:t></a:t>
            </a:r>
            <a:r>
              <a:rPr lang="en-US" sz="2000"/>
              <a:t> be the remaining points in </a:t>
            </a:r>
            <a:r>
              <a:rPr lang="en-US" sz="2000" i="1"/>
              <a:t>P</a:t>
            </a:r>
            <a:endParaRPr lang="en-US" sz="2000"/>
          </a:p>
          <a:p>
            <a:r>
              <a:rPr lang="en-US" sz="2000"/>
              <a:t>             sorted in counterclockwise order by polar angle around </a:t>
            </a:r>
            <a:r>
              <a:rPr lang="en-US" sz="2000" i="1"/>
              <a:t>p</a:t>
            </a:r>
            <a:r>
              <a:rPr lang="en-US" sz="2000"/>
              <a:t>  . </a:t>
            </a:r>
          </a:p>
          <a:p>
            <a:r>
              <a:rPr lang="en-US" sz="2000"/>
              <a:t>       </a:t>
            </a:r>
            <a:r>
              <a:rPr lang="en-US" sz="2000">
                <a:solidFill>
                  <a:srgbClr val="009999"/>
                </a:solidFill>
              </a:rPr>
              <a:t>Top</a:t>
            </a:r>
            <a:r>
              <a:rPr lang="en-US" sz="2000"/>
              <a:t>[</a:t>
            </a:r>
            <a:r>
              <a:rPr lang="en-US" sz="2000" i="1"/>
              <a:t>S</a:t>
            </a:r>
            <a:r>
              <a:rPr lang="en-US" sz="2000"/>
              <a:t>] </a:t>
            </a:r>
            <a:r>
              <a:rPr lang="en-US" sz="2000">
                <a:sym typeface="Symbol" pitchFamily="18" charset="2"/>
              </a:rPr>
              <a:t></a:t>
            </a:r>
            <a:r>
              <a:rPr lang="en-US" sz="2000"/>
              <a:t> 0</a:t>
            </a:r>
          </a:p>
          <a:p>
            <a:r>
              <a:rPr lang="en-US" sz="2000"/>
              <a:t>       </a:t>
            </a:r>
            <a:r>
              <a:rPr lang="en-US" sz="2000">
                <a:solidFill>
                  <a:srgbClr val="009999"/>
                </a:solidFill>
              </a:rPr>
              <a:t>Push</a:t>
            </a:r>
            <a:r>
              <a:rPr lang="en-US" sz="2000"/>
              <a:t>(</a:t>
            </a:r>
            <a:r>
              <a:rPr lang="en-US" sz="2000" i="1"/>
              <a:t>p</a:t>
            </a:r>
            <a:r>
              <a:rPr lang="en-US" sz="2000"/>
              <a:t>  , </a:t>
            </a:r>
            <a:r>
              <a:rPr lang="en-US" sz="2000" i="1"/>
              <a:t>S</a:t>
            </a:r>
            <a:r>
              <a:rPr lang="en-US" sz="2000"/>
              <a:t>)</a:t>
            </a:r>
          </a:p>
          <a:p>
            <a:r>
              <a:rPr lang="en-US" sz="2000"/>
              <a:t>       </a:t>
            </a:r>
            <a:r>
              <a:rPr lang="en-US" sz="2000">
                <a:solidFill>
                  <a:srgbClr val="009999"/>
                </a:solidFill>
              </a:rPr>
              <a:t>Push</a:t>
            </a:r>
            <a:r>
              <a:rPr lang="en-US" sz="2000"/>
              <a:t>(</a:t>
            </a:r>
            <a:r>
              <a:rPr lang="en-US" sz="2000" i="1"/>
              <a:t>p</a:t>
            </a:r>
            <a:r>
              <a:rPr lang="en-US" sz="2000"/>
              <a:t>  , </a:t>
            </a:r>
            <a:r>
              <a:rPr lang="en-US" sz="2000" i="1"/>
              <a:t>S</a:t>
            </a:r>
            <a:r>
              <a:rPr lang="en-US" sz="2000"/>
              <a:t>)</a:t>
            </a:r>
          </a:p>
          <a:p>
            <a:r>
              <a:rPr lang="en-US" sz="2000"/>
              <a:t>       </a:t>
            </a:r>
            <a:r>
              <a:rPr lang="en-US" sz="2000">
                <a:solidFill>
                  <a:srgbClr val="009999"/>
                </a:solidFill>
              </a:rPr>
              <a:t>Push</a:t>
            </a:r>
            <a:r>
              <a:rPr lang="en-US" sz="2000"/>
              <a:t>(</a:t>
            </a:r>
            <a:r>
              <a:rPr lang="en-US" sz="2000" i="1"/>
              <a:t>p</a:t>
            </a:r>
            <a:r>
              <a:rPr lang="en-US" sz="2000"/>
              <a:t>  , </a:t>
            </a:r>
            <a:r>
              <a:rPr lang="en-US" sz="2000" i="1"/>
              <a:t>S</a:t>
            </a:r>
            <a:r>
              <a:rPr lang="en-US" sz="2000"/>
              <a:t>) </a:t>
            </a:r>
          </a:p>
          <a:p>
            <a:r>
              <a:rPr lang="en-US" sz="2000">
                <a:solidFill>
                  <a:schemeClr val="accent2"/>
                </a:solidFill>
              </a:rPr>
              <a:t>       for</a:t>
            </a:r>
            <a:r>
              <a:rPr lang="en-US" sz="2000"/>
              <a:t> </a:t>
            </a:r>
            <a:r>
              <a:rPr lang="en-US" sz="2000" i="1"/>
              <a:t>i  </a:t>
            </a:r>
            <a:r>
              <a:rPr lang="en-US" sz="2000">
                <a:sym typeface="Symbol" pitchFamily="18" charset="2"/>
              </a:rPr>
              <a:t></a:t>
            </a:r>
            <a:r>
              <a:rPr lang="en-US" sz="2000"/>
              <a:t> 3 </a:t>
            </a:r>
            <a:r>
              <a:rPr lang="en-US" sz="2000">
                <a:solidFill>
                  <a:schemeClr val="accent2"/>
                </a:solidFill>
              </a:rPr>
              <a:t>to</a:t>
            </a:r>
            <a:r>
              <a:rPr lang="en-US" sz="2000"/>
              <a:t> </a:t>
            </a:r>
            <a:r>
              <a:rPr lang="en-US" sz="2000" i="1"/>
              <a:t>n </a:t>
            </a:r>
            <a:r>
              <a:rPr lang="en-US" sz="2000">
                <a:sym typeface="Symbol" pitchFamily="18" charset="2"/>
              </a:rPr>
              <a:t> </a:t>
            </a:r>
            <a:r>
              <a:rPr lang="en-US" sz="2000"/>
              <a:t>1</a:t>
            </a:r>
            <a:endParaRPr lang="en-US" sz="2000" i="1"/>
          </a:p>
          <a:p>
            <a:r>
              <a:rPr lang="en-US" sz="2000"/>
              <a:t>             </a:t>
            </a:r>
            <a:r>
              <a:rPr lang="en-US" sz="2000">
                <a:solidFill>
                  <a:schemeClr val="accent2"/>
                </a:solidFill>
              </a:rPr>
              <a:t>do while</a:t>
            </a:r>
            <a:r>
              <a:rPr lang="en-US" sz="2000"/>
              <a:t> </a:t>
            </a:r>
            <a:r>
              <a:rPr lang="en-US" sz="2000" i="1"/>
              <a:t>p</a:t>
            </a:r>
            <a:r>
              <a:rPr lang="en-US" sz="2000"/>
              <a:t>  makes a </a:t>
            </a:r>
            <a:r>
              <a:rPr lang="en-US" sz="2000" i="1">
                <a:solidFill>
                  <a:srgbClr val="FF3399"/>
                </a:solidFill>
              </a:rPr>
              <a:t>nonleft</a:t>
            </a:r>
            <a:r>
              <a:rPr lang="en-US" sz="2000"/>
              <a:t> turn from the line segment</a:t>
            </a:r>
          </a:p>
          <a:p>
            <a:r>
              <a:rPr lang="en-US" sz="2000"/>
              <a:t>                           determined by </a:t>
            </a:r>
            <a:r>
              <a:rPr lang="en-US" sz="2000">
                <a:solidFill>
                  <a:srgbClr val="009999"/>
                </a:solidFill>
              </a:rPr>
              <a:t>Top</a:t>
            </a:r>
            <a:r>
              <a:rPr lang="en-US" sz="2000"/>
              <a:t>(</a:t>
            </a:r>
            <a:r>
              <a:rPr lang="en-US" sz="2000" i="1"/>
              <a:t>S</a:t>
            </a:r>
            <a:r>
              <a:rPr lang="en-US" sz="2000"/>
              <a:t>) and </a:t>
            </a:r>
            <a:r>
              <a:rPr lang="en-US" sz="2000">
                <a:solidFill>
                  <a:srgbClr val="009999"/>
                </a:solidFill>
              </a:rPr>
              <a:t>Next-to-Top</a:t>
            </a:r>
            <a:r>
              <a:rPr lang="en-US" sz="2000"/>
              <a:t>(</a:t>
            </a:r>
            <a:r>
              <a:rPr lang="en-US" sz="2000" i="1"/>
              <a:t>S</a:t>
            </a:r>
            <a:r>
              <a:rPr lang="en-US" sz="2000"/>
              <a:t>)</a:t>
            </a:r>
          </a:p>
          <a:p>
            <a:r>
              <a:rPr lang="en-US" sz="2000"/>
              <a:t>                       </a:t>
            </a:r>
            <a:r>
              <a:rPr lang="en-US" sz="2000">
                <a:solidFill>
                  <a:schemeClr val="accent2"/>
                </a:solidFill>
              </a:rPr>
              <a:t>do</a:t>
            </a:r>
            <a:r>
              <a:rPr lang="en-US" sz="2000"/>
              <a:t> </a:t>
            </a:r>
            <a:r>
              <a:rPr lang="en-US" sz="2000">
                <a:solidFill>
                  <a:srgbClr val="009999"/>
                </a:solidFill>
              </a:rPr>
              <a:t>Pop</a:t>
            </a:r>
            <a:r>
              <a:rPr lang="en-US" sz="2000"/>
              <a:t>(</a:t>
            </a:r>
            <a:r>
              <a:rPr lang="en-US" sz="2000" i="1"/>
              <a:t>S</a:t>
            </a:r>
            <a:r>
              <a:rPr lang="en-US" sz="2000"/>
              <a:t>)</a:t>
            </a:r>
          </a:p>
          <a:p>
            <a:r>
              <a:rPr lang="en-US" sz="2000"/>
              <a:t>                  </a:t>
            </a:r>
            <a:r>
              <a:rPr lang="en-US" sz="2000">
                <a:solidFill>
                  <a:srgbClr val="009999"/>
                </a:solidFill>
              </a:rPr>
              <a:t>Push</a:t>
            </a:r>
            <a:r>
              <a:rPr lang="en-US" sz="2000"/>
              <a:t>(</a:t>
            </a:r>
            <a:r>
              <a:rPr lang="en-US" sz="2000" i="1"/>
              <a:t>S</a:t>
            </a:r>
            <a:r>
              <a:rPr lang="en-US" sz="2000"/>
              <a:t>, </a:t>
            </a:r>
            <a:r>
              <a:rPr lang="en-US" sz="2000" i="1"/>
              <a:t>p </a:t>
            </a:r>
            <a:r>
              <a:rPr lang="en-US" sz="2000"/>
              <a:t> )</a:t>
            </a:r>
          </a:p>
          <a:p>
            <a:r>
              <a:rPr lang="en-US" sz="2000"/>
              <a:t>       </a:t>
            </a:r>
            <a:r>
              <a:rPr lang="en-US" sz="2000">
                <a:solidFill>
                  <a:schemeClr val="accent2"/>
                </a:solidFill>
              </a:rPr>
              <a:t>return</a:t>
            </a:r>
            <a:r>
              <a:rPr lang="en-US" sz="2000"/>
              <a:t> </a:t>
            </a:r>
            <a:r>
              <a:rPr lang="en-US" sz="2000" i="1"/>
              <a:t>S</a:t>
            </a:r>
            <a:r>
              <a:rPr lang="en-US" sz="2000"/>
              <a:t>    </a:t>
            </a:r>
          </a:p>
        </p:txBody>
      </p:sp>
      <p:sp>
        <p:nvSpPr>
          <p:cNvPr id="381958" name="Text Box 6"/>
          <p:cNvSpPr txBox="1">
            <a:spLocks noChangeArrowheads="1"/>
          </p:cNvSpPr>
          <p:nvPr/>
        </p:nvSpPr>
        <p:spPr bwMode="auto">
          <a:xfrm>
            <a:off x="1981200" y="2057400"/>
            <a:ext cx="298450" cy="366713"/>
          </a:xfrm>
          <a:prstGeom prst="rect">
            <a:avLst/>
          </a:prstGeom>
          <a:noFill/>
          <a:ln w="9525">
            <a:noFill/>
            <a:prstDash val="sysDot"/>
            <a:miter lim="800000"/>
            <a:headEnd/>
            <a:tailEnd/>
          </a:ln>
          <a:effectLst/>
        </p:spPr>
        <p:txBody>
          <a:bodyPr wrap="none">
            <a:spAutoFit/>
          </a:bodyPr>
          <a:lstStyle/>
          <a:p>
            <a:r>
              <a:rPr lang="en-US" sz="1800"/>
              <a:t>0</a:t>
            </a:r>
          </a:p>
        </p:txBody>
      </p:sp>
      <p:sp>
        <p:nvSpPr>
          <p:cNvPr id="381959" name="Text Box 7"/>
          <p:cNvSpPr txBox="1">
            <a:spLocks noChangeArrowheads="1"/>
          </p:cNvSpPr>
          <p:nvPr/>
        </p:nvSpPr>
        <p:spPr bwMode="auto">
          <a:xfrm>
            <a:off x="2174875" y="2362200"/>
            <a:ext cx="1612900" cy="366713"/>
          </a:xfrm>
          <a:prstGeom prst="rect">
            <a:avLst/>
          </a:prstGeom>
          <a:noFill/>
          <a:ln w="9525">
            <a:noFill/>
            <a:prstDash val="sysDot"/>
            <a:miter lim="800000"/>
            <a:headEnd/>
            <a:tailEnd/>
          </a:ln>
          <a:effectLst/>
        </p:spPr>
        <p:txBody>
          <a:bodyPr wrap="none">
            <a:spAutoFit/>
          </a:bodyPr>
          <a:lstStyle/>
          <a:p>
            <a:r>
              <a:rPr lang="en-US" sz="1800"/>
              <a:t>1    2           </a:t>
            </a:r>
            <a:r>
              <a:rPr lang="en-US" sz="1800" i="1"/>
              <a:t>n</a:t>
            </a:r>
            <a:r>
              <a:rPr lang="en-US" sz="1800"/>
              <a:t>–1</a:t>
            </a:r>
          </a:p>
        </p:txBody>
      </p:sp>
      <p:sp>
        <p:nvSpPr>
          <p:cNvPr id="381960" name="Text Box 8"/>
          <p:cNvSpPr txBox="1">
            <a:spLocks noChangeArrowheads="1"/>
          </p:cNvSpPr>
          <p:nvPr/>
        </p:nvSpPr>
        <p:spPr bwMode="auto">
          <a:xfrm>
            <a:off x="2286000" y="3276600"/>
            <a:ext cx="298450" cy="366713"/>
          </a:xfrm>
          <a:prstGeom prst="rect">
            <a:avLst/>
          </a:prstGeom>
          <a:noFill/>
          <a:ln w="9525">
            <a:noFill/>
            <a:prstDash val="sysDot"/>
            <a:miter lim="800000"/>
            <a:headEnd/>
            <a:tailEnd/>
          </a:ln>
          <a:effectLst/>
        </p:spPr>
        <p:txBody>
          <a:bodyPr wrap="none">
            <a:spAutoFit/>
          </a:bodyPr>
          <a:lstStyle/>
          <a:p>
            <a:r>
              <a:rPr lang="en-US" sz="1800"/>
              <a:t>0</a:t>
            </a:r>
          </a:p>
        </p:txBody>
      </p:sp>
      <p:sp>
        <p:nvSpPr>
          <p:cNvPr id="381961" name="Text Box 9"/>
          <p:cNvSpPr txBox="1">
            <a:spLocks noChangeArrowheads="1"/>
          </p:cNvSpPr>
          <p:nvPr/>
        </p:nvSpPr>
        <p:spPr bwMode="auto">
          <a:xfrm>
            <a:off x="2286000" y="3581400"/>
            <a:ext cx="298450" cy="366713"/>
          </a:xfrm>
          <a:prstGeom prst="rect">
            <a:avLst/>
          </a:prstGeom>
          <a:noFill/>
          <a:ln w="9525">
            <a:noFill/>
            <a:prstDash val="sysDot"/>
            <a:miter lim="800000"/>
            <a:headEnd/>
            <a:tailEnd/>
          </a:ln>
          <a:effectLst/>
        </p:spPr>
        <p:txBody>
          <a:bodyPr wrap="none">
            <a:spAutoFit/>
          </a:bodyPr>
          <a:lstStyle/>
          <a:p>
            <a:r>
              <a:rPr lang="en-US" sz="1800"/>
              <a:t>1</a:t>
            </a:r>
          </a:p>
        </p:txBody>
      </p:sp>
      <p:sp>
        <p:nvSpPr>
          <p:cNvPr id="381962" name="Text Box 10"/>
          <p:cNvSpPr txBox="1">
            <a:spLocks noChangeArrowheads="1"/>
          </p:cNvSpPr>
          <p:nvPr/>
        </p:nvSpPr>
        <p:spPr bwMode="auto">
          <a:xfrm>
            <a:off x="2286000" y="3886200"/>
            <a:ext cx="298450" cy="366713"/>
          </a:xfrm>
          <a:prstGeom prst="rect">
            <a:avLst/>
          </a:prstGeom>
          <a:noFill/>
          <a:ln w="9525">
            <a:noFill/>
            <a:prstDash val="sysDot"/>
            <a:miter lim="800000"/>
            <a:headEnd/>
            <a:tailEnd/>
          </a:ln>
          <a:effectLst/>
        </p:spPr>
        <p:txBody>
          <a:bodyPr wrap="none">
            <a:spAutoFit/>
          </a:bodyPr>
          <a:lstStyle/>
          <a:p>
            <a:r>
              <a:rPr lang="en-US" sz="1800"/>
              <a:t>2</a:t>
            </a:r>
          </a:p>
        </p:txBody>
      </p:sp>
      <p:sp>
        <p:nvSpPr>
          <p:cNvPr id="381964" name="Text Box 12"/>
          <p:cNvSpPr txBox="1">
            <a:spLocks noChangeArrowheads="1"/>
          </p:cNvSpPr>
          <p:nvPr/>
        </p:nvSpPr>
        <p:spPr bwMode="auto">
          <a:xfrm>
            <a:off x="3048000" y="4495800"/>
            <a:ext cx="247650" cy="366713"/>
          </a:xfrm>
          <a:prstGeom prst="rect">
            <a:avLst/>
          </a:prstGeom>
          <a:noFill/>
          <a:ln w="9525">
            <a:noFill/>
            <a:prstDash val="sysDot"/>
            <a:miter lim="800000"/>
            <a:headEnd/>
            <a:tailEnd/>
          </a:ln>
          <a:effectLst/>
        </p:spPr>
        <p:txBody>
          <a:bodyPr wrap="none">
            <a:spAutoFit/>
          </a:bodyPr>
          <a:lstStyle/>
          <a:p>
            <a:r>
              <a:rPr lang="en-US" sz="1800" i="1"/>
              <a:t>i</a:t>
            </a:r>
            <a:endParaRPr lang="en-US" sz="1800"/>
          </a:p>
        </p:txBody>
      </p:sp>
      <p:sp>
        <p:nvSpPr>
          <p:cNvPr id="381965" name="Text Box 13"/>
          <p:cNvSpPr txBox="1">
            <a:spLocks noChangeArrowheads="1"/>
          </p:cNvSpPr>
          <p:nvPr/>
        </p:nvSpPr>
        <p:spPr bwMode="auto">
          <a:xfrm>
            <a:off x="3200400" y="5334000"/>
            <a:ext cx="311150" cy="396875"/>
          </a:xfrm>
          <a:prstGeom prst="rect">
            <a:avLst/>
          </a:prstGeom>
          <a:noFill/>
          <a:ln w="9525">
            <a:noFill/>
            <a:prstDash val="sysDot"/>
            <a:miter lim="800000"/>
            <a:headEnd/>
            <a:tailEnd/>
          </a:ln>
          <a:effectLst/>
        </p:spPr>
        <p:txBody>
          <a:bodyPr wrap="none">
            <a:spAutoFit/>
          </a:bodyPr>
          <a:lstStyle/>
          <a:p>
            <a:r>
              <a:rPr lang="en-US" sz="2000" i="1"/>
              <a:t> </a:t>
            </a:r>
            <a:r>
              <a:rPr lang="en-US" sz="1800" i="1"/>
              <a:t>i</a:t>
            </a:r>
            <a:endParaRPr lang="en-US" sz="1800"/>
          </a:p>
        </p:txBody>
      </p:sp>
      <p:sp>
        <p:nvSpPr>
          <p:cNvPr id="381966" name="Line 14"/>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381967" name="Text Box 15"/>
          <p:cNvSpPr txBox="1">
            <a:spLocks noChangeArrowheads="1"/>
          </p:cNvSpPr>
          <p:nvPr/>
        </p:nvSpPr>
        <p:spPr bwMode="auto">
          <a:xfrm>
            <a:off x="7620000" y="2667000"/>
            <a:ext cx="412750" cy="366713"/>
          </a:xfrm>
          <a:prstGeom prst="rect">
            <a:avLst/>
          </a:prstGeom>
          <a:noFill/>
          <a:ln w="9525">
            <a:noFill/>
            <a:prstDash val="sysDot"/>
            <a:miter lim="800000"/>
            <a:headEnd/>
            <a:tailEnd/>
          </a:ln>
          <a:effectLst/>
        </p:spPr>
        <p:txBody>
          <a:bodyPr wrap="none">
            <a:spAutoFit/>
          </a:bodyPr>
          <a:lstStyle/>
          <a:p>
            <a:r>
              <a:rPr lang="en-US" sz="1800"/>
              <a:t>  0</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1143000"/>
          </a:xfrm>
        </p:spPr>
        <p:txBody>
          <a:bodyPr/>
          <a:lstStyle/>
          <a:p>
            <a:r>
              <a:rPr lang="el-GR" dirty="0"/>
              <a:t>Απόδειξη Ορθότητας</a:t>
            </a:r>
            <a:endParaRPr lang="en-US" dirty="0"/>
          </a:p>
        </p:txBody>
      </p:sp>
      <p:sp>
        <p:nvSpPr>
          <p:cNvPr id="382980" name="Text Box 4"/>
          <p:cNvSpPr txBox="1">
            <a:spLocks noChangeArrowheads="1"/>
          </p:cNvSpPr>
          <p:nvPr/>
        </p:nvSpPr>
        <p:spPr bwMode="auto">
          <a:xfrm>
            <a:off x="381000" y="1600200"/>
            <a:ext cx="8816901" cy="369332"/>
          </a:xfrm>
          <a:prstGeom prst="rect">
            <a:avLst/>
          </a:prstGeom>
          <a:noFill/>
          <a:ln w="9525">
            <a:noFill/>
            <a:prstDash val="sysDot"/>
            <a:miter lim="800000"/>
            <a:headEnd/>
            <a:tailEnd/>
          </a:ln>
          <a:effectLst/>
        </p:spPr>
        <p:txBody>
          <a:bodyPr wrap="none">
            <a:spAutoFit/>
          </a:bodyPr>
          <a:lstStyle/>
          <a:p>
            <a:r>
              <a:rPr lang="el-GR" b="1" dirty="0">
                <a:solidFill>
                  <a:srgbClr val="FF0000"/>
                </a:solidFill>
              </a:rPr>
              <a:t>Ισχυρισμός 1:</a:t>
            </a:r>
            <a:r>
              <a:rPr lang="en-US" dirty="0"/>
              <a:t> </a:t>
            </a:r>
            <a:r>
              <a:rPr lang="el-GR" dirty="0">
                <a:solidFill>
                  <a:srgbClr val="FF0000"/>
                </a:solidFill>
              </a:rPr>
              <a:t>Κάθε σημείο που διαγράφεται από τη στοίβα </a:t>
            </a:r>
            <a:r>
              <a:rPr lang="en-US" i="1" dirty="0">
                <a:solidFill>
                  <a:srgbClr val="FF0000"/>
                </a:solidFill>
              </a:rPr>
              <a:t>S</a:t>
            </a:r>
            <a:r>
              <a:rPr lang="en-US" dirty="0">
                <a:solidFill>
                  <a:srgbClr val="FF0000"/>
                </a:solidFill>
              </a:rPr>
              <a:t> </a:t>
            </a:r>
            <a:r>
              <a:rPr lang="el-GR" dirty="0">
                <a:solidFill>
                  <a:srgbClr val="FF0000"/>
                </a:solidFill>
              </a:rPr>
              <a:t>δεν είναι κορυφή του </a:t>
            </a:r>
            <a:r>
              <a:rPr lang="en-US" dirty="0">
                <a:solidFill>
                  <a:srgbClr val="FF0000"/>
                </a:solidFill>
              </a:rPr>
              <a:t>CH(</a:t>
            </a:r>
            <a:r>
              <a:rPr lang="en-US" i="1" dirty="0">
                <a:solidFill>
                  <a:srgbClr val="FF0000"/>
                </a:solidFill>
              </a:rPr>
              <a:t>P</a:t>
            </a:r>
            <a:r>
              <a:rPr lang="en-US" dirty="0">
                <a:solidFill>
                  <a:srgbClr val="FF0000"/>
                </a:solidFill>
              </a:rPr>
              <a:t>). </a:t>
            </a:r>
          </a:p>
        </p:txBody>
      </p:sp>
      <p:sp>
        <p:nvSpPr>
          <p:cNvPr id="383028" name="Text Box 52"/>
          <p:cNvSpPr txBox="1">
            <a:spLocks noChangeArrowheads="1"/>
          </p:cNvSpPr>
          <p:nvPr/>
        </p:nvSpPr>
        <p:spPr bwMode="auto">
          <a:xfrm>
            <a:off x="1355725" y="2479675"/>
            <a:ext cx="4631204" cy="400110"/>
          </a:xfrm>
          <a:prstGeom prst="rect">
            <a:avLst/>
          </a:prstGeom>
          <a:noFill/>
          <a:ln w="50800">
            <a:noFill/>
            <a:miter lim="800000"/>
            <a:headEnd/>
            <a:tailEnd/>
          </a:ln>
          <a:effectLst/>
        </p:spPr>
        <p:txBody>
          <a:bodyPr wrap="none">
            <a:spAutoFit/>
          </a:bodyPr>
          <a:lstStyle/>
          <a:p>
            <a:r>
              <a:rPr lang="el-GR" sz="2000" dirty="0">
                <a:solidFill>
                  <a:schemeClr val="accent2"/>
                </a:solidFill>
              </a:rPr>
              <a:t>Δύο περιπτώσεις όπου το </a:t>
            </a:r>
            <a:r>
              <a:rPr lang="en-US" sz="2000" dirty="0" err="1">
                <a:solidFill>
                  <a:schemeClr val="accent2"/>
                </a:solidFill>
              </a:rPr>
              <a:t>p</a:t>
            </a:r>
            <a:r>
              <a:rPr lang="en-US" sz="2000" baseline="-25000" dirty="0" err="1">
                <a:solidFill>
                  <a:schemeClr val="accent2"/>
                </a:solidFill>
              </a:rPr>
              <a:t>j</a:t>
            </a:r>
            <a:r>
              <a:rPr lang="el-GR" sz="2000" dirty="0">
                <a:solidFill>
                  <a:schemeClr val="accent2"/>
                </a:solidFill>
              </a:rPr>
              <a:t> διαγράφεται</a:t>
            </a:r>
            <a:r>
              <a:rPr lang="en-US" sz="2000" dirty="0">
                <a:solidFill>
                  <a:schemeClr val="accent2"/>
                </a:solidFill>
              </a:rPr>
              <a:t>:</a:t>
            </a:r>
            <a:r>
              <a:rPr lang="en-US" dirty="0">
                <a:solidFill>
                  <a:schemeClr val="accent2"/>
                </a:solidFill>
              </a:rPr>
              <a:t> </a:t>
            </a:r>
          </a:p>
        </p:txBody>
      </p:sp>
      <p:sp>
        <p:nvSpPr>
          <p:cNvPr id="383030" name="Text Box 54"/>
          <p:cNvSpPr txBox="1">
            <a:spLocks noChangeArrowheads="1"/>
          </p:cNvSpPr>
          <p:nvPr/>
        </p:nvSpPr>
        <p:spPr bwMode="auto">
          <a:xfrm>
            <a:off x="1220656" y="6248394"/>
            <a:ext cx="6784358" cy="400110"/>
          </a:xfrm>
          <a:prstGeom prst="rect">
            <a:avLst/>
          </a:prstGeom>
          <a:noFill/>
          <a:ln w="50800">
            <a:noFill/>
            <a:miter lim="800000"/>
            <a:headEnd/>
            <a:tailEnd/>
          </a:ln>
          <a:effectLst/>
        </p:spPr>
        <p:txBody>
          <a:bodyPr wrap="none">
            <a:spAutoFit/>
          </a:bodyPr>
          <a:lstStyle/>
          <a:p>
            <a:r>
              <a:rPr lang="el-GR" sz="2000" dirty="0">
                <a:solidFill>
                  <a:schemeClr val="accent2"/>
                </a:solidFill>
              </a:rPr>
              <a:t>Σε καμία από τις δύο περιπτώσεις το </a:t>
            </a:r>
            <a:r>
              <a:rPr lang="en-US" sz="2000" i="1" dirty="0" err="1">
                <a:solidFill>
                  <a:schemeClr val="accent2"/>
                </a:solidFill>
              </a:rPr>
              <a:t>p</a:t>
            </a:r>
            <a:r>
              <a:rPr lang="en-US" sz="2000" i="1" baseline="-25000" dirty="0" err="1">
                <a:solidFill>
                  <a:schemeClr val="accent2"/>
                </a:solidFill>
              </a:rPr>
              <a:t>j</a:t>
            </a:r>
            <a:r>
              <a:rPr lang="en-US" sz="2000" dirty="0">
                <a:solidFill>
                  <a:schemeClr val="accent2"/>
                </a:solidFill>
              </a:rPr>
              <a:t> </a:t>
            </a:r>
            <a:r>
              <a:rPr lang="el-GR" sz="2000" dirty="0">
                <a:solidFill>
                  <a:schemeClr val="accent2"/>
                </a:solidFill>
              </a:rPr>
              <a:t>δεν ανήκει στο </a:t>
            </a:r>
            <a:r>
              <a:rPr lang="en-US" sz="2000" dirty="0">
                <a:solidFill>
                  <a:schemeClr val="accent2"/>
                </a:solidFill>
              </a:rPr>
              <a:t>CH(</a:t>
            </a:r>
            <a:r>
              <a:rPr lang="en-US" sz="2000" i="1" dirty="0">
                <a:solidFill>
                  <a:schemeClr val="accent2"/>
                </a:solidFill>
              </a:rPr>
              <a:t>P</a:t>
            </a:r>
            <a:r>
              <a:rPr lang="en-US" sz="2000" dirty="0">
                <a:solidFill>
                  <a:schemeClr val="accent2"/>
                </a:solidFill>
              </a:rPr>
              <a:t>). </a:t>
            </a:r>
          </a:p>
        </p:txBody>
      </p:sp>
      <p:sp>
        <p:nvSpPr>
          <p:cNvPr id="383038" name="Line 62"/>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383040" name="Text Box 64"/>
          <p:cNvSpPr txBox="1">
            <a:spLocks noChangeArrowheads="1"/>
          </p:cNvSpPr>
          <p:nvPr/>
        </p:nvSpPr>
        <p:spPr bwMode="auto">
          <a:xfrm>
            <a:off x="381000" y="2101850"/>
            <a:ext cx="1263487" cy="400110"/>
          </a:xfrm>
          <a:prstGeom prst="rect">
            <a:avLst/>
          </a:prstGeom>
          <a:noFill/>
          <a:ln w="9525">
            <a:noFill/>
            <a:miter lim="800000"/>
            <a:headEnd/>
            <a:tailEnd/>
          </a:ln>
          <a:effectLst/>
        </p:spPr>
        <p:txBody>
          <a:bodyPr wrap="none">
            <a:spAutoFit/>
          </a:bodyPr>
          <a:lstStyle/>
          <a:p>
            <a:r>
              <a:rPr lang="el-GR" sz="2000" b="1" dirty="0">
                <a:solidFill>
                  <a:srgbClr val="008000"/>
                </a:solidFill>
              </a:rPr>
              <a:t>Απόδειξη:</a:t>
            </a:r>
            <a:endParaRPr lang="en-US" sz="2000" b="1" dirty="0">
              <a:solidFill>
                <a:srgbClr val="008000"/>
              </a:solidFill>
            </a:endParaRPr>
          </a:p>
        </p:txBody>
      </p:sp>
      <p:grpSp>
        <p:nvGrpSpPr>
          <p:cNvPr id="20" name="Group 19"/>
          <p:cNvGrpSpPr/>
          <p:nvPr/>
        </p:nvGrpSpPr>
        <p:grpSpPr>
          <a:xfrm>
            <a:off x="228600" y="3585545"/>
            <a:ext cx="4114800" cy="1468205"/>
            <a:chOff x="228600" y="3585545"/>
            <a:chExt cx="4114800" cy="1468205"/>
          </a:xfrm>
        </p:grpSpPr>
        <p:sp>
          <p:nvSpPr>
            <p:cNvPr id="52" name="Oval 4"/>
            <p:cNvSpPr>
              <a:spLocks noChangeArrowheads="1"/>
            </p:cNvSpPr>
            <p:nvPr/>
          </p:nvSpPr>
          <p:spPr bwMode="auto">
            <a:xfrm>
              <a:off x="609600" y="490135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53" name="Oval 5"/>
            <p:cNvSpPr>
              <a:spLocks noChangeArrowheads="1"/>
            </p:cNvSpPr>
            <p:nvPr/>
          </p:nvSpPr>
          <p:spPr bwMode="auto">
            <a:xfrm>
              <a:off x="2611662" y="3915215"/>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54" name="Oval 6"/>
            <p:cNvSpPr>
              <a:spLocks noChangeArrowheads="1"/>
            </p:cNvSpPr>
            <p:nvPr/>
          </p:nvSpPr>
          <p:spPr bwMode="auto">
            <a:xfrm>
              <a:off x="1981200" y="3991415"/>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55" name="Oval 7"/>
            <p:cNvSpPr>
              <a:spLocks noChangeArrowheads="1"/>
            </p:cNvSpPr>
            <p:nvPr/>
          </p:nvSpPr>
          <p:spPr bwMode="auto">
            <a:xfrm>
              <a:off x="3068862" y="4583124"/>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57" name="Oval 9"/>
            <p:cNvSpPr>
              <a:spLocks noChangeArrowheads="1"/>
            </p:cNvSpPr>
            <p:nvPr/>
          </p:nvSpPr>
          <p:spPr bwMode="auto">
            <a:xfrm>
              <a:off x="3754662" y="4074275"/>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59" name="Oval 11"/>
            <p:cNvSpPr>
              <a:spLocks noChangeArrowheads="1"/>
            </p:cNvSpPr>
            <p:nvPr/>
          </p:nvSpPr>
          <p:spPr bwMode="auto">
            <a:xfrm>
              <a:off x="1279525" y="4298447"/>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63" name="Rectangle 62"/>
            <p:cNvSpPr/>
            <p:nvPr/>
          </p:nvSpPr>
          <p:spPr>
            <a:xfrm>
              <a:off x="228600" y="452035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67" name="Rectangle 66"/>
            <p:cNvSpPr/>
            <p:nvPr/>
          </p:nvSpPr>
          <p:spPr>
            <a:xfrm>
              <a:off x="2764062" y="4476635"/>
              <a:ext cx="393056" cy="461665"/>
            </a:xfrm>
            <a:prstGeom prst="rect">
              <a:avLst/>
            </a:prstGeom>
          </p:spPr>
          <p:txBody>
            <a:bodyPr wrap="none">
              <a:spAutoFit/>
            </a:bodyPr>
            <a:lstStyle/>
            <a:p>
              <a:r>
                <a:rPr lang="en-US" sz="2400" i="1" dirty="0" err="1">
                  <a:solidFill>
                    <a:srgbClr val="C00000"/>
                  </a:solidFill>
                </a:rPr>
                <a:t>p</a:t>
              </a:r>
              <a:r>
                <a:rPr lang="en-US" sz="2400" i="1" baseline="-25000" dirty="0" err="1">
                  <a:solidFill>
                    <a:srgbClr val="C00000"/>
                  </a:solidFill>
                </a:rPr>
                <a:t>j</a:t>
              </a:r>
              <a:endParaRPr lang="en-US" sz="2400" i="1" baseline="-25000" dirty="0">
                <a:solidFill>
                  <a:srgbClr val="C00000"/>
                </a:solidFill>
              </a:endParaRPr>
            </a:p>
          </p:txBody>
        </p:sp>
        <p:sp>
          <p:nvSpPr>
            <p:cNvPr id="69" name="Rectangle 68"/>
            <p:cNvSpPr/>
            <p:nvPr/>
          </p:nvSpPr>
          <p:spPr>
            <a:xfrm>
              <a:off x="2687862" y="3585545"/>
              <a:ext cx="389850" cy="461665"/>
            </a:xfrm>
            <a:prstGeom prst="rect">
              <a:avLst/>
            </a:prstGeom>
          </p:spPr>
          <p:txBody>
            <a:bodyPr wrap="none">
              <a:spAutoFit/>
            </a:bodyPr>
            <a:lstStyle/>
            <a:p>
              <a:r>
                <a:rPr lang="en-US" sz="2400" i="1" dirty="0">
                  <a:solidFill>
                    <a:srgbClr val="C00000"/>
                  </a:solidFill>
                </a:rPr>
                <a:t>p</a:t>
              </a:r>
              <a:r>
                <a:rPr lang="en-US" sz="2400" i="1" baseline="-25000" dirty="0">
                  <a:solidFill>
                    <a:srgbClr val="C00000"/>
                  </a:solidFill>
                </a:rPr>
                <a:t>i</a:t>
              </a:r>
            </a:p>
          </p:txBody>
        </p:sp>
        <p:sp>
          <p:nvSpPr>
            <p:cNvPr id="71" name="Rectangle 70"/>
            <p:cNvSpPr/>
            <p:nvPr/>
          </p:nvSpPr>
          <p:spPr>
            <a:xfrm>
              <a:off x="3907062" y="3760582"/>
              <a:ext cx="436338" cy="461665"/>
            </a:xfrm>
            <a:prstGeom prst="rect">
              <a:avLst/>
            </a:prstGeom>
          </p:spPr>
          <p:txBody>
            <a:bodyPr wrap="none">
              <a:spAutoFit/>
            </a:bodyPr>
            <a:lstStyle/>
            <a:p>
              <a:r>
                <a:rPr lang="en-US" sz="2400" i="1" dirty="0" err="1">
                  <a:solidFill>
                    <a:srgbClr val="C00000"/>
                  </a:solidFill>
                </a:rPr>
                <a:t>p</a:t>
              </a:r>
              <a:r>
                <a:rPr lang="en-US" sz="2400" i="1" baseline="-25000" dirty="0" err="1">
                  <a:solidFill>
                    <a:srgbClr val="C00000"/>
                  </a:solidFill>
                </a:rPr>
                <a:t>k</a:t>
              </a:r>
              <a:endParaRPr lang="en-US" sz="2400" i="1" baseline="-25000" dirty="0">
                <a:solidFill>
                  <a:srgbClr val="C00000"/>
                </a:solidFill>
              </a:endParaRPr>
            </a:p>
          </p:txBody>
        </p:sp>
        <p:cxnSp>
          <p:nvCxnSpPr>
            <p:cNvPr id="72" name="Straight Arrow Connector 71"/>
            <p:cNvCxnSpPr>
              <a:stCxn id="52" idx="6"/>
              <a:endCxn id="59" idx="3"/>
            </p:cNvCxnSpPr>
            <p:nvPr/>
          </p:nvCxnSpPr>
          <p:spPr>
            <a:xfrm flipV="1">
              <a:off x="762000" y="4428529"/>
              <a:ext cx="539843" cy="5490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9" idx="7"/>
              <a:endCxn id="54" idx="2"/>
            </p:cNvCxnSpPr>
            <p:nvPr/>
          </p:nvCxnSpPr>
          <p:spPr>
            <a:xfrm flipV="1">
              <a:off x="1409607" y="4067615"/>
              <a:ext cx="571593" cy="2531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4" idx="6"/>
              <a:endCxn id="53" idx="2"/>
            </p:cNvCxnSpPr>
            <p:nvPr/>
          </p:nvCxnSpPr>
          <p:spPr>
            <a:xfrm flipV="1">
              <a:off x="2133600" y="3991415"/>
              <a:ext cx="478062"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3" idx="4"/>
              <a:endCxn id="55" idx="0"/>
            </p:cNvCxnSpPr>
            <p:nvPr/>
          </p:nvCxnSpPr>
          <p:spPr>
            <a:xfrm>
              <a:off x="2687862" y="4067615"/>
              <a:ext cx="457200" cy="515509"/>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5" idx="7"/>
              <a:endCxn id="57" idx="3"/>
            </p:cNvCxnSpPr>
            <p:nvPr/>
          </p:nvCxnSpPr>
          <p:spPr>
            <a:xfrm flipV="1">
              <a:off x="3198944" y="4204357"/>
              <a:ext cx="578036" cy="401085"/>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4343400" y="3670796"/>
            <a:ext cx="4114800" cy="1468205"/>
            <a:chOff x="228600" y="3585545"/>
            <a:chExt cx="4114800" cy="1468205"/>
          </a:xfrm>
        </p:grpSpPr>
        <p:sp>
          <p:nvSpPr>
            <p:cNvPr id="90" name="Oval 4"/>
            <p:cNvSpPr>
              <a:spLocks noChangeArrowheads="1"/>
            </p:cNvSpPr>
            <p:nvPr/>
          </p:nvSpPr>
          <p:spPr bwMode="auto">
            <a:xfrm>
              <a:off x="609600" y="490135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91" name="Oval 5"/>
            <p:cNvSpPr>
              <a:spLocks noChangeArrowheads="1"/>
            </p:cNvSpPr>
            <p:nvPr/>
          </p:nvSpPr>
          <p:spPr bwMode="auto">
            <a:xfrm>
              <a:off x="2611662" y="3915215"/>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92" name="Oval 6"/>
            <p:cNvSpPr>
              <a:spLocks noChangeArrowheads="1"/>
            </p:cNvSpPr>
            <p:nvPr/>
          </p:nvSpPr>
          <p:spPr bwMode="auto">
            <a:xfrm>
              <a:off x="1981200" y="3991415"/>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93" name="Oval 7"/>
            <p:cNvSpPr>
              <a:spLocks noChangeArrowheads="1"/>
            </p:cNvSpPr>
            <p:nvPr/>
          </p:nvSpPr>
          <p:spPr bwMode="auto">
            <a:xfrm>
              <a:off x="3247678" y="4003922"/>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94" name="Oval 9"/>
            <p:cNvSpPr>
              <a:spLocks noChangeArrowheads="1"/>
            </p:cNvSpPr>
            <p:nvPr/>
          </p:nvSpPr>
          <p:spPr bwMode="auto">
            <a:xfrm>
              <a:off x="3754662" y="4074275"/>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95" name="Oval 11"/>
            <p:cNvSpPr>
              <a:spLocks noChangeArrowheads="1"/>
            </p:cNvSpPr>
            <p:nvPr/>
          </p:nvSpPr>
          <p:spPr bwMode="auto">
            <a:xfrm>
              <a:off x="1279525" y="4298447"/>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96" name="Rectangle 95"/>
            <p:cNvSpPr/>
            <p:nvPr/>
          </p:nvSpPr>
          <p:spPr>
            <a:xfrm>
              <a:off x="228600" y="4520350"/>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97" name="Rectangle 96"/>
            <p:cNvSpPr/>
            <p:nvPr/>
          </p:nvSpPr>
          <p:spPr>
            <a:xfrm>
              <a:off x="3127350" y="4047210"/>
              <a:ext cx="393056" cy="461665"/>
            </a:xfrm>
            <a:prstGeom prst="rect">
              <a:avLst/>
            </a:prstGeom>
          </p:spPr>
          <p:txBody>
            <a:bodyPr wrap="none">
              <a:spAutoFit/>
            </a:bodyPr>
            <a:lstStyle/>
            <a:p>
              <a:r>
                <a:rPr lang="en-US" sz="2400" i="1" dirty="0" err="1">
                  <a:solidFill>
                    <a:srgbClr val="C00000"/>
                  </a:solidFill>
                </a:rPr>
                <a:t>p</a:t>
              </a:r>
              <a:r>
                <a:rPr lang="en-US" sz="2400" i="1" baseline="-25000" dirty="0" err="1">
                  <a:solidFill>
                    <a:srgbClr val="C00000"/>
                  </a:solidFill>
                </a:rPr>
                <a:t>j</a:t>
              </a:r>
              <a:endParaRPr lang="en-US" sz="2400" i="1" baseline="-25000" dirty="0">
                <a:solidFill>
                  <a:srgbClr val="C00000"/>
                </a:solidFill>
              </a:endParaRPr>
            </a:p>
          </p:txBody>
        </p:sp>
        <p:sp>
          <p:nvSpPr>
            <p:cNvPr id="98" name="Rectangle 97"/>
            <p:cNvSpPr/>
            <p:nvPr/>
          </p:nvSpPr>
          <p:spPr>
            <a:xfrm>
              <a:off x="2687862" y="3585545"/>
              <a:ext cx="389850" cy="461665"/>
            </a:xfrm>
            <a:prstGeom prst="rect">
              <a:avLst/>
            </a:prstGeom>
          </p:spPr>
          <p:txBody>
            <a:bodyPr wrap="none">
              <a:spAutoFit/>
            </a:bodyPr>
            <a:lstStyle/>
            <a:p>
              <a:r>
                <a:rPr lang="en-US" sz="2400" i="1" dirty="0">
                  <a:solidFill>
                    <a:srgbClr val="C00000"/>
                  </a:solidFill>
                </a:rPr>
                <a:t>p</a:t>
              </a:r>
              <a:r>
                <a:rPr lang="en-US" sz="2400" i="1" baseline="-25000" dirty="0">
                  <a:solidFill>
                    <a:srgbClr val="C00000"/>
                  </a:solidFill>
                </a:rPr>
                <a:t>i</a:t>
              </a:r>
            </a:p>
          </p:txBody>
        </p:sp>
        <p:sp>
          <p:nvSpPr>
            <p:cNvPr id="99" name="Rectangle 98"/>
            <p:cNvSpPr/>
            <p:nvPr/>
          </p:nvSpPr>
          <p:spPr>
            <a:xfrm>
              <a:off x="3907062" y="3760582"/>
              <a:ext cx="436338" cy="461665"/>
            </a:xfrm>
            <a:prstGeom prst="rect">
              <a:avLst/>
            </a:prstGeom>
          </p:spPr>
          <p:txBody>
            <a:bodyPr wrap="none">
              <a:spAutoFit/>
            </a:bodyPr>
            <a:lstStyle/>
            <a:p>
              <a:r>
                <a:rPr lang="en-US" sz="2400" i="1" dirty="0" err="1">
                  <a:solidFill>
                    <a:srgbClr val="C00000"/>
                  </a:solidFill>
                </a:rPr>
                <a:t>p</a:t>
              </a:r>
              <a:r>
                <a:rPr lang="en-US" sz="2400" i="1" baseline="-25000" dirty="0" err="1">
                  <a:solidFill>
                    <a:srgbClr val="C00000"/>
                  </a:solidFill>
                </a:rPr>
                <a:t>k</a:t>
              </a:r>
              <a:endParaRPr lang="en-US" sz="2400" i="1" baseline="-25000" dirty="0">
                <a:solidFill>
                  <a:srgbClr val="C00000"/>
                </a:solidFill>
              </a:endParaRPr>
            </a:p>
          </p:txBody>
        </p:sp>
        <p:cxnSp>
          <p:nvCxnSpPr>
            <p:cNvPr id="100" name="Straight Arrow Connector 99"/>
            <p:cNvCxnSpPr>
              <a:stCxn id="90" idx="6"/>
              <a:endCxn id="95" idx="3"/>
            </p:cNvCxnSpPr>
            <p:nvPr/>
          </p:nvCxnSpPr>
          <p:spPr>
            <a:xfrm flipV="1">
              <a:off x="762000" y="4428529"/>
              <a:ext cx="539843" cy="5490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7"/>
              <a:endCxn id="92" idx="2"/>
            </p:cNvCxnSpPr>
            <p:nvPr/>
          </p:nvCxnSpPr>
          <p:spPr>
            <a:xfrm flipV="1">
              <a:off x="1409607" y="4067615"/>
              <a:ext cx="571593" cy="2531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2" idx="6"/>
              <a:endCxn id="91" idx="2"/>
            </p:cNvCxnSpPr>
            <p:nvPr/>
          </p:nvCxnSpPr>
          <p:spPr>
            <a:xfrm flipV="1">
              <a:off x="2133600" y="3991415"/>
              <a:ext cx="478062"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1" idx="6"/>
              <a:endCxn id="93" idx="2"/>
            </p:cNvCxnSpPr>
            <p:nvPr/>
          </p:nvCxnSpPr>
          <p:spPr>
            <a:xfrm>
              <a:off x="2764062" y="3991415"/>
              <a:ext cx="483616" cy="88707"/>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3" idx="6"/>
              <a:endCxn id="94" idx="2"/>
            </p:cNvCxnSpPr>
            <p:nvPr/>
          </p:nvCxnSpPr>
          <p:spPr>
            <a:xfrm>
              <a:off x="3400078" y="4080122"/>
              <a:ext cx="354584" cy="70353"/>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3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3030"/>
                                        </p:tgtEl>
                                        <p:attrNameLst>
                                          <p:attrName>style.visibility</p:attrName>
                                        </p:attrNameLst>
                                      </p:cBhvr>
                                      <p:to>
                                        <p:strVal val="visible"/>
                                      </p:to>
                                    </p:set>
                                    <p:animEffect transition="in" filter="fade">
                                      <p:cBhvr>
                                        <p:cTn id="21" dur="500"/>
                                        <p:tgtEl>
                                          <p:spTgt spid="383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28" grpId="0"/>
      <p:bldP spid="3830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t>  </a:t>
            </a:r>
          </a:p>
        </p:txBody>
      </p:sp>
      <p:sp>
        <p:nvSpPr>
          <p:cNvPr id="384003" name="Text Box 3"/>
          <p:cNvSpPr txBox="1">
            <a:spLocks noChangeArrowheads="1"/>
          </p:cNvSpPr>
          <p:nvPr/>
        </p:nvSpPr>
        <p:spPr bwMode="auto">
          <a:xfrm>
            <a:off x="436034" y="1228197"/>
            <a:ext cx="7467600" cy="707886"/>
          </a:xfrm>
          <a:prstGeom prst="rect">
            <a:avLst/>
          </a:prstGeom>
          <a:noFill/>
          <a:ln w="50800">
            <a:noFill/>
            <a:miter lim="800000"/>
            <a:headEnd/>
            <a:tailEnd/>
          </a:ln>
          <a:effectLst/>
        </p:spPr>
        <p:txBody>
          <a:bodyPr wrap="square">
            <a:spAutoFit/>
          </a:bodyPr>
          <a:lstStyle/>
          <a:p>
            <a:r>
              <a:rPr lang="el-GR" sz="2000" b="1" dirty="0">
                <a:solidFill>
                  <a:srgbClr val="FF0000"/>
                </a:solidFill>
              </a:rPr>
              <a:t>Ισχυρισμός </a:t>
            </a:r>
            <a:r>
              <a:rPr lang="en-US" sz="2000" b="1" dirty="0">
                <a:solidFill>
                  <a:srgbClr val="FF0000"/>
                </a:solidFill>
              </a:rPr>
              <a:t>2</a:t>
            </a:r>
            <a:r>
              <a:rPr lang="el-GR" sz="2000" b="1" dirty="0">
                <a:solidFill>
                  <a:srgbClr val="FF0000"/>
                </a:solidFill>
              </a:rPr>
              <a:t>:</a:t>
            </a:r>
            <a:r>
              <a:rPr lang="en-US" sz="2000" dirty="0"/>
              <a:t>  </a:t>
            </a:r>
            <a:r>
              <a:rPr lang="el-GR" sz="2000" dirty="0">
                <a:solidFill>
                  <a:srgbClr val="C00000"/>
                </a:solidFill>
              </a:rPr>
              <a:t>Ισχύει η εξής αναλλοίωτη ιδιότητα: Η στοίβα </a:t>
            </a:r>
            <a:r>
              <a:rPr lang="en-US" sz="2000" dirty="0">
                <a:solidFill>
                  <a:srgbClr val="C00000"/>
                </a:solidFill>
              </a:rPr>
              <a:t> </a:t>
            </a:r>
            <a:r>
              <a:rPr lang="en-US" sz="2000" i="1" dirty="0">
                <a:solidFill>
                  <a:srgbClr val="C00000"/>
                </a:solidFill>
              </a:rPr>
              <a:t>S</a:t>
            </a:r>
            <a:r>
              <a:rPr lang="el-GR" sz="2000" i="1" dirty="0">
                <a:solidFill>
                  <a:srgbClr val="C00000"/>
                </a:solidFill>
              </a:rPr>
              <a:t> </a:t>
            </a:r>
            <a:r>
              <a:rPr lang="el-GR" sz="2000" dirty="0">
                <a:solidFill>
                  <a:srgbClr val="C00000"/>
                </a:solidFill>
              </a:rPr>
              <a:t>πάντα περιέχει το κυρτό περίβλημα σε ωρολόγια διάταξη</a:t>
            </a:r>
            <a:r>
              <a:rPr lang="en-US" sz="2000" dirty="0">
                <a:solidFill>
                  <a:srgbClr val="C00000"/>
                </a:solidFill>
              </a:rPr>
              <a:t>.</a:t>
            </a:r>
          </a:p>
        </p:txBody>
      </p:sp>
      <p:sp>
        <p:nvSpPr>
          <p:cNvPr id="384007" name="Text Box 7"/>
          <p:cNvSpPr txBox="1">
            <a:spLocks noChangeArrowheads="1"/>
          </p:cNvSpPr>
          <p:nvPr/>
        </p:nvSpPr>
        <p:spPr bwMode="auto">
          <a:xfrm>
            <a:off x="1202266" y="2890519"/>
            <a:ext cx="7332133" cy="1015663"/>
          </a:xfrm>
          <a:prstGeom prst="rect">
            <a:avLst/>
          </a:prstGeom>
          <a:noFill/>
          <a:ln w="50800">
            <a:noFill/>
            <a:miter lim="800000"/>
            <a:headEnd/>
            <a:tailEnd/>
          </a:ln>
          <a:effectLst/>
        </p:spPr>
        <p:txBody>
          <a:bodyPr wrap="square">
            <a:spAutoFit/>
          </a:bodyPr>
          <a:lstStyle/>
          <a:p>
            <a:r>
              <a:rPr lang="el-GR" sz="2000" dirty="0">
                <a:solidFill>
                  <a:srgbClr val="3333FF"/>
                </a:solidFill>
              </a:rPr>
              <a:t>Έστω ότι ισχύει για τα σημεία </a:t>
            </a:r>
            <a:r>
              <a:rPr lang="en-US" sz="2000" i="1" dirty="0">
                <a:solidFill>
                  <a:srgbClr val="3333FF"/>
                </a:solidFill>
              </a:rPr>
              <a:t>p</a:t>
            </a:r>
            <a:r>
              <a:rPr lang="el-GR" sz="2000" baseline="-25000" dirty="0">
                <a:solidFill>
                  <a:srgbClr val="3333FF"/>
                </a:solidFill>
              </a:rPr>
              <a:t>1</a:t>
            </a:r>
            <a:r>
              <a:rPr lang="en-US" sz="2000" dirty="0">
                <a:solidFill>
                  <a:srgbClr val="3333FF"/>
                </a:solidFill>
              </a:rPr>
              <a:t>,</a:t>
            </a:r>
            <a:r>
              <a:rPr lang="en-US" sz="2000" i="1" dirty="0">
                <a:solidFill>
                  <a:srgbClr val="3333FF"/>
                </a:solidFill>
              </a:rPr>
              <a:t>p</a:t>
            </a:r>
            <a:r>
              <a:rPr lang="el-GR" sz="2000" baseline="-25000" dirty="0">
                <a:solidFill>
                  <a:srgbClr val="3333FF"/>
                </a:solidFill>
              </a:rPr>
              <a:t>2</a:t>
            </a:r>
            <a:r>
              <a:rPr lang="en-US" sz="2000" dirty="0">
                <a:solidFill>
                  <a:srgbClr val="3333FF"/>
                </a:solidFill>
              </a:rPr>
              <a:t>,…,</a:t>
            </a:r>
            <a:r>
              <a:rPr lang="en-US" sz="2000" i="1" dirty="0">
                <a:solidFill>
                  <a:srgbClr val="3333FF"/>
                </a:solidFill>
              </a:rPr>
              <a:t>p</a:t>
            </a:r>
            <a:r>
              <a:rPr lang="en-US" sz="2000" i="1" baseline="-25000" dirty="0">
                <a:solidFill>
                  <a:srgbClr val="3333FF"/>
                </a:solidFill>
              </a:rPr>
              <a:t>i</a:t>
            </a:r>
            <a:r>
              <a:rPr lang="en-US" sz="2000" baseline="-25000" dirty="0">
                <a:solidFill>
                  <a:srgbClr val="3333FF"/>
                </a:solidFill>
              </a:rPr>
              <a:t>-1</a:t>
            </a:r>
            <a:r>
              <a:rPr lang="en-US" sz="2000" dirty="0">
                <a:solidFill>
                  <a:srgbClr val="3333FF"/>
                </a:solidFill>
              </a:rPr>
              <a:t>. </a:t>
            </a:r>
            <a:r>
              <a:rPr lang="el-GR" sz="2000" dirty="0">
                <a:solidFill>
                  <a:srgbClr val="3333FF"/>
                </a:solidFill>
              </a:rPr>
              <a:t>Για το σημείο </a:t>
            </a:r>
            <a:r>
              <a:rPr lang="en-US" sz="2000" i="1" dirty="0">
                <a:solidFill>
                  <a:srgbClr val="3333FF"/>
                </a:solidFill>
              </a:rPr>
              <a:t>p</a:t>
            </a:r>
            <a:r>
              <a:rPr lang="en-US" sz="2000" i="1" baseline="-25000" dirty="0">
                <a:solidFill>
                  <a:srgbClr val="3333FF"/>
                </a:solidFill>
              </a:rPr>
              <a:t>i</a:t>
            </a:r>
            <a:r>
              <a:rPr lang="el-GR" sz="2000" dirty="0">
                <a:solidFill>
                  <a:srgbClr val="3333FF"/>
                </a:solidFill>
              </a:rPr>
              <a:t> που εντίθεται στην </a:t>
            </a:r>
            <a:r>
              <a:rPr lang="en-US" sz="2000" dirty="0">
                <a:solidFill>
                  <a:srgbClr val="3333FF"/>
                </a:solidFill>
              </a:rPr>
              <a:t>S, </a:t>
            </a:r>
            <a:r>
              <a:rPr lang="el-GR" sz="2000" dirty="0">
                <a:solidFill>
                  <a:srgbClr val="3333FF"/>
                </a:solidFill>
              </a:rPr>
              <a:t>ισχύει:</a:t>
            </a:r>
          </a:p>
          <a:p>
            <a:r>
              <a:rPr lang="el-GR" sz="2000" dirty="0">
                <a:solidFill>
                  <a:srgbClr val="3333FF"/>
                </a:solidFill>
              </a:rPr>
              <a:t>(από πριν κάθε σημείο που φεύγει από την </a:t>
            </a:r>
            <a:r>
              <a:rPr lang="en-US" sz="2000" dirty="0">
                <a:solidFill>
                  <a:srgbClr val="3333FF"/>
                </a:solidFill>
              </a:rPr>
              <a:t>S</a:t>
            </a:r>
            <a:r>
              <a:rPr lang="el-GR" sz="2000" dirty="0">
                <a:solidFill>
                  <a:srgbClr val="3333FF"/>
                </a:solidFill>
              </a:rPr>
              <a:t> δεν ανήκει στο </a:t>
            </a:r>
            <a:r>
              <a:rPr lang="en-US" sz="2000" dirty="0">
                <a:solidFill>
                  <a:srgbClr val="3333FF"/>
                </a:solidFill>
              </a:rPr>
              <a:t>CH(P). </a:t>
            </a:r>
            <a:endParaRPr lang="en-US" dirty="0">
              <a:solidFill>
                <a:srgbClr val="3333FF"/>
              </a:solidFill>
            </a:endParaRPr>
          </a:p>
        </p:txBody>
      </p:sp>
      <p:sp>
        <p:nvSpPr>
          <p:cNvPr id="384039" name="Text Box 39"/>
          <p:cNvSpPr txBox="1">
            <a:spLocks noChangeArrowheads="1"/>
          </p:cNvSpPr>
          <p:nvPr/>
        </p:nvSpPr>
        <p:spPr bwMode="auto">
          <a:xfrm>
            <a:off x="5181600" y="4753961"/>
            <a:ext cx="3166533" cy="400110"/>
          </a:xfrm>
          <a:prstGeom prst="rect">
            <a:avLst/>
          </a:prstGeom>
          <a:noFill/>
          <a:ln w="50800">
            <a:noFill/>
            <a:miter lim="800000"/>
            <a:headEnd/>
            <a:tailEnd/>
          </a:ln>
          <a:effectLst/>
        </p:spPr>
        <p:txBody>
          <a:bodyPr wrap="square">
            <a:spAutoFit/>
          </a:bodyPr>
          <a:lstStyle/>
          <a:p>
            <a:r>
              <a:rPr lang="el-GR" sz="2000" dirty="0">
                <a:solidFill>
                  <a:srgbClr val="3333FF"/>
                </a:solidFill>
              </a:rPr>
              <a:t>Η αναλλοίωτη ισχύει ακόμα.</a:t>
            </a:r>
            <a:endParaRPr lang="en-US" sz="2000" dirty="0">
              <a:solidFill>
                <a:srgbClr val="3333FF"/>
              </a:solidFill>
            </a:endParaRPr>
          </a:p>
        </p:txBody>
      </p:sp>
      <p:sp>
        <p:nvSpPr>
          <p:cNvPr id="384041" name="Text Box 41"/>
          <p:cNvSpPr txBox="1">
            <a:spLocks noChangeArrowheads="1"/>
          </p:cNvSpPr>
          <p:nvPr/>
        </p:nvSpPr>
        <p:spPr bwMode="auto">
          <a:xfrm>
            <a:off x="-32366" y="2085945"/>
            <a:ext cx="1234633" cy="400110"/>
          </a:xfrm>
          <a:prstGeom prst="rect">
            <a:avLst/>
          </a:prstGeom>
          <a:noFill/>
          <a:ln w="9525">
            <a:noFill/>
            <a:miter lim="800000"/>
            <a:headEnd/>
            <a:tailEnd/>
          </a:ln>
          <a:effectLst/>
        </p:spPr>
        <p:txBody>
          <a:bodyPr wrap="none">
            <a:spAutoFit/>
          </a:bodyPr>
          <a:lstStyle/>
          <a:p>
            <a:r>
              <a:rPr lang="el-GR" sz="2000" dirty="0">
                <a:solidFill>
                  <a:srgbClr val="008000"/>
                </a:solidFill>
              </a:rPr>
              <a:t>Απόδειξη:</a:t>
            </a:r>
            <a:endParaRPr lang="en-US" sz="2000" dirty="0">
              <a:solidFill>
                <a:srgbClr val="008000"/>
              </a:solidFill>
            </a:endParaRPr>
          </a:p>
        </p:txBody>
      </p:sp>
      <p:sp>
        <p:nvSpPr>
          <p:cNvPr id="42" name="Rectangle 2"/>
          <p:cNvSpPr txBox="1">
            <a:spLocks noChangeArrowheads="1"/>
          </p:cNvSpPr>
          <p:nvPr/>
        </p:nvSpPr>
        <p:spPr>
          <a:xfrm>
            <a:off x="685800" y="1524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l-GR"/>
              <a:t>Απόδειξη Ορθότητας</a:t>
            </a:r>
            <a:endParaRPr lang="en-US" dirty="0"/>
          </a:p>
        </p:txBody>
      </p:sp>
      <p:sp>
        <p:nvSpPr>
          <p:cNvPr id="43" name="Line 62"/>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44" name="Text Box 7"/>
          <p:cNvSpPr txBox="1">
            <a:spLocks noChangeArrowheads="1"/>
          </p:cNvSpPr>
          <p:nvPr/>
        </p:nvSpPr>
        <p:spPr bwMode="auto">
          <a:xfrm>
            <a:off x="1202267" y="2105055"/>
            <a:ext cx="7010400" cy="400110"/>
          </a:xfrm>
          <a:prstGeom prst="rect">
            <a:avLst/>
          </a:prstGeom>
          <a:noFill/>
          <a:ln w="50800">
            <a:noFill/>
            <a:miter lim="800000"/>
            <a:headEnd/>
            <a:tailEnd/>
          </a:ln>
          <a:effectLst/>
        </p:spPr>
        <p:txBody>
          <a:bodyPr wrap="square">
            <a:spAutoFit/>
          </a:bodyPr>
          <a:lstStyle/>
          <a:p>
            <a:r>
              <a:rPr lang="el-GR" sz="2000" dirty="0">
                <a:solidFill>
                  <a:srgbClr val="3333FF"/>
                </a:solidFill>
              </a:rPr>
              <a:t>Με επαγωγή:</a:t>
            </a:r>
            <a:endParaRPr lang="en-US" dirty="0">
              <a:solidFill>
                <a:srgbClr val="3333FF"/>
              </a:solidFill>
            </a:endParaRPr>
          </a:p>
        </p:txBody>
      </p:sp>
      <p:sp>
        <p:nvSpPr>
          <p:cNvPr id="45" name="Text Box 7"/>
          <p:cNvSpPr txBox="1">
            <a:spLocks noChangeArrowheads="1"/>
          </p:cNvSpPr>
          <p:nvPr/>
        </p:nvSpPr>
        <p:spPr bwMode="auto">
          <a:xfrm>
            <a:off x="1202267" y="2505165"/>
            <a:ext cx="7010400" cy="400110"/>
          </a:xfrm>
          <a:prstGeom prst="rect">
            <a:avLst/>
          </a:prstGeom>
          <a:noFill/>
          <a:ln w="50800">
            <a:noFill/>
            <a:miter lim="800000"/>
            <a:headEnd/>
            <a:tailEnd/>
          </a:ln>
          <a:effectLst/>
        </p:spPr>
        <p:txBody>
          <a:bodyPr wrap="square">
            <a:spAutoFit/>
          </a:bodyPr>
          <a:lstStyle/>
          <a:p>
            <a:r>
              <a:rPr lang="el-GR" sz="2000" dirty="0">
                <a:solidFill>
                  <a:srgbClr val="3333FF"/>
                </a:solidFill>
              </a:rPr>
              <a:t>Αρχικά: 2 σημεία έχουν ως κυρτό περίβλημα τον εαυτό τους.</a:t>
            </a:r>
            <a:endParaRPr lang="en-US" dirty="0">
              <a:solidFill>
                <a:srgbClr val="3333FF"/>
              </a:solidFill>
            </a:endParaRPr>
          </a:p>
        </p:txBody>
      </p:sp>
      <p:grpSp>
        <p:nvGrpSpPr>
          <p:cNvPr id="10" name="Group 9"/>
          <p:cNvGrpSpPr/>
          <p:nvPr/>
        </p:nvGrpSpPr>
        <p:grpSpPr>
          <a:xfrm>
            <a:off x="1569186" y="4492351"/>
            <a:ext cx="2992662" cy="1468205"/>
            <a:chOff x="1569186" y="4492351"/>
            <a:chExt cx="2992662" cy="1468205"/>
          </a:xfrm>
        </p:grpSpPr>
        <p:sp>
          <p:nvSpPr>
            <p:cNvPr id="47" name="Oval 4"/>
            <p:cNvSpPr>
              <a:spLocks noChangeArrowheads="1"/>
            </p:cNvSpPr>
            <p:nvPr/>
          </p:nvSpPr>
          <p:spPr bwMode="auto">
            <a:xfrm>
              <a:off x="1950186" y="5808156"/>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48" name="Oval 5"/>
            <p:cNvSpPr>
              <a:spLocks noChangeArrowheads="1"/>
            </p:cNvSpPr>
            <p:nvPr/>
          </p:nvSpPr>
          <p:spPr bwMode="auto">
            <a:xfrm>
              <a:off x="3952248" y="4822021"/>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49" name="Oval 6"/>
            <p:cNvSpPr>
              <a:spLocks noChangeArrowheads="1"/>
            </p:cNvSpPr>
            <p:nvPr/>
          </p:nvSpPr>
          <p:spPr bwMode="auto">
            <a:xfrm>
              <a:off x="3321786" y="4898221"/>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50" name="Oval 7"/>
            <p:cNvSpPr>
              <a:spLocks noChangeArrowheads="1"/>
            </p:cNvSpPr>
            <p:nvPr/>
          </p:nvSpPr>
          <p:spPr bwMode="auto">
            <a:xfrm>
              <a:off x="4409448" y="548993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52" name="Oval 11"/>
            <p:cNvSpPr>
              <a:spLocks noChangeArrowheads="1"/>
            </p:cNvSpPr>
            <p:nvPr/>
          </p:nvSpPr>
          <p:spPr bwMode="auto">
            <a:xfrm>
              <a:off x="2620111" y="5205253"/>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53" name="Rectangle 52"/>
            <p:cNvSpPr/>
            <p:nvPr/>
          </p:nvSpPr>
          <p:spPr>
            <a:xfrm>
              <a:off x="1569186" y="5427156"/>
              <a:ext cx="447558" cy="461665"/>
            </a:xfrm>
            <a:prstGeom prst="rect">
              <a:avLst/>
            </a:prstGeom>
          </p:spPr>
          <p:txBody>
            <a:bodyPr wrap="none">
              <a:spAutoFit/>
            </a:bodyPr>
            <a:lstStyle/>
            <a:p>
              <a:r>
                <a:rPr lang="en-US" sz="2400" i="1" dirty="0">
                  <a:solidFill>
                    <a:srgbClr val="C00000"/>
                  </a:solidFill>
                </a:rPr>
                <a:t>p</a:t>
              </a:r>
              <a:r>
                <a:rPr lang="en-US" sz="2400" baseline="-25000" dirty="0">
                  <a:solidFill>
                    <a:srgbClr val="C00000"/>
                  </a:solidFill>
                </a:rPr>
                <a:t>1</a:t>
              </a:r>
            </a:p>
          </p:txBody>
        </p:sp>
        <p:sp>
          <p:nvSpPr>
            <p:cNvPr id="54" name="Rectangle 53"/>
            <p:cNvSpPr/>
            <p:nvPr/>
          </p:nvSpPr>
          <p:spPr>
            <a:xfrm>
              <a:off x="4104648" y="5383441"/>
              <a:ext cx="389850" cy="461665"/>
            </a:xfrm>
            <a:prstGeom prst="rect">
              <a:avLst/>
            </a:prstGeom>
          </p:spPr>
          <p:txBody>
            <a:bodyPr wrap="none">
              <a:spAutoFit/>
            </a:bodyPr>
            <a:lstStyle/>
            <a:p>
              <a:r>
                <a:rPr lang="en-US" sz="2400" i="1" dirty="0">
                  <a:solidFill>
                    <a:srgbClr val="C00000"/>
                  </a:solidFill>
                </a:rPr>
                <a:t>p</a:t>
              </a:r>
              <a:r>
                <a:rPr lang="en-US" sz="2400" i="1" baseline="-25000" dirty="0">
                  <a:solidFill>
                    <a:srgbClr val="C00000"/>
                  </a:solidFill>
                </a:rPr>
                <a:t>i</a:t>
              </a:r>
            </a:p>
          </p:txBody>
        </p:sp>
        <p:sp>
          <p:nvSpPr>
            <p:cNvPr id="55" name="Rectangle 54"/>
            <p:cNvSpPr/>
            <p:nvPr/>
          </p:nvSpPr>
          <p:spPr>
            <a:xfrm>
              <a:off x="4028448" y="4492351"/>
              <a:ext cx="393056" cy="461665"/>
            </a:xfrm>
            <a:prstGeom prst="rect">
              <a:avLst/>
            </a:prstGeom>
          </p:spPr>
          <p:txBody>
            <a:bodyPr wrap="none">
              <a:spAutoFit/>
            </a:bodyPr>
            <a:lstStyle/>
            <a:p>
              <a:r>
                <a:rPr lang="en-US" sz="2400" i="1" dirty="0" err="1">
                  <a:solidFill>
                    <a:srgbClr val="C00000"/>
                  </a:solidFill>
                </a:rPr>
                <a:t>p</a:t>
              </a:r>
              <a:r>
                <a:rPr lang="en-US" sz="2400" i="1" baseline="-25000" dirty="0" err="1">
                  <a:solidFill>
                    <a:srgbClr val="C00000"/>
                  </a:solidFill>
                </a:rPr>
                <a:t>j</a:t>
              </a:r>
              <a:endParaRPr lang="en-US" sz="2400" i="1" baseline="-25000" dirty="0">
                <a:solidFill>
                  <a:srgbClr val="C00000"/>
                </a:solidFill>
              </a:endParaRPr>
            </a:p>
          </p:txBody>
        </p:sp>
        <p:cxnSp>
          <p:nvCxnSpPr>
            <p:cNvPr id="57" name="Straight Arrow Connector 56"/>
            <p:cNvCxnSpPr>
              <a:stCxn id="47" idx="6"/>
              <a:endCxn id="52" idx="3"/>
            </p:cNvCxnSpPr>
            <p:nvPr/>
          </p:nvCxnSpPr>
          <p:spPr>
            <a:xfrm flipV="1">
              <a:off x="2102586" y="5335335"/>
              <a:ext cx="539843" cy="5490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7"/>
              <a:endCxn id="49" idx="2"/>
            </p:cNvCxnSpPr>
            <p:nvPr/>
          </p:nvCxnSpPr>
          <p:spPr>
            <a:xfrm flipV="1">
              <a:off x="2750193" y="4974421"/>
              <a:ext cx="571593" cy="2531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6"/>
              <a:endCxn id="48" idx="2"/>
            </p:cNvCxnSpPr>
            <p:nvPr/>
          </p:nvCxnSpPr>
          <p:spPr>
            <a:xfrm flipV="1">
              <a:off x="3474186" y="4898221"/>
              <a:ext cx="478062"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8" idx="4"/>
              <a:endCxn id="50" idx="0"/>
            </p:cNvCxnSpPr>
            <p:nvPr/>
          </p:nvCxnSpPr>
          <p:spPr>
            <a:xfrm>
              <a:off x="4028448" y="4974421"/>
              <a:ext cx="457200" cy="515509"/>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4114800" y="3810000"/>
            <a:ext cx="306704" cy="3048000"/>
          </a:xfrm>
          <a:prstGeom prst="rect">
            <a:avLst/>
          </a:prstGeom>
          <a:solidFill>
            <a:srgbClr val="E46C0A">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317959" y="4088802"/>
            <a:ext cx="2324470" cy="646331"/>
          </a:xfrm>
          <a:prstGeom prst="rect">
            <a:avLst/>
          </a:prstGeom>
        </p:spPr>
        <p:txBody>
          <a:bodyPr wrap="square">
            <a:spAutoFit/>
          </a:bodyPr>
          <a:lstStyle/>
          <a:p>
            <a:r>
              <a:rPr lang="el-GR" dirty="0">
                <a:solidFill>
                  <a:srgbClr val="3333FF"/>
                </a:solidFill>
              </a:rPr>
              <a:t>Θα έπρεπε να υπάρχει σημείο εδώ (άτοπο)</a:t>
            </a:r>
            <a:endParaRPr lang="el-GR" dirty="0"/>
          </a:p>
        </p:txBody>
      </p:sp>
      <p:cxnSp>
        <p:nvCxnSpPr>
          <p:cNvPr id="13" name="Straight Arrow Connector 12"/>
          <p:cNvCxnSpPr/>
          <p:nvPr/>
        </p:nvCxnSpPr>
        <p:spPr>
          <a:xfrm flipV="1">
            <a:off x="1480194" y="4267201"/>
            <a:ext cx="2744782" cy="14476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84007"/>
                                        </p:tgtEl>
                                        <p:attrNameLst>
                                          <p:attrName>style.visibility</p:attrName>
                                        </p:attrNameLst>
                                      </p:cBhvr>
                                      <p:to>
                                        <p:strVal val="visible"/>
                                      </p:to>
                                    </p:set>
                                    <p:animEffect transition="in" filter="fade">
                                      <p:cBhvr>
                                        <p:cTn id="16" dur="500"/>
                                        <p:tgtEl>
                                          <p:spTgt spid="38400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4039"/>
                                        </p:tgtEl>
                                        <p:attrNameLst>
                                          <p:attrName>style.visibility</p:attrName>
                                        </p:attrNameLst>
                                      </p:cBhvr>
                                      <p:to>
                                        <p:strVal val="visible"/>
                                      </p:to>
                                    </p:set>
                                    <p:animEffect transition="in" filter="fade">
                                      <p:cBhvr>
                                        <p:cTn id="35" dur="500"/>
                                        <p:tgtEl>
                                          <p:spTgt spid="38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7" grpId="0"/>
      <p:bldP spid="384039" grpId="0"/>
      <p:bldP spid="44" grpId="0"/>
      <p:bldP spid="45" grpId="0"/>
      <p:bldP spid="9" grpId="0"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685800" y="152400"/>
            <a:ext cx="7772400" cy="1143000"/>
          </a:xfrm>
        </p:spPr>
        <p:txBody>
          <a:bodyPr/>
          <a:lstStyle/>
          <a:p>
            <a:r>
              <a:rPr lang="el-GR" dirty="0"/>
              <a:t>Χρόνος Εκτέλεσης</a:t>
            </a:r>
            <a:endParaRPr lang="en-US" dirty="0"/>
          </a:p>
        </p:txBody>
      </p:sp>
      <p:sp>
        <p:nvSpPr>
          <p:cNvPr id="386054" name="Text Box 6"/>
          <p:cNvSpPr txBox="1">
            <a:spLocks noChangeArrowheads="1"/>
          </p:cNvSpPr>
          <p:nvPr/>
        </p:nvSpPr>
        <p:spPr bwMode="auto">
          <a:xfrm>
            <a:off x="914400" y="5715000"/>
            <a:ext cx="3552576" cy="369332"/>
          </a:xfrm>
          <a:prstGeom prst="rect">
            <a:avLst/>
          </a:prstGeom>
          <a:noFill/>
          <a:ln w="50800">
            <a:noFill/>
            <a:miter lim="800000"/>
            <a:headEnd/>
            <a:tailEnd/>
          </a:ln>
          <a:effectLst/>
        </p:spPr>
        <p:txBody>
          <a:bodyPr wrap="none">
            <a:spAutoFit/>
          </a:bodyPr>
          <a:lstStyle/>
          <a:p>
            <a:r>
              <a:rPr lang="el-GR" dirty="0"/>
              <a:t>Ο χρόνος εκτέλεσης είναι </a:t>
            </a:r>
            <a:r>
              <a:rPr lang="en-US" b="1" i="1" dirty="0"/>
              <a:t>O</a:t>
            </a:r>
            <a:r>
              <a:rPr lang="en-US" b="1" dirty="0"/>
              <a:t>(</a:t>
            </a:r>
            <a:r>
              <a:rPr lang="en-US" b="1" i="1" dirty="0"/>
              <a:t>n</a:t>
            </a:r>
            <a:r>
              <a:rPr lang="en-US" b="1" dirty="0"/>
              <a:t> </a:t>
            </a:r>
            <a:r>
              <a:rPr lang="en-US" b="1" dirty="0" err="1"/>
              <a:t>lg</a:t>
            </a:r>
            <a:r>
              <a:rPr lang="en-US" b="1" dirty="0"/>
              <a:t> </a:t>
            </a:r>
            <a:r>
              <a:rPr lang="en-US" b="1" i="1" dirty="0"/>
              <a:t>n</a:t>
            </a:r>
            <a:r>
              <a:rPr lang="en-US" b="1" dirty="0"/>
              <a:t>)</a:t>
            </a:r>
            <a:r>
              <a:rPr lang="en-US" dirty="0"/>
              <a:t>.</a:t>
            </a:r>
            <a:r>
              <a:rPr lang="en-US" b="1" dirty="0"/>
              <a:t> </a:t>
            </a:r>
          </a:p>
        </p:txBody>
      </p:sp>
      <p:sp>
        <p:nvSpPr>
          <p:cNvPr id="386055" name="Line 7"/>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386056" name="Line 8"/>
          <p:cNvSpPr>
            <a:spLocks noChangeShapeType="1"/>
          </p:cNvSpPr>
          <p:nvPr/>
        </p:nvSpPr>
        <p:spPr bwMode="auto">
          <a:xfrm>
            <a:off x="1600200" y="2514600"/>
            <a:ext cx="7086600" cy="0"/>
          </a:xfrm>
          <a:prstGeom prst="line">
            <a:avLst/>
          </a:prstGeom>
          <a:noFill/>
          <a:ln w="9525">
            <a:solidFill>
              <a:srgbClr val="008000"/>
            </a:solidFill>
            <a:round/>
            <a:headEnd/>
            <a:tailEnd/>
          </a:ln>
          <a:effectLst/>
        </p:spPr>
        <p:txBody>
          <a:bodyPr/>
          <a:lstStyle/>
          <a:p>
            <a:endParaRPr lang="en-US"/>
          </a:p>
        </p:txBody>
      </p:sp>
      <p:sp>
        <p:nvSpPr>
          <p:cNvPr id="386057" name="Text Box 9"/>
          <p:cNvSpPr txBox="1">
            <a:spLocks noChangeArrowheads="1"/>
          </p:cNvSpPr>
          <p:nvPr/>
        </p:nvSpPr>
        <p:spPr bwMode="auto">
          <a:xfrm>
            <a:off x="2743200" y="2089666"/>
            <a:ext cx="6172200" cy="369332"/>
          </a:xfrm>
          <a:prstGeom prst="rect">
            <a:avLst/>
          </a:prstGeom>
          <a:noFill/>
          <a:ln w="9525">
            <a:noFill/>
            <a:miter lim="800000"/>
            <a:headEnd/>
            <a:tailEnd/>
          </a:ln>
          <a:effectLst/>
        </p:spPr>
        <p:txBody>
          <a:bodyPr wrap="square">
            <a:spAutoFit/>
          </a:bodyPr>
          <a:lstStyle/>
          <a:p>
            <a:r>
              <a:rPr lang="en-US" dirty="0">
                <a:solidFill>
                  <a:srgbClr val="3333FF"/>
                </a:solidFill>
              </a:rPr>
              <a:t>#</a:t>
            </a:r>
            <a:r>
              <a:rPr lang="el-GR" dirty="0">
                <a:solidFill>
                  <a:srgbClr val="3333FF"/>
                </a:solidFill>
              </a:rPr>
              <a:t>πράξεων	χρόνος</a:t>
            </a:r>
            <a:r>
              <a:rPr lang="en-US" dirty="0">
                <a:solidFill>
                  <a:srgbClr val="3333FF"/>
                </a:solidFill>
              </a:rPr>
              <a:t> </a:t>
            </a:r>
            <a:r>
              <a:rPr lang="el-GR" dirty="0">
                <a:solidFill>
                  <a:srgbClr val="3333FF"/>
                </a:solidFill>
              </a:rPr>
              <a:t>ανά</a:t>
            </a:r>
            <a:r>
              <a:rPr lang="en-US" dirty="0">
                <a:solidFill>
                  <a:srgbClr val="3333FF"/>
                </a:solidFill>
              </a:rPr>
              <a:t> </a:t>
            </a:r>
            <a:r>
              <a:rPr lang="el-GR" dirty="0">
                <a:solidFill>
                  <a:srgbClr val="3333FF"/>
                </a:solidFill>
              </a:rPr>
              <a:t>πράξη		σύνολο</a:t>
            </a:r>
            <a:endParaRPr lang="en-US" dirty="0">
              <a:solidFill>
                <a:srgbClr val="3333FF"/>
              </a:solidFill>
            </a:endParaRPr>
          </a:p>
        </p:txBody>
      </p:sp>
      <p:sp>
        <p:nvSpPr>
          <p:cNvPr id="386058" name="Text Box 10"/>
          <p:cNvSpPr txBox="1">
            <a:spLocks noChangeArrowheads="1"/>
          </p:cNvSpPr>
          <p:nvPr/>
        </p:nvSpPr>
        <p:spPr bwMode="auto">
          <a:xfrm>
            <a:off x="1371600" y="3355376"/>
            <a:ext cx="7742825" cy="369332"/>
          </a:xfrm>
          <a:prstGeom prst="rect">
            <a:avLst/>
          </a:prstGeom>
          <a:noFill/>
          <a:ln w="9525">
            <a:noFill/>
            <a:miter lim="800000"/>
            <a:headEnd/>
            <a:tailEnd/>
          </a:ln>
          <a:effectLst/>
        </p:spPr>
        <p:txBody>
          <a:bodyPr wrap="none">
            <a:spAutoFit/>
          </a:bodyPr>
          <a:lstStyle/>
          <a:p>
            <a:r>
              <a:rPr lang="en-US" dirty="0">
                <a:solidFill>
                  <a:srgbClr val="CC3300"/>
                </a:solidFill>
              </a:rPr>
              <a:t>Push</a:t>
            </a:r>
            <a:r>
              <a:rPr lang="el-GR" dirty="0">
                <a:solidFill>
                  <a:srgbClr val="CC3300"/>
                </a:solidFill>
              </a:rPr>
              <a:t>		</a:t>
            </a:r>
            <a:r>
              <a:rPr lang="en-US" i="1" dirty="0">
                <a:solidFill>
                  <a:srgbClr val="CC3300"/>
                </a:solidFill>
              </a:rPr>
              <a:t>n</a:t>
            </a:r>
            <a:r>
              <a:rPr lang="el-GR" i="1" dirty="0">
                <a:solidFill>
                  <a:srgbClr val="CC3300"/>
                </a:solidFill>
              </a:rPr>
              <a:t>		</a:t>
            </a:r>
            <a:r>
              <a:rPr lang="en-US" i="1" dirty="0">
                <a:solidFill>
                  <a:srgbClr val="CC3300"/>
                </a:solidFill>
                <a:sym typeface="Symbol" pitchFamily="18" charset="2"/>
              </a:rPr>
              <a:t>O</a:t>
            </a:r>
            <a:r>
              <a:rPr lang="en-US" dirty="0">
                <a:solidFill>
                  <a:srgbClr val="CC3300"/>
                </a:solidFill>
              </a:rPr>
              <a:t>(1)</a:t>
            </a:r>
            <a:r>
              <a:rPr lang="el-GR" dirty="0">
                <a:solidFill>
                  <a:srgbClr val="CC3300"/>
                </a:solidFill>
              </a:rPr>
              <a:t>		             </a:t>
            </a:r>
            <a:r>
              <a:rPr lang="en-US" dirty="0">
                <a:solidFill>
                  <a:srgbClr val="CC3300"/>
                </a:solidFill>
                <a:sym typeface="Symbol" pitchFamily="18" charset="2"/>
              </a:rPr>
              <a:t></a:t>
            </a:r>
            <a:r>
              <a:rPr lang="en-US" dirty="0">
                <a:solidFill>
                  <a:srgbClr val="CC3300"/>
                </a:solidFill>
              </a:rPr>
              <a:t>(</a:t>
            </a:r>
            <a:r>
              <a:rPr lang="en-US" i="1" dirty="0">
                <a:solidFill>
                  <a:srgbClr val="CC3300"/>
                </a:solidFill>
              </a:rPr>
              <a:t>n</a:t>
            </a:r>
            <a:r>
              <a:rPr lang="en-US" dirty="0">
                <a:solidFill>
                  <a:srgbClr val="CC3300"/>
                </a:solidFill>
              </a:rPr>
              <a:t>)                </a:t>
            </a:r>
          </a:p>
        </p:txBody>
      </p:sp>
      <p:sp>
        <p:nvSpPr>
          <p:cNvPr id="386059" name="Text Box 11"/>
          <p:cNvSpPr txBox="1">
            <a:spLocks noChangeArrowheads="1"/>
          </p:cNvSpPr>
          <p:nvPr/>
        </p:nvSpPr>
        <p:spPr bwMode="auto">
          <a:xfrm>
            <a:off x="1371600" y="3724708"/>
            <a:ext cx="7696199" cy="369332"/>
          </a:xfrm>
          <a:prstGeom prst="rect">
            <a:avLst/>
          </a:prstGeom>
          <a:noFill/>
          <a:ln w="9525">
            <a:noFill/>
            <a:miter lim="800000"/>
            <a:headEnd/>
            <a:tailEnd/>
          </a:ln>
          <a:effectLst/>
        </p:spPr>
        <p:txBody>
          <a:bodyPr wrap="square">
            <a:spAutoFit/>
          </a:bodyPr>
          <a:lstStyle/>
          <a:p>
            <a:r>
              <a:rPr lang="en-US" dirty="0">
                <a:solidFill>
                  <a:srgbClr val="CC3300"/>
                </a:solidFill>
              </a:rPr>
              <a:t>Pop       </a:t>
            </a:r>
            <a:r>
              <a:rPr lang="el-GR" dirty="0">
                <a:solidFill>
                  <a:srgbClr val="CC3300"/>
                </a:solidFill>
              </a:rPr>
              <a:t>	             </a:t>
            </a:r>
            <a:r>
              <a:rPr lang="en-US" dirty="0">
                <a:solidFill>
                  <a:srgbClr val="CC3300"/>
                </a:solidFill>
                <a:sym typeface="Symbol" pitchFamily="18" charset="2"/>
              </a:rPr>
              <a:t> </a:t>
            </a:r>
            <a:r>
              <a:rPr lang="en-US" i="1" dirty="0">
                <a:solidFill>
                  <a:srgbClr val="CC3300"/>
                </a:solidFill>
              </a:rPr>
              <a:t>n</a:t>
            </a:r>
            <a:r>
              <a:rPr lang="en-US" dirty="0">
                <a:solidFill>
                  <a:srgbClr val="CC3300"/>
                </a:solidFill>
              </a:rPr>
              <a:t> </a:t>
            </a:r>
            <a:r>
              <a:rPr lang="en-US" dirty="0">
                <a:solidFill>
                  <a:srgbClr val="CC3300"/>
                </a:solidFill>
                <a:sym typeface="Symbol" pitchFamily="18" charset="2"/>
              </a:rPr>
              <a:t> 2                   </a:t>
            </a:r>
            <a:r>
              <a:rPr lang="el-GR" dirty="0">
                <a:solidFill>
                  <a:srgbClr val="CC3300"/>
                </a:solidFill>
                <a:sym typeface="Symbol" pitchFamily="18" charset="2"/>
              </a:rPr>
              <a:t>	</a:t>
            </a:r>
            <a:r>
              <a:rPr lang="en-US" i="1" dirty="0">
                <a:solidFill>
                  <a:srgbClr val="CC3300"/>
                </a:solidFill>
                <a:sym typeface="Symbol" pitchFamily="18" charset="2"/>
              </a:rPr>
              <a:t>O</a:t>
            </a:r>
            <a:r>
              <a:rPr lang="en-US" dirty="0">
                <a:solidFill>
                  <a:srgbClr val="CC3300"/>
                </a:solidFill>
                <a:sym typeface="Symbol" pitchFamily="18" charset="2"/>
              </a:rPr>
              <a:t>(1) </a:t>
            </a:r>
            <a:r>
              <a:rPr lang="el-GR" dirty="0">
                <a:solidFill>
                  <a:srgbClr val="CC3300"/>
                </a:solidFill>
                <a:sym typeface="Symbol" pitchFamily="18" charset="2"/>
              </a:rPr>
              <a:t>		</a:t>
            </a:r>
            <a:r>
              <a:rPr lang="en-US" dirty="0">
                <a:solidFill>
                  <a:srgbClr val="CC3300"/>
                </a:solidFill>
                <a:sym typeface="Symbol" pitchFamily="18" charset="2"/>
              </a:rPr>
              <a:t>             </a:t>
            </a:r>
            <a:r>
              <a:rPr lang="en-US" i="1" dirty="0">
                <a:solidFill>
                  <a:srgbClr val="CC3300"/>
                </a:solidFill>
                <a:sym typeface="Symbol" pitchFamily="18" charset="2"/>
              </a:rPr>
              <a:t>O</a:t>
            </a:r>
            <a:r>
              <a:rPr lang="en-US" dirty="0">
                <a:solidFill>
                  <a:srgbClr val="CC3300"/>
                </a:solidFill>
                <a:sym typeface="Symbol" pitchFamily="18" charset="2"/>
              </a:rPr>
              <a:t>(</a:t>
            </a:r>
            <a:r>
              <a:rPr lang="en-US" i="1" dirty="0">
                <a:solidFill>
                  <a:srgbClr val="CC3300"/>
                </a:solidFill>
                <a:sym typeface="Symbol" pitchFamily="18" charset="2"/>
              </a:rPr>
              <a:t>n</a:t>
            </a:r>
            <a:r>
              <a:rPr lang="en-US" dirty="0">
                <a:solidFill>
                  <a:srgbClr val="CC3300"/>
                </a:solidFill>
                <a:sym typeface="Symbol" pitchFamily="18" charset="2"/>
              </a:rPr>
              <a:t>)</a:t>
            </a:r>
            <a:r>
              <a:rPr lang="en-US" dirty="0">
                <a:solidFill>
                  <a:srgbClr val="CC3300"/>
                </a:solidFill>
              </a:rPr>
              <a:t> </a:t>
            </a:r>
          </a:p>
        </p:txBody>
      </p:sp>
      <p:sp>
        <p:nvSpPr>
          <p:cNvPr id="386061" name="Text Box 13"/>
          <p:cNvSpPr txBox="1">
            <a:spLocks noChangeArrowheads="1"/>
          </p:cNvSpPr>
          <p:nvPr/>
        </p:nvSpPr>
        <p:spPr bwMode="auto">
          <a:xfrm>
            <a:off x="1371600" y="2986044"/>
            <a:ext cx="7696199" cy="369332"/>
          </a:xfrm>
          <a:prstGeom prst="rect">
            <a:avLst/>
          </a:prstGeom>
          <a:noFill/>
          <a:ln w="9525">
            <a:noFill/>
            <a:miter lim="800000"/>
            <a:headEnd/>
            <a:tailEnd/>
          </a:ln>
          <a:effectLst/>
        </p:spPr>
        <p:txBody>
          <a:bodyPr wrap="square">
            <a:spAutoFit/>
          </a:bodyPr>
          <a:lstStyle/>
          <a:p>
            <a:r>
              <a:rPr lang="el-GR" dirty="0">
                <a:solidFill>
                  <a:srgbClr val="CC3300"/>
                </a:solidFill>
              </a:rPr>
              <a:t>Ταξινόμηση	</a:t>
            </a:r>
            <a:r>
              <a:rPr lang="en-US" dirty="0">
                <a:solidFill>
                  <a:srgbClr val="CC3300"/>
                </a:solidFill>
              </a:rPr>
              <a:t>1            </a:t>
            </a:r>
            <a:r>
              <a:rPr lang="el-GR" dirty="0">
                <a:solidFill>
                  <a:srgbClr val="CC3300"/>
                </a:solidFill>
              </a:rPr>
              <a:t>	               </a:t>
            </a:r>
            <a:r>
              <a:rPr lang="en-US" i="1" dirty="0">
                <a:solidFill>
                  <a:srgbClr val="CC3300"/>
                </a:solidFill>
              </a:rPr>
              <a:t>O</a:t>
            </a:r>
            <a:r>
              <a:rPr lang="en-US" dirty="0">
                <a:solidFill>
                  <a:srgbClr val="CC3300"/>
                </a:solidFill>
              </a:rPr>
              <a:t>(</a:t>
            </a:r>
            <a:r>
              <a:rPr lang="en-US" i="1" dirty="0">
                <a:solidFill>
                  <a:srgbClr val="CC3300"/>
                </a:solidFill>
              </a:rPr>
              <a:t>n</a:t>
            </a:r>
            <a:r>
              <a:rPr lang="en-US" dirty="0">
                <a:solidFill>
                  <a:srgbClr val="CC3300"/>
                </a:solidFill>
              </a:rPr>
              <a:t> </a:t>
            </a:r>
            <a:r>
              <a:rPr lang="en-US" dirty="0" err="1">
                <a:solidFill>
                  <a:srgbClr val="CC3300"/>
                </a:solidFill>
              </a:rPr>
              <a:t>lg</a:t>
            </a:r>
            <a:r>
              <a:rPr lang="en-US" dirty="0">
                <a:solidFill>
                  <a:srgbClr val="CC3300"/>
                </a:solidFill>
              </a:rPr>
              <a:t> </a:t>
            </a:r>
            <a:r>
              <a:rPr lang="en-US" i="1" dirty="0">
                <a:solidFill>
                  <a:srgbClr val="CC3300"/>
                </a:solidFill>
              </a:rPr>
              <a:t>n</a:t>
            </a:r>
            <a:r>
              <a:rPr lang="en-US" dirty="0">
                <a:solidFill>
                  <a:srgbClr val="CC3300"/>
                </a:solidFill>
              </a:rPr>
              <a:t>)        </a:t>
            </a:r>
            <a:r>
              <a:rPr lang="el-GR" dirty="0">
                <a:solidFill>
                  <a:srgbClr val="CC3300"/>
                </a:solidFill>
              </a:rPr>
              <a:t>	          </a:t>
            </a:r>
            <a:r>
              <a:rPr lang="en-US" i="1" dirty="0">
                <a:solidFill>
                  <a:srgbClr val="CC3300"/>
                </a:solidFill>
              </a:rPr>
              <a:t>O</a:t>
            </a:r>
            <a:r>
              <a:rPr lang="en-US" dirty="0">
                <a:solidFill>
                  <a:srgbClr val="CC3300"/>
                </a:solidFill>
              </a:rPr>
              <a:t>(</a:t>
            </a:r>
            <a:r>
              <a:rPr lang="en-US" i="1" dirty="0">
                <a:solidFill>
                  <a:srgbClr val="CC3300"/>
                </a:solidFill>
              </a:rPr>
              <a:t>n</a:t>
            </a:r>
            <a:r>
              <a:rPr lang="en-US" dirty="0">
                <a:solidFill>
                  <a:srgbClr val="CC3300"/>
                </a:solidFill>
              </a:rPr>
              <a:t> </a:t>
            </a:r>
            <a:r>
              <a:rPr lang="en-US" dirty="0" err="1">
                <a:solidFill>
                  <a:srgbClr val="CC3300"/>
                </a:solidFill>
              </a:rPr>
              <a:t>lg</a:t>
            </a:r>
            <a:r>
              <a:rPr lang="en-US" dirty="0">
                <a:solidFill>
                  <a:srgbClr val="CC3300"/>
                </a:solidFill>
              </a:rPr>
              <a:t> </a:t>
            </a:r>
            <a:r>
              <a:rPr lang="en-US" i="1" dirty="0">
                <a:solidFill>
                  <a:srgbClr val="CC3300"/>
                </a:solidFill>
              </a:rPr>
              <a:t>n</a:t>
            </a:r>
            <a:r>
              <a:rPr lang="en-US" dirty="0">
                <a:solidFill>
                  <a:srgbClr val="CC3300"/>
                </a:solidFill>
              </a:rPr>
              <a:t>) </a:t>
            </a:r>
          </a:p>
        </p:txBody>
      </p:sp>
      <p:sp>
        <p:nvSpPr>
          <p:cNvPr id="386062" name="Text Box 14"/>
          <p:cNvSpPr txBox="1">
            <a:spLocks noChangeArrowheads="1"/>
          </p:cNvSpPr>
          <p:nvPr/>
        </p:nvSpPr>
        <p:spPr bwMode="auto">
          <a:xfrm>
            <a:off x="2665288" y="4125852"/>
            <a:ext cx="745717" cy="400110"/>
          </a:xfrm>
          <a:prstGeom prst="rect">
            <a:avLst/>
          </a:prstGeom>
          <a:noFill/>
          <a:ln w="9525">
            <a:noFill/>
            <a:miter lim="800000"/>
            <a:headEnd/>
            <a:tailEnd/>
          </a:ln>
          <a:effectLst/>
        </p:spPr>
        <p:txBody>
          <a:bodyPr wrap="none">
            <a:spAutoFit/>
          </a:bodyPr>
          <a:lstStyle/>
          <a:p>
            <a:r>
              <a:rPr lang="el-GR" sz="2000" dirty="0">
                <a:solidFill>
                  <a:schemeClr val="accent2"/>
                </a:solidFill>
              </a:rPr>
              <a:t>Γιατί;</a:t>
            </a:r>
            <a:endParaRPr lang="en-US" sz="2000" dirty="0">
              <a:solidFill>
                <a:schemeClr val="accent2"/>
              </a:solidFill>
            </a:endParaRPr>
          </a:p>
        </p:txBody>
      </p:sp>
      <p:sp>
        <p:nvSpPr>
          <p:cNvPr id="386067" name="Text Box 19"/>
          <p:cNvSpPr txBox="1">
            <a:spLocks noChangeArrowheads="1"/>
          </p:cNvSpPr>
          <p:nvPr/>
        </p:nvSpPr>
        <p:spPr bwMode="auto">
          <a:xfrm>
            <a:off x="1371600" y="2616712"/>
            <a:ext cx="7467600" cy="369332"/>
          </a:xfrm>
          <a:prstGeom prst="rect">
            <a:avLst/>
          </a:prstGeom>
          <a:noFill/>
          <a:ln w="9525">
            <a:noFill/>
            <a:miter lim="800000"/>
            <a:headEnd/>
            <a:tailEnd/>
          </a:ln>
          <a:effectLst/>
        </p:spPr>
        <p:txBody>
          <a:bodyPr wrap="square">
            <a:spAutoFit/>
          </a:bodyPr>
          <a:lstStyle/>
          <a:p>
            <a:r>
              <a:rPr lang="el-GR" dirty="0">
                <a:solidFill>
                  <a:srgbClr val="CC3300"/>
                </a:solidFill>
              </a:rPr>
              <a:t>Εύρεση </a:t>
            </a:r>
            <a:r>
              <a:rPr lang="en-US" i="1" dirty="0">
                <a:solidFill>
                  <a:srgbClr val="CC3300"/>
                </a:solidFill>
              </a:rPr>
              <a:t>p</a:t>
            </a:r>
            <a:r>
              <a:rPr lang="en-US" baseline="-25000" dirty="0">
                <a:solidFill>
                  <a:srgbClr val="CC3300"/>
                </a:solidFill>
              </a:rPr>
              <a:t>1	</a:t>
            </a:r>
            <a:r>
              <a:rPr lang="en-US" dirty="0">
                <a:solidFill>
                  <a:srgbClr val="CC3300"/>
                </a:solidFill>
              </a:rPr>
              <a:t>1		</a:t>
            </a:r>
            <a:r>
              <a:rPr lang="en-US" dirty="0">
                <a:solidFill>
                  <a:srgbClr val="CC3300"/>
                </a:solidFill>
                <a:sym typeface="Symbol" pitchFamily="18" charset="2"/>
              </a:rPr>
              <a:t>(</a:t>
            </a:r>
            <a:r>
              <a:rPr lang="en-US" i="1" dirty="0">
                <a:solidFill>
                  <a:srgbClr val="CC3300"/>
                </a:solidFill>
                <a:sym typeface="Symbol" pitchFamily="18" charset="2"/>
              </a:rPr>
              <a:t>n</a:t>
            </a:r>
            <a:r>
              <a:rPr lang="en-US" dirty="0">
                <a:solidFill>
                  <a:srgbClr val="CC3300"/>
                </a:solidFill>
                <a:sym typeface="Symbol" pitchFamily="18" charset="2"/>
              </a:rPr>
              <a:t>)		            (</a:t>
            </a:r>
            <a:r>
              <a:rPr lang="en-US" i="1" dirty="0">
                <a:solidFill>
                  <a:srgbClr val="CC3300"/>
                </a:solidFill>
                <a:sym typeface="Symbol" pitchFamily="18" charset="2"/>
              </a:rPr>
              <a:t>n</a:t>
            </a:r>
            <a:r>
              <a:rPr lang="en-US" dirty="0">
                <a:solidFill>
                  <a:srgbClr val="CC3300"/>
                </a:solidFill>
                <a:sym typeface="Symbol" pitchFamily="18" charset="2"/>
              </a:rPr>
              <a:t>)</a:t>
            </a:r>
          </a:p>
        </p:txBody>
      </p:sp>
      <p:cxnSp>
        <p:nvCxnSpPr>
          <p:cNvPr id="4" name="Straight Arrow Connector 3"/>
          <p:cNvCxnSpPr/>
          <p:nvPr/>
        </p:nvCxnSpPr>
        <p:spPr>
          <a:xfrm flipV="1">
            <a:off x="3124200" y="4038600"/>
            <a:ext cx="286805" cy="15240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86061">
                                            <p:txEl>
                                              <p:pRg st="0" end="0"/>
                                            </p:txEl>
                                          </p:spTgt>
                                        </p:tgtEl>
                                        <p:attrNameLst>
                                          <p:attrName>style.visibility</p:attrName>
                                        </p:attrNameLst>
                                      </p:cBhvr>
                                      <p:to>
                                        <p:strVal val="visible"/>
                                      </p:to>
                                    </p:set>
                                    <p:animEffect transition="in" filter="slide(fromBottom)">
                                      <p:cBhvr>
                                        <p:cTn id="7" dur="500"/>
                                        <p:tgtEl>
                                          <p:spTgt spid="3860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6058"/>
                                        </p:tgtEl>
                                        <p:attrNameLst>
                                          <p:attrName>style.visibility</p:attrName>
                                        </p:attrNameLst>
                                      </p:cBhvr>
                                      <p:to>
                                        <p:strVal val="visible"/>
                                      </p:to>
                                    </p:set>
                                    <p:animEffect transition="in" filter="slide(fromBottom)">
                                      <p:cBhvr>
                                        <p:cTn id="12" dur="500"/>
                                        <p:tgtEl>
                                          <p:spTgt spid="38605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86059">
                                            <p:txEl>
                                              <p:pRg st="0" end="0"/>
                                            </p:txEl>
                                          </p:spTgt>
                                        </p:tgtEl>
                                        <p:attrNameLst>
                                          <p:attrName>style.visibility</p:attrName>
                                        </p:attrNameLst>
                                      </p:cBhvr>
                                      <p:to>
                                        <p:strVal val="visible"/>
                                      </p:to>
                                    </p:set>
                                    <p:animEffect transition="in" filter="slide(fromBottom)">
                                      <p:cBhvr>
                                        <p:cTn id="17" dur="500"/>
                                        <p:tgtEl>
                                          <p:spTgt spid="3860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500"/>
                            </p:stCondLst>
                            <p:childTnLst>
                              <p:par>
                                <p:cTn id="24" presetID="12" presetClass="entr" presetSubtype="4" fill="hold" nodeType="afterEffect">
                                  <p:stCondLst>
                                    <p:cond delay="0"/>
                                  </p:stCondLst>
                                  <p:childTnLst>
                                    <p:set>
                                      <p:cBhvr>
                                        <p:cTn id="25" dur="1" fill="hold">
                                          <p:stCondLst>
                                            <p:cond delay="0"/>
                                          </p:stCondLst>
                                        </p:cTn>
                                        <p:tgtEl>
                                          <p:spTgt spid="386062">
                                            <p:txEl>
                                              <p:pRg st="0" end="0"/>
                                            </p:txEl>
                                          </p:spTgt>
                                        </p:tgtEl>
                                        <p:attrNameLst>
                                          <p:attrName>style.visibility</p:attrName>
                                        </p:attrNameLst>
                                      </p:cBhvr>
                                      <p:to>
                                        <p:strVal val="visible"/>
                                      </p:to>
                                    </p:set>
                                    <p:animEffect transition="in" filter="slide(fromBottom)">
                                      <p:cBhvr>
                                        <p:cTn id="26" dur="500"/>
                                        <p:tgtEl>
                                          <p:spTgt spid="38606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86054">
                                            <p:txEl>
                                              <p:pRg st="0" end="0"/>
                                            </p:txEl>
                                          </p:spTgt>
                                        </p:tgtEl>
                                        <p:attrNameLst>
                                          <p:attrName>style.visibility</p:attrName>
                                        </p:attrNameLst>
                                      </p:cBhvr>
                                      <p:to>
                                        <p:strVal val="visible"/>
                                      </p:to>
                                    </p:set>
                                    <p:animEffect transition="in" filter="box(in)">
                                      <p:cBhvr>
                                        <p:cTn id="31" dur="500"/>
                                        <p:tgtEl>
                                          <p:spTgt spid="3860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Κάτω Φράγμα</a:t>
            </a:r>
          </a:p>
        </p:txBody>
      </p:sp>
      <p:sp>
        <p:nvSpPr>
          <p:cNvPr id="3" name="Text Box 6"/>
          <p:cNvSpPr txBox="1">
            <a:spLocks noChangeArrowheads="1"/>
          </p:cNvSpPr>
          <p:nvPr/>
        </p:nvSpPr>
        <p:spPr bwMode="auto">
          <a:xfrm>
            <a:off x="381000" y="1676400"/>
            <a:ext cx="8280472" cy="400110"/>
          </a:xfrm>
          <a:prstGeom prst="rect">
            <a:avLst/>
          </a:prstGeom>
          <a:noFill/>
          <a:ln w="50800">
            <a:noFill/>
            <a:miter lim="800000"/>
            <a:headEnd/>
            <a:tailEnd/>
          </a:ln>
          <a:effectLst/>
        </p:spPr>
        <p:txBody>
          <a:bodyPr wrap="none">
            <a:spAutoFit/>
          </a:bodyPr>
          <a:lstStyle/>
          <a:p>
            <a:r>
              <a:rPr lang="el-GR" sz="2000" dirty="0"/>
              <a:t>Θεώρημα: Δεν μπορούμε να βρούμε αλγόριθμο στη </a:t>
            </a:r>
            <a:r>
              <a:rPr lang="en-US" sz="2000" dirty="0"/>
              <a:t>RAM</a:t>
            </a:r>
            <a:r>
              <a:rPr lang="el-GR" sz="2000" dirty="0"/>
              <a:t> με κόστος </a:t>
            </a:r>
            <a:r>
              <a:rPr lang="en-US" sz="2000" dirty="0"/>
              <a:t>o(</a:t>
            </a:r>
            <a:r>
              <a:rPr lang="en-US" sz="2000" dirty="0" err="1"/>
              <a:t>nlogn</a:t>
            </a:r>
            <a:r>
              <a:rPr lang="en-US" sz="2000" dirty="0"/>
              <a:t>).</a:t>
            </a:r>
            <a:endParaRPr lang="en-US" sz="2000" b="1" dirty="0"/>
          </a:p>
        </p:txBody>
      </p:sp>
      <p:sp>
        <p:nvSpPr>
          <p:cNvPr id="4" name="Text Box 41"/>
          <p:cNvSpPr txBox="1">
            <a:spLocks noChangeArrowheads="1"/>
          </p:cNvSpPr>
          <p:nvPr/>
        </p:nvSpPr>
        <p:spPr bwMode="auto">
          <a:xfrm>
            <a:off x="381000" y="2590800"/>
            <a:ext cx="1234633" cy="400110"/>
          </a:xfrm>
          <a:prstGeom prst="rect">
            <a:avLst/>
          </a:prstGeom>
          <a:noFill/>
          <a:ln w="9525">
            <a:noFill/>
            <a:miter lim="800000"/>
            <a:headEnd/>
            <a:tailEnd/>
          </a:ln>
          <a:effectLst/>
        </p:spPr>
        <p:txBody>
          <a:bodyPr wrap="none">
            <a:spAutoFit/>
          </a:bodyPr>
          <a:lstStyle/>
          <a:p>
            <a:r>
              <a:rPr lang="el-GR" sz="2000" dirty="0">
                <a:solidFill>
                  <a:srgbClr val="008000"/>
                </a:solidFill>
              </a:rPr>
              <a:t>Απόδειξη:</a:t>
            </a:r>
            <a:endParaRPr lang="en-US" sz="2000" dirty="0">
              <a:solidFill>
                <a:srgbClr val="008000"/>
              </a:solidFill>
            </a:endParaRPr>
          </a:p>
        </p:txBody>
      </p:sp>
      <mc:AlternateContent xmlns:mc="http://schemas.openxmlformats.org/markup-compatibility/2006" xmlns:a14="http://schemas.microsoft.com/office/drawing/2010/main">
        <mc:Choice Requires="a14">
          <p:sp>
            <p:nvSpPr>
              <p:cNvPr id="5" name="Text Box 7"/>
              <p:cNvSpPr txBox="1">
                <a:spLocks noChangeArrowheads="1"/>
              </p:cNvSpPr>
              <p:nvPr/>
            </p:nvSpPr>
            <p:spPr bwMode="auto">
              <a:xfrm>
                <a:off x="609600" y="2990910"/>
                <a:ext cx="7848600" cy="2594172"/>
              </a:xfrm>
              <a:prstGeom prst="rect">
                <a:avLst/>
              </a:prstGeom>
              <a:noFill/>
              <a:ln w="50800">
                <a:noFill/>
                <a:miter lim="800000"/>
                <a:headEnd/>
                <a:tailEnd/>
              </a:ln>
              <a:effectLst/>
            </p:spPr>
            <p:txBody>
              <a:bodyPr wrap="square">
                <a:spAutoFit/>
              </a:bodyPr>
              <a:lstStyle/>
              <a:p>
                <a:r>
                  <a:rPr lang="el-GR" sz="2000" dirty="0">
                    <a:solidFill>
                      <a:srgbClr val="3333FF"/>
                    </a:solidFill>
                  </a:rPr>
                  <a:t>Έστω τα σημεία </a:t>
                </a:r>
                <a:r>
                  <a:rPr lang="en-US" sz="2000" i="1" dirty="0">
                    <a:solidFill>
                      <a:srgbClr val="3333FF"/>
                    </a:solidFill>
                  </a:rPr>
                  <a:t>x</a:t>
                </a:r>
                <a:r>
                  <a:rPr lang="en-US" sz="2000" baseline="-25000" dirty="0">
                    <a:solidFill>
                      <a:srgbClr val="3333FF"/>
                    </a:solidFill>
                  </a:rPr>
                  <a:t>1</a:t>
                </a:r>
                <a:r>
                  <a:rPr lang="en-US" sz="2000" dirty="0">
                    <a:solidFill>
                      <a:srgbClr val="3333FF"/>
                    </a:solidFill>
                  </a:rPr>
                  <a:t>,</a:t>
                </a:r>
                <a:r>
                  <a:rPr lang="en-US" sz="2000" i="1" dirty="0">
                    <a:solidFill>
                      <a:srgbClr val="3333FF"/>
                    </a:solidFill>
                  </a:rPr>
                  <a:t>x</a:t>
                </a:r>
                <a:r>
                  <a:rPr lang="en-US" sz="2000" baseline="-25000" dirty="0">
                    <a:solidFill>
                      <a:srgbClr val="3333FF"/>
                    </a:solidFill>
                  </a:rPr>
                  <a:t>2</a:t>
                </a:r>
                <a:r>
                  <a:rPr lang="en-US" sz="2000" dirty="0">
                    <a:solidFill>
                      <a:srgbClr val="3333FF"/>
                    </a:solidFill>
                  </a:rPr>
                  <a:t>,…,</a:t>
                </a:r>
                <a:r>
                  <a:rPr lang="en-US" sz="2000" i="1" dirty="0" err="1">
                    <a:solidFill>
                      <a:srgbClr val="3333FF"/>
                    </a:solidFill>
                  </a:rPr>
                  <a:t>x</a:t>
                </a:r>
                <a:r>
                  <a:rPr lang="en-US" sz="2000" i="1" baseline="-25000" dirty="0" err="1">
                    <a:solidFill>
                      <a:srgbClr val="3333FF"/>
                    </a:solidFill>
                  </a:rPr>
                  <a:t>n</a:t>
                </a:r>
                <a:r>
                  <a:rPr lang="el-GR" sz="2000" dirty="0">
                    <a:solidFill>
                      <a:srgbClr val="3333FF"/>
                    </a:solidFill>
                  </a:rPr>
                  <a:t> προς ταξινόμηση. Κατασκευάζουμε σημεία στον δισδιάστατο χώρο: </a:t>
                </a:r>
                <a14:m>
                  <m:oMath xmlns:m="http://schemas.openxmlformats.org/officeDocument/2006/math">
                    <m:d>
                      <m:dPr>
                        <m:ctrlPr>
                          <a:rPr lang="en-US" sz="2000" b="0" i="1" smtClean="0">
                            <a:solidFill>
                              <a:srgbClr val="3333FF"/>
                            </a:solidFill>
                            <a:latin typeface="Cambria Math" panose="02040503050406030204" pitchFamily="18" charset="0"/>
                          </a:rPr>
                        </m:ctrlPr>
                      </m:dPr>
                      <m:e>
                        <m:sSub>
                          <m:sSubPr>
                            <m:ctrlPr>
                              <a:rPr lang="en-US" sz="2000" b="0" i="1" smtClean="0">
                                <a:solidFill>
                                  <a:srgbClr val="3333FF"/>
                                </a:solidFill>
                                <a:latin typeface="Cambria Math" panose="02040503050406030204" pitchFamily="18" charset="0"/>
                              </a:rPr>
                            </m:ctrlPr>
                          </m:sSubPr>
                          <m:e>
                            <m:r>
                              <a:rPr lang="en-US" sz="2000" b="0" i="1" smtClean="0">
                                <a:solidFill>
                                  <a:srgbClr val="3333FF"/>
                                </a:solidFill>
                                <a:latin typeface="Cambria Math"/>
                              </a:rPr>
                              <m:t>𝑥</m:t>
                            </m:r>
                          </m:e>
                          <m:sub>
                            <m:r>
                              <a:rPr lang="en-US" sz="2000" b="0" i="1" smtClean="0">
                                <a:solidFill>
                                  <a:srgbClr val="3333FF"/>
                                </a:solidFill>
                                <a:latin typeface="Cambria Math"/>
                              </a:rPr>
                              <m:t>𝑖</m:t>
                            </m:r>
                          </m:sub>
                        </m:sSub>
                        <m:r>
                          <a:rPr lang="en-US" sz="2000" b="0" i="1" smtClean="0">
                            <a:solidFill>
                              <a:srgbClr val="3333FF"/>
                            </a:solidFill>
                            <a:latin typeface="Cambria Math"/>
                          </a:rPr>
                          <m:t>,</m:t>
                        </m:r>
                        <m:sSubSup>
                          <m:sSubSupPr>
                            <m:ctrlPr>
                              <a:rPr lang="en-US" sz="2000" b="0" i="1" smtClean="0">
                                <a:solidFill>
                                  <a:srgbClr val="3333FF"/>
                                </a:solidFill>
                                <a:latin typeface="Cambria Math" panose="02040503050406030204" pitchFamily="18" charset="0"/>
                              </a:rPr>
                            </m:ctrlPr>
                          </m:sSubSupPr>
                          <m:e>
                            <m:r>
                              <a:rPr lang="en-US" sz="2000" b="0" i="1" smtClean="0">
                                <a:solidFill>
                                  <a:srgbClr val="3333FF"/>
                                </a:solidFill>
                                <a:latin typeface="Cambria Math"/>
                              </a:rPr>
                              <m:t>𝑥</m:t>
                            </m:r>
                          </m:e>
                          <m:sub>
                            <m:r>
                              <a:rPr lang="en-US" sz="2000" b="0" i="1" smtClean="0">
                                <a:solidFill>
                                  <a:srgbClr val="3333FF"/>
                                </a:solidFill>
                                <a:latin typeface="Cambria Math"/>
                              </a:rPr>
                              <m:t>𝑖</m:t>
                            </m:r>
                          </m:sub>
                          <m:sup>
                            <m:r>
                              <a:rPr lang="en-US" sz="2000" b="0" i="1" smtClean="0">
                                <a:solidFill>
                                  <a:srgbClr val="3333FF"/>
                                </a:solidFill>
                                <a:latin typeface="Cambria Math"/>
                              </a:rPr>
                              <m:t>2</m:t>
                            </m:r>
                          </m:sup>
                        </m:sSubSup>
                      </m:e>
                    </m:d>
                  </m:oMath>
                </a14:m>
                <a:r>
                  <a:rPr lang="en-US" sz="2000" dirty="0">
                    <a:solidFill>
                      <a:srgbClr val="3333FF"/>
                    </a:solidFill>
                  </a:rPr>
                  <a:t>. </a:t>
                </a:r>
              </a:p>
              <a:p>
                <a:endParaRPr lang="en-US" sz="2000" dirty="0">
                  <a:solidFill>
                    <a:srgbClr val="3333FF"/>
                  </a:solidFill>
                </a:endParaRPr>
              </a:p>
              <a:p>
                <a:r>
                  <a:rPr lang="el-GR" sz="2000" dirty="0">
                    <a:solidFill>
                      <a:srgbClr val="3333FF"/>
                    </a:solidFill>
                  </a:rPr>
                  <a:t>Έστω αλγόριθμος </a:t>
                </a:r>
                <a:r>
                  <a:rPr lang="el-GR" sz="2000" b="1" i="1" dirty="0">
                    <a:solidFill>
                      <a:srgbClr val="3333FF"/>
                    </a:solidFill>
                    <a:ea typeface="PMingLiU-ExtB" pitchFamily="18" charset="-120"/>
                  </a:rPr>
                  <a:t>Α</a:t>
                </a:r>
                <a:r>
                  <a:rPr lang="el-GR" sz="2000" dirty="0">
                    <a:solidFill>
                      <a:srgbClr val="3333FF"/>
                    </a:solidFill>
                  </a:rPr>
                  <a:t> με </a:t>
                </a:r>
                <a:r>
                  <a:rPr lang="en-US" sz="2000" dirty="0">
                    <a:solidFill>
                      <a:srgbClr val="3333FF"/>
                    </a:solidFill>
                  </a:rPr>
                  <a:t>T(n)</a:t>
                </a:r>
                <a:r>
                  <a:rPr lang="el-GR" sz="2000" dirty="0">
                    <a:solidFill>
                      <a:srgbClr val="3333FF"/>
                    </a:solidFill>
                  </a:rPr>
                  <a:t> χρόνο. Τότε σε </a:t>
                </a:r>
                <a:r>
                  <a:rPr lang="en-US" sz="2000" dirty="0">
                    <a:solidFill>
                      <a:srgbClr val="3333FF"/>
                    </a:solidFill>
                  </a:rPr>
                  <a:t>T(n) </a:t>
                </a:r>
                <a:r>
                  <a:rPr lang="el-GR" sz="2000" dirty="0">
                    <a:solidFill>
                      <a:srgbClr val="3333FF"/>
                    </a:solidFill>
                  </a:rPr>
                  <a:t>χρόνο βρίσκουμε το κυρτό περίβλημα που είναι μία παραβολή. Βρίσκουμε το χαμηλότερο σημείο και απλά διατρέχουμε για να πάρουμε την ταξινομημένη ακολουθία σε χρόνο </a:t>
                </a:r>
                <a:r>
                  <a:rPr lang="en-US" sz="2000" dirty="0">
                    <a:solidFill>
                      <a:srgbClr val="3333FF"/>
                    </a:solidFill>
                  </a:rPr>
                  <a:t>T(n)+O(n)</a:t>
                </a:r>
                <a:r>
                  <a:rPr lang="el-GR" sz="2000" dirty="0">
                    <a:solidFill>
                      <a:srgbClr val="3333FF"/>
                    </a:solidFill>
                  </a:rPr>
                  <a:t>. </a:t>
                </a:r>
                <a:r>
                  <a:rPr lang="en-US" sz="2000" dirty="0">
                    <a:solidFill>
                      <a:srgbClr val="3333FF"/>
                    </a:solidFill>
                  </a:rPr>
                  <a:t>To </a:t>
                </a:r>
                <a:r>
                  <a:rPr lang="el-GR" sz="2000" dirty="0">
                    <a:solidFill>
                      <a:srgbClr val="3333FF"/>
                    </a:solidFill>
                  </a:rPr>
                  <a:t>Τ</a:t>
                </a:r>
                <a:r>
                  <a:rPr lang="en-US" sz="2000" dirty="0">
                    <a:solidFill>
                      <a:srgbClr val="3333FF"/>
                    </a:solidFill>
                  </a:rPr>
                  <a:t>(n</a:t>
                </a:r>
                <a:r>
                  <a:rPr lang="el-GR" sz="2000" dirty="0">
                    <a:solidFill>
                      <a:srgbClr val="3333FF"/>
                    </a:solidFill>
                  </a:rPr>
                  <a:t>) δεν μπορεί να είναι </a:t>
                </a:r>
                <a:r>
                  <a:rPr lang="en-US" sz="2000" dirty="0">
                    <a:solidFill>
                      <a:srgbClr val="3333FF"/>
                    </a:solidFill>
                  </a:rPr>
                  <a:t>o(</a:t>
                </a:r>
                <a:r>
                  <a:rPr lang="en-US" sz="2000" dirty="0" err="1">
                    <a:solidFill>
                      <a:srgbClr val="3333FF"/>
                    </a:solidFill>
                  </a:rPr>
                  <a:t>nlogn</a:t>
                </a:r>
                <a:r>
                  <a:rPr lang="en-US" sz="2000" dirty="0">
                    <a:solidFill>
                      <a:srgbClr val="3333FF"/>
                    </a:solidFill>
                  </a:rPr>
                  <a:t>)</a:t>
                </a:r>
                <a:r>
                  <a:rPr lang="el-GR" sz="2000" dirty="0">
                    <a:solidFill>
                      <a:srgbClr val="3333FF"/>
                    </a:solidFill>
                  </a:rPr>
                  <a:t> αφού υπάρχει κάτω φράγμα για την ταξινόμηση της τάξηςΩ</a:t>
                </a:r>
                <a:r>
                  <a:rPr lang="en-US" sz="2000" dirty="0">
                    <a:solidFill>
                      <a:srgbClr val="3333FF"/>
                    </a:solidFill>
                  </a:rPr>
                  <a:t>(</a:t>
                </a:r>
                <a:r>
                  <a:rPr lang="en-US" sz="2000" dirty="0" err="1">
                    <a:solidFill>
                      <a:srgbClr val="3333FF"/>
                    </a:solidFill>
                  </a:rPr>
                  <a:t>nlogn</a:t>
                </a:r>
                <a:r>
                  <a:rPr lang="en-US" sz="2000" dirty="0">
                    <a:solidFill>
                      <a:srgbClr val="3333FF"/>
                    </a:solidFill>
                  </a:rPr>
                  <a:t>).</a:t>
                </a:r>
                <a:endParaRPr lang="en-US" dirty="0">
                  <a:solidFill>
                    <a:srgbClr val="3333FF"/>
                  </a:solidFill>
                </a:endParaRPr>
              </a:p>
            </p:txBody>
          </p:sp>
        </mc:Choice>
        <mc:Fallback xmlns="">
          <p:sp>
            <p:nvSpPr>
              <p:cNvPr id="5" name="Text Box 7"/>
              <p:cNvSpPr txBox="1">
                <a:spLocks noRot="1" noChangeAspect="1" noMove="1" noResize="1" noEditPoints="1" noAdjustHandles="1" noChangeArrowheads="1" noChangeShapeType="1" noTextEdit="1"/>
              </p:cNvSpPr>
              <p:nvPr/>
            </p:nvSpPr>
            <p:spPr bwMode="auto">
              <a:xfrm>
                <a:off x="609600" y="2990910"/>
                <a:ext cx="7848600" cy="2594172"/>
              </a:xfrm>
              <a:prstGeom prst="rect">
                <a:avLst/>
              </a:prstGeom>
              <a:blipFill rotWithShape="1">
                <a:blip r:embed="rId3" cstate="print"/>
                <a:stretch>
                  <a:fillRect l="-776" t="-1176" r="-932" b="-3294"/>
                </a:stretch>
              </a:blipFill>
              <a:ln w="50800">
                <a:noFill/>
                <a:miter lim="800000"/>
                <a:headEnd/>
                <a:tailEnd/>
              </a:ln>
              <a:effectLst/>
            </p:spPr>
            <p:txBody>
              <a:bodyPr/>
              <a:lstStyle/>
              <a:p>
                <a:r>
                  <a:rPr lang="el-GR">
                    <a:noFill/>
                  </a:rPr>
                  <a:t> </a:t>
                </a:r>
              </a:p>
            </p:txBody>
          </p:sp>
        </mc:Fallback>
      </mc:AlternateContent>
    </p:spTree>
    <p:extLst>
      <p:ext uri="{BB962C8B-B14F-4D97-AF65-F5344CB8AC3E}">
        <p14:creationId xmlns:p14="http://schemas.microsoft.com/office/powerpoint/2010/main" val="287904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Βιβλιογραφία</a:t>
            </a:r>
            <a:endParaRPr lang="en-US" dirty="0"/>
          </a:p>
        </p:txBody>
      </p:sp>
      <p:sp>
        <p:nvSpPr>
          <p:cNvPr id="3" name="Content Placeholder 2"/>
          <p:cNvSpPr>
            <a:spLocks noGrp="1"/>
          </p:cNvSpPr>
          <p:nvPr>
            <p:ph idx="1"/>
          </p:nvPr>
        </p:nvSpPr>
        <p:spPr>
          <a:xfrm>
            <a:off x="228600" y="1600200"/>
            <a:ext cx="7239000" cy="4525963"/>
          </a:xfrm>
        </p:spPr>
        <p:txBody>
          <a:bodyPr/>
          <a:lstStyle/>
          <a:p>
            <a:r>
              <a:rPr lang="el-GR" dirty="0"/>
              <a:t>Υπολογιστική Γεωμετρία – Αλγόριθμοι και Εφαρμογές. </a:t>
            </a:r>
            <a:r>
              <a:rPr lang="en-US" dirty="0"/>
              <a:t>Mark de Berg, Mark van </a:t>
            </a:r>
            <a:r>
              <a:rPr lang="en-US" dirty="0" err="1"/>
              <a:t>Kreveld</a:t>
            </a:r>
            <a:r>
              <a:rPr lang="en-US" dirty="0"/>
              <a:t>, Mark </a:t>
            </a:r>
            <a:r>
              <a:rPr lang="en-US" dirty="0" err="1"/>
              <a:t>Overmars</a:t>
            </a:r>
            <a:r>
              <a:rPr lang="en-US" dirty="0"/>
              <a:t>, </a:t>
            </a:r>
            <a:r>
              <a:rPr lang="en-US" dirty="0" err="1"/>
              <a:t>Otrief</a:t>
            </a:r>
            <a:r>
              <a:rPr lang="en-US" dirty="0"/>
              <a:t> Cheong. </a:t>
            </a:r>
            <a:r>
              <a:rPr lang="el-GR" dirty="0"/>
              <a:t>ΠΕΚ 2011. (προτεινόμενο βιβλίο)</a:t>
            </a:r>
          </a:p>
          <a:p>
            <a:endParaRPr lang="el-GR" dirty="0"/>
          </a:p>
          <a:p>
            <a:r>
              <a:rPr lang="el-GR" dirty="0"/>
              <a:t>Υπολογιστική Γεωμετρία: μία σύγχρονη αλγοριθμική προσέγγιση. Γιάννης Ζ. Εμίρης. Εκδόσεις Κλειδάριθμος, 2008.</a:t>
            </a:r>
            <a:endParaRPr lang="en-US" dirty="0"/>
          </a:p>
        </p:txBody>
      </p:sp>
      <p:pic>
        <p:nvPicPr>
          <p:cNvPr id="49154" name="Picture 2" descr="C:\Users\Andrew\Desktop\978-960-524-336-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1234064"/>
            <a:ext cx="2197455" cy="2606675"/>
          </a:xfrm>
          <a:prstGeom prst="rect">
            <a:avLst/>
          </a:prstGeom>
          <a:noFill/>
          <a:extLst>
            <a:ext uri="{909E8E84-426E-40DD-AFC4-6F175D3DCCD1}">
              <a14:hiddenFill xmlns:a14="http://schemas.microsoft.com/office/drawing/2010/main">
                <a:solidFill>
                  <a:srgbClr val="FFFFFF"/>
                </a:solidFill>
              </a14:hiddenFill>
            </a:ext>
          </a:extLst>
        </p:spPr>
      </p:pic>
      <p:pic>
        <p:nvPicPr>
          <p:cNvPr id="49155" name="Picture 3" descr="C:\Users\Andrew\Desktop\b13844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3327" y="4419600"/>
            <a:ext cx="1524000" cy="2152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Κυρτό Περίβλημα</a:t>
            </a:r>
          </a:p>
        </p:txBody>
      </p:sp>
      <p:pic>
        <p:nvPicPr>
          <p:cNvPr id="501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447800"/>
            <a:ext cx="1574482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754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Δυναμικό Κυρτό Περίβλημα</a:t>
            </a:r>
          </a:p>
        </p:txBody>
      </p:sp>
      <p:sp>
        <p:nvSpPr>
          <p:cNvPr id="3" name="Content Placeholder 2"/>
          <p:cNvSpPr>
            <a:spLocks noGrp="1"/>
          </p:cNvSpPr>
          <p:nvPr>
            <p:ph idx="1"/>
          </p:nvPr>
        </p:nvSpPr>
        <p:spPr/>
        <p:txBody>
          <a:bodyPr/>
          <a:lstStyle/>
          <a:p>
            <a:pPr marL="0" indent="0">
              <a:buNone/>
            </a:pPr>
            <a:r>
              <a:rPr lang="el-GR" dirty="0"/>
              <a:t>Ενθέσεις και Διαγραφές Σημείων:</a:t>
            </a:r>
          </a:p>
          <a:p>
            <a:pPr marL="914400" lvl="1" indent="-514350">
              <a:buFont typeface="+mj-lt"/>
              <a:buAutoNum type="arabicPeriod"/>
            </a:pPr>
            <a:r>
              <a:rPr lang="el-GR" dirty="0"/>
              <a:t>Ένθεση: αύξηση του πλήθους των σημείων στο περίβλημα κατά 1</a:t>
            </a:r>
          </a:p>
          <a:p>
            <a:pPr marL="914400" lvl="1" indent="-514350">
              <a:buFont typeface="+mj-lt"/>
              <a:buAutoNum type="arabicPeriod"/>
            </a:pPr>
            <a:r>
              <a:rPr lang="el-GR" dirty="0"/>
              <a:t>Διαγραφή: μπορεί να μετατρέψει ένα περίβλημα 3 σημείων σε ένα με </a:t>
            </a:r>
            <a:r>
              <a:rPr lang="en-US" dirty="0"/>
              <a:t>n-1</a:t>
            </a:r>
            <a:r>
              <a:rPr lang="el-GR" dirty="0"/>
              <a:t> σημεία.</a:t>
            </a:r>
          </a:p>
          <a:p>
            <a:pPr marL="400050" lvl="1" indent="0">
              <a:buNone/>
            </a:pPr>
            <a:endParaRPr lang="el-GR" dirty="0"/>
          </a:p>
          <a:p>
            <a:pPr marL="400050" lvl="1" indent="0">
              <a:buNone/>
            </a:pPr>
            <a:r>
              <a:rPr lang="en-US" dirty="0" err="1"/>
              <a:t>Preparata,Shamos</a:t>
            </a:r>
            <a:r>
              <a:rPr lang="en-US" dirty="0"/>
              <a:t> (1985) O(log</a:t>
            </a:r>
            <a:r>
              <a:rPr lang="en-US" baseline="30000" dirty="0"/>
              <a:t>2</a:t>
            </a:r>
            <a:r>
              <a:rPr lang="en-US" dirty="0"/>
              <a:t>n) </a:t>
            </a:r>
            <a:r>
              <a:rPr lang="el-GR" dirty="0"/>
              <a:t>για κάθε πράξη</a:t>
            </a:r>
          </a:p>
          <a:p>
            <a:pPr marL="400050" lvl="1" indent="0">
              <a:buNone/>
            </a:pPr>
            <a:r>
              <a:rPr lang="en-US" dirty="0" err="1"/>
              <a:t>Brodal</a:t>
            </a:r>
            <a:r>
              <a:rPr lang="en-US" dirty="0"/>
              <a:t>, Jacob (2002) </a:t>
            </a:r>
            <a:r>
              <a:rPr lang="el-GR" dirty="0"/>
              <a:t>Ο(</a:t>
            </a:r>
            <a:r>
              <a:rPr lang="en-US" dirty="0" err="1"/>
              <a:t>logn</a:t>
            </a:r>
            <a:r>
              <a:rPr lang="en-US" dirty="0"/>
              <a:t>) </a:t>
            </a:r>
            <a:r>
              <a:rPr lang="el-GR" dirty="0"/>
              <a:t>για κάθε πράξη</a:t>
            </a:r>
          </a:p>
        </p:txBody>
      </p:sp>
    </p:spTree>
    <p:extLst>
      <p:ext uri="{BB962C8B-B14F-4D97-AF65-F5344CB8AC3E}">
        <p14:creationId xmlns:p14="http://schemas.microsoft.com/office/powerpoint/2010/main" val="2951585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l-GR" dirty="0"/>
              <a:t>Ανάπτυξη Γεωμετρικού Αλγορίθμου</a:t>
            </a:r>
            <a:endParaRPr lang="en-US" dirty="0"/>
          </a:p>
        </p:txBody>
      </p:sp>
      <p:sp>
        <p:nvSpPr>
          <p:cNvPr id="4" name="Content Placeholder 3"/>
          <p:cNvSpPr>
            <a:spLocks noGrp="1"/>
          </p:cNvSpPr>
          <p:nvPr>
            <p:ph idx="1"/>
          </p:nvPr>
        </p:nvSpPr>
        <p:spPr>
          <a:xfrm>
            <a:off x="457200" y="1371600"/>
            <a:ext cx="8229600" cy="4754563"/>
          </a:xfrm>
        </p:spPr>
        <p:txBody>
          <a:bodyPr>
            <a:normAutofit fontScale="92500" lnSpcReduction="20000"/>
          </a:bodyPr>
          <a:lstStyle/>
          <a:p>
            <a:pPr marL="514350" indent="-514350">
              <a:buFont typeface="+mj-lt"/>
              <a:buAutoNum type="arabicPeriod"/>
            </a:pPr>
            <a:r>
              <a:rPr lang="el-GR" dirty="0"/>
              <a:t>Γενικός αλγόριθμος</a:t>
            </a:r>
          </a:p>
          <a:p>
            <a:pPr marL="914400" lvl="1" indent="-514350"/>
            <a:r>
              <a:rPr lang="el-GR" dirty="0"/>
              <a:t>Παραδοχές γενικής θέσης (</a:t>
            </a:r>
            <a:r>
              <a:rPr lang="el-GR" dirty="0" err="1"/>
              <a:t>συνευθειακά</a:t>
            </a:r>
            <a:r>
              <a:rPr lang="el-GR" dirty="0"/>
              <a:t>, κατακόρυφα τμήματα κοκ.)</a:t>
            </a:r>
          </a:p>
          <a:p>
            <a:pPr marL="914400" lvl="1" indent="-514350"/>
            <a:r>
              <a:rPr lang="el-GR" dirty="0"/>
              <a:t>Σχήματα συμβολικής διαταραχής</a:t>
            </a:r>
          </a:p>
          <a:p>
            <a:pPr marL="914400" lvl="1" indent="-514350">
              <a:buNone/>
            </a:pPr>
            <a:endParaRPr lang="el-GR" dirty="0"/>
          </a:p>
          <a:p>
            <a:pPr marL="514350" indent="-514350">
              <a:buFont typeface="+mj-lt"/>
              <a:buAutoNum type="arabicPeriod"/>
            </a:pPr>
            <a:r>
              <a:rPr lang="el-GR" dirty="0"/>
              <a:t>Αλλαγή ώστε να αντιμετωπίσουμε τους εκφυλισμούς.</a:t>
            </a:r>
          </a:p>
          <a:p>
            <a:pPr marL="514350" indent="-514350">
              <a:buNone/>
            </a:pPr>
            <a:endParaRPr lang="el-GR" dirty="0"/>
          </a:p>
          <a:p>
            <a:pPr marL="514350" indent="-514350">
              <a:buFont typeface="+mj-lt"/>
              <a:buAutoNum type="arabicPeriod" startAt="3"/>
            </a:pPr>
            <a:r>
              <a:rPr lang="el-GR" dirty="0"/>
              <a:t>Υλοποίηση</a:t>
            </a:r>
          </a:p>
          <a:p>
            <a:pPr marL="914400" lvl="1" indent="-514350"/>
            <a:r>
              <a:rPr lang="el-GR" dirty="0"/>
              <a:t>Ευστάθεια</a:t>
            </a:r>
          </a:p>
          <a:p>
            <a:pPr marL="914400" lvl="1" indent="-514350"/>
            <a:r>
              <a:rPr lang="el-GR" dirty="0"/>
              <a:t>Αριθμητική ακρίβεια </a:t>
            </a:r>
            <a:r>
              <a:rPr lang="en-US" dirty="0" err="1"/>
              <a:t>vs</a:t>
            </a:r>
            <a:r>
              <a:rPr lang="el-GR" dirty="0"/>
              <a:t> Ταχύτητα</a:t>
            </a:r>
          </a:p>
          <a:p>
            <a:pPr marL="514350" indent="-514350">
              <a:buFont typeface="+mj-lt"/>
              <a:buAutoNum type="arabicPeriod" startAt="3"/>
            </a:pPr>
            <a:endParaRPr lang="el-G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blinds(horizontal)">
                                      <p:cBhvr>
                                        <p:cTn id="11" dur="500"/>
                                        <p:tgtEl>
                                          <p:spTgt spid="4">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blinds(horizontal)">
                                      <p:cBhvr>
                                        <p:cTn id="21" dur="500"/>
                                        <p:tgtEl>
                                          <p:spTgt spid="4">
                                            <p:txEl>
                                              <p:pRg st="6" end="6"/>
                                            </p:txEl>
                                          </p:spTgt>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linds(horizontal)">
                                      <p:cBhvr>
                                        <p:cTn id="25" dur="500"/>
                                        <p:tgtEl>
                                          <p:spTgt spid="4">
                                            <p:txEl>
                                              <p:pRg st="7" end="7"/>
                                            </p:txEl>
                                          </p:spTgt>
                                        </p:tgtEl>
                                      </p:cBhvr>
                                    </p:animEffect>
                                  </p:childTnLst>
                                </p:cTn>
                              </p:par>
                            </p:childTnLst>
                          </p:cTn>
                        </p:par>
                        <p:par>
                          <p:cTn id="26" fill="hold">
                            <p:stCondLst>
                              <p:cond delay="1000"/>
                            </p:stCondLst>
                            <p:childTnLst>
                              <p:par>
                                <p:cTn id="27" presetID="3" presetClass="entr" presetSubtype="10" fill="hold" nodeType="after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blinds(horizontal)">
                                      <p:cBhvr>
                                        <p:cTn id="2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685800" y="152400"/>
            <a:ext cx="7772400" cy="1143000"/>
          </a:xfrm>
        </p:spPr>
        <p:txBody>
          <a:bodyPr/>
          <a:lstStyle/>
          <a:p>
            <a:r>
              <a:rPr lang="en-US"/>
              <a:t>Jarvis’ March </a:t>
            </a:r>
          </a:p>
        </p:txBody>
      </p:sp>
      <p:sp>
        <p:nvSpPr>
          <p:cNvPr id="391172" name="Line 4"/>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391184" name="Text Box 16"/>
          <p:cNvSpPr txBox="1">
            <a:spLocks noChangeArrowheads="1"/>
          </p:cNvSpPr>
          <p:nvPr/>
        </p:nvSpPr>
        <p:spPr bwMode="auto">
          <a:xfrm>
            <a:off x="609600" y="1371600"/>
            <a:ext cx="4233863" cy="457200"/>
          </a:xfrm>
          <a:prstGeom prst="rect">
            <a:avLst/>
          </a:prstGeom>
          <a:noFill/>
          <a:ln w="9525">
            <a:noFill/>
            <a:miter lim="800000"/>
            <a:headEnd/>
            <a:tailEnd/>
          </a:ln>
          <a:effectLst/>
        </p:spPr>
        <p:txBody>
          <a:bodyPr wrap="none">
            <a:spAutoFit/>
          </a:bodyPr>
          <a:lstStyle/>
          <a:p>
            <a:r>
              <a:rPr lang="en-US">
                <a:solidFill>
                  <a:srgbClr val="CC3300"/>
                </a:solidFill>
              </a:rPr>
              <a:t>A “package wrapping” technique</a:t>
            </a:r>
          </a:p>
        </p:txBody>
      </p:sp>
      <p:sp>
        <p:nvSpPr>
          <p:cNvPr id="391185" name="Oval 17"/>
          <p:cNvSpPr>
            <a:spLocks noChangeArrowheads="1"/>
          </p:cNvSpPr>
          <p:nvPr/>
        </p:nvSpPr>
        <p:spPr bwMode="auto">
          <a:xfrm>
            <a:off x="1676400" y="4267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86" name="Oval 18"/>
          <p:cNvSpPr>
            <a:spLocks noChangeArrowheads="1"/>
          </p:cNvSpPr>
          <p:nvPr/>
        </p:nvSpPr>
        <p:spPr bwMode="auto">
          <a:xfrm>
            <a:off x="3581400" y="2819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87" name="Oval 19"/>
          <p:cNvSpPr>
            <a:spLocks noChangeArrowheads="1"/>
          </p:cNvSpPr>
          <p:nvPr/>
        </p:nvSpPr>
        <p:spPr bwMode="auto">
          <a:xfrm>
            <a:off x="3810000" y="3733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88" name="Oval 20"/>
          <p:cNvSpPr>
            <a:spLocks noChangeArrowheads="1"/>
          </p:cNvSpPr>
          <p:nvPr/>
        </p:nvSpPr>
        <p:spPr bwMode="auto">
          <a:xfrm>
            <a:off x="4419600" y="3048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89" name="Oval 21"/>
          <p:cNvSpPr>
            <a:spLocks noChangeArrowheads="1"/>
          </p:cNvSpPr>
          <p:nvPr/>
        </p:nvSpPr>
        <p:spPr bwMode="auto">
          <a:xfrm>
            <a:off x="6324600" y="43434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90" name="Oval 22"/>
          <p:cNvSpPr>
            <a:spLocks noChangeArrowheads="1"/>
          </p:cNvSpPr>
          <p:nvPr/>
        </p:nvSpPr>
        <p:spPr bwMode="auto">
          <a:xfrm>
            <a:off x="4572000" y="4419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91" name="Oval 23"/>
          <p:cNvSpPr>
            <a:spLocks noChangeArrowheads="1"/>
          </p:cNvSpPr>
          <p:nvPr/>
        </p:nvSpPr>
        <p:spPr bwMode="auto">
          <a:xfrm>
            <a:off x="4114800" y="5334000"/>
            <a:ext cx="152400" cy="152400"/>
          </a:xfrm>
          <a:prstGeom prst="ellipse">
            <a:avLst/>
          </a:prstGeom>
          <a:solidFill>
            <a:srgbClr val="00FF00"/>
          </a:solidFill>
          <a:ln w="9525">
            <a:solidFill>
              <a:schemeClr val="tx1"/>
            </a:solidFill>
            <a:round/>
            <a:headEnd/>
            <a:tailEnd/>
          </a:ln>
          <a:effectLst/>
        </p:spPr>
        <p:txBody>
          <a:bodyPr wrap="none" anchor="ctr"/>
          <a:lstStyle/>
          <a:p>
            <a:pPr algn="ctr"/>
            <a:endParaRPr lang="en-US"/>
          </a:p>
        </p:txBody>
      </p:sp>
      <p:sp>
        <p:nvSpPr>
          <p:cNvPr id="391192" name="Oval 24"/>
          <p:cNvSpPr>
            <a:spLocks noChangeArrowheads="1"/>
          </p:cNvSpPr>
          <p:nvPr/>
        </p:nvSpPr>
        <p:spPr bwMode="auto">
          <a:xfrm>
            <a:off x="2209800" y="5029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93" name="Oval 25"/>
          <p:cNvSpPr>
            <a:spLocks noChangeArrowheads="1"/>
          </p:cNvSpPr>
          <p:nvPr/>
        </p:nvSpPr>
        <p:spPr bwMode="auto">
          <a:xfrm>
            <a:off x="3048000" y="3429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94" name="Oval 26"/>
          <p:cNvSpPr>
            <a:spLocks noChangeArrowheads="1"/>
          </p:cNvSpPr>
          <p:nvPr/>
        </p:nvSpPr>
        <p:spPr bwMode="auto">
          <a:xfrm>
            <a:off x="4953000" y="2514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95" name="Oval 27"/>
          <p:cNvSpPr>
            <a:spLocks noChangeArrowheads="1"/>
          </p:cNvSpPr>
          <p:nvPr/>
        </p:nvSpPr>
        <p:spPr bwMode="auto">
          <a:xfrm>
            <a:off x="3505200" y="2362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96" name="Oval 28"/>
          <p:cNvSpPr>
            <a:spLocks noChangeArrowheads="1"/>
          </p:cNvSpPr>
          <p:nvPr/>
        </p:nvSpPr>
        <p:spPr bwMode="auto">
          <a:xfrm>
            <a:off x="3352800" y="45720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97" name="Oval 29"/>
          <p:cNvSpPr>
            <a:spLocks noChangeArrowheads="1"/>
          </p:cNvSpPr>
          <p:nvPr/>
        </p:nvSpPr>
        <p:spPr bwMode="auto">
          <a:xfrm>
            <a:off x="4038600" y="4114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98" name="Oval 30"/>
          <p:cNvSpPr>
            <a:spLocks noChangeArrowheads="1"/>
          </p:cNvSpPr>
          <p:nvPr/>
        </p:nvSpPr>
        <p:spPr bwMode="auto">
          <a:xfrm>
            <a:off x="59436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199" name="Oval 31"/>
          <p:cNvSpPr>
            <a:spLocks noChangeArrowheads="1"/>
          </p:cNvSpPr>
          <p:nvPr/>
        </p:nvSpPr>
        <p:spPr bwMode="auto">
          <a:xfrm>
            <a:off x="4495800" y="3886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200" name="Oval 32"/>
          <p:cNvSpPr>
            <a:spLocks noChangeArrowheads="1"/>
          </p:cNvSpPr>
          <p:nvPr/>
        </p:nvSpPr>
        <p:spPr bwMode="auto">
          <a:xfrm>
            <a:off x="4953000" y="32766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201" name="Oval 33"/>
          <p:cNvSpPr>
            <a:spLocks noChangeArrowheads="1"/>
          </p:cNvSpPr>
          <p:nvPr/>
        </p:nvSpPr>
        <p:spPr bwMode="auto">
          <a:xfrm>
            <a:off x="5029200" y="4114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211" name="Line 43"/>
          <p:cNvSpPr>
            <a:spLocks noChangeShapeType="1"/>
          </p:cNvSpPr>
          <p:nvPr/>
        </p:nvSpPr>
        <p:spPr bwMode="auto">
          <a:xfrm>
            <a:off x="2362200" y="5105400"/>
            <a:ext cx="1752600" cy="304800"/>
          </a:xfrm>
          <a:prstGeom prst="line">
            <a:avLst/>
          </a:prstGeom>
          <a:noFill/>
          <a:ln w="38100">
            <a:solidFill>
              <a:srgbClr val="800000"/>
            </a:solidFill>
            <a:round/>
            <a:headEnd/>
            <a:tailEnd/>
          </a:ln>
          <a:effectLst/>
        </p:spPr>
        <p:txBody>
          <a:bodyPr/>
          <a:lstStyle/>
          <a:p>
            <a:endParaRPr lang="en-US"/>
          </a:p>
        </p:txBody>
      </p:sp>
      <p:grpSp>
        <p:nvGrpSpPr>
          <p:cNvPr id="2" name="Group 127"/>
          <p:cNvGrpSpPr>
            <a:grpSpLocks/>
          </p:cNvGrpSpPr>
          <p:nvPr/>
        </p:nvGrpSpPr>
        <p:grpSpPr bwMode="auto">
          <a:xfrm>
            <a:off x="2895600" y="1981200"/>
            <a:ext cx="2057400" cy="533400"/>
            <a:chOff x="1824" y="1248"/>
            <a:chExt cx="1296" cy="336"/>
          </a:xfrm>
        </p:grpSpPr>
        <p:sp>
          <p:nvSpPr>
            <p:cNvPr id="391208" name="Line 40"/>
            <p:cNvSpPr>
              <a:spLocks noChangeShapeType="1"/>
            </p:cNvSpPr>
            <p:nvPr/>
          </p:nvSpPr>
          <p:spPr bwMode="auto">
            <a:xfrm flipH="1" flipV="1">
              <a:off x="2304" y="1536"/>
              <a:ext cx="816" cy="48"/>
            </a:xfrm>
            <a:prstGeom prst="line">
              <a:avLst/>
            </a:prstGeom>
            <a:noFill/>
            <a:ln w="38100">
              <a:solidFill>
                <a:srgbClr val="00CCFF"/>
              </a:solidFill>
              <a:round/>
              <a:headEnd/>
              <a:tailEnd/>
            </a:ln>
            <a:effectLst/>
          </p:spPr>
          <p:txBody>
            <a:bodyPr/>
            <a:lstStyle/>
            <a:p>
              <a:endParaRPr lang="en-US"/>
            </a:p>
          </p:txBody>
        </p:sp>
        <p:grpSp>
          <p:nvGrpSpPr>
            <p:cNvPr id="3" name="Group 59"/>
            <p:cNvGrpSpPr>
              <a:grpSpLocks/>
            </p:cNvGrpSpPr>
            <p:nvPr/>
          </p:nvGrpSpPr>
          <p:grpSpPr bwMode="auto">
            <a:xfrm>
              <a:off x="1824" y="1248"/>
              <a:ext cx="292" cy="336"/>
              <a:chOff x="2678" y="3386"/>
              <a:chExt cx="292" cy="336"/>
            </a:xfrm>
          </p:grpSpPr>
          <p:sp>
            <p:nvSpPr>
              <p:cNvPr id="391228" name="Text Box 60"/>
              <p:cNvSpPr txBox="1">
                <a:spLocks noChangeArrowheads="1"/>
              </p:cNvSpPr>
              <p:nvPr/>
            </p:nvSpPr>
            <p:spPr bwMode="auto">
              <a:xfrm>
                <a:off x="2678" y="3386"/>
                <a:ext cx="212" cy="288"/>
              </a:xfrm>
              <a:prstGeom prst="rect">
                <a:avLst/>
              </a:prstGeom>
              <a:noFill/>
              <a:ln w="9525">
                <a:noFill/>
                <a:miter lim="800000"/>
                <a:headEnd/>
                <a:tailEnd/>
              </a:ln>
              <a:effectLst/>
            </p:spPr>
            <p:txBody>
              <a:bodyPr wrap="none">
                <a:spAutoFit/>
              </a:bodyPr>
              <a:lstStyle/>
              <a:p>
                <a:r>
                  <a:rPr lang="en-US" i="1"/>
                  <a:t>p</a:t>
                </a:r>
                <a:endParaRPr lang="en-US"/>
              </a:p>
            </p:txBody>
          </p:sp>
          <p:grpSp>
            <p:nvGrpSpPr>
              <p:cNvPr id="4" name="Group 61"/>
              <p:cNvGrpSpPr>
                <a:grpSpLocks/>
              </p:cNvGrpSpPr>
              <p:nvPr/>
            </p:nvGrpSpPr>
            <p:grpSpPr bwMode="auto">
              <a:xfrm>
                <a:off x="2726" y="3434"/>
                <a:ext cx="244" cy="288"/>
                <a:chOff x="2726" y="3434"/>
                <a:chExt cx="244" cy="288"/>
              </a:xfrm>
            </p:grpSpPr>
            <p:sp>
              <p:nvSpPr>
                <p:cNvPr id="391230" name="Text Box 62"/>
                <p:cNvSpPr txBox="1">
                  <a:spLocks noChangeArrowheads="1"/>
                </p:cNvSpPr>
                <p:nvPr/>
              </p:nvSpPr>
              <p:spPr bwMode="auto">
                <a:xfrm>
                  <a:off x="2726" y="3434"/>
                  <a:ext cx="164" cy="288"/>
                </a:xfrm>
                <a:prstGeom prst="rect">
                  <a:avLst/>
                </a:prstGeom>
                <a:noFill/>
                <a:ln w="9525">
                  <a:noFill/>
                  <a:prstDash val="sysDot"/>
                  <a:miter lim="800000"/>
                  <a:headEnd/>
                  <a:tailEnd/>
                </a:ln>
                <a:effectLst/>
              </p:spPr>
              <p:txBody>
                <a:bodyPr wrap="none">
                  <a:spAutoFit/>
                </a:bodyPr>
                <a:lstStyle/>
                <a:p>
                  <a:r>
                    <a:rPr lang="en-US"/>
                    <a:t> </a:t>
                  </a:r>
                </a:p>
              </p:txBody>
            </p:sp>
            <p:sp>
              <p:nvSpPr>
                <p:cNvPr id="391231" name="Text Box 63"/>
                <p:cNvSpPr txBox="1">
                  <a:spLocks noChangeArrowheads="1"/>
                </p:cNvSpPr>
                <p:nvPr/>
              </p:nvSpPr>
              <p:spPr bwMode="auto">
                <a:xfrm>
                  <a:off x="2774" y="3465"/>
                  <a:ext cx="196" cy="250"/>
                </a:xfrm>
                <a:prstGeom prst="rect">
                  <a:avLst/>
                </a:prstGeom>
                <a:noFill/>
                <a:ln w="9525">
                  <a:noFill/>
                  <a:prstDash val="sysDot"/>
                  <a:miter lim="800000"/>
                  <a:headEnd/>
                  <a:tailEnd/>
                </a:ln>
                <a:effectLst/>
              </p:spPr>
              <p:txBody>
                <a:bodyPr wrap="none">
                  <a:spAutoFit/>
                </a:bodyPr>
                <a:lstStyle/>
                <a:p>
                  <a:r>
                    <a:rPr lang="en-US" sz="2000"/>
                    <a:t>4</a:t>
                  </a:r>
                </a:p>
              </p:txBody>
            </p:sp>
          </p:grpSp>
        </p:grpSp>
      </p:grpSp>
      <p:sp>
        <p:nvSpPr>
          <p:cNvPr id="391252" name="Oval 84"/>
          <p:cNvSpPr>
            <a:spLocks noChangeArrowheads="1"/>
          </p:cNvSpPr>
          <p:nvPr/>
        </p:nvSpPr>
        <p:spPr bwMode="auto">
          <a:xfrm>
            <a:off x="5562600" y="3505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253" name="Oval 85"/>
          <p:cNvSpPr>
            <a:spLocks noChangeArrowheads="1"/>
          </p:cNvSpPr>
          <p:nvPr/>
        </p:nvSpPr>
        <p:spPr bwMode="auto">
          <a:xfrm>
            <a:off x="3886200" y="31242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sp>
        <p:nvSpPr>
          <p:cNvPr id="391254" name="Oval 86"/>
          <p:cNvSpPr>
            <a:spLocks noChangeArrowheads="1"/>
          </p:cNvSpPr>
          <p:nvPr/>
        </p:nvSpPr>
        <p:spPr bwMode="auto">
          <a:xfrm>
            <a:off x="2286000" y="4114800"/>
            <a:ext cx="152400" cy="152400"/>
          </a:xfrm>
          <a:prstGeom prst="ellipse">
            <a:avLst/>
          </a:prstGeom>
          <a:solidFill>
            <a:srgbClr val="FF9900"/>
          </a:solidFill>
          <a:ln w="9525">
            <a:solidFill>
              <a:schemeClr val="tx1"/>
            </a:solidFill>
            <a:round/>
            <a:headEnd/>
            <a:tailEnd/>
          </a:ln>
          <a:effectLst/>
        </p:spPr>
        <p:txBody>
          <a:bodyPr wrap="none" anchor="ctr"/>
          <a:lstStyle/>
          <a:p>
            <a:pPr algn="ctr"/>
            <a:endParaRPr lang="en-US"/>
          </a:p>
        </p:txBody>
      </p:sp>
      <p:grpSp>
        <p:nvGrpSpPr>
          <p:cNvPr id="5" name="Group 122"/>
          <p:cNvGrpSpPr>
            <a:grpSpLocks/>
          </p:cNvGrpSpPr>
          <p:nvPr/>
        </p:nvGrpSpPr>
        <p:grpSpPr bwMode="auto">
          <a:xfrm>
            <a:off x="4251325" y="5375275"/>
            <a:ext cx="1979613" cy="533400"/>
            <a:chOff x="2678" y="3386"/>
            <a:chExt cx="1247" cy="336"/>
          </a:xfrm>
        </p:grpSpPr>
        <p:grpSp>
          <p:nvGrpSpPr>
            <p:cNvPr id="6" name="Group 44"/>
            <p:cNvGrpSpPr>
              <a:grpSpLocks/>
            </p:cNvGrpSpPr>
            <p:nvPr/>
          </p:nvGrpSpPr>
          <p:grpSpPr bwMode="auto">
            <a:xfrm>
              <a:off x="2678" y="3386"/>
              <a:ext cx="292" cy="336"/>
              <a:chOff x="2678" y="3386"/>
              <a:chExt cx="292" cy="336"/>
            </a:xfrm>
          </p:grpSpPr>
          <p:sp>
            <p:nvSpPr>
              <p:cNvPr id="391213" name="Text Box 45"/>
              <p:cNvSpPr txBox="1">
                <a:spLocks noChangeArrowheads="1"/>
              </p:cNvSpPr>
              <p:nvPr/>
            </p:nvSpPr>
            <p:spPr bwMode="auto">
              <a:xfrm>
                <a:off x="2678" y="3386"/>
                <a:ext cx="212" cy="288"/>
              </a:xfrm>
              <a:prstGeom prst="rect">
                <a:avLst/>
              </a:prstGeom>
              <a:noFill/>
              <a:ln w="9525">
                <a:noFill/>
                <a:miter lim="800000"/>
                <a:headEnd/>
                <a:tailEnd/>
              </a:ln>
              <a:effectLst/>
            </p:spPr>
            <p:txBody>
              <a:bodyPr wrap="none">
                <a:spAutoFit/>
              </a:bodyPr>
              <a:lstStyle/>
              <a:p>
                <a:r>
                  <a:rPr lang="en-US" i="1"/>
                  <a:t>p</a:t>
                </a:r>
                <a:endParaRPr lang="en-US"/>
              </a:p>
            </p:txBody>
          </p:sp>
          <p:grpSp>
            <p:nvGrpSpPr>
              <p:cNvPr id="7" name="Group 46"/>
              <p:cNvGrpSpPr>
                <a:grpSpLocks/>
              </p:cNvGrpSpPr>
              <p:nvPr/>
            </p:nvGrpSpPr>
            <p:grpSpPr bwMode="auto">
              <a:xfrm>
                <a:off x="2726" y="3434"/>
                <a:ext cx="244" cy="288"/>
                <a:chOff x="2726" y="3434"/>
                <a:chExt cx="244" cy="288"/>
              </a:xfrm>
            </p:grpSpPr>
            <p:sp>
              <p:nvSpPr>
                <p:cNvPr id="391215" name="Text Box 47"/>
                <p:cNvSpPr txBox="1">
                  <a:spLocks noChangeArrowheads="1"/>
                </p:cNvSpPr>
                <p:nvPr/>
              </p:nvSpPr>
              <p:spPr bwMode="auto">
                <a:xfrm>
                  <a:off x="2726" y="3434"/>
                  <a:ext cx="164" cy="288"/>
                </a:xfrm>
                <a:prstGeom prst="rect">
                  <a:avLst/>
                </a:prstGeom>
                <a:noFill/>
                <a:ln w="9525">
                  <a:noFill/>
                  <a:prstDash val="sysDot"/>
                  <a:miter lim="800000"/>
                  <a:headEnd/>
                  <a:tailEnd/>
                </a:ln>
                <a:effectLst/>
              </p:spPr>
              <p:txBody>
                <a:bodyPr wrap="none">
                  <a:spAutoFit/>
                </a:bodyPr>
                <a:lstStyle/>
                <a:p>
                  <a:r>
                    <a:rPr lang="en-US"/>
                    <a:t> </a:t>
                  </a:r>
                </a:p>
              </p:txBody>
            </p:sp>
            <p:sp>
              <p:nvSpPr>
                <p:cNvPr id="391216" name="Text Box 48"/>
                <p:cNvSpPr txBox="1">
                  <a:spLocks noChangeArrowheads="1"/>
                </p:cNvSpPr>
                <p:nvPr/>
              </p:nvSpPr>
              <p:spPr bwMode="auto">
                <a:xfrm>
                  <a:off x="2774" y="3465"/>
                  <a:ext cx="196" cy="250"/>
                </a:xfrm>
                <a:prstGeom prst="rect">
                  <a:avLst/>
                </a:prstGeom>
                <a:noFill/>
                <a:ln w="9525">
                  <a:noFill/>
                  <a:prstDash val="sysDot"/>
                  <a:miter lim="800000"/>
                  <a:headEnd/>
                  <a:tailEnd/>
                </a:ln>
                <a:effectLst/>
              </p:spPr>
              <p:txBody>
                <a:bodyPr wrap="none">
                  <a:spAutoFit/>
                </a:bodyPr>
                <a:lstStyle/>
                <a:p>
                  <a:r>
                    <a:rPr lang="en-US" sz="2000"/>
                    <a:t>0</a:t>
                  </a:r>
                </a:p>
              </p:txBody>
            </p:sp>
          </p:grpSp>
        </p:grpSp>
        <p:sp>
          <p:nvSpPr>
            <p:cNvPr id="391256" name="Text Box 88"/>
            <p:cNvSpPr txBox="1">
              <a:spLocks noChangeArrowheads="1"/>
            </p:cNvSpPr>
            <p:nvPr/>
          </p:nvSpPr>
          <p:spPr bwMode="auto">
            <a:xfrm>
              <a:off x="2918" y="3465"/>
              <a:ext cx="1007" cy="250"/>
            </a:xfrm>
            <a:prstGeom prst="rect">
              <a:avLst/>
            </a:prstGeom>
            <a:noFill/>
            <a:ln w="9525">
              <a:noFill/>
              <a:miter lim="800000"/>
              <a:headEnd/>
              <a:tailEnd/>
            </a:ln>
            <a:effectLst/>
          </p:spPr>
          <p:txBody>
            <a:bodyPr wrap="none">
              <a:spAutoFit/>
            </a:bodyPr>
            <a:lstStyle/>
            <a:p>
              <a:r>
                <a:rPr lang="en-US" sz="2000">
                  <a:solidFill>
                    <a:schemeClr val="accent2"/>
                  </a:solidFill>
                </a:rPr>
                <a:t>(lowest point)</a:t>
              </a:r>
            </a:p>
          </p:txBody>
        </p:sp>
      </p:grpSp>
      <p:grpSp>
        <p:nvGrpSpPr>
          <p:cNvPr id="8" name="Group 124"/>
          <p:cNvGrpSpPr>
            <a:grpSpLocks/>
          </p:cNvGrpSpPr>
          <p:nvPr/>
        </p:nvGrpSpPr>
        <p:grpSpPr bwMode="auto">
          <a:xfrm>
            <a:off x="6019800" y="4343400"/>
            <a:ext cx="1790700" cy="1304925"/>
            <a:chOff x="3792" y="2736"/>
            <a:chExt cx="1128" cy="822"/>
          </a:xfrm>
        </p:grpSpPr>
        <p:grpSp>
          <p:nvGrpSpPr>
            <p:cNvPr id="9" name="Group 49"/>
            <p:cNvGrpSpPr>
              <a:grpSpLocks/>
            </p:cNvGrpSpPr>
            <p:nvPr/>
          </p:nvGrpSpPr>
          <p:grpSpPr bwMode="auto">
            <a:xfrm>
              <a:off x="4128" y="2736"/>
              <a:ext cx="292" cy="336"/>
              <a:chOff x="2678" y="3386"/>
              <a:chExt cx="292" cy="336"/>
            </a:xfrm>
          </p:grpSpPr>
          <p:sp>
            <p:nvSpPr>
              <p:cNvPr id="391218" name="Text Box 50"/>
              <p:cNvSpPr txBox="1">
                <a:spLocks noChangeArrowheads="1"/>
              </p:cNvSpPr>
              <p:nvPr/>
            </p:nvSpPr>
            <p:spPr bwMode="auto">
              <a:xfrm>
                <a:off x="2678" y="3386"/>
                <a:ext cx="212" cy="288"/>
              </a:xfrm>
              <a:prstGeom prst="rect">
                <a:avLst/>
              </a:prstGeom>
              <a:noFill/>
              <a:ln w="9525">
                <a:noFill/>
                <a:miter lim="800000"/>
                <a:headEnd/>
                <a:tailEnd/>
              </a:ln>
              <a:effectLst/>
            </p:spPr>
            <p:txBody>
              <a:bodyPr wrap="none">
                <a:spAutoFit/>
              </a:bodyPr>
              <a:lstStyle/>
              <a:p>
                <a:r>
                  <a:rPr lang="en-US" i="1"/>
                  <a:t>p</a:t>
                </a:r>
                <a:endParaRPr lang="en-US"/>
              </a:p>
            </p:txBody>
          </p:sp>
          <p:grpSp>
            <p:nvGrpSpPr>
              <p:cNvPr id="10" name="Group 51"/>
              <p:cNvGrpSpPr>
                <a:grpSpLocks/>
              </p:cNvGrpSpPr>
              <p:nvPr/>
            </p:nvGrpSpPr>
            <p:grpSpPr bwMode="auto">
              <a:xfrm>
                <a:off x="2726" y="3434"/>
                <a:ext cx="244" cy="288"/>
                <a:chOff x="2726" y="3434"/>
                <a:chExt cx="244" cy="288"/>
              </a:xfrm>
            </p:grpSpPr>
            <p:sp>
              <p:nvSpPr>
                <p:cNvPr id="391220" name="Text Box 52"/>
                <p:cNvSpPr txBox="1">
                  <a:spLocks noChangeArrowheads="1"/>
                </p:cNvSpPr>
                <p:nvPr/>
              </p:nvSpPr>
              <p:spPr bwMode="auto">
                <a:xfrm>
                  <a:off x="2726" y="3434"/>
                  <a:ext cx="164" cy="288"/>
                </a:xfrm>
                <a:prstGeom prst="rect">
                  <a:avLst/>
                </a:prstGeom>
                <a:noFill/>
                <a:ln w="9525">
                  <a:noFill/>
                  <a:prstDash val="sysDot"/>
                  <a:miter lim="800000"/>
                  <a:headEnd/>
                  <a:tailEnd/>
                </a:ln>
                <a:effectLst/>
              </p:spPr>
              <p:txBody>
                <a:bodyPr wrap="none">
                  <a:spAutoFit/>
                </a:bodyPr>
                <a:lstStyle/>
                <a:p>
                  <a:r>
                    <a:rPr lang="en-US"/>
                    <a:t> </a:t>
                  </a:r>
                </a:p>
              </p:txBody>
            </p:sp>
            <p:sp>
              <p:nvSpPr>
                <p:cNvPr id="391221" name="Text Box 53"/>
                <p:cNvSpPr txBox="1">
                  <a:spLocks noChangeArrowheads="1"/>
                </p:cNvSpPr>
                <p:nvPr/>
              </p:nvSpPr>
              <p:spPr bwMode="auto">
                <a:xfrm>
                  <a:off x="2774" y="3465"/>
                  <a:ext cx="196" cy="250"/>
                </a:xfrm>
                <a:prstGeom prst="rect">
                  <a:avLst/>
                </a:prstGeom>
                <a:noFill/>
                <a:ln w="9525">
                  <a:noFill/>
                  <a:prstDash val="sysDot"/>
                  <a:miter lim="800000"/>
                  <a:headEnd/>
                  <a:tailEnd/>
                </a:ln>
                <a:effectLst/>
              </p:spPr>
              <p:txBody>
                <a:bodyPr wrap="none">
                  <a:spAutoFit/>
                </a:bodyPr>
                <a:lstStyle/>
                <a:p>
                  <a:r>
                    <a:rPr lang="en-US" sz="2000"/>
                    <a:t>1</a:t>
                  </a:r>
                </a:p>
              </p:txBody>
            </p:sp>
          </p:grpSp>
        </p:grpSp>
        <p:grpSp>
          <p:nvGrpSpPr>
            <p:cNvPr id="11" name="Group 91"/>
            <p:cNvGrpSpPr>
              <a:grpSpLocks/>
            </p:cNvGrpSpPr>
            <p:nvPr/>
          </p:nvGrpSpPr>
          <p:grpSpPr bwMode="auto">
            <a:xfrm>
              <a:off x="3792" y="3024"/>
              <a:ext cx="1128" cy="534"/>
              <a:chOff x="4358" y="2793"/>
              <a:chExt cx="1128" cy="534"/>
            </a:xfrm>
          </p:grpSpPr>
          <p:sp>
            <p:nvSpPr>
              <p:cNvPr id="391257" name="Text Box 89"/>
              <p:cNvSpPr txBox="1">
                <a:spLocks noChangeArrowheads="1"/>
              </p:cNvSpPr>
              <p:nvPr/>
            </p:nvSpPr>
            <p:spPr bwMode="auto">
              <a:xfrm>
                <a:off x="4358" y="2793"/>
                <a:ext cx="1128" cy="442"/>
              </a:xfrm>
              <a:prstGeom prst="rect">
                <a:avLst/>
              </a:prstGeom>
              <a:noFill/>
              <a:ln w="9525">
                <a:noFill/>
                <a:miter lim="800000"/>
                <a:headEnd/>
                <a:tailEnd/>
              </a:ln>
              <a:effectLst/>
            </p:spPr>
            <p:txBody>
              <a:bodyPr wrap="none">
                <a:spAutoFit/>
              </a:bodyPr>
              <a:lstStyle/>
              <a:p>
                <a:r>
                  <a:rPr lang="en-US" sz="2000">
                    <a:solidFill>
                      <a:schemeClr val="accent2"/>
                    </a:solidFill>
                  </a:rPr>
                  <a:t>(smallest polar </a:t>
                </a:r>
              </a:p>
              <a:p>
                <a:r>
                  <a:rPr lang="en-US" sz="2000">
                    <a:solidFill>
                      <a:schemeClr val="accent2"/>
                    </a:solidFill>
                  </a:rPr>
                  <a:t> angle w.r.t. </a:t>
                </a:r>
                <a:r>
                  <a:rPr lang="en-US" sz="2000" i="1">
                    <a:solidFill>
                      <a:schemeClr val="accent2"/>
                    </a:solidFill>
                  </a:rPr>
                  <a:t>p  </a:t>
                </a:r>
                <a:r>
                  <a:rPr lang="en-US" sz="2000">
                    <a:solidFill>
                      <a:schemeClr val="accent2"/>
                    </a:solidFill>
                  </a:rPr>
                  <a:t>)</a:t>
                </a:r>
              </a:p>
            </p:txBody>
          </p:sp>
          <p:sp>
            <p:nvSpPr>
              <p:cNvPr id="391258" name="Text Box 90"/>
              <p:cNvSpPr txBox="1">
                <a:spLocks noChangeArrowheads="1"/>
              </p:cNvSpPr>
              <p:nvPr/>
            </p:nvSpPr>
            <p:spPr bwMode="auto">
              <a:xfrm>
                <a:off x="5174" y="3096"/>
                <a:ext cx="224" cy="231"/>
              </a:xfrm>
              <a:prstGeom prst="rect">
                <a:avLst/>
              </a:prstGeom>
              <a:noFill/>
              <a:ln w="9525">
                <a:noFill/>
                <a:miter lim="800000"/>
                <a:headEnd/>
                <a:tailEnd/>
              </a:ln>
              <a:effectLst/>
            </p:spPr>
            <p:txBody>
              <a:bodyPr wrap="none">
                <a:spAutoFit/>
              </a:bodyPr>
              <a:lstStyle/>
              <a:p>
                <a:r>
                  <a:rPr lang="en-US" sz="1800">
                    <a:solidFill>
                      <a:schemeClr val="accent2"/>
                    </a:solidFill>
                  </a:rPr>
                  <a:t> 0</a:t>
                </a:r>
              </a:p>
            </p:txBody>
          </p:sp>
        </p:grpSp>
      </p:grpSp>
      <p:grpSp>
        <p:nvGrpSpPr>
          <p:cNvPr id="12" name="Group 129"/>
          <p:cNvGrpSpPr>
            <a:grpSpLocks/>
          </p:cNvGrpSpPr>
          <p:nvPr/>
        </p:nvGrpSpPr>
        <p:grpSpPr bwMode="auto">
          <a:xfrm>
            <a:off x="762000" y="2743200"/>
            <a:ext cx="1744663" cy="1981200"/>
            <a:chOff x="480" y="1728"/>
            <a:chExt cx="1099" cy="1248"/>
          </a:xfrm>
        </p:grpSpPr>
        <p:grpSp>
          <p:nvGrpSpPr>
            <p:cNvPr id="13" name="Group 74"/>
            <p:cNvGrpSpPr>
              <a:grpSpLocks/>
            </p:cNvGrpSpPr>
            <p:nvPr/>
          </p:nvGrpSpPr>
          <p:grpSpPr bwMode="auto">
            <a:xfrm>
              <a:off x="720" y="2640"/>
              <a:ext cx="292" cy="336"/>
              <a:chOff x="2678" y="3386"/>
              <a:chExt cx="292" cy="336"/>
            </a:xfrm>
          </p:grpSpPr>
          <p:sp>
            <p:nvSpPr>
              <p:cNvPr id="391243" name="Text Box 75"/>
              <p:cNvSpPr txBox="1">
                <a:spLocks noChangeArrowheads="1"/>
              </p:cNvSpPr>
              <p:nvPr/>
            </p:nvSpPr>
            <p:spPr bwMode="auto">
              <a:xfrm>
                <a:off x="2678" y="3386"/>
                <a:ext cx="212" cy="288"/>
              </a:xfrm>
              <a:prstGeom prst="rect">
                <a:avLst/>
              </a:prstGeom>
              <a:noFill/>
              <a:ln w="9525">
                <a:noFill/>
                <a:miter lim="800000"/>
                <a:headEnd/>
                <a:tailEnd/>
              </a:ln>
              <a:effectLst/>
            </p:spPr>
            <p:txBody>
              <a:bodyPr wrap="none">
                <a:spAutoFit/>
              </a:bodyPr>
              <a:lstStyle/>
              <a:p>
                <a:r>
                  <a:rPr lang="en-US" i="1"/>
                  <a:t>p</a:t>
                </a:r>
                <a:endParaRPr lang="en-US"/>
              </a:p>
            </p:txBody>
          </p:sp>
          <p:grpSp>
            <p:nvGrpSpPr>
              <p:cNvPr id="14" name="Group 76"/>
              <p:cNvGrpSpPr>
                <a:grpSpLocks/>
              </p:cNvGrpSpPr>
              <p:nvPr/>
            </p:nvGrpSpPr>
            <p:grpSpPr bwMode="auto">
              <a:xfrm>
                <a:off x="2726" y="3434"/>
                <a:ext cx="244" cy="288"/>
                <a:chOff x="2726" y="3434"/>
                <a:chExt cx="244" cy="288"/>
              </a:xfrm>
            </p:grpSpPr>
            <p:sp>
              <p:nvSpPr>
                <p:cNvPr id="391245" name="Text Box 77"/>
                <p:cNvSpPr txBox="1">
                  <a:spLocks noChangeArrowheads="1"/>
                </p:cNvSpPr>
                <p:nvPr/>
              </p:nvSpPr>
              <p:spPr bwMode="auto">
                <a:xfrm>
                  <a:off x="2726" y="3434"/>
                  <a:ext cx="164" cy="288"/>
                </a:xfrm>
                <a:prstGeom prst="rect">
                  <a:avLst/>
                </a:prstGeom>
                <a:noFill/>
                <a:ln w="9525">
                  <a:noFill/>
                  <a:prstDash val="sysDot"/>
                  <a:miter lim="800000"/>
                  <a:headEnd/>
                  <a:tailEnd/>
                </a:ln>
                <a:effectLst/>
              </p:spPr>
              <p:txBody>
                <a:bodyPr wrap="none">
                  <a:spAutoFit/>
                </a:bodyPr>
                <a:lstStyle/>
                <a:p>
                  <a:r>
                    <a:rPr lang="en-US"/>
                    <a:t> </a:t>
                  </a:r>
                </a:p>
              </p:txBody>
            </p:sp>
            <p:sp>
              <p:nvSpPr>
                <p:cNvPr id="391246" name="Text Box 78"/>
                <p:cNvSpPr txBox="1">
                  <a:spLocks noChangeArrowheads="1"/>
                </p:cNvSpPr>
                <p:nvPr/>
              </p:nvSpPr>
              <p:spPr bwMode="auto">
                <a:xfrm>
                  <a:off x="2774" y="3465"/>
                  <a:ext cx="196" cy="250"/>
                </a:xfrm>
                <a:prstGeom prst="rect">
                  <a:avLst/>
                </a:prstGeom>
                <a:noFill/>
                <a:ln w="9525">
                  <a:noFill/>
                  <a:prstDash val="sysDot"/>
                  <a:miter lim="800000"/>
                  <a:headEnd/>
                  <a:tailEnd/>
                </a:ln>
                <a:effectLst/>
              </p:spPr>
              <p:txBody>
                <a:bodyPr wrap="none">
                  <a:spAutoFit/>
                </a:bodyPr>
                <a:lstStyle/>
                <a:p>
                  <a:r>
                    <a:rPr lang="en-US" sz="2000"/>
                    <a:t>5</a:t>
                  </a:r>
                </a:p>
              </p:txBody>
            </p:sp>
          </p:grpSp>
        </p:grpSp>
        <p:grpSp>
          <p:nvGrpSpPr>
            <p:cNvPr id="15" name="Group 92"/>
            <p:cNvGrpSpPr>
              <a:grpSpLocks/>
            </p:cNvGrpSpPr>
            <p:nvPr/>
          </p:nvGrpSpPr>
          <p:grpSpPr bwMode="auto">
            <a:xfrm>
              <a:off x="480" y="1728"/>
              <a:ext cx="1099" cy="534"/>
              <a:chOff x="4358" y="2793"/>
              <a:chExt cx="1099" cy="534"/>
            </a:xfrm>
          </p:grpSpPr>
          <p:sp>
            <p:nvSpPr>
              <p:cNvPr id="391261" name="Text Box 93"/>
              <p:cNvSpPr txBox="1">
                <a:spLocks noChangeArrowheads="1"/>
              </p:cNvSpPr>
              <p:nvPr/>
            </p:nvSpPr>
            <p:spPr bwMode="auto">
              <a:xfrm>
                <a:off x="4358" y="2793"/>
                <a:ext cx="1099" cy="442"/>
              </a:xfrm>
              <a:prstGeom prst="rect">
                <a:avLst/>
              </a:prstGeom>
              <a:noFill/>
              <a:ln w="9525">
                <a:noFill/>
                <a:miter lim="800000"/>
                <a:headEnd/>
                <a:tailEnd/>
              </a:ln>
              <a:effectLst/>
            </p:spPr>
            <p:txBody>
              <a:bodyPr wrap="none">
                <a:spAutoFit/>
              </a:bodyPr>
              <a:lstStyle/>
              <a:p>
                <a:r>
                  <a:rPr lang="en-US" sz="2000">
                    <a:solidFill>
                      <a:schemeClr val="accent2"/>
                    </a:solidFill>
                  </a:rPr>
                  <a:t>(smallest polar </a:t>
                </a:r>
              </a:p>
              <a:p>
                <a:r>
                  <a:rPr lang="en-US" sz="2000">
                    <a:solidFill>
                      <a:schemeClr val="accent2"/>
                    </a:solidFill>
                  </a:rPr>
                  <a:t> angle w.r.t. </a:t>
                </a:r>
                <a:r>
                  <a:rPr lang="en-US" sz="2000" i="1">
                    <a:solidFill>
                      <a:schemeClr val="accent2"/>
                    </a:solidFill>
                  </a:rPr>
                  <a:t>p </a:t>
                </a:r>
                <a:r>
                  <a:rPr lang="en-US" sz="2000">
                    <a:solidFill>
                      <a:schemeClr val="accent2"/>
                    </a:solidFill>
                  </a:rPr>
                  <a:t>)</a:t>
                </a:r>
              </a:p>
            </p:txBody>
          </p:sp>
          <p:sp>
            <p:nvSpPr>
              <p:cNvPr id="391262" name="Text Box 94"/>
              <p:cNvSpPr txBox="1">
                <a:spLocks noChangeArrowheads="1"/>
              </p:cNvSpPr>
              <p:nvPr/>
            </p:nvSpPr>
            <p:spPr bwMode="auto">
              <a:xfrm>
                <a:off x="5174" y="3096"/>
                <a:ext cx="224" cy="231"/>
              </a:xfrm>
              <a:prstGeom prst="rect">
                <a:avLst/>
              </a:prstGeom>
              <a:noFill/>
              <a:ln w="9525">
                <a:noFill/>
                <a:miter lim="800000"/>
                <a:headEnd/>
                <a:tailEnd/>
              </a:ln>
              <a:effectLst/>
            </p:spPr>
            <p:txBody>
              <a:bodyPr wrap="none">
                <a:spAutoFit/>
              </a:bodyPr>
              <a:lstStyle/>
              <a:p>
                <a:r>
                  <a:rPr lang="en-US" sz="1800">
                    <a:solidFill>
                      <a:schemeClr val="accent2"/>
                    </a:solidFill>
                  </a:rPr>
                  <a:t> 4</a:t>
                </a:r>
              </a:p>
            </p:txBody>
          </p:sp>
        </p:grpSp>
      </p:grpSp>
      <p:sp>
        <p:nvSpPr>
          <p:cNvPr id="391266" name="AutoShape 98"/>
          <p:cNvSpPr>
            <a:spLocks noChangeArrowheads="1"/>
          </p:cNvSpPr>
          <p:nvPr/>
        </p:nvSpPr>
        <p:spPr bwMode="auto">
          <a:xfrm>
            <a:off x="6400800" y="3733800"/>
            <a:ext cx="838200" cy="152400"/>
          </a:xfrm>
          <a:prstGeom prst="leftArrow">
            <a:avLst>
              <a:gd name="adj1" fmla="val 50000"/>
              <a:gd name="adj2" fmla="val 137500"/>
            </a:avLst>
          </a:prstGeom>
          <a:solidFill>
            <a:schemeClr val="accent1"/>
          </a:solidFill>
          <a:ln w="9525">
            <a:solidFill>
              <a:srgbClr val="00FF00"/>
            </a:solidFill>
            <a:miter lim="800000"/>
            <a:headEnd/>
            <a:tailEnd/>
          </a:ln>
          <a:effectLst/>
        </p:spPr>
        <p:txBody>
          <a:bodyPr wrap="none" anchor="ctr"/>
          <a:lstStyle/>
          <a:p>
            <a:endParaRPr lang="en-US"/>
          </a:p>
        </p:txBody>
      </p:sp>
      <p:sp>
        <p:nvSpPr>
          <p:cNvPr id="391267" name="Text Box 99"/>
          <p:cNvSpPr txBox="1">
            <a:spLocks noChangeArrowheads="1"/>
          </p:cNvSpPr>
          <p:nvPr/>
        </p:nvSpPr>
        <p:spPr bwMode="auto">
          <a:xfrm>
            <a:off x="7299325" y="3470275"/>
            <a:ext cx="936625" cy="822325"/>
          </a:xfrm>
          <a:prstGeom prst="rect">
            <a:avLst/>
          </a:prstGeom>
          <a:noFill/>
          <a:ln w="9525">
            <a:noFill/>
            <a:miter lim="800000"/>
            <a:headEnd/>
            <a:tailEnd/>
          </a:ln>
          <a:effectLst/>
        </p:spPr>
        <p:txBody>
          <a:bodyPr wrap="none">
            <a:spAutoFit/>
          </a:bodyPr>
          <a:lstStyle/>
          <a:p>
            <a:r>
              <a:rPr lang="en-US">
                <a:solidFill>
                  <a:srgbClr val="009999"/>
                </a:solidFill>
              </a:rPr>
              <a:t>Right </a:t>
            </a:r>
          </a:p>
          <a:p>
            <a:r>
              <a:rPr lang="en-US">
                <a:solidFill>
                  <a:srgbClr val="009999"/>
                </a:solidFill>
              </a:rPr>
              <a:t>chain</a:t>
            </a:r>
          </a:p>
        </p:txBody>
      </p:sp>
      <p:sp>
        <p:nvSpPr>
          <p:cNvPr id="391269" name="Line 101"/>
          <p:cNvSpPr>
            <a:spLocks noChangeShapeType="1"/>
          </p:cNvSpPr>
          <p:nvPr/>
        </p:nvSpPr>
        <p:spPr bwMode="auto">
          <a:xfrm>
            <a:off x="4267200" y="5410200"/>
            <a:ext cx="838200" cy="0"/>
          </a:xfrm>
          <a:prstGeom prst="line">
            <a:avLst/>
          </a:prstGeom>
          <a:noFill/>
          <a:ln w="9525">
            <a:solidFill>
              <a:schemeClr val="tx1"/>
            </a:solidFill>
            <a:round/>
            <a:headEnd/>
            <a:tailEnd type="triangle" w="med" len="med"/>
          </a:ln>
          <a:effectLst/>
        </p:spPr>
        <p:txBody>
          <a:bodyPr/>
          <a:lstStyle/>
          <a:p>
            <a:endParaRPr lang="en-US"/>
          </a:p>
        </p:txBody>
      </p:sp>
      <p:grpSp>
        <p:nvGrpSpPr>
          <p:cNvPr id="16" name="Group 123"/>
          <p:cNvGrpSpPr>
            <a:grpSpLocks/>
          </p:cNvGrpSpPr>
          <p:nvPr/>
        </p:nvGrpSpPr>
        <p:grpSpPr bwMode="auto">
          <a:xfrm>
            <a:off x="4267200" y="4495800"/>
            <a:ext cx="2057400" cy="914400"/>
            <a:chOff x="2688" y="2832"/>
            <a:chExt cx="1296" cy="576"/>
          </a:xfrm>
        </p:grpSpPr>
        <p:sp>
          <p:nvSpPr>
            <p:cNvPr id="391203" name="Line 35"/>
            <p:cNvSpPr>
              <a:spLocks noChangeShapeType="1"/>
            </p:cNvSpPr>
            <p:nvPr/>
          </p:nvSpPr>
          <p:spPr bwMode="auto">
            <a:xfrm flipV="1">
              <a:off x="2688" y="2832"/>
              <a:ext cx="1296" cy="576"/>
            </a:xfrm>
            <a:prstGeom prst="line">
              <a:avLst/>
            </a:prstGeom>
            <a:noFill/>
            <a:ln w="38100">
              <a:solidFill>
                <a:srgbClr val="00CCFF"/>
              </a:solidFill>
              <a:round/>
              <a:headEnd/>
              <a:tailEnd/>
            </a:ln>
            <a:effectLst/>
          </p:spPr>
          <p:txBody>
            <a:bodyPr/>
            <a:lstStyle/>
            <a:p>
              <a:endParaRPr lang="en-US"/>
            </a:p>
          </p:txBody>
        </p:sp>
        <p:sp>
          <p:nvSpPr>
            <p:cNvPr id="391276" name="Freeform 108"/>
            <p:cNvSpPr>
              <a:spLocks/>
            </p:cNvSpPr>
            <p:nvPr/>
          </p:nvSpPr>
          <p:spPr bwMode="auto">
            <a:xfrm>
              <a:off x="3072" y="3264"/>
              <a:ext cx="56" cy="144"/>
            </a:xfrm>
            <a:custGeom>
              <a:avLst/>
              <a:gdLst/>
              <a:ahLst/>
              <a:cxnLst>
                <a:cxn ang="0">
                  <a:pos x="48" y="144"/>
                </a:cxn>
                <a:cxn ang="0">
                  <a:pos x="48" y="48"/>
                </a:cxn>
                <a:cxn ang="0">
                  <a:pos x="0" y="0"/>
                </a:cxn>
              </a:cxnLst>
              <a:rect l="0" t="0" r="r" b="b"/>
              <a:pathLst>
                <a:path w="56" h="144">
                  <a:moveTo>
                    <a:pt x="48" y="144"/>
                  </a:moveTo>
                  <a:cubicBezTo>
                    <a:pt x="52" y="108"/>
                    <a:pt x="56" y="72"/>
                    <a:pt x="48" y="48"/>
                  </a:cubicBezTo>
                  <a:cubicBezTo>
                    <a:pt x="40" y="24"/>
                    <a:pt x="20" y="12"/>
                    <a:pt x="0" y="0"/>
                  </a:cubicBezTo>
                </a:path>
              </a:pathLst>
            </a:custGeom>
            <a:noFill/>
            <a:ln w="9525" cap="flat" cmpd="sng">
              <a:solidFill>
                <a:schemeClr val="tx1"/>
              </a:solidFill>
              <a:prstDash val="solid"/>
              <a:round/>
              <a:headEnd type="none" w="med" len="med"/>
              <a:tailEnd type="triangle" w="med" len="med"/>
            </a:ln>
            <a:effectLst/>
          </p:spPr>
          <p:txBody>
            <a:bodyPr/>
            <a:lstStyle/>
            <a:p>
              <a:endParaRPr lang="en-US"/>
            </a:p>
          </p:txBody>
        </p:sp>
      </p:grpSp>
      <p:grpSp>
        <p:nvGrpSpPr>
          <p:cNvPr id="17" name="Group 130"/>
          <p:cNvGrpSpPr>
            <a:grpSpLocks/>
          </p:cNvGrpSpPr>
          <p:nvPr/>
        </p:nvGrpSpPr>
        <p:grpSpPr bwMode="auto">
          <a:xfrm>
            <a:off x="457200" y="4419600"/>
            <a:ext cx="1835150" cy="1990725"/>
            <a:chOff x="288" y="2784"/>
            <a:chExt cx="1156" cy="1254"/>
          </a:xfrm>
        </p:grpSpPr>
        <p:sp>
          <p:nvSpPr>
            <p:cNvPr id="391210" name="Line 42"/>
            <p:cNvSpPr>
              <a:spLocks noChangeShapeType="1"/>
            </p:cNvSpPr>
            <p:nvPr/>
          </p:nvSpPr>
          <p:spPr bwMode="auto">
            <a:xfrm>
              <a:off x="1152" y="2784"/>
              <a:ext cx="240" cy="384"/>
            </a:xfrm>
            <a:prstGeom prst="line">
              <a:avLst/>
            </a:prstGeom>
            <a:noFill/>
            <a:ln w="38100">
              <a:solidFill>
                <a:srgbClr val="800000"/>
              </a:solidFill>
              <a:round/>
              <a:headEnd/>
              <a:tailEnd/>
            </a:ln>
            <a:effectLst/>
          </p:spPr>
          <p:txBody>
            <a:bodyPr/>
            <a:lstStyle/>
            <a:p>
              <a:endParaRPr lang="en-US"/>
            </a:p>
          </p:txBody>
        </p:sp>
        <p:grpSp>
          <p:nvGrpSpPr>
            <p:cNvPr id="18" name="Group 79"/>
            <p:cNvGrpSpPr>
              <a:grpSpLocks/>
            </p:cNvGrpSpPr>
            <p:nvPr/>
          </p:nvGrpSpPr>
          <p:grpSpPr bwMode="auto">
            <a:xfrm>
              <a:off x="1152" y="3216"/>
              <a:ext cx="292" cy="336"/>
              <a:chOff x="2678" y="3386"/>
              <a:chExt cx="292" cy="336"/>
            </a:xfrm>
          </p:grpSpPr>
          <p:sp>
            <p:nvSpPr>
              <p:cNvPr id="391248" name="Text Box 80"/>
              <p:cNvSpPr txBox="1">
                <a:spLocks noChangeArrowheads="1"/>
              </p:cNvSpPr>
              <p:nvPr/>
            </p:nvSpPr>
            <p:spPr bwMode="auto">
              <a:xfrm>
                <a:off x="2678" y="3386"/>
                <a:ext cx="212" cy="288"/>
              </a:xfrm>
              <a:prstGeom prst="rect">
                <a:avLst/>
              </a:prstGeom>
              <a:noFill/>
              <a:ln w="9525">
                <a:noFill/>
                <a:miter lim="800000"/>
                <a:headEnd/>
                <a:tailEnd/>
              </a:ln>
              <a:effectLst/>
            </p:spPr>
            <p:txBody>
              <a:bodyPr wrap="none">
                <a:spAutoFit/>
              </a:bodyPr>
              <a:lstStyle/>
              <a:p>
                <a:r>
                  <a:rPr lang="en-US" i="1"/>
                  <a:t>p</a:t>
                </a:r>
                <a:endParaRPr lang="en-US"/>
              </a:p>
            </p:txBody>
          </p:sp>
          <p:grpSp>
            <p:nvGrpSpPr>
              <p:cNvPr id="19" name="Group 81"/>
              <p:cNvGrpSpPr>
                <a:grpSpLocks/>
              </p:cNvGrpSpPr>
              <p:nvPr/>
            </p:nvGrpSpPr>
            <p:grpSpPr bwMode="auto">
              <a:xfrm>
                <a:off x="2726" y="3434"/>
                <a:ext cx="244" cy="288"/>
                <a:chOff x="2726" y="3434"/>
                <a:chExt cx="244" cy="288"/>
              </a:xfrm>
            </p:grpSpPr>
            <p:sp>
              <p:nvSpPr>
                <p:cNvPr id="391250" name="Text Box 82"/>
                <p:cNvSpPr txBox="1">
                  <a:spLocks noChangeArrowheads="1"/>
                </p:cNvSpPr>
                <p:nvPr/>
              </p:nvSpPr>
              <p:spPr bwMode="auto">
                <a:xfrm>
                  <a:off x="2726" y="3434"/>
                  <a:ext cx="164" cy="288"/>
                </a:xfrm>
                <a:prstGeom prst="rect">
                  <a:avLst/>
                </a:prstGeom>
                <a:noFill/>
                <a:ln w="9525">
                  <a:noFill/>
                  <a:prstDash val="sysDot"/>
                  <a:miter lim="800000"/>
                  <a:headEnd/>
                  <a:tailEnd/>
                </a:ln>
                <a:effectLst/>
              </p:spPr>
              <p:txBody>
                <a:bodyPr wrap="none">
                  <a:spAutoFit/>
                </a:bodyPr>
                <a:lstStyle/>
                <a:p>
                  <a:r>
                    <a:rPr lang="en-US"/>
                    <a:t> </a:t>
                  </a:r>
                </a:p>
              </p:txBody>
            </p:sp>
            <p:sp>
              <p:nvSpPr>
                <p:cNvPr id="391251" name="Text Box 83"/>
                <p:cNvSpPr txBox="1">
                  <a:spLocks noChangeArrowheads="1"/>
                </p:cNvSpPr>
                <p:nvPr/>
              </p:nvSpPr>
              <p:spPr bwMode="auto">
                <a:xfrm>
                  <a:off x="2774" y="3465"/>
                  <a:ext cx="196" cy="250"/>
                </a:xfrm>
                <a:prstGeom prst="rect">
                  <a:avLst/>
                </a:prstGeom>
                <a:noFill/>
                <a:ln w="9525">
                  <a:noFill/>
                  <a:prstDash val="sysDot"/>
                  <a:miter lim="800000"/>
                  <a:headEnd/>
                  <a:tailEnd/>
                </a:ln>
                <a:effectLst/>
              </p:spPr>
              <p:txBody>
                <a:bodyPr wrap="none">
                  <a:spAutoFit/>
                </a:bodyPr>
                <a:lstStyle/>
                <a:p>
                  <a:r>
                    <a:rPr lang="en-US" sz="2000"/>
                    <a:t>6</a:t>
                  </a:r>
                </a:p>
              </p:txBody>
            </p:sp>
          </p:grpSp>
        </p:grpSp>
        <p:grpSp>
          <p:nvGrpSpPr>
            <p:cNvPr id="20" name="Group 112"/>
            <p:cNvGrpSpPr>
              <a:grpSpLocks/>
            </p:cNvGrpSpPr>
            <p:nvPr/>
          </p:nvGrpSpPr>
          <p:grpSpPr bwMode="auto">
            <a:xfrm>
              <a:off x="288" y="3504"/>
              <a:ext cx="1099" cy="534"/>
              <a:chOff x="4358" y="2793"/>
              <a:chExt cx="1099" cy="534"/>
            </a:xfrm>
          </p:grpSpPr>
          <p:sp>
            <p:nvSpPr>
              <p:cNvPr id="391281" name="Text Box 113"/>
              <p:cNvSpPr txBox="1">
                <a:spLocks noChangeArrowheads="1"/>
              </p:cNvSpPr>
              <p:nvPr/>
            </p:nvSpPr>
            <p:spPr bwMode="auto">
              <a:xfrm>
                <a:off x="4358" y="2793"/>
                <a:ext cx="1099" cy="442"/>
              </a:xfrm>
              <a:prstGeom prst="rect">
                <a:avLst/>
              </a:prstGeom>
              <a:noFill/>
              <a:ln w="9525">
                <a:noFill/>
                <a:miter lim="800000"/>
                <a:headEnd/>
                <a:tailEnd/>
              </a:ln>
              <a:effectLst/>
            </p:spPr>
            <p:txBody>
              <a:bodyPr wrap="none">
                <a:spAutoFit/>
              </a:bodyPr>
              <a:lstStyle/>
              <a:p>
                <a:r>
                  <a:rPr lang="en-US" sz="2000">
                    <a:solidFill>
                      <a:schemeClr val="accent2"/>
                    </a:solidFill>
                  </a:rPr>
                  <a:t>(smallest polar </a:t>
                </a:r>
              </a:p>
              <a:p>
                <a:r>
                  <a:rPr lang="en-US" sz="2000">
                    <a:solidFill>
                      <a:schemeClr val="accent2"/>
                    </a:solidFill>
                  </a:rPr>
                  <a:t> angle w.r.t. </a:t>
                </a:r>
                <a:r>
                  <a:rPr lang="en-US" sz="2000" i="1">
                    <a:solidFill>
                      <a:schemeClr val="accent2"/>
                    </a:solidFill>
                  </a:rPr>
                  <a:t>p </a:t>
                </a:r>
                <a:r>
                  <a:rPr lang="en-US" sz="2000">
                    <a:solidFill>
                      <a:schemeClr val="accent2"/>
                    </a:solidFill>
                  </a:rPr>
                  <a:t>)</a:t>
                </a:r>
              </a:p>
            </p:txBody>
          </p:sp>
          <p:sp>
            <p:nvSpPr>
              <p:cNvPr id="391282" name="Text Box 114"/>
              <p:cNvSpPr txBox="1">
                <a:spLocks noChangeArrowheads="1"/>
              </p:cNvSpPr>
              <p:nvPr/>
            </p:nvSpPr>
            <p:spPr bwMode="auto">
              <a:xfrm>
                <a:off x="5174" y="3096"/>
                <a:ext cx="224" cy="231"/>
              </a:xfrm>
              <a:prstGeom prst="rect">
                <a:avLst/>
              </a:prstGeom>
              <a:noFill/>
              <a:ln w="9525">
                <a:noFill/>
                <a:miter lim="800000"/>
                <a:headEnd/>
                <a:tailEnd/>
              </a:ln>
              <a:effectLst/>
            </p:spPr>
            <p:txBody>
              <a:bodyPr wrap="none">
                <a:spAutoFit/>
              </a:bodyPr>
              <a:lstStyle/>
              <a:p>
                <a:r>
                  <a:rPr lang="en-US" sz="1800">
                    <a:solidFill>
                      <a:schemeClr val="accent2"/>
                    </a:solidFill>
                  </a:rPr>
                  <a:t> 5</a:t>
                </a:r>
              </a:p>
            </p:txBody>
          </p:sp>
        </p:grpSp>
      </p:grpSp>
      <p:grpSp>
        <p:nvGrpSpPr>
          <p:cNvPr id="21" name="Group 125"/>
          <p:cNvGrpSpPr>
            <a:grpSpLocks/>
          </p:cNvGrpSpPr>
          <p:nvPr/>
        </p:nvGrpSpPr>
        <p:grpSpPr bwMode="auto">
          <a:xfrm>
            <a:off x="6019800" y="2667000"/>
            <a:ext cx="2201863" cy="1676400"/>
            <a:chOff x="3792" y="1680"/>
            <a:chExt cx="1387" cy="1056"/>
          </a:xfrm>
        </p:grpSpPr>
        <p:sp>
          <p:nvSpPr>
            <p:cNvPr id="391204" name="Line 36"/>
            <p:cNvSpPr>
              <a:spLocks noChangeShapeType="1"/>
            </p:cNvSpPr>
            <p:nvPr/>
          </p:nvSpPr>
          <p:spPr bwMode="auto">
            <a:xfrm flipH="1" flipV="1">
              <a:off x="3792" y="2064"/>
              <a:ext cx="240" cy="672"/>
            </a:xfrm>
            <a:prstGeom prst="line">
              <a:avLst/>
            </a:prstGeom>
            <a:noFill/>
            <a:ln w="38100">
              <a:solidFill>
                <a:srgbClr val="00CCFF"/>
              </a:solidFill>
              <a:round/>
              <a:headEnd/>
              <a:tailEnd/>
            </a:ln>
            <a:effectLst/>
          </p:spPr>
          <p:txBody>
            <a:bodyPr/>
            <a:lstStyle/>
            <a:p>
              <a:endParaRPr lang="en-US"/>
            </a:p>
          </p:txBody>
        </p:sp>
        <p:grpSp>
          <p:nvGrpSpPr>
            <p:cNvPr id="22" name="Group 69"/>
            <p:cNvGrpSpPr>
              <a:grpSpLocks/>
            </p:cNvGrpSpPr>
            <p:nvPr/>
          </p:nvGrpSpPr>
          <p:grpSpPr bwMode="auto">
            <a:xfrm>
              <a:off x="3840" y="1680"/>
              <a:ext cx="292" cy="336"/>
              <a:chOff x="2678" y="3386"/>
              <a:chExt cx="292" cy="336"/>
            </a:xfrm>
          </p:grpSpPr>
          <p:sp>
            <p:nvSpPr>
              <p:cNvPr id="391238" name="Text Box 70"/>
              <p:cNvSpPr txBox="1">
                <a:spLocks noChangeArrowheads="1"/>
              </p:cNvSpPr>
              <p:nvPr/>
            </p:nvSpPr>
            <p:spPr bwMode="auto">
              <a:xfrm>
                <a:off x="2678" y="3386"/>
                <a:ext cx="212" cy="288"/>
              </a:xfrm>
              <a:prstGeom prst="rect">
                <a:avLst/>
              </a:prstGeom>
              <a:noFill/>
              <a:ln w="9525">
                <a:noFill/>
                <a:miter lim="800000"/>
                <a:headEnd/>
                <a:tailEnd/>
              </a:ln>
              <a:effectLst/>
            </p:spPr>
            <p:txBody>
              <a:bodyPr wrap="none">
                <a:spAutoFit/>
              </a:bodyPr>
              <a:lstStyle/>
              <a:p>
                <a:r>
                  <a:rPr lang="en-US" i="1"/>
                  <a:t>p</a:t>
                </a:r>
                <a:endParaRPr lang="en-US"/>
              </a:p>
            </p:txBody>
          </p:sp>
          <p:grpSp>
            <p:nvGrpSpPr>
              <p:cNvPr id="23" name="Group 71"/>
              <p:cNvGrpSpPr>
                <a:grpSpLocks/>
              </p:cNvGrpSpPr>
              <p:nvPr/>
            </p:nvGrpSpPr>
            <p:grpSpPr bwMode="auto">
              <a:xfrm>
                <a:off x="2726" y="3434"/>
                <a:ext cx="244" cy="288"/>
                <a:chOff x="2726" y="3434"/>
                <a:chExt cx="244" cy="288"/>
              </a:xfrm>
            </p:grpSpPr>
            <p:sp>
              <p:nvSpPr>
                <p:cNvPr id="391240" name="Text Box 72"/>
                <p:cNvSpPr txBox="1">
                  <a:spLocks noChangeArrowheads="1"/>
                </p:cNvSpPr>
                <p:nvPr/>
              </p:nvSpPr>
              <p:spPr bwMode="auto">
                <a:xfrm>
                  <a:off x="2726" y="3434"/>
                  <a:ext cx="164" cy="288"/>
                </a:xfrm>
                <a:prstGeom prst="rect">
                  <a:avLst/>
                </a:prstGeom>
                <a:noFill/>
                <a:ln w="9525">
                  <a:noFill/>
                  <a:prstDash val="sysDot"/>
                  <a:miter lim="800000"/>
                  <a:headEnd/>
                  <a:tailEnd/>
                </a:ln>
                <a:effectLst/>
              </p:spPr>
              <p:txBody>
                <a:bodyPr wrap="none">
                  <a:spAutoFit/>
                </a:bodyPr>
                <a:lstStyle/>
                <a:p>
                  <a:r>
                    <a:rPr lang="en-US"/>
                    <a:t> </a:t>
                  </a:r>
                </a:p>
              </p:txBody>
            </p:sp>
            <p:sp>
              <p:nvSpPr>
                <p:cNvPr id="391241" name="Text Box 73"/>
                <p:cNvSpPr txBox="1">
                  <a:spLocks noChangeArrowheads="1"/>
                </p:cNvSpPr>
                <p:nvPr/>
              </p:nvSpPr>
              <p:spPr bwMode="auto">
                <a:xfrm>
                  <a:off x="2774" y="3465"/>
                  <a:ext cx="196" cy="250"/>
                </a:xfrm>
                <a:prstGeom prst="rect">
                  <a:avLst/>
                </a:prstGeom>
                <a:noFill/>
                <a:ln w="9525">
                  <a:noFill/>
                  <a:prstDash val="sysDot"/>
                  <a:miter lim="800000"/>
                  <a:headEnd/>
                  <a:tailEnd/>
                </a:ln>
                <a:effectLst/>
              </p:spPr>
              <p:txBody>
                <a:bodyPr wrap="none">
                  <a:spAutoFit/>
                </a:bodyPr>
                <a:lstStyle/>
                <a:p>
                  <a:r>
                    <a:rPr lang="en-US" sz="2000"/>
                    <a:t>2</a:t>
                  </a:r>
                </a:p>
              </p:txBody>
            </p:sp>
          </p:grpSp>
        </p:grpSp>
        <p:grpSp>
          <p:nvGrpSpPr>
            <p:cNvPr id="24" name="Group 115"/>
            <p:cNvGrpSpPr>
              <a:grpSpLocks/>
            </p:cNvGrpSpPr>
            <p:nvPr/>
          </p:nvGrpSpPr>
          <p:grpSpPr bwMode="auto">
            <a:xfrm>
              <a:off x="4080" y="1728"/>
              <a:ext cx="1099" cy="534"/>
              <a:chOff x="4358" y="2793"/>
              <a:chExt cx="1099" cy="534"/>
            </a:xfrm>
          </p:grpSpPr>
          <p:sp>
            <p:nvSpPr>
              <p:cNvPr id="391284" name="Text Box 116"/>
              <p:cNvSpPr txBox="1">
                <a:spLocks noChangeArrowheads="1"/>
              </p:cNvSpPr>
              <p:nvPr/>
            </p:nvSpPr>
            <p:spPr bwMode="auto">
              <a:xfrm>
                <a:off x="4358" y="2793"/>
                <a:ext cx="1099" cy="442"/>
              </a:xfrm>
              <a:prstGeom prst="rect">
                <a:avLst/>
              </a:prstGeom>
              <a:noFill/>
              <a:ln w="9525">
                <a:noFill/>
                <a:miter lim="800000"/>
                <a:headEnd/>
                <a:tailEnd/>
              </a:ln>
              <a:effectLst/>
            </p:spPr>
            <p:txBody>
              <a:bodyPr wrap="none">
                <a:spAutoFit/>
              </a:bodyPr>
              <a:lstStyle/>
              <a:p>
                <a:r>
                  <a:rPr lang="en-US" sz="2000">
                    <a:solidFill>
                      <a:schemeClr val="accent2"/>
                    </a:solidFill>
                  </a:rPr>
                  <a:t>(smallest polar </a:t>
                </a:r>
              </a:p>
              <a:p>
                <a:r>
                  <a:rPr lang="en-US" sz="2000">
                    <a:solidFill>
                      <a:schemeClr val="accent2"/>
                    </a:solidFill>
                  </a:rPr>
                  <a:t> angle w.r.t. </a:t>
                </a:r>
                <a:r>
                  <a:rPr lang="en-US" sz="2000" i="1">
                    <a:solidFill>
                      <a:schemeClr val="accent2"/>
                    </a:solidFill>
                  </a:rPr>
                  <a:t>p </a:t>
                </a:r>
                <a:r>
                  <a:rPr lang="en-US" sz="2000">
                    <a:solidFill>
                      <a:schemeClr val="accent2"/>
                    </a:solidFill>
                  </a:rPr>
                  <a:t>)</a:t>
                </a:r>
              </a:p>
            </p:txBody>
          </p:sp>
          <p:sp>
            <p:nvSpPr>
              <p:cNvPr id="391285" name="Text Box 117"/>
              <p:cNvSpPr txBox="1">
                <a:spLocks noChangeArrowheads="1"/>
              </p:cNvSpPr>
              <p:nvPr/>
            </p:nvSpPr>
            <p:spPr bwMode="auto">
              <a:xfrm>
                <a:off x="5174" y="3096"/>
                <a:ext cx="224" cy="231"/>
              </a:xfrm>
              <a:prstGeom prst="rect">
                <a:avLst/>
              </a:prstGeom>
              <a:noFill/>
              <a:ln w="9525">
                <a:noFill/>
                <a:miter lim="800000"/>
                <a:headEnd/>
                <a:tailEnd/>
              </a:ln>
              <a:effectLst/>
            </p:spPr>
            <p:txBody>
              <a:bodyPr wrap="none">
                <a:spAutoFit/>
              </a:bodyPr>
              <a:lstStyle/>
              <a:p>
                <a:r>
                  <a:rPr lang="en-US" sz="1800">
                    <a:solidFill>
                      <a:schemeClr val="accent2"/>
                    </a:solidFill>
                  </a:rPr>
                  <a:t> 1</a:t>
                </a:r>
              </a:p>
            </p:txBody>
          </p:sp>
        </p:grpSp>
      </p:grpSp>
      <p:sp>
        <p:nvSpPr>
          <p:cNvPr id="391286" name="Line 118"/>
          <p:cNvSpPr>
            <a:spLocks noChangeShapeType="1"/>
          </p:cNvSpPr>
          <p:nvPr/>
        </p:nvSpPr>
        <p:spPr bwMode="auto">
          <a:xfrm>
            <a:off x="2667000" y="2438400"/>
            <a:ext cx="838200" cy="0"/>
          </a:xfrm>
          <a:prstGeom prst="line">
            <a:avLst/>
          </a:prstGeom>
          <a:noFill/>
          <a:ln w="9525">
            <a:solidFill>
              <a:schemeClr val="tx1"/>
            </a:solidFill>
            <a:round/>
            <a:headEnd type="triangle" w="med" len="med"/>
            <a:tailEnd/>
          </a:ln>
          <a:effectLst/>
        </p:spPr>
        <p:txBody>
          <a:bodyPr/>
          <a:lstStyle/>
          <a:p>
            <a:endParaRPr lang="en-US"/>
          </a:p>
        </p:txBody>
      </p:sp>
      <p:grpSp>
        <p:nvGrpSpPr>
          <p:cNvPr id="25" name="Group 126"/>
          <p:cNvGrpSpPr>
            <a:grpSpLocks/>
          </p:cNvGrpSpPr>
          <p:nvPr/>
        </p:nvGrpSpPr>
        <p:grpSpPr bwMode="auto">
          <a:xfrm>
            <a:off x="5105400" y="1676400"/>
            <a:ext cx="2125663" cy="1447800"/>
            <a:chOff x="3216" y="1056"/>
            <a:chExt cx="1339" cy="912"/>
          </a:xfrm>
        </p:grpSpPr>
        <p:sp>
          <p:nvSpPr>
            <p:cNvPr id="391206" name="Line 38"/>
            <p:cNvSpPr>
              <a:spLocks noChangeShapeType="1"/>
            </p:cNvSpPr>
            <p:nvPr/>
          </p:nvSpPr>
          <p:spPr bwMode="auto">
            <a:xfrm flipH="1" flipV="1">
              <a:off x="3216" y="1632"/>
              <a:ext cx="528" cy="336"/>
            </a:xfrm>
            <a:prstGeom prst="line">
              <a:avLst/>
            </a:prstGeom>
            <a:noFill/>
            <a:ln w="38100">
              <a:solidFill>
                <a:srgbClr val="00CCFF"/>
              </a:solidFill>
              <a:round/>
              <a:headEnd/>
              <a:tailEnd/>
            </a:ln>
            <a:effectLst/>
          </p:spPr>
          <p:txBody>
            <a:bodyPr/>
            <a:lstStyle/>
            <a:p>
              <a:endParaRPr lang="en-US"/>
            </a:p>
          </p:txBody>
        </p:sp>
        <p:grpSp>
          <p:nvGrpSpPr>
            <p:cNvPr id="26" name="Group 64"/>
            <p:cNvGrpSpPr>
              <a:grpSpLocks/>
            </p:cNvGrpSpPr>
            <p:nvPr/>
          </p:nvGrpSpPr>
          <p:grpSpPr bwMode="auto">
            <a:xfrm>
              <a:off x="3216" y="1248"/>
              <a:ext cx="292" cy="336"/>
              <a:chOff x="2678" y="3386"/>
              <a:chExt cx="292" cy="336"/>
            </a:xfrm>
          </p:grpSpPr>
          <p:sp>
            <p:nvSpPr>
              <p:cNvPr id="391233" name="Text Box 65"/>
              <p:cNvSpPr txBox="1">
                <a:spLocks noChangeArrowheads="1"/>
              </p:cNvSpPr>
              <p:nvPr/>
            </p:nvSpPr>
            <p:spPr bwMode="auto">
              <a:xfrm>
                <a:off x="2678" y="3386"/>
                <a:ext cx="212" cy="288"/>
              </a:xfrm>
              <a:prstGeom prst="rect">
                <a:avLst/>
              </a:prstGeom>
              <a:noFill/>
              <a:ln w="9525">
                <a:noFill/>
                <a:miter lim="800000"/>
                <a:headEnd/>
                <a:tailEnd/>
              </a:ln>
              <a:effectLst/>
            </p:spPr>
            <p:txBody>
              <a:bodyPr wrap="none">
                <a:spAutoFit/>
              </a:bodyPr>
              <a:lstStyle/>
              <a:p>
                <a:r>
                  <a:rPr lang="en-US" i="1"/>
                  <a:t>p</a:t>
                </a:r>
                <a:endParaRPr lang="en-US"/>
              </a:p>
            </p:txBody>
          </p:sp>
          <p:grpSp>
            <p:nvGrpSpPr>
              <p:cNvPr id="27" name="Group 66"/>
              <p:cNvGrpSpPr>
                <a:grpSpLocks/>
              </p:cNvGrpSpPr>
              <p:nvPr/>
            </p:nvGrpSpPr>
            <p:grpSpPr bwMode="auto">
              <a:xfrm>
                <a:off x="2726" y="3434"/>
                <a:ext cx="244" cy="288"/>
                <a:chOff x="2726" y="3434"/>
                <a:chExt cx="244" cy="288"/>
              </a:xfrm>
            </p:grpSpPr>
            <p:sp>
              <p:nvSpPr>
                <p:cNvPr id="391235" name="Text Box 67"/>
                <p:cNvSpPr txBox="1">
                  <a:spLocks noChangeArrowheads="1"/>
                </p:cNvSpPr>
                <p:nvPr/>
              </p:nvSpPr>
              <p:spPr bwMode="auto">
                <a:xfrm>
                  <a:off x="2726" y="3434"/>
                  <a:ext cx="164" cy="288"/>
                </a:xfrm>
                <a:prstGeom prst="rect">
                  <a:avLst/>
                </a:prstGeom>
                <a:noFill/>
                <a:ln w="9525">
                  <a:noFill/>
                  <a:prstDash val="sysDot"/>
                  <a:miter lim="800000"/>
                  <a:headEnd/>
                  <a:tailEnd/>
                </a:ln>
                <a:effectLst/>
              </p:spPr>
              <p:txBody>
                <a:bodyPr wrap="none">
                  <a:spAutoFit/>
                </a:bodyPr>
                <a:lstStyle/>
                <a:p>
                  <a:r>
                    <a:rPr lang="en-US"/>
                    <a:t> </a:t>
                  </a:r>
                </a:p>
              </p:txBody>
            </p:sp>
            <p:sp>
              <p:nvSpPr>
                <p:cNvPr id="391236" name="Text Box 68"/>
                <p:cNvSpPr txBox="1">
                  <a:spLocks noChangeArrowheads="1"/>
                </p:cNvSpPr>
                <p:nvPr/>
              </p:nvSpPr>
              <p:spPr bwMode="auto">
                <a:xfrm>
                  <a:off x="2774" y="3465"/>
                  <a:ext cx="196" cy="250"/>
                </a:xfrm>
                <a:prstGeom prst="rect">
                  <a:avLst/>
                </a:prstGeom>
                <a:noFill/>
                <a:ln w="9525">
                  <a:noFill/>
                  <a:prstDash val="sysDot"/>
                  <a:miter lim="800000"/>
                  <a:headEnd/>
                  <a:tailEnd/>
                </a:ln>
                <a:effectLst/>
              </p:spPr>
              <p:txBody>
                <a:bodyPr wrap="none">
                  <a:spAutoFit/>
                </a:bodyPr>
                <a:lstStyle/>
                <a:p>
                  <a:r>
                    <a:rPr lang="en-US" sz="2000"/>
                    <a:t>3</a:t>
                  </a:r>
                </a:p>
              </p:txBody>
            </p:sp>
          </p:grpSp>
        </p:grpSp>
        <p:grpSp>
          <p:nvGrpSpPr>
            <p:cNvPr id="28" name="Group 95"/>
            <p:cNvGrpSpPr>
              <a:grpSpLocks/>
            </p:cNvGrpSpPr>
            <p:nvPr/>
          </p:nvGrpSpPr>
          <p:grpSpPr bwMode="auto">
            <a:xfrm>
              <a:off x="3456" y="1056"/>
              <a:ext cx="1099" cy="534"/>
              <a:chOff x="4358" y="2793"/>
              <a:chExt cx="1099" cy="534"/>
            </a:xfrm>
          </p:grpSpPr>
          <p:sp>
            <p:nvSpPr>
              <p:cNvPr id="391264" name="Text Box 96"/>
              <p:cNvSpPr txBox="1">
                <a:spLocks noChangeArrowheads="1"/>
              </p:cNvSpPr>
              <p:nvPr/>
            </p:nvSpPr>
            <p:spPr bwMode="auto">
              <a:xfrm>
                <a:off x="4358" y="2793"/>
                <a:ext cx="1099" cy="442"/>
              </a:xfrm>
              <a:prstGeom prst="rect">
                <a:avLst/>
              </a:prstGeom>
              <a:noFill/>
              <a:ln w="9525">
                <a:noFill/>
                <a:miter lim="800000"/>
                <a:headEnd/>
                <a:tailEnd/>
              </a:ln>
              <a:effectLst/>
            </p:spPr>
            <p:txBody>
              <a:bodyPr wrap="none">
                <a:spAutoFit/>
              </a:bodyPr>
              <a:lstStyle/>
              <a:p>
                <a:r>
                  <a:rPr lang="en-US" sz="2000">
                    <a:solidFill>
                      <a:schemeClr val="accent2"/>
                    </a:solidFill>
                  </a:rPr>
                  <a:t>(smallest polar </a:t>
                </a:r>
              </a:p>
              <a:p>
                <a:r>
                  <a:rPr lang="en-US" sz="2000">
                    <a:solidFill>
                      <a:schemeClr val="accent2"/>
                    </a:solidFill>
                  </a:rPr>
                  <a:t> angle w.r.t. </a:t>
                </a:r>
                <a:r>
                  <a:rPr lang="en-US" sz="2000" i="1">
                    <a:solidFill>
                      <a:schemeClr val="accent2"/>
                    </a:solidFill>
                  </a:rPr>
                  <a:t>p </a:t>
                </a:r>
                <a:r>
                  <a:rPr lang="en-US" sz="2000">
                    <a:solidFill>
                      <a:schemeClr val="accent2"/>
                    </a:solidFill>
                  </a:rPr>
                  <a:t>)</a:t>
                </a:r>
              </a:p>
            </p:txBody>
          </p:sp>
          <p:sp>
            <p:nvSpPr>
              <p:cNvPr id="391265" name="Text Box 97"/>
              <p:cNvSpPr txBox="1">
                <a:spLocks noChangeArrowheads="1"/>
              </p:cNvSpPr>
              <p:nvPr/>
            </p:nvSpPr>
            <p:spPr bwMode="auto">
              <a:xfrm>
                <a:off x="5174" y="3096"/>
                <a:ext cx="224" cy="231"/>
              </a:xfrm>
              <a:prstGeom prst="rect">
                <a:avLst/>
              </a:prstGeom>
              <a:noFill/>
              <a:ln w="9525">
                <a:noFill/>
                <a:miter lim="800000"/>
                <a:headEnd/>
                <a:tailEnd/>
              </a:ln>
              <a:effectLst/>
            </p:spPr>
            <p:txBody>
              <a:bodyPr wrap="none">
                <a:spAutoFit/>
              </a:bodyPr>
              <a:lstStyle/>
              <a:p>
                <a:r>
                  <a:rPr lang="en-US" sz="1800">
                    <a:solidFill>
                      <a:schemeClr val="accent2"/>
                    </a:solidFill>
                  </a:rPr>
                  <a:t> 2</a:t>
                </a:r>
              </a:p>
            </p:txBody>
          </p:sp>
        </p:grpSp>
      </p:grpSp>
      <p:sp>
        <p:nvSpPr>
          <p:cNvPr id="391300" name="Text Box 132"/>
          <p:cNvSpPr txBox="1">
            <a:spLocks noChangeArrowheads="1"/>
          </p:cNvSpPr>
          <p:nvPr/>
        </p:nvSpPr>
        <p:spPr bwMode="auto">
          <a:xfrm>
            <a:off x="304800" y="3581400"/>
            <a:ext cx="842963" cy="822325"/>
          </a:xfrm>
          <a:prstGeom prst="rect">
            <a:avLst/>
          </a:prstGeom>
          <a:noFill/>
          <a:ln w="9525">
            <a:noFill/>
            <a:miter lim="800000"/>
            <a:headEnd/>
            <a:tailEnd/>
          </a:ln>
          <a:effectLst/>
        </p:spPr>
        <p:txBody>
          <a:bodyPr wrap="none">
            <a:spAutoFit/>
          </a:bodyPr>
          <a:lstStyle/>
          <a:p>
            <a:r>
              <a:rPr lang="en-US">
                <a:solidFill>
                  <a:srgbClr val="990000"/>
                </a:solidFill>
              </a:rPr>
              <a:t>Left </a:t>
            </a:r>
          </a:p>
          <a:p>
            <a:r>
              <a:rPr lang="en-US">
                <a:solidFill>
                  <a:srgbClr val="990000"/>
                </a:solidFill>
              </a:rPr>
              <a:t>chain</a:t>
            </a:r>
          </a:p>
        </p:txBody>
      </p:sp>
      <p:sp>
        <p:nvSpPr>
          <p:cNvPr id="391301" name="AutoShape 133"/>
          <p:cNvSpPr>
            <a:spLocks noChangeArrowheads="1"/>
          </p:cNvSpPr>
          <p:nvPr/>
        </p:nvSpPr>
        <p:spPr bwMode="auto">
          <a:xfrm>
            <a:off x="1066800" y="3810000"/>
            <a:ext cx="685800" cy="228600"/>
          </a:xfrm>
          <a:prstGeom prst="rightArrow">
            <a:avLst>
              <a:gd name="adj1" fmla="val 50000"/>
              <a:gd name="adj2" fmla="val 75000"/>
            </a:avLst>
          </a:prstGeom>
          <a:solidFill>
            <a:schemeClr val="accent1"/>
          </a:solidFill>
          <a:ln w="9525">
            <a:solidFill>
              <a:srgbClr val="00FF00"/>
            </a:solidFill>
            <a:miter lim="800000"/>
            <a:headEnd/>
            <a:tailEnd/>
          </a:ln>
          <a:effectLst/>
        </p:spPr>
        <p:txBody>
          <a:bodyPr wrap="none" anchor="ctr"/>
          <a:lstStyle/>
          <a:p>
            <a:endParaRPr lang="en-US"/>
          </a:p>
        </p:txBody>
      </p:sp>
      <p:grpSp>
        <p:nvGrpSpPr>
          <p:cNvPr id="29" name="Group 136"/>
          <p:cNvGrpSpPr>
            <a:grpSpLocks/>
          </p:cNvGrpSpPr>
          <p:nvPr/>
        </p:nvGrpSpPr>
        <p:grpSpPr bwMode="auto">
          <a:xfrm>
            <a:off x="1828800" y="2438400"/>
            <a:ext cx="1676400" cy="1828800"/>
            <a:chOff x="1152" y="1536"/>
            <a:chExt cx="1056" cy="1152"/>
          </a:xfrm>
        </p:grpSpPr>
        <p:sp>
          <p:nvSpPr>
            <p:cNvPr id="391209" name="Line 41"/>
            <p:cNvSpPr>
              <a:spLocks noChangeShapeType="1"/>
            </p:cNvSpPr>
            <p:nvPr/>
          </p:nvSpPr>
          <p:spPr bwMode="auto">
            <a:xfrm flipH="1">
              <a:off x="1152" y="1584"/>
              <a:ext cx="1056" cy="1104"/>
            </a:xfrm>
            <a:prstGeom prst="line">
              <a:avLst/>
            </a:prstGeom>
            <a:noFill/>
            <a:ln w="38100">
              <a:solidFill>
                <a:srgbClr val="993300"/>
              </a:solidFill>
              <a:round/>
              <a:headEnd/>
              <a:tailEnd/>
            </a:ln>
            <a:effectLst/>
          </p:spPr>
          <p:txBody>
            <a:bodyPr/>
            <a:lstStyle/>
            <a:p>
              <a:endParaRPr lang="en-US"/>
            </a:p>
          </p:txBody>
        </p:sp>
        <p:sp>
          <p:nvSpPr>
            <p:cNvPr id="391303" name="Freeform 135"/>
            <p:cNvSpPr>
              <a:spLocks/>
            </p:cNvSpPr>
            <p:nvPr/>
          </p:nvSpPr>
          <p:spPr bwMode="auto">
            <a:xfrm>
              <a:off x="1864" y="1536"/>
              <a:ext cx="152" cy="240"/>
            </a:xfrm>
            <a:custGeom>
              <a:avLst/>
              <a:gdLst/>
              <a:ahLst/>
              <a:cxnLst>
                <a:cxn ang="0">
                  <a:pos x="8" y="0"/>
                </a:cxn>
                <a:cxn ang="0">
                  <a:pos x="8" y="96"/>
                </a:cxn>
                <a:cxn ang="0">
                  <a:pos x="56" y="192"/>
                </a:cxn>
                <a:cxn ang="0">
                  <a:pos x="152" y="240"/>
                </a:cxn>
              </a:cxnLst>
              <a:rect l="0" t="0" r="r" b="b"/>
              <a:pathLst>
                <a:path w="152" h="240">
                  <a:moveTo>
                    <a:pt x="8" y="0"/>
                  </a:moveTo>
                  <a:cubicBezTo>
                    <a:pt x="4" y="32"/>
                    <a:pt x="0" y="64"/>
                    <a:pt x="8" y="96"/>
                  </a:cubicBezTo>
                  <a:cubicBezTo>
                    <a:pt x="16" y="128"/>
                    <a:pt x="32" y="168"/>
                    <a:pt x="56" y="192"/>
                  </a:cubicBezTo>
                  <a:cubicBezTo>
                    <a:pt x="80" y="216"/>
                    <a:pt x="116" y="228"/>
                    <a:pt x="152" y="240"/>
                  </a:cubicBezTo>
                </a:path>
              </a:pathLst>
            </a:custGeom>
            <a:noFill/>
            <a:ln w="9525" cap="flat" cmpd="sng">
              <a:solidFill>
                <a:schemeClr val="tx1"/>
              </a:solidFill>
              <a:prstDash val="solid"/>
              <a:round/>
              <a:headEnd type="none" w="med" len="me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2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391267"/>
                                        </p:tgtEl>
                                        <p:attrNameLst>
                                          <p:attrName>style.visibility</p:attrName>
                                        </p:attrNameLst>
                                      </p:cBhvr>
                                      <p:to>
                                        <p:strVal val="visible"/>
                                      </p:to>
                                    </p:set>
                                    <p:animEffect transition="in" filter="slide(fromRight)">
                                      <p:cBhvr>
                                        <p:cTn id="35" dur="500"/>
                                        <p:tgtEl>
                                          <p:spTgt spid="391267"/>
                                        </p:tgtEl>
                                      </p:cBhvr>
                                    </p:animEffect>
                                  </p:childTnLst>
                                </p:cTn>
                              </p:par>
                              <p:par>
                                <p:cTn id="36" presetID="12" presetClass="entr" presetSubtype="2" fill="hold" grpId="0" nodeType="withEffect">
                                  <p:stCondLst>
                                    <p:cond delay="0"/>
                                  </p:stCondLst>
                                  <p:childTnLst>
                                    <p:set>
                                      <p:cBhvr>
                                        <p:cTn id="37" dur="1" fill="hold">
                                          <p:stCondLst>
                                            <p:cond delay="0"/>
                                          </p:stCondLst>
                                        </p:cTn>
                                        <p:tgtEl>
                                          <p:spTgt spid="391266"/>
                                        </p:tgtEl>
                                        <p:attrNameLst>
                                          <p:attrName>style.visibility</p:attrName>
                                        </p:attrNameLst>
                                      </p:cBhvr>
                                      <p:to>
                                        <p:strVal val="visible"/>
                                      </p:to>
                                    </p:set>
                                    <p:animEffect transition="in" filter="slide(fromRight)">
                                      <p:cBhvr>
                                        <p:cTn id="38" dur="500"/>
                                        <p:tgtEl>
                                          <p:spTgt spid="39126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12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12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391300"/>
                                        </p:tgtEl>
                                        <p:attrNameLst>
                                          <p:attrName>style.visibility</p:attrName>
                                        </p:attrNameLst>
                                      </p:cBhvr>
                                      <p:to>
                                        <p:strVal val="visible"/>
                                      </p:to>
                                    </p:set>
                                    <p:animEffect transition="in" filter="slide(fromLeft)">
                                      <p:cBhvr>
                                        <p:cTn id="63" dur="500"/>
                                        <p:tgtEl>
                                          <p:spTgt spid="391300"/>
                                        </p:tgtEl>
                                      </p:cBhvr>
                                    </p:animEffect>
                                  </p:childTnLst>
                                </p:cTn>
                              </p:par>
                              <p:par>
                                <p:cTn id="64" presetID="12" presetClass="entr" presetSubtype="8" fill="hold" grpId="0" nodeType="withEffect">
                                  <p:stCondLst>
                                    <p:cond delay="0"/>
                                  </p:stCondLst>
                                  <p:childTnLst>
                                    <p:set>
                                      <p:cBhvr>
                                        <p:cTn id="65" dur="1" fill="hold">
                                          <p:stCondLst>
                                            <p:cond delay="0"/>
                                          </p:stCondLst>
                                        </p:cTn>
                                        <p:tgtEl>
                                          <p:spTgt spid="391301"/>
                                        </p:tgtEl>
                                        <p:attrNameLst>
                                          <p:attrName>style.visibility</p:attrName>
                                        </p:attrNameLst>
                                      </p:cBhvr>
                                      <p:to>
                                        <p:strVal val="visible"/>
                                      </p:to>
                                    </p:set>
                                    <p:animEffect transition="in" filter="slide(fromLeft)">
                                      <p:cBhvr>
                                        <p:cTn id="66" dur="500"/>
                                        <p:tgtEl>
                                          <p:spTgt spid="39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211" grpId="0" animBg="1"/>
      <p:bldP spid="391266" grpId="0" animBg="1"/>
      <p:bldP spid="391267" grpId="0"/>
      <p:bldP spid="391269" grpId="0" animBg="1"/>
      <p:bldP spid="391286" grpId="0" animBg="1"/>
      <p:bldP spid="391300" grpId="0"/>
      <p:bldP spid="391301"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152400"/>
            <a:ext cx="7772400" cy="1143000"/>
          </a:xfrm>
        </p:spPr>
        <p:txBody>
          <a:bodyPr/>
          <a:lstStyle/>
          <a:p>
            <a:r>
              <a:rPr lang="en-US"/>
              <a:t>Running Time of Jarvis’s March </a:t>
            </a:r>
          </a:p>
        </p:txBody>
      </p:sp>
      <p:sp>
        <p:nvSpPr>
          <p:cNvPr id="392195" name="Line 3"/>
          <p:cNvSpPr>
            <a:spLocks noChangeShapeType="1"/>
          </p:cNvSpPr>
          <p:nvPr/>
        </p:nvSpPr>
        <p:spPr bwMode="auto">
          <a:xfrm>
            <a:off x="762000" y="1219200"/>
            <a:ext cx="7696200" cy="1588"/>
          </a:xfrm>
          <a:prstGeom prst="line">
            <a:avLst/>
          </a:prstGeom>
          <a:noFill/>
          <a:ln w="28575">
            <a:solidFill>
              <a:srgbClr val="99CC00"/>
            </a:solidFill>
            <a:miter lim="800000"/>
            <a:headEnd/>
            <a:tailEnd/>
          </a:ln>
          <a:effectLst/>
        </p:spPr>
        <p:txBody>
          <a:bodyPr wrap="none"/>
          <a:lstStyle/>
          <a:p>
            <a:endParaRPr lang="en-US"/>
          </a:p>
        </p:txBody>
      </p:sp>
      <p:sp>
        <p:nvSpPr>
          <p:cNvPr id="392203" name="AutoShape 11"/>
          <p:cNvSpPr>
            <a:spLocks noChangeArrowheads="1"/>
          </p:cNvSpPr>
          <p:nvPr/>
        </p:nvSpPr>
        <p:spPr bwMode="auto">
          <a:xfrm>
            <a:off x="1295400" y="2819400"/>
            <a:ext cx="304800" cy="304800"/>
          </a:xfrm>
          <a:prstGeom prst="irregularSeal2">
            <a:avLst/>
          </a:prstGeom>
          <a:solidFill>
            <a:schemeClr val="accent1"/>
          </a:solidFill>
          <a:ln w="9525">
            <a:solidFill>
              <a:schemeClr val="tx1"/>
            </a:solidFill>
            <a:miter lim="800000"/>
            <a:headEnd/>
            <a:tailEnd/>
          </a:ln>
          <a:effectLst/>
        </p:spPr>
        <p:txBody>
          <a:bodyPr wrap="none" anchor="ctr"/>
          <a:lstStyle/>
          <a:p>
            <a:endParaRPr lang="en-US"/>
          </a:p>
        </p:txBody>
      </p:sp>
      <p:sp>
        <p:nvSpPr>
          <p:cNvPr id="392205" name="Text Box 13"/>
          <p:cNvSpPr txBox="1">
            <a:spLocks noChangeArrowheads="1"/>
          </p:cNvSpPr>
          <p:nvPr/>
        </p:nvSpPr>
        <p:spPr bwMode="auto">
          <a:xfrm>
            <a:off x="762000" y="1828800"/>
            <a:ext cx="6423025" cy="457200"/>
          </a:xfrm>
          <a:prstGeom prst="rect">
            <a:avLst/>
          </a:prstGeom>
          <a:noFill/>
          <a:ln w="9525">
            <a:noFill/>
            <a:miter lim="800000"/>
            <a:headEnd/>
            <a:tailEnd/>
          </a:ln>
          <a:effectLst/>
        </p:spPr>
        <p:txBody>
          <a:bodyPr wrap="none">
            <a:spAutoFit/>
          </a:bodyPr>
          <a:lstStyle/>
          <a:p>
            <a:r>
              <a:rPr lang="en-US">
                <a:solidFill>
                  <a:schemeClr val="accent2"/>
                </a:solidFill>
              </a:rPr>
              <a:t>Let </a:t>
            </a:r>
            <a:r>
              <a:rPr lang="en-US" i="1">
                <a:solidFill>
                  <a:schemeClr val="accent2"/>
                </a:solidFill>
              </a:rPr>
              <a:t>h</a:t>
            </a:r>
            <a:r>
              <a:rPr lang="en-US">
                <a:solidFill>
                  <a:schemeClr val="accent2"/>
                </a:solidFill>
              </a:rPr>
              <a:t> be the number of vertices of the convex hull. </a:t>
            </a:r>
          </a:p>
        </p:txBody>
      </p:sp>
      <p:sp>
        <p:nvSpPr>
          <p:cNvPr id="392206" name="Text Box 14"/>
          <p:cNvSpPr txBox="1">
            <a:spLocks noChangeArrowheads="1"/>
          </p:cNvSpPr>
          <p:nvPr/>
        </p:nvSpPr>
        <p:spPr bwMode="auto">
          <a:xfrm>
            <a:off x="1752600" y="2792413"/>
            <a:ext cx="5534025" cy="701675"/>
          </a:xfrm>
          <a:prstGeom prst="rect">
            <a:avLst/>
          </a:prstGeom>
          <a:noFill/>
          <a:ln w="9525">
            <a:noFill/>
            <a:miter lim="800000"/>
            <a:headEnd/>
            <a:tailEnd/>
          </a:ln>
          <a:effectLst/>
        </p:spPr>
        <p:txBody>
          <a:bodyPr wrap="none">
            <a:spAutoFit/>
          </a:bodyPr>
          <a:lstStyle/>
          <a:p>
            <a:r>
              <a:rPr lang="en-US" sz="2000">
                <a:solidFill>
                  <a:schemeClr val="accent2"/>
                </a:solidFill>
              </a:rPr>
              <a:t>For each vertex, finding the point with the minimum</a:t>
            </a:r>
          </a:p>
          <a:p>
            <a:r>
              <a:rPr lang="en-US" sz="2000">
                <a:solidFill>
                  <a:schemeClr val="accent2"/>
                </a:solidFill>
              </a:rPr>
              <a:t>Polar angle, that is, the next vertex, takes time O(</a:t>
            </a:r>
            <a:r>
              <a:rPr lang="en-US" sz="2000" i="1">
                <a:solidFill>
                  <a:schemeClr val="accent2"/>
                </a:solidFill>
              </a:rPr>
              <a:t>n</a:t>
            </a:r>
            <a:r>
              <a:rPr lang="en-US" sz="2000">
                <a:solidFill>
                  <a:schemeClr val="accent2"/>
                </a:solidFill>
              </a:rPr>
              <a:t>). </a:t>
            </a:r>
          </a:p>
        </p:txBody>
      </p:sp>
      <p:sp>
        <p:nvSpPr>
          <p:cNvPr id="392208" name="Text Box 16"/>
          <p:cNvSpPr txBox="1">
            <a:spLocks noChangeArrowheads="1"/>
          </p:cNvSpPr>
          <p:nvPr/>
        </p:nvSpPr>
        <p:spPr bwMode="auto">
          <a:xfrm>
            <a:off x="1965325" y="3976688"/>
            <a:ext cx="5349875" cy="701675"/>
          </a:xfrm>
          <a:prstGeom prst="rect">
            <a:avLst/>
          </a:prstGeom>
          <a:noFill/>
          <a:ln w="9525">
            <a:noFill/>
            <a:miter lim="800000"/>
            <a:headEnd/>
            <a:tailEnd/>
          </a:ln>
          <a:effectLst/>
        </p:spPr>
        <p:txBody>
          <a:bodyPr wrap="none">
            <a:spAutoFit/>
          </a:bodyPr>
          <a:lstStyle/>
          <a:p>
            <a:r>
              <a:rPr lang="en-US" sz="2000">
                <a:solidFill>
                  <a:srgbClr val="009999"/>
                </a:solidFill>
              </a:rPr>
              <a:t>Comparison between two polar angles can be done</a:t>
            </a:r>
          </a:p>
          <a:p>
            <a:r>
              <a:rPr lang="en-US" sz="2000">
                <a:solidFill>
                  <a:srgbClr val="009999"/>
                </a:solidFill>
              </a:rPr>
              <a:t>using cross product.</a:t>
            </a:r>
          </a:p>
        </p:txBody>
      </p:sp>
      <p:sp>
        <p:nvSpPr>
          <p:cNvPr id="392209" name="Text Box 17"/>
          <p:cNvSpPr txBox="1">
            <a:spLocks noChangeArrowheads="1"/>
          </p:cNvSpPr>
          <p:nvPr/>
        </p:nvSpPr>
        <p:spPr bwMode="auto">
          <a:xfrm>
            <a:off x="669925" y="5299075"/>
            <a:ext cx="3346450" cy="457200"/>
          </a:xfrm>
          <a:prstGeom prst="rect">
            <a:avLst/>
          </a:prstGeom>
          <a:noFill/>
          <a:ln w="9525">
            <a:noFill/>
            <a:miter lim="800000"/>
            <a:headEnd/>
            <a:tailEnd/>
          </a:ln>
          <a:effectLst/>
        </p:spPr>
        <p:txBody>
          <a:bodyPr wrap="none">
            <a:spAutoFit/>
          </a:bodyPr>
          <a:lstStyle/>
          <a:p>
            <a:r>
              <a:rPr lang="en-US">
                <a:solidFill>
                  <a:schemeClr val="accent2"/>
                </a:solidFill>
              </a:rPr>
              <a:t>Thus</a:t>
            </a:r>
            <a:r>
              <a:rPr lang="en-US">
                <a:solidFill>
                  <a:srgbClr val="3333FF"/>
                </a:solidFill>
              </a:rPr>
              <a:t> </a:t>
            </a:r>
            <a:r>
              <a:rPr lang="en-US" b="1">
                <a:solidFill>
                  <a:srgbClr val="FF0000"/>
                </a:solidFill>
              </a:rPr>
              <a:t>O(</a:t>
            </a:r>
            <a:r>
              <a:rPr lang="en-US" b="1" i="1">
                <a:solidFill>
                  <a:srgbClr val="FF0000"/>
                </a:solidFill>
              </a:rPr>
              <a:t>nh</a:t>
            </a:r>
            <a:r>
              <a:rPr lang="en-US" b="1">
                <a:solidFill>
                  <a:srgbClr val="FF0000"/>
                </a:solidFill>
              </a:rPr>
              <a:t>)</a:t>
            </a:r>
            <a:r>
              <a:rPr lang="en-US"/>
              <a:t> </a:t>
            </a:r>
            <a:r>
              <a:rPr lang="en-US">
                <a:solidFill>
                  <a:schemeClr val="accent2"/>
                </a:solidFill>
              </a:rPr>
              <a:t>time in total.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2203"/>
                                        </p:tgtEl>
                                        <p:attrNameLst>
                                          <p:attrName>style.visibility</p:attrName>
                                        </p:attrNameLst>
                                      </p:cBhvr>
                                      <p:to>
                                        <p:strVal val="visible"/>
                                      </p:to>
                                    </p:set>
                                    <p:animEffect transition="in" filter="box(in)">
                                      <p:cBhvr>
                                        <p:cTn id="7" dur="500"/>
                                        <p:tgtEl>
                                          <p:spTgt spid="39220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92206"/>
                                        </p:tgtEl>
                                        <p:attrNameLst>
                                          <p:attrName>style.visibility</p:attrName>
                                        </p:attrNameLst>
                                      </p:cBhvr>
                                      <p:to>
                                        <p:strVal val="visible"/>
                                      </p:to>
                                    </p:set>
                                    <p:animEffect transition="in" filter="box(in)">
                                      <p:cBhvr>
                                        <p:cTn id="10" dur="500"/>
                                        <p:tgtEl>
                                          <p:spTgt spid="392206"/>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92208"/>
                                        </p:tgtEl>
                                        <p:attrNameLst>
                                          <p:attrName>style.visibility</p:attrName>
                                        </p:attrNameLst>
                                      </p:cBhvr>
                                      <p:to>
                                        <p:strVal val="visible"/>
                                      </p:to>
                                    </p:set>
                                    <p:animEffect transition="in" filter="slide(fromBottom)">
                                      <p:cBhvr>
                                        <p:cTn id="15" dur="500"/>
                                        <p:tgtEl>
                                          <p:spTgt spid="39220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92209"/>
                                        </p:tgtEl>
                                        <p:attrNameLst>
                                          <p:attrName>style.visibility</p:attrName>
                                        </p:attrNameLst>
                                      </p:cBhvr>
                                      <p:to>
                                        <p:strVal val="visible"/>
                                      </p:to>
                                    </p:set>
                                    <p:animEffect transition="in" filter="slide(fromBottom)">
                                      <p:cBhvr>
                                        <p:cTn id="20" dur="500"/>
                                        <p:tgtEl>
                                          <p:spTgt spid="392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03" grpId="0" animBg="1"/>
      <p:bldP spid="392206" grpId="0"/>
      <p:bldP spid="392208" grpId="0"/>
      <p:bldP spid="3922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Πίνακας"/>
          <p:cNvGraphicFramePr>
            <a:graphicFrameLocks noGrp="1"/>
          </p:cNvGraphicFramePr>
          <p:nvPr/>
        </p:nvGraphicFramePr>
        <p:xfrm>
          <a:off x="899592" y="3356992"/>
          <a:ext cx="6096000" cy="283464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endParaRPr lang="el-GR" dirty="0"/>
                    </a:p>
                  </a:txBody>
                  <a:tcPr anchor="ctr">
                    <a:lnL>
                      <a:noFill/>
                    </a:lnL>
                    <a:lnR>
                      <a:noFill/>
                    </a:lnR>
                    <a:lnT>
                      <a:noFill/>
                    </a:lnT>
                    <a:lnB>
                      <a:noFill/>
                    </a:lnB>
                  </a:tcPr>
                </a:tc>
                <a:tc>
                  <a:txBody>
                    <a:bodyPr/>
                    <a:lstStyle/>
                    <a:p>
                      <a:r>
                        <a:rPr lang="el-GR" b="1" dirty="0"/>
                        <a:t>Δομές δεδομένων, αλγόριθμοι και εφαρμογές C++</a:t>
                      </a:r>
                      <a:br>
                        <a:rPr lang="el-GR" dirty="0"/>
                      </a:br>
                      <a:r>
                        <a:rPr lang="el-GR" dirty="0" err="1"/>
                        <a:t>Sahnii</a:t>
                      </a:r>
                      <a:r>
                        <a:rPr lang="el-GR" dirty="0"/>
                        <a:t>, </a:t>
                      </a:r>
                      <a:r>
                        <a:rPr lang="el-GR" dirty="0" err="1"/>
                        <a:t>Sartaj</a:t>
                      </a:r>
                      <a:br>
                        <a:rPr lang="el-GR" dirty="0"/>
                      </a:br>
                      <a:r>
                        <a:rPr lang="el-GR" dirty="0"/>
                        <a:t>Μετάφραση: </a:t>
                      </a:r>
                      <a:r>
                        <a:rPr lang="el-GR" dirty="0" err="1"/>
                        <a:t>Μανωλόπουλος</a:t>
                      </a:r>
                      <a:r>
                        <a:rPr lang="el-GR" dirty="0"/>
                        <a:t> Γιάννης</a:t>
                      </a:r>
                      <a:br>
                        <a:rPr lang="el-GR" dirty="0"/>
                      </a:br>
                      <a:r>
                        <a:rPr lang="el-GR" dirty="0"/>
                        <a:t>Εκδόσεις: </a:t>
                      </a:r>
                      <a:r>
                        <a:rPr lang="el-GR" dirty="0" err="1"/>
                        <a:t>Τζιόλα</a:t>
                      </a:r>
                      <a:br>
                        <a:rPr lang="el-GR" dirty="0"/>
                      </a:br>
                      <a:r>
                        <a:rPr lang="el-GR" dirty="0"/>
                        <a:t>2004,Αρ. Σελίδων 830, Σκληρό εξώφυλλο </a:t>
                      </a:r>
                      <a:br>
                        <a:rPr lang="el-GR" dirty="0"/>
                      </a:br>
                      <a:r>
                        <a:rPr lang="el-GR" dirty="0"/>
                        <a:t>ISBN: 960-4180-30-4 </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95233" name="Picture 1" descr="logo"/>
          <p:cNvPicPr>
            <a:picLocks noChangeAspect="1" noChangeArrowheads="1"/>
          </p:cNvPicPr>
          <p:nvPr/>
        </p:nvPicPr>
        <p:blipFill>
          <a:blip r:embed="rId2" cstate="print"/>
          <a:srcRect/>
          <a:stretch>
            <a:fillRect/>
          </a:stretch>
        </p:blipFill>
        <p:spPr bwMode="auto">
          <a:xfrm>
            <a:off x="467544" y="188640"/>
            <a:ext cx="2256251" cy="338437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(unit-cost) real RAM (Random Access Machine)</a:t>
            </a:r>
            <a:endParaRPr lang="el-GR" dirty="0"/>
          </a:p>
        </p:txBody>
      </p:sp>
      <p:sp>
        <p:nvSpPr>
          <p:cNvPr id="5" name="Content Placeholder 4"/>
          <p:cNvSpPr>
            <a:spLocks noGrp="1"/>
          </p:cNvSpPr>
          <p:nvPr>
            <p:ph idx="1"/>
          </p:nvPr>
        </p:nvSpPr>
        <p:spPr/>
        <p:txBody>
          <a:bodyPr/>
          <a:lstStyle/>
          <a:p>
            <a:pPr>
              <a:spcBef>
                <a:spcPts val="2400"/>
              </a:spcBef>
            </a:pPr>
            <a:endParaRPr lang="el-GR" dirty="0"/>
          </a:p>
          <a:p>
            <a:pPr>
              <a:spcBef>
                <a:spcPts val="2400"/>
              </a:spcBef>
            </a:pPr>
            <a:r>
              <a:rPr lang="el-GR" dirty="0"/>
              <a:t>Άπειρη ακρίβεια για κάθε αριθμό σε μοναδιαίο χώρο</a:t>
            </a:r>
          </a:p>
          <a:p>
            <a:pPr>
              <a:spcBef>
                <a:spcPts val="2400"/>
              </a:spcBef>
            </a:pPr>
            <a:r>
              <a:rPr lang="el-GR" dirty="0"/>
              <a:t>Άμεση </a:t>
            </a:r>
            <a:r>
              <a:rPr lang="el-GR" dirty="0" err="1"/>
              <a:t>διευθυνσιοδότηση</a:t>
            </a:r>
            <a:r>
              <a:rPr lang="el-GR" dirty="0"/>
              <a:t> μνήμης</a:t>
            </a:r>
          </a:p>
          <a:p>
            <a:pPr>
              <a:spcBef>
                <a:spcPts val="2400"/>
              </a:spcBef>
            </a:pPr>
            <a:r>
              <a:rPr lang="el-GR" dirty="0"/>
              <a:t>Εκτελεί όλες τις βασικές πράξεις (και όχι μόνο) σε </a:t>
            </a:r>
            <a:r>
              <a:rPr lang="en-US" dirty="0"/>
              <a:t>O(1)</a:t>
            </a:r>
            <a:r>
              <a:rPr lang="el-GR" dirty="0"/>
              <a:t> χρόνο.</a:t>
            </a:r>
          </a:p>
        </p:txBody>
      </p:sp>
    </p:spTree>
    <p:extLst>
      <p:ext uri="{BB962C8B-B14F-4D97-AF65-F5344CB8AC3E}">
        <p14:creationId xmlns:p14="http://schemas.microsoft.com/office/powerpoint/2010/main" val="12028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l-GR" dirty="0" err="1"/>
              <a:t>Θεμελιώδεισ</a:t>
            </a:r>
            <a:r>
              <a:rPr lang="el-GR" dirty="0"/>
              <a:t> </a:t>
            </a:r>
            <a:r>
              <a:rPr lang="el-GR" dirty="0" err="1"/>
              <a:t>γεωμετρικεσ</a:t>
            </a:r>
            <a:r>
              <a:rPr lang="el-GR" dirty="0"/>
              <a:t> </a:t>
            </a:r>
            <a:r>
              <a:rPr lang="el-GR" dirty="0" err="1"/>
              <a:t>πραξεισ</a:t>
            </a:r>
            <a:endParaRPr lang="el-GR" dirty="0"/>
          </a:p>
        </p:txBody>
      </p:sp>
      <p:sp>
        <p:nvSpPr>
          <p:cNvPr id="4" name="Text Placeholder 3"/>
          <p:cNvSpPr>
            <a:spLocks noGrp="1"/>
          </p:cNvSpPr>
          <p:nvPr>
            <p:ph type="body" idx="1"/>
          </p:nvPr>
        </p:nvSpPr>
        <p:spPr/>
        <p:txBody>
          <a:bodyPr/>
          <a:lstStyle/>
          <a:p>
            <a:endParaRPr lang="el-GR"/>
          </a:p>
        </p:txBody>
      </p:sp>
    </p:spTree>
    <p:extLst>
      <p:ext uri="{BB962C8B-B14F-4D97-AF65-F5344CB8AC3E}">
        <p14:creationId xmlns:p14="http://schemas.microsoft.com/office/powerpoint/2010/main" val="84089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050"/>
          <p:cNvSpPr>
            <a:spLocks noGrp="1" noChangeArrowheads="1"/>
          </p:cNvSpPr>
          <p:nvPr>
            <p:ph type="title"/>
          </p:nvPr>
        </p:nvSpPr>
        <p:spPr>
          <a:xfrm>
            <a:off x="76200" y="152400"/>
            <a:ext cx="8991600" cy="1143000"/>
          </a:xfrm>
        </p:spPr>
        <p:txBody>
          <a:bodyPr>
            <a:normAutofit fontScale="90000"/>
          </a:bodyPr>
          <a:lstStyle/>
          <a:p>
            <a:r>
              <a:rPr lang="el-GR" dirty="0"/>
              <a:t>Ευθύγραμμα Τμήματα &amp; Διανύσματα (2</a:t>
            </a:r>
            <a:r>
              <a:rPr lang="en-US" dirty="0"/>
              <a:t>D)</a:t>
            </a:r>
          </a:p>
        </p:txBody>
      </p:sp>
      <p:sp>
        <p:nvSpPr>
          <p:cNvPr id="338949" name="Line 2053"/>
          <p:cNvSpPr>
            <a:spLocks noChangeShapeType="1"/>
          </p:cNvSpPr>
          <p:nvPr/>
        </p:nvSpPr>
        <p:spPr bwMode="auto">
          <a:xfrm>
            <a:off x="4953000" y="2514600"/>
            <a:ext cx="1600200" cy="1216025"/>
          </a:xfrm>
          <a:prstGeom prst="line">
            <a:avLst/>
          </a:prstGeom>
          <a:noFill/>
          <a:ln w="381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8955" name="Oval 2059"/>
          <p:cNvSpPr>
            <a:spLocks noChangeArrowheads="1"/>
          </p:cNvSpPr>
          <p:nvPr/>
        </p:nvSpPr>
        <p:spPr bwMode="auto">
          <a:xfrm>
            <a:off x="4876800" y="24384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8956" name="Oval 2060"/>
          <p:cNvSpPr>
            <a:spLocks noChangeArrowheads="1"/>
          </p:cNvSpPr>
          <p:nvPr/>
        </p:nvSpPr>
        <p:spPr bwMode="auto">
          <a:xfrm>
            <a:off x="6477000" y="36576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8966" name="Line 2070"/>
          <p:cNvSpPr>
            <a:spLocks noChangeShapeType="1"/>
          </p:cNvSpPr>
          <p:nvPr/>
        </p:nvSpPr>
        <p:spPr bwMode="auto">
          <a:xfrm flipV="1">
            <a:off x="3276600" y="1752600"/>
            <a:ext cx="0" cy="297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8968" name="Line 2072"/>
          <p:cNvSpPr>
            <a:spLocks noChangeShapeType="1"/>
          </p:cNvSpPr>
          <p:nvPr/>
        </p:nvSpPr>
        <p:spPr bwMode="auto">
          <a:xfrm>
            <a:off x="3276600" y="4724400"/>
            <a:ext cx="419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8969" name="Line 2073"/>
          <p:cNvSpPr>
            <a:spLocks noChangeShapeType="1"/>
          </p:cNvSpPr>
          <p:nvPr/>
        </p:nvSpPr>
        <p:spPr bwMode="auto">
          <a:xfrm flipV="1">
            <a:off x="3276600" y="3733800"/>
            <a:ext cx="320040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8970" name="Line 2074"/>
          <p:cNvSpPr>
            <a:spLocks noChangeShapeType="1"/>
          </p:cNvSpPr>
          <p:nvPr/>
        </p:nvSpPr>
        <p:spPr bwMode="auto">
          <a:xfrm flipV="1">
            <a:off x="3276600" y="2590800"/>
            <a:ext cx="1600200" cy="2133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8971" name="Line 2075"/>
          <p:cNvSpPr>
            <a:spLocks noChangeShapeType="1"/>
          </p:cNvSpPr>
          <p:nvPr/>
        </p:nvSpPr>
        <p:spPr bwMode="auto">
          <a:xfrm flipH="1" flipV="1">
            <a:off x="1905000" y="3429000"/>
            <a:ext cx="1371600" cy="1295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8972" name="Text Box 2076"/>
          <p:cNvSpPr txBox="1">
            <a:spLocks noChangeArrowheads="1"/>
          </p:cNvSpPr>
          <p:nvPr/>
        </p:nvSpPr>
        <p:spPr bwMode="auto">
          <a:xfrm>
            <a:off x="2743200" y="4724400"/>
            <a:ext cx="138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O </a:t>
            </a:r>
            <a:r>
              <a:rPr lang="en-US" dirty="0"/>
              <a:t>= (0, 0)</a:t>
            </a:r>
          </a:p>
        </p:txBody>
      </p:sp>
      <p:sp>
        <p:nvSpPr>
          <p:cNvPr id="338973" name="Text Box 2077"/>
          <p:cNvSpPr txBox="1">
            <a:spLocks noChangeArrowheads="1"/>
          </p:cNvSpPr>
          <p:nvPr/>
        </p:nvSpPr>
        <p:spPr bwMode="auto">
          <a:xfrm>
            <a:off x="7391400" y="4724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x</a:t>
            </a:r>
            <a:endParaRPr lang="en-US"/>
          </a:p>
        </p:txBody>
      </p:sp>
      <p:sp>
        <p:nvSpPr>
          <p:cNvPr id="338974" name="Text Box 2078"/>
          <p:cNvSpPr txBox="1">
            <a:spLocks noChangeArrowheads="1"/>
          </p:cNvSpPr>
          <p:nvPr/>
        </p:nvSpPr>
        <p:spPr bwMode="auto">
          <a:xfrm>
            <a:off x="2971800" y="1447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y</a:t>
            </a:r>
          </a:p>
        </p:txBody>
      </p:sp>
      <p:sp>
        <p:nvSpPr>
          <p:cNvPr id="338977" name="Oval 2081"/>
          <p:cNvSpPr>
            <a:spLocks noChangeArrowheads="1"/>
          </p:cNvSpPr>
          <p:nvPr/>
        </p:nvSpPr>
        <p:spPr bwMode="auto">
          <a:xfrm>
            <a:off x="1828800" y="32766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38998" name="Line 2102"/>
          <p:cNvSpPr>
            <a:spLocks noChangeShapeType="1"/>
          </p:cNvSpPr>
          <p:nvPr/>
        </p:nvSpPr>
        <p:spPr bwMode="auto">
          <a:xfrm>
            <a:off x="762000" y="1219200"/>
            <a:ext cx="7696200" cy="1588"/>
          </a:xfrm>
          <a:prstGeom prst="line">
            <a:avLst/>
          </a:prstGeom>
          <a:noFill/>
          <a:ln w="28575">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l-GR"/>
          </a:p>
        </p:txBody>
      </p:sp>
      <mc:AlternateContent xmlns:mc="http://schemas.openxmlformats.org/markup-compatibility/2006" xmlns:a14="http://schemas.microsoft.com/office/drawing/2010/main">
        <mc:Choice Requires="a14">
          <p:sp>
            <p:nvSpPr>
              <p:cNvPr id="3" name="TextBox 2"/>
              <p:cNvSpPr txBox="1"/>
              <p:nvPr/>
            </p:nvSpPr>
            <p:spPr>
              <a:xfrm>
                <a:off x="5064331" y="2130754"/>
                <a:ext cx="14888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1</m:t>
                          </m:r>
                        </m:sub>
                      </m:sSub>
                      <m:r>
                        <a:rPr lang="en-US" b="0" i="1" smtClean="0">
                          <a:latin typeface="Cambria Math"/>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1</m:t>
                              </m:r>
                            </m:sub>
                          </m:sSub>
                        </m:e>
                      </m:d>
                    </m:oMath>
                  </m:oMathPara>
                </a14:m>
                <a:endParaRPr lang="el-GR" dirty="0"/>
              </a:p>
            </p:txBody>
          </p:sp>
        </mc:Choice>
        <mc:Fallback xmlns="">
          <p:sp>
            <p:nvSpPr>
              <p:cNvPr id="3" name="TextBox 2"/>
              <p:cNvSpPr txBox="1">
                <a:spLocks noRot="1" noChangeAspect="1" noMove="1" noResize="1" noEditPoints="1" noAdjustHandles="1" noChangeArrowheads="1" noChangeShapeType="1" noTextEdit="1"/>
              </p:cNvSpPr>
              <p:nvPr/>
            </p:nvSpPr>
            <p:spPr>
              <a:xfrm>
                <a:off x="5064331" y="2130754"/>
                <a:ext cx="1488869" cy="369332"/>
              </a:xfrm>
              <a:prstGeom prst="rect">
                <a:avLst/>
              </a:prstGeom>
              <a:blipFill rotWithShape="1">
                <a:blip r:embed="rId2" cstate="print"/>
                <a:stretch>
                  <a:fillRect t="-8333" r="-4508" b="-2666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629400" y="3545959"/>
                <a:ext cx="15040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2</m:t>
                          </m:r>
                        </m:sub>
                      </m:sSub>
                      <m:r>
                        <a:rPr lang="en-US" b="0" i="1" smtClean="0">
                          <a:latin typeface="Cambria Math"/>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2</m:t>
                              </m:r>
                            </m:sub>
                          </m:sSub>
                        </m:e>
                      </m:d>
                    </m:oMath>
                  </m:oMathPara>
                </a14:m>
                <a:endParaRPr lang="el-GR" dirty="0"/>
              </a:p>
            </p:txBody>
          </p:sp>
        </mc:Choice>
        <mc:Fallback xmlns="">
          <p:sp>
            <p:nvSpPr>
              <p:cNvPr id="38" name="TextBox 37"/>
              <p:cNvSpPr txBox="1">
                <a:spLocks noRot="1" noChangeAspect="1" noMove="1" noResize="1" noEditPoints="1" noAdjustHandles="1" noChangeArrowheads="1" noChangeShapeType="1" noTextEdit="1"/>
              </p:cNvSpPr>
              <p:nvPr/>
            </p:nvSpPr>
            <p:spPr>
              <a:xfrm>
                <a:off x="6629400" y="3545959"/>
                <a:ext cx="1504065" cy="369332"/>
              </a:xfrm>
              <a:prstGeom prst="rect">
                <a:avLst/>
              </a:prstGeom>
              <a:blipFill rotWithShape="1">
                <a:blip r:embed="rId3" cstate="print"/>
                <a:stretch>
                  <a:fillRect t="-8333" r="-4878" b="-2666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0" y="2821997"/>
                <a:ext cx="31190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2</m:t>
                          </m:r>
                        </m:sub>
                      </m:sSub>
                      <m:r>
                        <a:rPr lang="en-US" b="0" i="1" smtClean="0">
                          <a:latin typeface="Cambria Math"/>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2</m:t>
                              </m:r>
                            </m:sub>
                          </m:sSub>
                        </m:e>
                      </m:d>
                    </m:oMath>
                  </m:oMathPara>
                </a14:m>
                <a:endParaRPr lang="el-GR" dirty="0"/>
              </a:p>
            </p:txBody>
          </p:sp>
        </mc:Choice>
        <mc:Fallback xmlns="">
          <p:sp>
            <p:nvSpPr>
              <p:cNvPr id="39" name="TextBox 38"/>
              <p:cNvSpPr txBox="1">
                <a:spLocks noRot="1" noChangeAspect="1" noMove="1" noResize="1" noEditPoints="1" noAdjustHandles="1" noChangeArrowheads="1" noChangeShapeType="1" noTextEdit="1"/>
              </p:cNvSpPr>
              <p:nvPr/>
            </p:nvSpPr>
            <p:spPr>
              <a:xfrm>
                <a:off x="0" y="2821997"/>
                <a:ext cx="3119059" cy="369332"/>
              </a:xfrm>
              <a:prstGeom prst="rect">
                <a:avLst/>
              </a:prstGeom>
              <a:blipFill rotWithShape="1">
                <a:blip r:embed="rId4" cstate="print"/>
                <a:stretch>
                  <a:fillRect t="-8197" b="-24590"/>
                </a:stretch>
              </a:blipFill>
            </p:spPr>
            <p:txBody>
              <a:bodyPr/>
              <a:lstStyle/>
              <a:p>
                <a:r>
                  <a:rPr lang="el-GR">
                    <a:noFill/>
                  </a:rPr>
                  <a:t> </a:t>
                </a:r>
              </a:p>
            </p:txBody>
          </p:sp>
        </mc:Fallback>
      </mc:AlternateContent>
      <p:sp>
        <p:nvSpPr>
          <p:cNvPr id="4" name="Rectangle 3"/>
          <p:cNvSpPr/>
          <p:nvPr/>
        </p:nvSpPr>
        <p:spPr>
          <a:xfrm>
            <a:off x="761999" y="5193954"/>
            <a:ext cx="1059906" cy="461665"/>
          </a:xfrm>
          <a:prstGeom prst="rect">
            <a:avLst/>
          </a:prstGeom>
        </p:spPr>
        <p:txBody>
          <a:bodyPr wrap="none">
            <a:spAutoFit/>
          </a:bodyPr>
          <a:lstStyle/>
          <a:p>
            <a:r>
              <a:rPr lang="el-GR" sz="2400" dirty="0"/>
              <a:t>Σημεία</a:t>
            </a:r>
          </a:p>
        </p:txBody>
      </p:sp>
      <mc:AlternateContent xmlns:mc="http://schemas.openxmlformats.org/markup-compatibility/2006" xmlns:a14="http://schemas.microsoft.com/office/drawing/2010/main">
        <mc:Choice Requires="a14">
          <p:sp>
            <p:nvSpPr>
              <p:cNvPr id="5" name="Rectangle 4"/>
              <p:cNvSpPr/>
              <p:nvPr/>
            </p:nvSpPr>
            <p:spPr>
              <a:xfrm>
                <a:off x="762000" y="5550932"/>
                <a:ext cx="4605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rPr>
                            <m:t>1</m:t>
                          </m:r>
                        </m:sub>
                      </m:sSub>
                    </m:oMath>
                  </m:oMathPara>
                </a14:m>
                <a:endParaRPr lang="el-GR" dirty="0"/>
              </a:p>
            </p:txBody>
          </p:sp>
        </mc:Choice>
        <mc:Fallback xmlns="">
          <p:sp>
            <p:nvSpPr>
              <p:cNvPr id="5" name="Rectangle 4"/>
              <p:cNvSpPr>
                <a:spLocks noRot="1" noChangeAspect="1" noMove="1" noResize="1" noEditPoints="1" noAdjustHandles="1" noChangeArrowheads="1" noChangeShapeType="1" noTextEdit="1"/>
              </p:cNvSpPr>
              <p:nvPr/>
            </p:nvSpPr>
            <p:spPr>
              <a:xfrm>
                <a:off x="762000" y="5550932"/>
                <a:ext cx="460511" cy="369332"/>
              </a:xfrm>
              <a:prstGeom prst="rect">
                <a:avLst/>
              </a:prstGeom>
              <a:blipFill rotWithShape="1">
                <a:blip r:embed="rId5" cstate="print"/>
                <a:stretch>
                  <a:fillRect t="-8333" r="-15789" b="-2666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1999" y="5920264"/>
                <a:ext cx="4658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𝑝</m:t>
                          </m:r>
                        </m:e>
                        <m:sub>
                          <m:r>
                            <a:rPr lang="el-GR" b="0" i="1" smtClean="0">
                              <a:latin typeface="Cambria Math"/>
                            </a:rPr>
                            <m:t>2</m:t>
                          </m:r>
                        </m:sub>
                      </m:sSub>
                    </m:oMath>
                  </m:oMathPara>
                </a14:m>
                <a:endParaRPr lang="el-GR" dirty="0"/>
              </a:p>
            </p:txBody>
          </p:sp>
        </mc:Choice>
        <mc:Fallback xmlns="">
          <p:sp>
            <p:nvSpPr>
              <p:cNvPr id="6" name="Rectangle 5"/>
              <p:cNvSpPr>
                <a:spLocks noRot="1" noChangeAspect="1" noMove="1" noResize="1" noEditPoints="1" noAdjustHandles="1" noChangeArrowheads="1" noChangeShapeType="1" noTextEdit="1"/>
              </p:cNvSpPr>
              <p:nvPr/>
            </p:nvSpPr>
            <p:spPr>
              <a:xfrm>
                <a:off x="761999" y="5920264"/>
                <a:ext cx="465833" cy="369332"/>
              </a:xfrm>
              <a:prstGeom prst="rect">
                <a:avLst/>
              </a:prstGeom>
              <a:blipFill rotWithShape="1">
                <a:blip r:embed="rId6" cstate="print"/>
                <a:stretch>
                  <a:fillRect t="-8197" r="-17105" b="-24590"/>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61999" y="6289596"/>
                <a:ext cx="9644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𝑝</m:t>
                          </m:r>
                        </m:e>
                        <m:sub>
                          <m:r>
                            <a:rPr lang="en-US" i="1">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2</m:t>
                          </m:r>
                        </m:sub>
                      </m:sSub>
                    </m:oMath>
                  </m:oMathPara>
                </a14:m>
                <a:endParaRPr lang="el-GR" dirty="0"/>
              </a:p>
            </p:txBody>
          </p:sp>
        </mc:Choice>
        <mc:Fallback xmlns="">
          <p:sp>
            <p:nvSpPr>
              <p:cNvPr id="7" name="Rectangle 6"/>
              <p:cNvSpPr>
                <a:spLocks noRot="1" noChangeAspect="1" noMove="1" noResize="1" noEditPoints="1" noAdjustHandles="1" noChangeArrowheads="1" noChangeShapeType="1" noTextEdit="1"/>
              </p:cNvSpPr>
              <p:nvPr/>
            </p:nvSpPr>
            <p:spPr>
              <a:xfrm>
                <a:off x="761999" y="6289596"/>
                <a:ext cx="964495" cy="369332"/>
              </a:xfrm>
              <a:prstGeom prst="rect">
                <a:avLst/>
              </a:prstGeom>
              <a:blipFill rotWithShape="1">
                <a:blip r:embed="rId7" cstate="print"/>
                <a:stretch>
                  <a:fillRect t="-8333" r="-7595" b="-26667"/>
                </a:stretch>
              </a:blipFill>
            </p:spPr>
            <p:txBody>
              <a:bodyPr/>
              <a:lstStyle/>
              <a:p>
                <a:r>
                  <a:rPr lang="el-GR">
                    <a:noFill/>
                  </a:rPr>
                  <a:t> </a:t>
                </a:r>
              </a:p>
            </p:txBody>
          </p:sp>
        </mc:Fallback>
      </mc:AlternateContent>
      <p:sp>
        <p:nvSpPr>
          <p:cNvPr id="44" name="Rectangle 43"/>
          <p:cNvSpPr/>
          <p:nvPr/>
        </p:nvSpPr>
        <p:spPr>
          <a:xfrm>
            <a:off x="3362338" y="5217103"/>
            <a:ext cx="1428724" cy="461665"/>
          </a:xfrm>
          <a:prstGeom prst="rect">
            <a:avLst/>
          </a:prstGeom>
        </p:spPr>
        <p:txBody>
          <a:bodyPr wrap="none">
            <a:spAutoFit/>
          </a:bodyPr>
          <a:lstStyle/>
          <a:p>
            <a:r>
              <a:rPr lang="el-GR" sz="2400" dirty="0"/>
              <a:t>Διάνυσμα</a:t>
            </a:r>
          </a:p>
        </p:txBody>
      </p:sp>
      <mc:AlternateContent xmlns:mc="http://schemas.openxmlformats.org/markup-compatibility/2006" xmlns:a14="http://schemas.microsoft.com/office/drawing/2010/main">
        <mc:Choice Requires="a14">
          <p:sp>
            <p:nvSpPr>
              <p:cNvPr id="46" name="Rectangle 45"/>
              <p:cNvSpPr/>
              <p:nvPr/>
            </p:nvSpPr>
            <p:spPr>
              <a:xfrm>
                <a:off x="3472565" y="5654276"/>
                <a:ext cx="4605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a:rPr>
                                <m:t>𝑝</m:t>
                              </m:r>
                            </m:e>
                          </m:acc>
                        </m:e>
                        <m:sub>
                          <m:r>
                            <a:rPr lang="en-US" i="1">
                              <a:latin typeface="Cambria Math"/>
                            </a:rPr>
                            <m:t>1</m:t>
                          </m:r>
                        </m:sub>
                      </m:sSub>
                    </m:oMath>
                  </m:oMathPara>
                </a14:m>
                <a:endParaRPr lang="el-GR" dirty="0"/>
              </a:p>
            </p:txBody>
          </p:sp>
        </mc:Choice>
        <mc:Fallback xmlns="">
          <p:sp>
            <p:nvSpPr>
              <p:cNvPr id="46" name="Rectangle 45"/>
              <p:cNvSpPr>
                <a:spLocks noRot="1" noChangeAspect="1" noMove="1" noResize="1" noEditPoints="1" noAdjustHandles="1" noChangeArrowheads="1" noChangeShapeType="1" noTextEdit="1"/>
              </p:cNvSpPr>
              <p:nvPr/>
            </p:nvSpPr>
            <p:spPr>
              <a:xfrm>
                <a:off x="3472565" y="5654276"/>
                <a:ext cx="460511" cy="369332"/>
              </a:xfrm>
              <a:prstGeom prst="rect">
                <a:avLst/>
              </a:prstGeom>
              <a:blipFill rotWithShape="1">
                <a:blip r:embed="rId8" cstate="print"/>
                <a:stretch>
                  <a:fillRect t="-23333" r="-24000" b="-2666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3472565" y="6160222"/>
                <a:ext cx="4658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a:rPr>
                                <m:t>𝑝</m:t>
                              </m:r>
                            </m:e>
                          </m:acc>
                        </m:e>
                        <m:sub>
                          <m:r>
                            <a:rPr lang="en-US" b="0" i="1" smtClean="0">
                              <a:latin typeface="Cambria Math"/>
                            </a:rPr>
                            <m:t>2</m:t>
                          </m:r>
                        </m:sub>
                      </m:sSub>
                    </m:oMath>
                  </m:oMathPara>
                </a14:m>
                <a:endParaRPr lang="el-GR" dirty="0"/>
              </a:p>
            </p:txBody>
          </p:sp>
        </mc:Choice>
        <mc:Fallback xmlns="">
          <p:sp>
            <p:nvSpPr>
              <p:cNvPr id="47" name="Rectangle 46"/>
              <p:cNvSpPr>
                <a:spLocks noRot="1" noChangeAspect="1" noMove="1" noResize="1" noEditPoints="1" noAdjustHandles="1" noChangeArrowheads="1" noChangeShapeType="1" noTextEdit="1"/>
              </p:cNvSpPr>
              <p:nvPr/>
            </p:nvSpPr>
            <p:spPr>
              <a:xfrm>
                <a:off x="3472565" y="6160222"/>
                <a:ext cx="465832" cy="369332"/>
              </a:xfrm>
              <a:prstGeom prst="rect">
                <a:avLst/>
              </a:prstGeom>
              <a:blipFill rotWithShape="1">
                <a:blip r:embed="rId9" cstate="print"/>
                <a:stretch>
                  <a:fillRect t="-23333" r="-23684" b="-26667"/>
                </a:stretch>
              </a:blipFill>
            </p:spPr>
            <p:txBody>
              <a:bodyPr/>
              <a:lstStyle/>
              <a:p>
                <a:r>
                  <a:rPr lang="el-GR">
                    <a:noFill/>
                  </a:rPr>
                  <a:t> </a:t>
                </a:r>
              </a:p>
            </p:txBody>
          </p:sp>
        </mc:Fallback>
      </mc:AlternateContent>
      <p:sp>
        <p:nvSpPr>
          <p:cNvPr id="48" name="Rectangle 47"/>
          <p:cNvSpPr/>
          <p:nvPr/>
        </p:nvSpPr>
        <p:spPr>
          <a:xfrm>
            <a:off x="5410200" y="5217103"/>
            <a:ext cx="2662396" cy="461665"/>
          </a:xfrm>
          <a:prstGeom prst="rect">
            <a:avLst/>
          </a:prstGeom>
        </p:spPr>
        <p:txBody>
          <a:bodyPr wrap="none">
            <a:spAutoFit/>
          </a:bodyPr>
          <a:lstStyle/>
          <a:p>
            <a:r>
              <a:rPr lang="el-GR" sz="2400" dirty="0"/>
              <a:t>Ευθύγραμμο τμήμα</a:t>
            </a:r>
          </a:p>
        </p:txBody>
      </p:sp>
      <mc:AlternateContent xmlns:mc="http://schemas.openxmlformats.org/markup-compatibility/2006" xmlns:a14="http://schemas.microsoft.com/office/drawing/2010/main">
        <mc:Choice Requires="a14">
          <p:sp>
            <p:nvSpPr>
              <p:cNvPr id="8" name="TextBox 7"/>
              <p:cNvSpPr txBox="1"/>
              <p:nvPr/>
            </p:nvSpPr>
            <p:spPr>
              <a:xfrm>
                <a:off x="5410200" y="5655619"/>
                <a:ext cx="14413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ar>
                        <m:barPr>
                          <m:pos m:val="top"/>
                          <m:ctrlPr>
                            <a:rPr lang="el-GR" i="1" smtClean="0">
                              <a:solidFill>
                                <a:srgbClr val="00B0F0"/>
                              </a:solidFill>
                              <a:latin typeface="Cambria Math" panose="02040503050406030204" pitchFamily="18" charset="0"/>
                            </a:rPr>
                          </m:ctrlPr>
                        </m:barPr>
                        <m:e>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a:rPr>
                                <m:t>𝑝</m:t>
                              </m:r>
                            </m:e>
                            <m:sub>
                              <m:r>
                                <a:rPr lang="en-US" b="0" i="1" smtClean="0">
                                  <a:solidFill>
                                    <a:srgbClr val="00B0F0"/>
                                  </a:solidFill>
                                  <a:latin typeface="Cambria Math"/>
                                </a:rPr>
                                <m:t>2</m:t>
                              </m:r>
                            </m:sub>
                          </m:sSub>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a:rPr>
                                <m:t>𝑝</m:t>
                              </m:r>
                            </m:e>
                            <m:sub>
                              <m:r>
                                <a:rPr lang="en-US" b="0" i="1" smtClean="0">
                                  <a:solidFill>
                                    <a:srgbClr val="00B0F0"/>
                                  </a:solidFill>
                                  <a:latin typeface="Cambria Math"/>
                                </a:rPr>
                                <m:t>1</m:t>
                              </m:r>
                            </m:sub>
                          </m:sSub>
                        </m:e>
                      </m:bar>
                      <m:r>
                        <a:rPr lang="en-US" b="0" i="1" smtClean="0">
                          <a:solidFill>
                            <a:srgbClr val="00B0F0"/>
                          </a:solidFill>
                          <a:latin typeface="Cambria Math"/>
                        </a:rPr>
                        <m:t>=</m:t>
                      </m:r>
                      <m:bar>
                        <m:barPr>
                          <m:pos m:val="top"/>
                          <m:ctrlPr>
                            <a:rPr lang="el-GR" i="1">
                              <a:solidFill>
                                <a:srgbClr val="00B0F0"/>
                              </a:solidFill>
                              <a:latin typeface="Cambria Math" panose="02040503050406030204" pitchFamily="18" charset="0"/>
                            </a:rPr>
                          </m:ctrlPr>
                        </m:barPr>
                        <m:e>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𝑝</m:t>
                              </m:r>
                            </m:e>
                            <m:sub>
                              <m:r>
                                <a:rPr lang="en-US" b="0" i="1" smtClean="0">
                                  <a:solidFill>
                                    <a:srgbClr val="00B0F0"/>
                                  </a:solidFill>
                                  <a:latin typeface="Cambria Math"/>
                                </a:rPr>
                                <m:t>1</m:t>
                              </m:r>
                            </m:sub>
                          </m:sSub>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𝑝</m:t>
                              </m:r>
                            </m:e>
                            <m:sub>
                              <m:r>
                                <a:rPr lang="en-US" b="0" i="1" smtClean="0">
                                  <a:solidFill>
                                    <a:srgbClr val="00B0F0"/>
                                  </a:solidFill>
                                  <a:latin typeface="Cambria Math"/>
                                </a:rPr>
                                <m:t>2</m:t>
                              </m:r>
                            </m:sub>
                          </m:sSub>
                        </m:e>
                      </m:bar>
                    </m:oMath>
                  </m:oMathPara>
                </a14:m>
                <a:endParaRPr lang="el-GR" dirty="0">
                  <a:solidFill>
                    <a:srgbClr val="00B0F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410200" y="5655619"/>
                <a:ext cx="1441356" cy="369332"/>
              </a:xfrm>
              <a:prstGeom prst="rect">
                <a:avLst/>
              </a:prstGeom>
              <a:blipFill rotWithShape="1">
                <a:blip r:embed="rId10" cstate="print"/>
                <a:stretch>
                  <a:fillRect t="-8333" r="-5085" b="-26667"/>
                </a:stretch>
              </a:blipFill>
            </p:spPr>
            <p:txBody>
              <a:bodyPr/>
              <a:lstStyle/>
              <a:p>
                <a:r>
                  <a:rPr lang="el-GR">
                    <a:noFill/>
                  </a:rPr>
                  <a:t> </a:t>
                </a:r>
              </a:p>
            </p:txBody>
          </p:sp>
        </mc:Fallback>
      </mc:AlternateContent>
    </p:spTree>
    <p:extLst>
      <p:ext uri="{BB962C8B-B14F-4D97-AF65-F5344CB8AC3E}">
        <p14:creationId xmlns:p14="http://schemas.microsoft.com/office/powerpoint/2010/main" val="119627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7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3896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897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3897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894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9" grpId="0" animBg="1"/>
      <p:bldP spid="338969" grpId="0" animBg="1"/>
      <p:bldP spid="338970" grpId="0" animBg="1"/>
      <p:bldP spid="338971" grpId="0" animBg="1"/>
      <p:bldP spid="338977" grpId="0" animBg="1"/>
      <p:bldP spid="3" grpId="0" animBg="1"/>
      <p:bldP spid="38" grpId="0" animBg="1"/>
      <p:bldP spid="39" grpId="0" animBg="1"/>
      <p:bldP spid="4" grpId="0"/>
      <p:bldP spid="5" grpId="0" animBg="1"/>
      <p:bldP spid="6" grpId="0" animBg="1"/>
      <p:bldP spid="7" grpId="0" animBg="1"/>
      <p:bldP spid="44" grpId="0"/>
      <p:bldP spid="46" grpId="0" animBg="1"/>
      <p:bldP spid="47" grpId="0" animBg="1"/>
      <p:bldP spid="48" grpId="0"/>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1591</TotalTime>
  <Words>2688</Words>
  <Application>Microsoft Office PowerPoint</Application>
  <PresentationFormat>Προβολή στην οθόνη (4:3)</PresentationFormat>
  <Paragraphs>722</Paragraphs>
  <Slides>54</Slides>
  <Notes>7</Notes>
  <HiddenSlides>6</HiddenSlides>
  <MMClips>0</MMClips>
  <ScaleCrop>false</ScaleCrop>
  <HeadingPairs>
    <vt:vector size="8" baseType="variant">
      <vt:variant>
        <vt:lpstr>Γραμματοσειρές που χρησιμοποιούνται</vt:lpstr>
      </vt:variant>
      <vt:variant>
        <vt:i4>3</vt:i4>
      </vt:variant>
      <vt:variant>
        <vt:lpstr>Θέμα</vt:lpstr>
      </vt:variant>
      <vt:variant>
        <vt:i4>1</vt:i4>
      </vt:variant>
      <vt:variant>
        <vt:lpstr>Ενσωματωμένοι διακομιστές OLE</vt:lpstr>
      </vt:variant>
      <vt:variant>
        <vt:i4>2</vt:i4>
      </vt:variant>
      <vt:variant>
        <vt:lpstr>Τίτλοι διαφανειών</vt:lpstr>
      </vt:variant>
      <vt:variant>
        <vt:i4>54</vt:i4>
      </vt:variant>
    </vt:vector>
  </HeadingPairs>
  <TitlesOfParts>
    <vt:vector size="60" baseType="lpstr">
      <vt:lpstr>Arial</vt:lpstr>
      <vt:lpstr>Calibri</vt:lpstr>
      <vt:lpstr>Cambria Math</vt:lpstr>
      <vt:lpstr>Office Theme</vt:lpstr>
      <vt:lpstr>Equation</vt:lpstr>
      <vt:lpstr>Εξίσωση</vt:lpstr>
      <vt:lpstr>Πολυδιάστατες Δομές &amp;&amp;Υπολογιστική Γεωμετρία</vt:lpstr>
      <vt:lpstr>Υπολογιστική Γεωμετρία</vt:lpstr>
      <vt:lpstr>CGAL</vt:lpstr>
      <vt:lpstr>Υπολογιστική Γεωμετρία</vt:lpstr>
      <vt:lpstr>Βιβλιογραφία</vt:lpstr>
      <vt:lpstr>Παρουσίαση του PowerPoint</vt:lpstr>
      <vt:lpstr>(unit-cost) real RAM (Random Access Machine)</vt:lpstr>
      <vt:lpstr>Θεμελιώδεισ γεωμετρικεσ πραξεισ</vt:lpstr>
      <vt:lpstr>Ευθύγραμμα Τμήματα &amp; Διανύσματα (2D)</vt:lpstr>
      <vt:lpstr>Εσωτερικό Γινόμενο</vt:lpstr>
      <vt:lpstr>Εξωτερικό Γινόμενο</vt:lpstr>
      <vt:lpstr>Δεξιά ή Αριστερά της Ευθείας;</vt:lpstr>
      <vt:lpstr>Σχετικά με τη Διάταξη</vt:lpstr>
      <vt:lpstr>Έλεγχος Τομής</vt:lpstr>
      <vt:lpstr>Έλεγχος Τομής</vt:lpstr>
      <vt:lpstr>Κυρτά Περιβλήματα</vt:lpstr>
      <vt:lpstr>Κυρτό Σύνολο &amp; Μη-κυρτό Σύνολο</vt:lpstr>
      <vt:lpstr>Κυρτό Περίβλημα</vt:lpstr>
      <vt:lpstr>Το Πρόβλημα του Κυρτού Περιβλήματος</vt:lpstr>
      <vt:lpstr>Ακμές του Κυρτού Περιβλήματος</vt:lpstr>
      <vt:lpstr>1ος Αλγόριθμος</vt:lpstr>
      <vt:lpstr>Η Αριθμητική Κινητής Υποδιαστολής ΔΕΝ Είναι Ακριβής</vt:lpstr>
      <vt:lpstr>Παράδειγμα (CGAL)</vt:lpstr>
      <vt:lpstr>Παράδειγμα (CGAL)</vt:lpstr>
      <vt:lpstr>Αυξητικόσ Αλγόριθμοσ</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Αυξητικός Αλγόριθμος</vt:lpstr>
      <vt:lpstr>Graham’s Scan</vt:lpstr>
      <vt:lpstr>The Graham Scan Algorithm</vt:lpstr>
      <vt:lpstr>Απόδειξη Ορθότητας</vt:lpstr>
      <vt:lpstr>  </vt:lpstr>
      <vt:lpstr>Χρόνος Εκτέλεσης</vt:lpstr>
      <vt:lpstr>Κάτω Φράγμα</vt:lpstr>
      <vt:lpstr>Κυρτό Περίβλημα</vt:lpstr>
      <vt:lpstr>Δυναμικό Κυρτό Περίβλημα</vt:lpstr>
      <vt:lpstr>Ανάπτυξη Γεωμετρικού Αλγορίθμου</vt:lpstr>
      <vt:lpstr>Jarvis’ March </vt:lpstr>
      <vt:lpstr>Running Time of Jarvis’s March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Υπολογιστική Γεωμετρία</dc:title>
  <dc:creator>Andrew</dc:creator>
  <cp:lastModifiedBy>sioutas</cp:lastModifiedBy>
  <cp:revision>87</cp:revision>
  <dcterms:created xsi:type="dcterms:W3CDTF">2006-08-16T00:00:00Z</dcterms:created>
  <dcterms:modified xsi:type="dcterms:W3CDTF">2020-11-11T21:29:12Z</dcterms:modified>
</cp:coreProperties>
</file>