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7" r:id="rId2"/>
    <p:sldId id="270" r:id="rId3"/>
    <p:sldId id="271" r:id="rId4"/>
    <p:sldId id="272" r:id="rId5"/>
    <p:sldId id="269" r:id="rId6"/>
    <p:sldId id="273" r:id="rId7"/>
    <p:sldId id="317" r:id="rId8"/>
    <p:sldId id="318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395" r:id="rId18"/>
    <p:sldId id="396" r:id="rId19"/>
    <p:sldId id="321" r:id="rId20"/>
    <p:sldId id="274" r:id="rId21"/>
    <p:sldId id="275" r:id="rId22"/>
    <p:sldId id="276" r:id="rId23"/>
    <p:sldId id="369" r:id="rId24"/>
    <p:sldId id="280" r:id="rId25"/>
    <p:sldId id="371" r:id="rId26"/>
    <p:sldId id="370" r:id="rId27"/>
    <p:sldId id="372" r:id="rId28"/>
    <p:sldId id="373" r:id="rId29"/>
    <p:sldId id="374" r:id="rId30"/>
    <p:sldId id="375" r:id="rId31"/>
    <p:sldId id="376" r:id="rId32"/>
    <p:sldId id="398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28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429" autoAdjust="0"/>
  </p:normalViewPr>
  <p:slideViewPr>
    <p:cSldViewPr>
      <p:cViewPr varScale="1">
        <p:scale>
          <a:sx n="111" d="100"/>
          <a:sy n="111" d="100"/>
        </p:scale>
        <p:origin x="11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1D1-8122-4834-9E09-52DDA7250461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ED7E-53F7-403F-B448-4C3E9B0FA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Για ένα από τα δύο και</a:t>
            </a:r>
            <a:r>
              <a:rPr lang="el-GR" baseline="0" dirty="0"/>
              <a:t> όχι για τα δύο. Εδώ αυτό ισχύει για το </a:t>
            </a:r>
            <a:r>
              <a:rPr lang="en-US" baseline="0" dirty="0"/>
              <a:t>p_1p_2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Θα κάνουμε το</a:t>
            </a:r>
            <a:r>
              <a:rPr lang="en-US" baseline="0" dirty="0"/>
              <a:t> O((</a:t>
            </a:r>
            <a:r>
              <a:rPr lang="en-US" baseline="0" dirty="0" err="1"/>
              <a:t>n+R</a:t>
            </a:r>
            <a:r>
              <a:rPr lang="en-US" baseline="0" dirty="0"/>
              <a:t>)</a:t>
            </a:r>
            <a:r>
              <a:rPr lang="en-US" baseline="0" dirty="0" err="1"/>
              <a:t>logn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6600"/>
                </a:solidFill>
                <a:sym typeface="Symbol" pitchFamily="18" charset="2"/>
              </a:rPr>
              <a:t></a:t>
            </a:r>
            <a:r>
              <a:rPr lang="el-GR" sz="12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l-GR" sz="1200" dirty="0">
                <a:solidFill>
                  <a:schemeClr val="tx2"/>
                </a:solidFill>
              </a:rPr>
              <a:t>Τ</a:t>
            </a:r>
            <a:r>
              <a:rPr lang="en-US" sz="1200" dirty="0">
                <a:solidFill>
                  <a:schemeClr val="tx2"/>
                </a:solidFill>
              </a:rPr>
              <a:t>he bottom-up order of the segments correspond to the </a:t>
            </a:r>
            <a:r>
              <a:rPr lang="en-US" sz="1200" i="1" dirty="0">
                <a:solidFill>
                  <a:schemeClr val="tx2"/>
                </a:solidFill>
              </a:rPr>
              <a:t>left-to-right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order of the leaves in the tree </a:t>
            </a:r>
            <a:r>
              <a:rPr lang="en-US" sz="1200" i="1" dirty="0">
                <a:solidFill>
                  <a:schemeClr val="tx2"/>
                </a:solidFill>
              </a:rPr>
              <a:t>T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</a:p>
          <a:p>
            <a:r>
              <a:rPr lang="en-US" sz="1200" dirty="0">
                <a:solidFill>
                  <a:schemeClr val="tx2"/>
                </a:solidFill>
              </a:rPr>
              <a:t>Each internal node stores the segment from the rightmost leaf in its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left </a:t>
            </a:r>
            <a:r>
              <a:rPr lang="en-US" sz="1200" dirty="0" err="1">
                <a:solidFill>
                  <a:schemeClr val="tx2"/>
                </a:solidFill>
              </a:rPr>
              <a:t>subtree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Για</a:t>
            </a:r>
            <a:r>
              <a:rPr lang="el-GR" baseline="0" dirty="0"/>
              <a:t> το 2 (σελ. 24-25) φανταστείτε δύο </a:t>
            </a:r>
            <a:r>
              <a:rPr lang="el-GR" baseline="0" dirty="0" err="1"/>
              <a:t>τμααήματα</a:t>
            </a:r>
            <a:r>
              <a:rPr lang="el-GR" baseline="0" dirty="0"/>
              <a:t> που ξεκινάνε από το ίδιο σημείο. Καλύτερα αυτά να τα έχουμε ως ένα συμβάν.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8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Το (3) με</a:t>
            </a:r>
            <a:r>
              <a:rPr lang="el-GR" baseline="0" dirty="0"/>
              <a:t> τη διαγραφή του συμβάντος (μία τομή) τα τμήματα που αλλάζουν έχουν 2 νέα συμβάντα-τομές με άλλα τμήματα.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3ED7E-53F7-403F-B448-4C3E9B0FA35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rientation-3-ordered-poin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ncontribute.geeksforgeeks.org/wp-content/uploads/orientation-of-3-order-points-1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ncontribute.geeksforgeeks.org/wp-content/uploads/orientation-of-3-order-points1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5400" dirty="0"/>
              <a:t>Υπολογιστική Γεωμετρία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Τομές</a:t>
            </a:r>
            <a:r>
              <a:rPr lang="en-US" dirty="0"/>
              <a:t> </a:t>
            </a:r>
            <a:r>
              <a:rPr lang="el-GR" dirty="0"/>
              <a:t>(Τμημάτων και Περιοχών)</a:t>
            </a:r>
            <a:endParaRPr lang="en-US" dirty="0"/>
          </a:p>
        </p:txBody>
      </p:sp>
      <p:pic>
        <p:nvPicPr>
          <p:cNvPr id="69634" name="Picture 2" descr="http://workshop.evolutionzone.com/wp-content/uploads/2007/09/070909_lineintersec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4953000"/>
            <a:ext cx="4762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428596" y="428604"/>
            <a:ext cx="7715272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Special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Case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),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),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), and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all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collinear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 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x-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projections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and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intersect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y-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projections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and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intersect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Examples</a:t>
            </a:r>
            <a:r>
              <a:rPr kumimoji="0" lang="el-G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  <a:b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l-GR" sz="1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1858" name="Picture 2" descr="https://cdncontribute.geeksforgeeks.org/wp-content/uploads/linesegment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7229475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214282" y="0"/>
            <a:ext cx="7715304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A C++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program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check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two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given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line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segments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intersect</a:t>
            </a:r>
            <a:endParaRPr kumimoji="0" lang="el-G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include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iostream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using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namespace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std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struct</a:t>
            </a:r>
            <a:r>
              <a:rPr kumimoji="0" lang="el-G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endParaRPr kumimoji="0" lang="el-G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x;</a:t>
            </a:r>
            <a:endParaRPr kumimoji="0" lang="el-G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y;</a:t>
            </a:r>
            <a:endParaRPr kumimoji="0" lang="el-G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};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Given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three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p, q, r,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function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checks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lang="el-GR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q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line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'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‘//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bool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onSegment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p,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q,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r)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&lt;=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max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&gt;=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min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&amp;&amp;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&lt;=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max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&gt;=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min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))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}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find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ordered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triplet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(p, q, r).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function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following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values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0 --&gt; p, q and r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1 --&gt;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Clockwise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2 --&gt;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endParaRPr kumimoji="0" lang="el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p,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q,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r)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See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  <a:hlinkClick r:id="rId2"/>
              </a:rPr>
              <a:t>https://www.geeksforgeeks.org/orientation-3-ordered-points/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details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below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formula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= 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-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* 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-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-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          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-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p.x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 * 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-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q.y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);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== 0)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0;  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colinear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&gt; 0)? 1: 2; 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clock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counterclock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wise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}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714348" y="428604"/>
            <a:ext cx="635798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main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function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that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line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'p1q1‘</a:t>
            </a:r>
            <a:r>
              <a:rPr lang="el-GR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and 'p2q2'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intersect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doIntersect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p1,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q1,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p2,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q2)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Find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four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needed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general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and</a:t>
            </a:r>
            <a:r>
              <a:rPr lang="el-GR" sz="6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special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cases</a:t>
            </a:r>
            <a:endParaRPr kumimoji="0" lang="el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o1 = 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q1, p2);</a:t>
            </a:r>
            <a:endParaRPr kumimoji="0" lang="el-GR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o2 = 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q1, q2);</a:t>
            </a:r>
            <a:endParaRPr kumimoji="0" lang="el-GR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o3 = 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p2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q2, p1);</a:t>
            </a:r>
            <a:endParaRPr kumimoji="0" lang="el-GR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o4 = 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p2</a:t>
            </a:r>
            <a:r>
              <a:rPr kumimoji="0" lang="el-G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, q2, q1);</a:t>
            </a:r>
            <a:endParaRPr kumimoji="0" lang="el-GR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General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case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o1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!= o2 &amp;&amp; o3 != o4)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Special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Cases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p1, q1 and p2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and p2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p1q1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o1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== 0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p2, q1))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p1, q1 and q2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and q2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p1q1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o2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== 0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q2, q1))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p2, q2 and p1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and p1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p2q2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o3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== 0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p2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p1, q2))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 // p2, q2 and q1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and q1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p2q2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o4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== 0 &amp;&amp;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onSegment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p2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q1, q2))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false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//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Doesn't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fall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any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cases</a:t>
            </a:r>
            <a:endParaRPr kumimoji="0" lang="el-G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571472" y="357166"/>
          <a:ext cx="5017283" cy="4114800"/>
        </p:xfrm>
        <a:graphic>
          <a:graphicData uri="http://schemas.openxmlformats.org/drawingml/2006/table">
            <a:tbl>
              <a:tblPr/>
              <a:tblGrid>
                <a:gridCol w="501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r>
                        <a:rPr lang="en-US" sz="1500" dirty="0"/>
                        <a:t>// Driver program to test above functions</a:t>
                      </a:r>
                    </a:p>
                    <a:p>
                      <a:r>
                        <a:rPr lang="en-US" sz="1500" dirty="0" err="1"/>
                        <a:t>int</a:t>
                      </a:r>
                      <a:r>
                        <a:rPr lang="en-US" sz="1500" dirty="0"/>
                        <a:t> main()</a:t>
                      </a:r>
                    </a:p>
                    <a:p>
                      <a:r>
                        <a:rPr lang="en-US" sz="1500" dirty="0"/>
                        <a:t>{</a:t>
                      </a:r>
                    </a:p>
                    <a:p>
                      <a:r>
                        <a:rPr lang="en-US" sz="1500" dirty="0"/>
                        <a:t>    </a:t>
                      </a:r>
                      <a:r>
                        <a:rPr lang="en-US" sz="1500" dirty="0" err="1"/>
                        <a:t>struct</a:t>
                      </a:r>
                      <a:r>
                        <a:rPr lang="en-US" sz="1500" dirty="0"/>
                        <a:t> Point p1 = {1, 1}, q1 = {10, 1};</a:t>
                      </a:r>
                    </a:p>
                    <a:p>
                      <a:r>
                        <a:rPr lang="en-US" sz="1500" dirty="0"/>
                        <a:t>    </a:t>
                      </a:r>
                      <a:r>
                        <a:rPr lang="en-US" sz="1500" dirty="0" err="1"/>
                        <a:t>struct</a:t>
                      </a:r>
                      <a:r>
                        <a:rPr lang="en-US" sz="1500" dirty="0"/>
                        <a:t> Point p2 = {1, 2}, q2 = {10, 2};</a:t>
                      </a:r>
                    </a:p>
                    <a:p>
                      <a:r>
                        <a:rPr lang="en-US" sz="1500" dirty="0"/>
                        <a:t> </a:t>
                      </a:r>
                    </a:p>
                    <a:p>
                      <a:r>
                        <a:rPr lang="en-US" sz="1500" dirty="0"/>
                        <a:t>    </a:t>
                      </a:r>
                      <a:r>
                        <a:rPr lang="en-US" sz="1500" dirty="0" err="1"/>
                        <a:t>doIntersect</a:t>
                      </a:r>
                      <a:r>
                        <a:rPr lang="en-US" sz="1500" dirty="0"/>
                        <a:t>(p1, q1, p2, q2)?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"Yes\n":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"No\n";</a:t>
                      </a:r>
                    </a:p>
                    <a:p>
                      <a:r>
                        <a:rPr lang="en-US" sz="1500" dirty="0"/>
                        <a:t> </a:t>
                      </a:r>
                    </a:p>
                    <a:p>
                      <a:r>
                        <a:rPr lang="en-US" sz="1500" dirty="0"/>
                        <a:t>    p1 = {10, 0}, q1 = {0, 10};</a:t>
                      </a:r>
                    </a:p>
                    <a:p>
                      <a:r>
                        <a:rPr lang="en-US" sz="1500" dirty="0"/>
                        <a:t>    p2 = {0, 0}, q2 = {10, 10};</a:t>
                      </a:r>
                    </a:p>
                    <a:p>
                      <a:r>
                        <a:rPr lang="en-US" sz="1500" dirty="0"/>
                        <a:t>    </a:t>
                      </a:r>
                      <a:r>
                        <a:rPr lang="en-US" sz="1500" dirty="0" err="1"/>
                        <a:t>doIntersect</a:t>
                      </a:r>
                      <a:r>
                        <a:rPr lang="en-US" sz="1500" dirty="0"/>
                        <a:t>(p1, q1, p2, q2)?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"Yes\n":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"No\n";</a:t>
                      </a:r>
                    </a:p>
                    <a:p>
                      <a:r>
                        <a:rPr lang="en-US" sz="1500" dirty="0"/>
                        <a:t> </a:t>
                      </a:r>
                    </a:p>
                    <a:p>
                      <a:r>
                        <a:rPr lang="en-US" sz="1500" dirty="0"/>
                        <a:t>    p1 = {-5, -5}, q1 = {0, 0};</a:t>
                      </a:r>
                    </a:p>
                    <a:p>
                      <a:r>
                        <a:rPr lang="en-US" sz="1500" dirty="0"/>
                        <a:t>    p2 = {1, 1}, q2 = {10, 10};</a:t>
                      </a:r>
                    </a:p>
                    <a:p>
                      <a:r>
                        <a:rPr lang="en-US" sz="1500" dirty="0"/>
                        <a:t>    </a:t>
                      </a:r>
                      <a:r>
                        <a:rPr lang="en-US" sz="1500" dirty="0" err="1"/>
                        <a:t>doIntersect</a:t>
                      </a:r>
                      <a:r>
                        <a:rPr lang="en-US" sz="1500" dirty="0"/>
                        <a:t>(p1, q1, p2, q2)?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"Yes\n": </a:t>
                      </a:r>
                      <a:r>
                        <a:rPr lang="en-US" sz="1500" dirty="0" err="1"/>
                        <a:t>cout</a:t>
                      </a:r>
                      <a:r>
                        <a:rPr lang="en-US" sz="1500" dirty="0"/>
                        <a:t> &lt;&lt; "No\n";</a:t>
                      </a:r>
                    </a:p>
                    <a:p>
                      <a:r>
                        <a:rPr lang="en-US" sz="1500" dirty="0"/>
                        <a:t> </a:t>
                      </a:r>
                    </a:p>
                    <a:p>
                      <a:r>
                        <a:rPr lang="en-US" sz="1500" dirty="0"/>
                        <a:t>    return 0;</a:t>
                      </a:r>
                    </a:p>
                    <a:p>
                      <a:r>
                        <a:rPr lang="en-US" sz="1500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571472" y="5000636"/>
            <a:ext cx="30718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endParaRPr kumimoji="0" lang="el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Yes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</a:t>
            </a:r>
            <a: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ChangeArrowheads="1"/>
          </p:cNvSpPr>
          <p:nvPr/>
        </p:nvSpPr>
        <p:spPr bwMode="auto">
          <a:xfrm>
            <a:off x="428596" y="142852"/>
            <a:ext cx="757242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3 </a:t>
            </a:r>
            <a:r>
              <a:rPr kumimoji="0" lang="el-G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ordered</a:t>
            </a:r>
            <a:r>
              <a:rPr kumimoji="0" lang="el-G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points</a:t>
            </a:r>
            <a:endParaRPr kumimoji="0" lang="el-G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ordered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triplet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points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the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plane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can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be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counterclockwise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clockwise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colinear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The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following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diagram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shows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different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possible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orientations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(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a,b,c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  </a:t>
            </a:r>
            <a:endParaRPr kumimoji="0" lang="el-G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p2, p3)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collinear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p3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p2, p1)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also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collinear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b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p2, p3)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clockwise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p3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p2, p1)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counterclockwise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vice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versa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also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true</a:t>
            </a: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106498" name="Picture 2" descr="orientation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2789238"/>
            <a:ext cx="3810000" cy="1162050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3717032"/>
            <a:ext cx="728667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Given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three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points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p1, p2 and p3,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find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orientation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of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p1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p2, p3).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Input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p1 = {0, 0}, p2 = {4, 4}, p3 = {1, 2}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Output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Input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p1 = {0, 0}, p2 = {4, 4}, p3 = {1, 1}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Output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r>
              <a:rPr kumimoji="0" lang="el-G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r>
              <a:rPr kumimoji="0" lang="el-G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85720" y="428604"/>
            <a:ext cx="6357982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idea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slope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  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Slope of line segment (p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): σ = (y2 - y1)/(x2 - x1)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Slope of line segment (p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): τ = (y3 - y2)/(x3 - x2)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&lt;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left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turn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=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collinear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&gt;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clockwise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right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turn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Using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values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and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can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conclude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that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depends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sign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below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expression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: 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y2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 y1)*(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x3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 x2) - 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y3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 y2)*(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x2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- x1)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expression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negative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when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&lt;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i.e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expression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0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when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=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i.e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collinear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expression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is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positive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when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σ &gt; τ,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i.e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., </a:t>
            </a:r>
            <a:r>
              <a:rPr kumimoji="0" lang="el-G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clockwise</a:t>
            </a:r>
            <a:r>
              <a:rPr kumimoji="0" 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l-G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</p:txBody>
      </p:sp>
      <p:pic>
        <p:nvPicPr>
          <p:cNvPr id="126979" name="Picture 3" descr="pic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428605"/>
            <a:ext cx="3267075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ChangeArrowheads="1"/>
          </p:cNvSpPr>
          <p:nvPr/>
        </p:nvSpPr>
        <p:spPr bwMode="auto">
          <a:xfrm>
            <a:off x="500034" y="214290"/>
            <a:ext cx="6929486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A C++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program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find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three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points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include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iostream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using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namespace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std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struct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x, y;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find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ordered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triplet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p2, p3).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function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returns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following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values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0 --&gt; p, q and r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1 --&gt;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Clockwise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2 --&gt;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p1,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p2,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p3)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10th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slides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from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following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link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derivation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formula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(p2.y - p1.y) * (p3.x - p2.x) -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      (p2.x - p1.x) * (p3.y - p2.y);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== 0)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0;  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colinear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val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&gt; 0)? 1: 2; 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wise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Driver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program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test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above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functions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main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p1 = {0, 0}, p2 = {4, 4}, p3 = {1, 2};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 =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orientation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p1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p2, p3);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o==0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        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&lt;&lt; "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Linear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else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if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(o == 1) 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&lt;&lt; "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Clockwise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else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             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cout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&lt;&lt; "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CounterClockwise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l-G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return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0;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el-G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l-GR"/>
              <a:t>Έλεγχος Τομής</a:t>
            </a:r>
            <a:endParaRPr lang="en-US" dirty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9900FF"/>
                </a:solidFill>
              </a:rPr>
              <a:t>Δύο ευθύγραμμα τμήματα </a:t>
            </a:r>
            <a:r>
              <a:rPr lang="el-GR" sz="2400" b="1" dirty="0">
                <a:solidFill>
                  <a:srgbClr val="9900FF"/>
                </a:solidFill>
              </a:rPr>
              <a:t>δεν</a:t>
            </a:r>
            <a:r>
              <a:rPr lang="el-GR" sz="2400" dirty="0">
                <a:solidFill>
                  <a:srgbClr val="9900FF"/>
                </a:solidFill>
              </a:rPr>
              <a:t> τέμνονται αν και μόνο αν το ένα τμήμα κείται αποκλειστικά στην μία πλευρά της γραμμής που περιέχει το άλλο τμήμα.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93725" y="537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3048001"/>
            <a:ext cx="3392488" cy="2046288"/>
            <a:chOff x="960" y="1776"/>
            <a:chExt cx="2137" cy="1289"/>
          </a:xfrm>
        </p:grpSpPr>
        <p:sp>
          <p:nvSpPr>
            <p:cNvPr id="6157" name="Oval 6"/>
            <p:cNvSpPr>
              <a:spLocks noChangeArrowheads="1"/>
            </p:cNvSpPr>
            <p:nvPr/>
          </p:nvSpPr>
          <p:spPr bwMode="auto">
            <a:xfrm>
              <a:off x="1488" y="225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7"/>
            <p:cNvSpPr>
              <a:spLocks noChangeArrowheads="1"/>
            </p:cNvSpPr>
            <p:nvPr/>
          </p:nvSpPr>
          <p:spPr bwMode="auto">
            <a:xfrm>
              <a:off x="1632" y="288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8"/>
            <p:cNvSpPr>
              <a:spLocks noChangeArrowheads="1"/>
            </p:cNvSpPr>
            <p:nvPr/>
          </p:nvSpPr>
          <p:spPr bwMode="auto">
            <a:xfrm>
              <a:off x="1200" y="19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9"/>
            <p:cNvSpPr>
              <a:spLocks noChangeArrowheads="1"/>
            </p:cNvSpPr>
            <p:nvPr/>
          </p:nvSpPr>
          <p:spPr bwMode="auto">
            <a:xfrm>
              <a:off x="2736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0"/>
            <p:cNvSpPr>
              <a:spLocks noChangeShapeType="1"/>
            </p:cNvSpPr>
            <p:nvPr/>
          </p:nvSpPr>
          <p:spPr bwMode="auto">
            <a:xfrm>
              <a:off x="1248" y="2016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1"/>
            <p:cNvSpPr>
              <a:spLocks noChangeShapeType="1"/>
            </p:cNvSpPr>
            <p:nvPr/>
          </p:nvSpPr>
          <p:spPr bwMode="auto">
            <a:xfrm>
              <a:off x="1584" y="2304"/>
              <a:ext cx="120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13"/>
            <p:cNvSpPr txBox="1">
              <a:spLocks noChangeArrowheads="1"/>
            </p:cNvSpPr>
            <p:nvPr/>
          </p:nvSpPr>
          <p:spPr bwMode="auto">
            <a:xfrm>
              <a:off x="960" y="1776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1</a:t>
              </a:r>
              <a:endParaRPr lang="en-US" i="1" dirty="0"/>
            </a:p>
          </p:txBody>
        </p:sp>
        <p:sp>
          <p:nvSpPr>
            <p:cNvPr id="6173" name="Text Box 16"/>
            <p:cNvSpPr txBox="1">
              <a:spLocks noChangeArrowheads="1"/>
            </p:cNvSpPr>
            <p:nvPr/>
          </p:nvSpPr>
          <p:spPr bwMode="auto">
            <a:xfrm>
              <a:off x="1392" y="2832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2</a:t>
              </a:r>
              <a:endParaRPr lang="en-US" i="1" dirty="0"/>
            </a:p>
          </p:txBody>
        </p:sp>
        <p:sp>
          <p:nvSpPr>
            <p:cNvPr id="6171" name="Text Box 19"/>
            <p:cNvSpPr txBox="1">
              <a:spLocks noChangeArrowheads="1"/>
            </p:cNvSpPr>
            <p:nvPr/>
          </p:nvSpPr>
          <p:spPr bwMode="auto">
            <a:xfrm>
              <a:off x="1536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3</a:t>
              </a:r>
              <a:endParaRPr lang="en-US" dirty="0"/>
            </a:p>
          </p:txBody>
        </p:sp>
        <p:sp>
          <p:nvSpPr>
            <p:cNvPr id="6169" name="Text Box 22"/>
            <p:cNvSpPr txBox="1">
              <a:spLocks noChangeArrowheads="1"/>
            </p:cNvSpPr>
            <p:nvPr/>
          </p:nvSpPr>
          <p:spPr bwMode="auto">
            <a:xfrm>
              <a:off x="2832" y="2496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4</a:t>
              </a:r>
              <a:endParaRPr lang="en-US" i="1" dirty="0"/>
            </a:p>
          </p:txBody>
        </p:sp>
        <p:sp>
          <p:nvSpPr>
            <p:cNvPr id="6167" name="Line 24"/>
            <p:cNvSpPr>
              <a:spLocks noChangeShapeType="1"/>
            </p:cNvSpPr>
            <p:nvPr/>
          </p:nvSpPr>
          <p:spPr bwMode="auto">
            <a:xfrm flipH="1" flipV="1">
              <a:off x="1536" y="2352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5"/>
            <p:cNvSpPr>
              <a:spLocks noChangeShapeType="1"/>
            </p:cNvSpPr>
            <p:nvPr/>
          </p:nvSpPr>
          <p:spPr bwMode="auto">
            <a:xfrm flipV="1">
              <a:off x="1728" y="273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Text Box 26"/>
          <p:cNvSpPr txBox="1">
            <a:spLocks noChangeArrowheads="1"/>
          </p:cNvSpPr>
          <p:nvPr/>
        </p:nvSpPr>
        <p:spPr bwMode="auto">
          <a:xfrm>
            <a:off x="4937125" y="4232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6152" name="Text Box 31"/>
          <p:cNvSpPr txBox="1">
            <a:spLocks noChangeArrowheads="1"/>
          </p:cNvSpPr>
          <p:nvPr/>
        </p:nvSpPr>
        <p:spPr bwMode="auto">
          <a:xfrm>
            <a:off x="1660525" y="6518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3" name="Line 32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05400" y="3168413"/>
                <a:ext cx="239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l-G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l-GR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8413"/>
                <a:ext cx="239213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4592" b="-30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05400" y="3790892"/>
                <a:ext cx="2389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l-G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l-GR" sz="2400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790892"/>
                <a:ext cx="2389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4592" b="-289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6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l-GR" dirty="0"/>
              <a:t>Έλεγχος Τομής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419600"/>
            <a:ext cx="2554288" cy="2046288"/>
            <a:chOff x="576" y="1776"/>
            <a:chExt cx="1609" cy="1289"/>
          </a:xfrm>
        </p:grpSpPr>
        <p:sp>
          <p:nvSpPr>
            <p:cNvPr id="7220" name="Text Box 4"/>
            <p:cNvSpPr txBox="1">
              <a:spLocks noChangeArrowheads="1"/>
            </p:cNvSpPr>
            <p:nvPr/>
          </p:nvSpPr>
          <p:spPr bwMode="auto">
            <a:xfrm>
              <a:off x="960" y="1776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1</a:t>
              </a:r>
              <a:endParaRPr lang="en-US" i="1" dirty="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920"/>
              <a:ext cx="1609" cy="1145"/>
              <a:chOff x="576" y="1920"/>
              <a:chExt cx="1609" cy="1145"/>
            </a:xfrm>
          </p:grpSpPr>
          <p:sp>
            <p:nvSpPr>
              <p:cNvPr id="7222" name="Oval 6"/>
              <p:cNvSpPr>
                <a:spLocks noChangeArrowheads="1"/>
              </p:cNvSpPr>
              <p:nvPr/>
            </p:nvSpPr>
            <p:spPr bwMode="auto">
              <a:xfrm>
                <a:off x="1632" y="2880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3" name="Oval 7"/>
              <p:cNvSpPr>
                <a:spLocks noChangeArrowheads="1"/>
              </p:cNvSpPr>
              <p:nvPr/>
            </p:nvSpPr>
            <p:spPr bwMode="auto">
              <a:xfrm>
                <a:off x="1200" y="1920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4" name="Line 8"/>
              <p:cNvSpPr>
                <a:spLocks noChangeShapeType="1"/>
              </p:cNvSpPr>
              <p:nvPr/>
            </p:nvSpPr>
            <p:spPr bwMode="auto">
              <a:xfrm>
                <a:off x="1248" y="2016"/>
                <a:ext cx="432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5" name="Text Box 9"/>
              <p:cNvSpPr txBox="1">
                <a:spLocks noChangeArrowheads="1"/>
              </p:cNvSpPr>
              <p:nvPr/>
            </p:nvSpPr>
            <p:spPr bwMode="auto">
              <a:xfrm>
                <a:off x="1392" y="2832"/>
                <a:ext cx="2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p</a:t>
                </a:r>
                <a:r>
                  <a:rPr lang="el-GR" i="1" dirty="0"/>
                  <a:t>2</a:t>
                </a:r>
                <a:endParaRPr lang="en-US" i="1" dirty="0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576" y="1920"/>
                <a:ext cx="1609" cy="816"/>
                <a:chOff x="1488" y="1968"/>
                <a:chExt cx="1609" cy="816"/>
              </a:xfrm>
            </p:grpSpPr>
            <p:sp>
              <p:nvSpPr>
                <p:cNvPr id="7229" name="Oval 13"/>
                <p:cNvSpPr>
                  <a:spLocks noChangeArrowheads="1"/>
                </p:cNvSpPr>
                <p:nvPr/>
              </p:nvSpPr>
              <p:spPr bwMode="auto">
                <a:xfrm>
                  <a:off x="1488" y="2256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0" name="Oval 14"/>
                <p:cNvSpPr>
                  <a:spLocks noChangeArrowheads="1"/>
                </p:cNvSpPr>
                <p:nvPr/>
              </p:nvSpPr>
              <p:spPr bwMode="auto">
                <a:xfrm>
                  <a:off x="2736" y="2688"/>
                  <a:ext cx="96" cy="9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1" name="Line 15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1152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536" y="1968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/>
                    <a:t>p</a:t>
                  </a:r>
                  <a:r>
                    <a:rPr lang="el-GR" i="1" dirty="0"/>
                    <a:t>3</a:t>
                  </a:r>
                  <a:endParaRPr lang="en-US" dirty="0"/>
                </a:p>
              </p:txBody>
            </p:sp>
            <p:sp>
              <p:nvSpPr>
                <p:cNvPr id="72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32" y="2496"/>
                  <a:ext cx="26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/>
                    <a:t>p</a:t>
                  </a:r>
                  <a:r>
                    <a:rPr lang="el-GR" i="1" dirty="0"/>
                    <a:t>4</a:t>
                  </a:r>
                  <a:endParaRPr lang="en-US" i="1" dirty="0"/>
                </a:p>
              </p:txBody>
            </p:sp>
          </p:grpSp>
        </p:grpSp>
      </p:grpSp>
      <p:sp>
        <p:nvSpPr>
          <p:cNvPr id="7172" name="Text Box 20"/>
          <p:cNvSpPr txBox="1">
            <a:spLocks noChangeArrowheads="1"/>
          </p:cNvSpPr>
          <p:nvPr/>
        </p:nvSpPr>
        <p:spPr bwMode="auto">
          <a:xfrm>
            <a:off x="593725" y="5375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457200" y="15240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Δύο τμήματα τέμνονται αν και μόνο αν τα δύο παρακάτω ζεύγη εξωτερικών γινομένων είναι </a:t>
            </a:r>
            <a:r>
              <a:rPr lang="el-GR" sz="2400" dirty="0" err="1">
                <a:solidFill>
                  <a:srgbClr val="FF0000"/>
                </a:solidFill>
              </a:rPr>
              <a:t>ετερόσημα</a:t>
            </a:r>
            <a:r>
              <a:rPr lang="el-GR" sz="2400" dirty="0">
                <a:solidFill>
                  <a:srgbClr val="FF0000"/>
                </a:solidFill>
              </a:rPr>
              <a:t> (ή ένα είναι 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175" name="Text Box 23"/>
          <p:cNvSpPr txBox="1">
            <a:spLocks noChangeArrowheads="1"/>
          </p:cNvSpPr>
          <p:nvPr/>
        </p:nvSpPr>
        <p:spPr bwMode="auto">
          <a:xfrm>
            <a:off x="1660525" y="6518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7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486401" y="4267199"/>
            <a:ext cx="2554288" cy="2438400"/>
            <a:chOff x="3456" y="2448"/>
            <a:chExt cx="1609" cy="1536"/>
          </a:xfrm>
        </p:grpSpPr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4512" y="38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4128" y="3024"/>
              <a:ext cx="43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33"/>
            <p:cNvSpPr txBox="1">
              <a:spLocks noChangeArrowheads="1"/>
            </p:cNvSpPr>
            <p:nvPr/>
          </p:nvSpPr>
          <p:spPr bwMode="auto">
            <a:xfrm>
              <a:off x="3984" y="2592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1</a:t>
              </a:r>
              <a:endParaRPr lang="en-US" i="1" dirty="0"/>
            </a:p>
          </p:txBody>
        </p:sp>
        <p:sp>
          <p:nvSpPr>
            <p:cNvPr id="7213" name="Text Box 36"/>
            <p:cNvSpPr txBox="1">
              <a:spLocks noChangeArrowheads="1"/>
            </p:cNvSpPr>
            <p:nvPr/>
          </p:nvSpPr>
          <p:spPr bwMode="auto">
            <a:xfrm>
              <a:off x="4560" y="3552"/>
              <a:ext cx="2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p</a:t>
              </a:r>
              <a:r>
                <a:rPr lang="el-GR" i="1" dirty="0"/>
                <a:t>2</a:t>
              </a:r>
              <a:endParaRPr lang="en-US" i="1" dirty="0"/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3456" y="2448"/>
              <a:ext cx="1609" cy="816"/>
              <a:chOff x="3456" y="2688"/>
              <a:chExt cx="1609" cy="816"/>
            </a:xfrm>
          </p:grpSpPr>
          <p:sp>
            <p:nvSpPr>
              <p:cNvPr id="7204" name="Oval 39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5" name="Oval 40"/>
              <p:cNvSpPr>
                <a:spLocks noChangeArrowheads="1"/>
              </p:cNvSpPr>
              <p:nvPr/>
            </p:nvSpPr>
            <p:spPr bwMode="auto">
              <a:xfrm>
                <a:off x="4704" y="3408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115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Text Box 43"/>
              <p:cNvSpPr txBox="1">
                <a:spLocks noChangeArrowheads="1"/>
              </p:cNvSpPr>
              <p:nvPr/>
            </p:nvSpPr>
            <p:spPr bwMode="auto">
              <a:xfrm>
                <a:off x="3504" y="2688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p</a:t>
                </a:r>
                <a:r>
                  <a:rPr lang="el-GR" i="1" dirty="0"/>
                  <a:t>3</a:t>
                </a:r>
                <a:endParaRPr lang="en-US" dirty="0"/>
              </a:p>
            </p:txBody>
          </p:sp>
          <p:sp>
            <p:nvSpPr>
              <p:cNvPr id="7209" name="Text Box 46"/>
              <p:cNvSpPr txBox="1">
                <a:spLocks noChangeArrowheads="1"/>
              </p:cNvSpPr>
              <p:nvPr/>
            </p:nvSpPr>
            <p:spPr bwMode="auto">
              <a:xfrm>
                <a:off x="4800" y="3216"/>
                <a:ext cx="2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p</a:t>
                </a:r>
                <a:r>
                  <a:rPr lang="el-GR" i="1" dirty="0"/>
                  <a:t>4</a:t>
                </a:r>
                <a:endParaRPr lang="en-US" i="1" dirty="0"/>
              </a:p>
            </p:txBody>
          </p:sp>
        </p:grpSp>
        <p:sp>
          <p:nvSpPr>
            <p:cNvPr id="7203" name="Oval 48"/>
            <p:cNvSpPr>
              <a:spLocks noChangeArrowheads="1"/>
            </p:cNvSpPr>
            <p:nvPr/>
          </p:nvSpPr>
          <p:spPr bwMode="auto">
            <a:xfrm>
              <a:off x="4080" y="292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089558" y="2590800"/>
                <a:ext cx="4466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l-GR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400" dirty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l-GR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l-GR" sz="2400" dirty="0"/>
                  <a:t> και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58" y="2590800"/>
                <a:ext cx="4466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09" t="-10526" b="-289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89558" y="3200400"/>
                <a:ext cx="39120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l-GR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sz="2400" dirty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l-GR" sz="24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58" y="3200400"/>
                <a:ext cx="391209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67" t="-10526" r="-1402" b="-289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8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</a:t>
            </a:r>
            <a:r>
              <a:rPr lang="el-GR" dirty="0"/>
              <a:t>Ευθύγραμμα Τμήματα</a:t>
            </a:r>
            <a:endParaRPr lang="en-US" dirty="0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00CC00"/>
                </a:solidFill>
              </a:rPr>
              <a:t>Είσοδος</a:t>
            </a:r>
            <a:r>
              <a:rPr lang="en-US" sz="2400" b="1" dirty="0">
                <a:solidFill>
                  <a:srgbClr val="009999"/>
                </a:solidFill>
              </a:rPr>
              <a:t>:</a:t>
            </a:r>
            <a:r>
              <a:rPr lang="en-US" sz="2400" dirty="0">
                <a:solidFill>
                  <a:srgbClr val="00CC00"/>
                </a:solidFill>
              </a:rPr>
              <a:t> </a:t>
            </a:r>
            <a:r>
              <a:rPr lang="el-GR" sz="2400" dirty="0">
                <a:solidFill>
                  <a:srgbClr val="00CC00"/>
                </a:solidFill>
              </a:rPr>
              <a:t>ένα σύνολο </a:t>
            </a:r>
            <a:r>
              <a:rPr lang="en-US" sz="2400" i="1" dirty="0">
                <a:solidFill>
                  <a:srgbClr val="00CC00"/>
                </a:solidFill>
              </a:rPr>
              <a:t>n</a:t>
            </a:r>
            <a:r>
              <a:rPr lang="en-US" sz="2400" b="1" dirty="0">
                <a:solidFill>
                  <a:srgbClr val="00CC00"/>
                </a:solidFill>
              </a:rPr>
              <a:t> </a:t>
            </a:r>
            <a:r>
              <a:rPr lang="el-GR" sz="2400" dirty="0">
                <a:solidFill>
                  <a:srgbClr val="00CC00"/>
                </a:solidFill>
              </a:rPr>
              <a:t>τμημάτων στο επίπεδο.</a:t>
            </a:r>
            <a:endParaRPr lang="en-US" sz="2400" dirty="0">
              <a:solidFill>
                <a:srgbClr val="00CC00"/>
              </a:solidFill>
            </a:endParaRPr>
          </a:p>
          <a:p>
            <a:r>
              <a:rPr lang="el-GR" sz="2400" b="1" dirty="0">
                <a:solidFill>
                  <a:srgbClr val="00CC00"/>
                </a:solidFill>
              </a:rPr>
              <a:t>Έξοδος</a:t>
            </a:r>
            <a:r>
              <a:rPr lang="en-US" sz="2400" dirty="0">
                <a:solidFill>
                  <a:srgbClr val="00CC00"/>
                </a:solidFill>
              </a:rPr>
              <a:t>: </a:t>
            </a:r>
            <a:r>
              <a:rPr lang="el-GR" sz="2400" dirty="0">
                <a:solidFill>
                  <a:srgbClr val="00CC00"/>
                </a:solidFill>
              </a:rPr>
              <a:t>όλες οι τομές, και για κάθε τομή τα αντίστοιχα ευθύγραμμα τμήματα. </a:t>
            </a:r>
            <a:endParaRPr lang="en-US" sz="2400" dirty="0">
              <a:solidFill>
                <a:srgbClr val="00CC00"/>
              </a:solidFill>
            </a:endParaRPr>
          </a:p>
        </p:txBody>
      </p:sp>
      <p:sp>
        <p:nvSpPr>
          <p:cNvPr id="8196" name="Line 2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05000" y="2819400"/>
            <a:ext cx="5562600" cy="2286000"/>
            <a:chOff x="1200" y="1776"/>
            <a:chExt cx="3504" cy="1440"/>
          </a:xfrm>
        </p:grpSpPr>
        <p:sp>
          <p:nvSpPr>
            <p:cNvPr id="8198" name="Oval 31"/>
            <p:cNvSpPr>
              <a:spLocks noChangeArrowheads="1"/>
            </p:cNvSpPr>
            <p:nvPr/>
          </p:nvSpPr>
          <p:spPr bwMode="auto">
            <a:xfrm>
              <a:off x="1632" y="17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Oval 32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Oval 33"/>
            <p:cNvSpPr>
              <a:spLocks noChangeArrowheads="1"/>
            </p:cNvSpPr>
            <p:nvPr/>
          </p:nvSpPr>
          <p:spPr bwMode="auto">
            <a:xfrm>
              <a:off x="1200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34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35"/>
            <p:cNvSpPr>
              <a:spLocks noChangeArrowheads="1"/>
            </p:cNvSpPr>
            <p:nvPr/>
          </p:nvSpPr>
          <p:spPr bwMode="auto">
            <a:xfrm>
              <a:off x="3264" y="273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36"/>
            <p:cNvSpPr>
              <a:spLocks noChangeArrowheads="1"/>
            </p:cNvSpPr>
            <p:nvPr/>
          </p:nvSpPr>
          <p:spPr bwMode="auto">
            <a:xfrm>
              <a:off x="1968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37"/>
            <p:cNvSpPr>
              <a:spLocks noChangeArrowheads="1"/>
            </p:cNvSpPr>
            <p:nvPr/>
          </p:nvSpPr>
          <p:spPr bwMode="auto">
            <a:xfrm>
              <a:off x="2688" y="31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38"/>
            <p:cNvSpPr>
              <a:spLocks noChangeArrowheads="1"/>
            </p:cNvSpPr>
            <p:nvPr/>
          </p:nvSpPr>
          <p:spPr bwMode="auto">
            <a:xfrm>
              <a:off x="3888" y="235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39"/>
            <p:cNvSpPr>
              <a:spLocks noChangeArrowheads="1"/>
            </p:cNvSpPr>
            <p:nvPr/>
          </p:nvSpPr>
          <p:spPr bwMode="auto">
            <a:xfrm>
              <a:off x="2688" y="192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40"/>
            <p:cNvSpPr>
              <a:spLocks noChangeArrowheads="1"/>
            </p:cNvSpPr>
            <p:nvPr/>
          </p:nvSpPr>
          <p:spPr bwMode="auto">
            <a:xfrm>
              <a:off x="2880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41"/>
            <p:cNvSpPr>
              <a:spLocks noChangeArrowheads="1"/>
            </p:cNvSpPr>
            <p:nvPr/>
          </p:nvSpPr>
          <p:spPr bwMode="auto">
            <a:xfrm>
              <a:off x="3120" y="187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42"/>
            <p:cNvSpPr>
              <a:spLocks noChangeShapeType="1"/>
            </p:cNvSpPr>
            <p:nvPr/>
          </p:nvSpPr>
          <p:spPr bwMode="auto">
            <a:xfrm flipH="1">
              <a:off x="1249" y="1871"/>
              <a:ext cx="432" cy="9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43"/>
            <p:cNvSpPr>
              <a:spLocks noChangeShapeType="1"/>
            </p:cNvSpPr>
            <p:nvPr/>
          </p:nvSpPr>
          <p:spPr bwMode="auto">
            <a:xfrm>
              <a:off x="1824" y="2352"/>
              <a:ext cx="19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44"/>
            <p:cNvSpPr>
              <a:spLocks noChangeShapeType="1"/>
            </p:cNvSpPr>
            <p:nvPr/>
          </p:nvSpPr>
          <p:spPr bwMode="auto">
            <a:xfrm>
              <a:off x="2544" y="2544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45"/>
            <p:cNvSpPr>
              <a:spLocks noChangeShapeType="1"/>
            </p:cNvSpPr>
            <p:nvPr/>
          </p:nvSpPr>
          <p:spPr bwMode="auto">
            <a:xfrm flipH="1">
              <a:off x="2736" y="2496"/>
              <a:ext cx="19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46"/>
            <p:cNvSpPr>
              <a:spLocks noChangeArrowheads="1"/>
            </p:cNvSpPr>
            <p:nvPr/>
          </p:nvSpPr>
          <p:spPr bwMode="auto">
            <a:xfrm>
              <a:off x="2112" y="249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47"/>
            <p:cNvSpPr>
              <a:spLocks noChangeShapeType="1"/>
            </p:cNvSpPr>
            <p:nvPr/>
          </p:nvSpPr>
          <p:spPr bwMode="auto">
            <a:xfrm flipV="1">
              <a:off x="2208" y="1920"/>
              <a:ext cx="91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48"/>
            <p:cNvSpPr>
              <a:spLocks noChangeShapeType="1"/>
            </p:cNvSpPr>
            <p:nvPr/>
          </p:nvSpPr>
          <p:spPr bwMode="auto">
            <a:xfrm>
              <a:off x="2784" y="1968"/>
              <a:ext cx="110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49"/>
            <p:cNvSpPr>
              <a:spLocks noChangeArrowheads="1"/>
            </p:cNvSpPr>
            <p:nvPr/>
          </p:nvSpPr>
          <p:spPr bwMode="auto">
            <a:xfrm>
              <a:off x="4608" y="240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50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51"/>
            <p:cNvSpPr>
              <a:spLocks noChangeShapeType="1"/>
            </p:cNvSpPr>
            <p:nvPr/>
          </p:nvSpPr>
          <p:spPr bwMode="auto">
            <a:xfrm flipV="1">
              <a:off x="3648" y="2448"/>
              <a:ext cx="96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8214" y="2133600"/>
            <a:ext cx="397578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Υπέρθεση Χαρτών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Σε ένα γεωγραφικό σύστημα πληροφορίας </a:t>
            </a:r>
            <a:r>
              <a:rPr lang="en-US" dirty="0"/>
              <a:t>(GIS) </a:t>
            </a:r>
            <a:r>
              <a:rPr lang="el-GR" dirty="0"/>
              <a:t>τα δεδομένα αποθηκεύονται σε διαφορετικά στρώματα.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Ένα στρώμα είναι ένας θεματικός χάρτης, δηλαδή περιέχει πληροφορία συγκεκριμένου τύπου, π.χ. δρόμοι, πόλεις, δάση, ποτάμια κοκ.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l-GR" sz="4000" dirty="0">
                <a:latin typeface="Arial" charset="0"/>
              </a:rPr>
              <a:t>Το Πρόβλημα της Τομής </a:t>
            </a:r>
            <a:r>
              <a:rPr lang="el-GR" sz="4000" dirty="0" err="1">
                <a:latin typeface="Arial" charset="0"/>
              </a:rPr>
              <a:t>Ευθ</a:t>
            </a:r>
            <a:r>
              <a:rPr lang="el-GR" sz="4000" dirty="0">
                <a:latin typeface="Arial" charset="0"/>
              </a:rPr>
              <a:t>. Τμημάτων</a:t>
            </a:r>
            <a:endParaRPr lang="en-US" sz="4000" dirty="0"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153400" cy="1384995"/>
          </a:xfrm>
          <a:prstGeom prst="rect">
            <a:avLst/>
          </a:prstGeom>
          <a:solidFill>
            <a:srgbClr val="99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l-GR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Δοθέντος ενός συνόλου 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L={ l</a:t>
            </a:r>
            <a:r>
              <a:rPr lang="en-US" sz="28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,l</a:t>
            </a:r>
            <a:r>
              <a:rPr lang="en-US" sz="28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8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l-GR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από </a:t>
            </a:r>
            <a:r>
              <a:rPr lang="en-US" sz="28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ευθύγραμμα τμήματα στο επίπεδο, ανέφερε όλες τις τομές στο 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L.</a:t>
            </a:r>
            <a:r>
              <a:rPr lang="el-GR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αντίστοιχο πρόβλημα μέτρησης;</a:t>
            </a:r>
            <a:r>
              <a:rPr lang="en-US" sz="1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2667000"/>
            <a:ext cx="8915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74613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l-GR" u="sng" dirty="0">
                <a:latin typeface="Arial" charset="0"/>
              </a:rPr>
              <a:t>Απλοϊκή μέθοδος</a:t>
            </a:r>
            <a:r>
              <a:rPr lang="en-US" dirty="0">
                <a:latin typeface="Arial" charset="0"/>
              </a:rPr>
              <a:t>: </a:t>
            </a:r>
            <a:r>
              <a:rPr lang="el-GR" dirty="0">
                <a:latin typeface="Arial" charset="0"/>
              </a:rPr>
              <a:t>έλεγχος κάθε ζεύγους στο </a:t>
            </a:r>
            <a:r>
              <a:rPr lang="en-US" dirty="0">
                <a:latin typeface="Arial" charset="0"/>
              </a:rPr>
              <a:t>L</a:t>
            </a:r>
            <a:r>
              <a:rPr lang="el-GR" dirty="0">
                <a:latin typeface="Arial" charset="0"/>
              </a:rPr>
              <a:t> σε </a:t>
            </a:r>
            <a:r>
              <a:rPr lang="en-US" dirty="0">
                <a:latin typeface="Arial" charset="0"/>
              </a:rPr>
              <a:t>O(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</a:t>
            </a:r>
            <a:r>
              <a:rPr lang="el-GR" dirty="0">
                <a:latin typeface="Arial" charset="0"/>
              </a:rPr>
              <a:t>χρόνο. 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l-GR" dirty="0" err="1">
                <a:latin typeface="Arial" charset="0"/>
              </a:rPr>
              <a:t>Εξοδοεξαρτώμενος</a:t>
            </a:r>
            <a:r>
              <a:rPr lang="el-GR" dirty="0">
                <a:latin typeface="Arial" charset="0"/>
              </a:rPr>
              <a:t> (</a:t>
            </a:r>
            <a:r>
              <a:rPr lang="en-US" dirty="0">
                <a:latin typeface="Arial" charset="0"/>
              </a:rPr>
              <a:t>output sensitive)</a:t>
            </a:r>
            <a:r>
              <a:rPr lang="el-GR" dirty="0">
                <a:latin typeface="Arial" charset="0"/>
              </a:rPr>
              <a:t>;</a:t>
            </a: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l-GR" dirty="0">
                <a:latin typeface="Arial" charset="0"/>
              </a:rPr>
              <a:t>Έστω </a:t>
            </a:r>
            <a:r>
              <a:rPr lang="en-US" i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</a:t>
            </a:r>
            <a:r>
              <a:rPr lang="el-GR" dirty="0">
                <a:latin typeface="Arial" charset="0"/>
              </a:rPr>
              <a:t>το συνολικό πλήθος τομών, όπου</a:t>
            </a:r>
            <a:r>
              <a:rPr lang="en-US" dirty="0">
                <a:latin typeface="Arial" charset="0"/>
              </a:rPr>
              <a:t> 0 </a:t>
            </a:r>
            <a:r>
              <a:rPr lang="en-US" dirty="0">
                <a:latin typeface="Arial" charset="0"/>
                <a:sym typeface="Symbol" pitchFamily="18" charset="2"/>
              </a:rPr>
              <a:t> </a:t>
            </a:r>
            <a:r>
              <a:rPr lang="en-US" i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Symbol" pitchFamily="18" charset="2"/>
              </a:rPr>
              <a:t> (</a:t>
            </a:r>
            <a:r>
              <a:rPr lang="en-US" i="1" dirty="0">
                <a:latin typeface="Arial" charset="0"/>
              </a:rPr>
              <a:t>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). 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>
                <a:latin typeface="Arial" charset="0"/>
              </a:rPr>
              <a:t> O(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log</a:t>
            </a:r>
            <a:r>
              <a:rPr lang="en-US" i="1" dirty="0" err="1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      </a:t>
            </a:r>
            <a:r>
              <a:rPr lang="el-GR" dirty="0">
                <a:latin typeface="Arial" charset="0"/>
              </a:rPr>
              <a:t>χρόνος για μέτρηση</a:t>
            </a:r>
            <a:endParaRPr lang="en-US" dirty="0">
              <a:latin typeface="Arial" charset="0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>
                <a:latin typeface="Arial" charset="0"/>
              </a:rPr>
              <a:t> O(</a:t>
            </a:r>
            <a:r>
              <a:rPr lang="en-US" i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+ </a:t>
            </a:r>
            <a:r>
              <a:rPr lang="en-US" i="1" dirty="0" err="1">
                <a:latin typeface="Arial" charset="0"/>
              </a:rPr>
              <a:t>n</a:t>
            </a:r>
            <a:r>
              <a:rPr lang="en-US" dirty="0" err="1">
                <a:latin typeface="Arial" charset="0"/>
              </a:rPr>
              <a:t>log</a:t>
            </a:r>
            <a:r>
              <a:rPr lang="en-US" i="1" dirty="0" err="1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 </a:t>
            </a:r>
            <a:r>
              <a:rPr lang="el-GR" dirty="0">
                <a:latin typeface="Arial" charset="0"/>
              </a:rPr>
              <a:t>χρόνος για αναφορά (δεν θα το κάνουμε)</a:t>
            </a:r>
            <a:endParaRPr lang="en-US" dirty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447800" y="5867400"/>
            <a:ext cx="6477000" cy="523220"/>
          </a:xfrm>
          <a:prstGeom prst="rect">
            <a:avLst/>
          </a:prstGeom>
          <a:solidFill>
            <a:srgbClr val="C00000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l-GR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Θα ξεκινήσουμε πρώτα με μία άσκηση...</a:t>
            </a:r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l-GR" dirty="0">
                <a:latin typeface="Arial" charset="0"/>
              </a:rPr>
              <a:t>Ειδική Περίπτωση </a:t>
            </a:r>
            <a:r>
              <a:rPr lang="en-US" dirty="0">
                <a:latin typeface="Arial" charset="0"/>
              </a:rPr>
              <a:t>: </a:t>
            </a:r>
            <a:r>
              <a:rPr lang="el-GR" dirty="0">
                <a:latin typeface="Arial" charset="0"/>
              </a:rPr>
              <a:t>Ορθογώνιο </a:t>
            </a:r>
            <a:r>
              <a:rPr lang="en-US" dirty="0">
                <a:latin typeface="Arial" charset="0"/>
              </a:rPr>
              <a:t>L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53292" y="1685835"/>
            <a:ext cx="8534400" cy="1200329"/>
          </a:xfrm>
          <a:prstGeom prst="rect">
            <a:avLst/>
          </a:prstGeom>
          <a:solidFill>
            <a:srgbClr val="CCFF99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l-GR" sz="2400" dirty="0"/>
              <a:t>Έστω ότι τα τμήματα </a:t>
            </a:r>
            <a:r>
              <a:rPr lang="en-US" sz="2400" dirty="0">
                <a:solidFill>
                  <a:schemeClr val="tx1"/>
                </a:solidFill>
              </a:rPr>
              <a:t>L </a:t>
            </a:r>
            <a:r>
              <a:rPr lang="el-GR" sz="2400" dirty="0">
                <a:solidFill>
                  <a:schemeClr val="tx1"/>
                </a:solidFill>
              </a:rPr>
              <a:t>είναι αποκλειστικά </a:t>
            </a:r>
            <a:r>
              <a:rPr lang="el-GR" sz="2400" dirty="0">
                <a:solidFill>
                  <a:srgbClr val="3333FF"/>
                </a:solidFill>
              </a:rPr>
              <a:t>κάθετα (μπλε) </a:t>
            </a:r>
            <a:r>
              <a:rPr lang="el-GR" sz="2400" dirty="0">
                <a:solidFill>
                  <a:schemeClr val="tx1"/>
                </a:solidFill>
              </a:rPr>
              <a:t>ή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l-GR" sz="2400" dirty="0">
                <a:solidFill>
                  <a:srgbClr val="FF3300"/>
                </a:solidFill>
              </a:rPr>
              <a:t>οριζόντια </a:t>
            </a:r>
            <a:r>
              <a:rPr lang="en-US" sz="2400" dirty="0">
                <a:solidFill>
                  <a:srgbClr val="FF3300"/>
                </a:solidFill>
              </a:rPr>
              <a:t>(</a:t>
            </a:r>
            <a:r>
              <a:rPr lang="el-GR" sz="2400" dirty="0">
                <a:solidFill>
                  <a:srgbClr val="FF3300"/>
                </a:solidFill>
              </a:rPr>
              <a:t>κόκκινα</a:t>
            </a:r>
            <a:r>
              <a:rPr lang="en-US" sz="2400" dirty="0">
                <a:solidFill>
                  <a:srgbClr val="FF3300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l-GR" sz="2400" dirty="0">
                <a:solidFill>
                  <a:schemeClr val="tx1"/>
                </a:solidFill>
              </a:rPr>
              <a:t> και κάθε τομή είναι μεταξύ κόκκινου-μπλε ζεύγους.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248891" y="3879793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629891" y="4184593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486891" y="4946593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544291" y="4717993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1648691" y="4489393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2105891" y="4032193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H="1">
            <a:off x="2258291" y="5251393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153891" y="5175193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4010891" y="4032193"/>
            <a:ext cx="0" cy="1066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2791691" y="3574993"/>
            <a:ext cx="0" cy="8382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2563091" y="4336993"/>
            <a:ext cx="0" cy="762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458691" y="3727393"/>
            <a:ext cx="0" cy="609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5915891" y="3574993"/>
            <a:ext cx="0" cy="1524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687291" y="4108393"/>
            <a:ext cx="0" cy="1371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906396" y="4184593"/>
            <a:ext cx="971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l-GR" sz="1800" dirty="0"/>
              <a:t>π.χ. </a:t>
            </a:r>
            <a:r>
              <a:rPr lang="en-US" sz="1800" dirty="0"/>
              <a:t>VLSI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l-GR" dirty="0">
                <a:latin typeface="Arial" charset="0"/>
              </a:rPr>
              <a:t>Ορθογώνιο </a:t>
            </a:r>
            <a:r>
              <a:rPr lang="en-US" i="1" dirty="0">
                <a:latin typeface="Arial" charset="0"/>
              </a:rPr>
              <a:t>L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" y="4191000"/>
            <a:ext cx="88392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l-GR" sz="2400" b="1" dirty="0"/>
              <a:t>Μέθοδος Επίπεδης Σάρωσης</a:t>
            </a:r>
            <a:r>
              <a:rPr lang="en-US" sz="2400" dirty="0"/>
              <a:t>: </a:t>
            </a:r>
            <a:r>
              <a:rPr lang="el-GR" sz="2400" dirty="0">
                <a:solidFill>
                  <a:srgbClr val="C00000"/>
                </a:solidFill>
              </a:rPr>
              <a:t>οριζόντια ευθεία σάρωσης από πάνω προς τα κάτω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l-GR" sz="2000" dirty="0"/>
              <a:t>Ενεργά τμήματα</a:t>
            </a:r>
            <a:r>
              <a:rPr lang="en-US" sz="2000" dirty="0"/>
              <a:t>: </a:t>
            </a:r>
            <a:r>
              <a:rPr lang="el-GR" sz="2000" dirty="0">
                <a:solidFill>
                  <a:srgbClr val="C00000"/>
                </a:solidFill>
              </a:rPr>
              <a:t>κάθετα τμήματα που τέμνουν την ευθεία σάρωσης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l-GR" sz="2000" dirty="0"/>
              <a:t>Ουρά συμβάντων</a:t>
            </a:r>
            <a:r>
              <a:rPr lang="en-US" sz="2000" dirty="0"/>
              <a:t>: </a:t>
            </a:r>
            <a:r>
              <a:rPr lang="el-GR" sz="2000" dirty="0">
                <a:solidFill>
                  <a:srgbClr val="C00000"/>
                </a:solidFill>
              </a:rPr>
              <a:t>ταξινομημένα ως προς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l-GR" sz="2000" dirty="0">
                <a:solidFill>
                  <a:srgbClr val="C00000"/>
                </a:solidFill>
              </a:rPr>
              <a:t> τα άκρα των διαστημάτων </a:t>
            </a:r>
            <a:r>
              <a:rPr lang="en-US" sz="2000" dirty="0">
                <a:solidFill>
                  <a:srgbClr val="C00000"/>
                </a:solidFill>
              </a:rPr>
              <a:t>(2 </a:t>
            </a:r>
            <a:r>
              <a:rPr lang="el-GR" sz="2000" dirty="0">
                <a:solidFill>
                  <a:srgbClr val="C00000"/>
                </a:solidFill>
              </a:rPr>
              <a:t>για κάθε μπλε, </a:t>
            </a:r>
            <a:r>
              <a:rPr lang="en-US" sz="2000" dirty="0">
                <a:solidFill>
                  <a:srgbClr val="C00000"/>
                </a:solidFill>
              </a:rPr>
              <a:t>1 </a:t>
            </a:r>
            <a:r>
              <a:rPr lang="el-GR" sz="2000" dirty="0">
                <a:solidFill>
                  <a:srgbClr val="C00000"/>
                </a:solidFill>
              </a:rPr>
              <a:t>για κάθε κόκκινο</a:t>
            </a:r>
            <a:r>
              <a:rPr lang="en-US" sz="2000" dirty="0">
                <a:solidFill>
                  <a:srgbClr val="C00000"/>
                </a:solidFill>
              </a:rPr>
              <a:t>).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l-GR" sz="2000" dirty="0"/>
              <a:t>Κατάσταση σαρωτικής ευθείας</a:t>
            </a:r>
            <a:r>
              <a:rPr lang="en-US" sz="2000" dirty="0"/>
              <a:t>: </a:t>
            </a:r>
            <a:r>
              <a:rPr lang="el-GR" sz="2000" dirty="0">
                <a:solidFill>
                  <a:srgbClr val="C00000"/>
                </a:solidFill>
              </a:rPr>
              <a:t>ταξινομημένα ως προς </a:t>
            </a:r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l-GR" sz="2000" dirty="0">
                <a:solidFill>
                  <a:srgbClr val="C00000"/>
                </a:solidFill>
              </a:rPr>
              <a:t> τα ενεργά τμήματα σε ένα αποδοτικό λεξικό </a:t>
            </a:r>
            <a:r>
              <a:rPr lang="en-US" sz="2000" i="1" dirty="0">
                <a:solidFill>
                  <a:srgbClr val="C00000"/>
                </a:solidFill>
              </a:rPr>
              <a:t>D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200400" y="22860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657600" y="2590800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3352800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572000" y="31242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1676400" y="2895600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133600" y="2438400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286000" y="3657600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181600" y="35814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038600" y="2743200"/>
            <a:ext cx="0" cy="1447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2819400" y="1981200"/>
            <a:ext cx="0" cy="381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2590800" y="3200400"/>
            <a:ext cx="0" cy="685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486400" y="2133600"/>
            <a:ext cx="0" cy="1295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943600" y="1752600"/>
            <a:ext cx="0" cy="1752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715000" y="2514600"/>
            <a:ext cx="4482" cy="154641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28600" y="2667000"/>
            <a:ext cx="91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l-GR" sz="1400" dirty="0"/>
              <a:t>Ευθεία σάρωσης</a:t>
            </a:r>
            <a:endParaRPr lang="en-US" sz="1400" dirty="0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038600" y="2971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b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876800" y="2895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a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410200" y="2286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c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638800" y="30480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d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943600" y="25908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e</a:t>
            </a: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1295400" y="29718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1447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>
            <a:off x="63246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grpSp>
        <p:nvGrpSpPr>
          <p:cNvPr id="77" name="Group 76"/>
          <p:cNvGrpSpPr/>
          <p:nvPr/>
        </p:nvGrpSpPr>
        <p:grpSpPr>
          <a:xfrm>
            <a:off x="6560414" y="762000"/>
            <a:ext cx="2180234" cy="1633954"/>
            <a:chOff x="6560414" y="762000"/>
            <a:chExt cx="2180234" cy="1633954"/>
          </a:xfrm>
        </p:grpSpPr>
        <p:sp>
          <p:nvSpPr>
            <p:cNvPr id="21534" name="Oval 30"/>
            <p:cNvSpPr>
              <a:spLocks noChangeArrowheads="1"/>
            </p:cNvSpPr>
            <p:nvPr/>
          </p:nvSpPr>
          <p:spPr bwMode="auto">
            <a:xfrm>
              <a:off x="7543800" y="9906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 dirty="0"/>
            </a:p>
          </p:txBody>
        </p: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>
              <a:off x="7848600" y="762000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/>
                <a:t>D</a:t>
              </a:r>
            </a:p>
          </p:txBody>
        </p:sp>
        <p:sp>
          <p:nvSpPr>
            <p:cNvPr id="50" name="Oval 30"/>
            <p:cNvSpPr>
              <a:spLocks noChangeArrowheads="1"/>
            </p:cNvSpPr>
            <p:nvPr/>
          </p:nvSpPr>
          <p:spPr bwMode="auto">
            <a:xfrm>
              <a:off x="6858000" y="15240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 dirty="0"/>
            </a:p>
          </p:txBody>
        </p:sp>
        <p:cxnSp>
          <p:nvCxnSpPr>
            <p:cNvPr id="52" name="Straight Arrow Connector 51"/>
            <p:cNvCxnSpPr>
              <a:stCxn id="21534" idx="3"/>
              <a:endCxn id="50" idx="7"/>
            </p:cNvCxnSpPr>
            <p:nvPr/>
          </p:nvCxnSpPr>
          <p:spPr>
            <a:xfrm flipH="1">
              <a:off x="7118163" y="1250763"/>
              <a:ext cx="470274" cy="31787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30"/>
            <p:cNvSpPr>
              <a:spLocks noChangeArrowheads="1"/>
            </p:cNvSpPr>
            <p:nvPr/>
          </p:nvSpPr>
          <p:spPr bwMode="auto">
            <a:xfrm>
              <a:off x="8153400" y="15240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 dirty="0"/>
            </a:p>
          </p:txBody>
        </p:sp>
        <p:cxnSp>
          <p:nvCxnSpPr>
            <p:cNvPr id="54" name="Straight Arrow Connector 53"/>
            <p:cNvCxnSpPr>
              <a:stCxn id="21534" idx="5"/>
              <a:endCxn id="53" idx="1"/>
            </p:cNvCxnSpPr>
            <p:nvPr/>
          </p:nvCxnSpPr>
          <p:spPr>
            <a:xfrm>
              <a:off x="7803963" y="1250763"/>
              <a:ext cx="394074" cy="31787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6560414" y="2057400"/>
              <a:ext cx="292067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b</a:t>
              </a: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7173219" y="2057400"/>
              <a:ext cx="271228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c</a:t>
              </a: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7848600" y="2057400"/>
              <a:ext cx="292067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d</a:t>
              </a: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8453390" y="2057400"/>
              <a:ext cx="287258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e</a:t>
              </a:r>
            </a:p>
          </p:txBody>
        </p:sp>
        <p:cxnSp>
          <p:nvCxnSpPr>
            <p:cNvPr id="65" name="Straight Arrow Connector 64"/>
            <p:cNvCxnSpPr>
              <a:stCxn id="50" idx="3"/>
              <a:endCxn id="58" idx="0"/>
            </p:cNvCxnSpPr>
            <p:nvPr/>
          </p:nvCxnSpPr>
          <p:spPr>
            <a:xfrm flipH="1">
              <a:off x="6706448" y="1784163"/>
              <a:ext cx="196189" cy="27323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60" idx="0"/>
            </p:cNvCxnSpPr>
            <p:nvPr/>
          </p:nvCxnSpPr>
          <p:spPr>
            <a:xfrm flipH="1">
              <a:off x="7994634" y="1784163"/>
              <a:ext cx="203403" cy="27323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0" idx="5"/>
              <a:endCxn id="59" idx="0"/>
            </p:cNvCxnSpPr>
            <p:nvPr/>
          </p:nvCxnSpPr>
          <p:spPr>
            <a:xfrm>
              <a:off x="7118163" y="1784163"/>
              <a:ext cx="190670" cy="27323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3" idx="5"/>
              <a:endCxn id="61" idx="0"/>
            </p:cNvCxnSpPr>
            <p:nvPr/>
          </p:nvCxnSpPr>
          <p:spPr>
            <a:xfrm>
              <a:off x="8413563" y="1784163"/>
              <a:ext cx="183456" cy="27323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2536303" y="3352800"/>
            <a:ext cx="239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f</a:t>
            </a:r>
          </a:p>
        </p:txBody>
      </p:sp>
      <p:sp>
        <p:nvSpPr>
          <p:cNvPr id="82" name="Rectangle 27"/>
          <p:cNvSpPr>
            <a:spLocks noChangeArrowheads="1"/>
          </p:cNvSpPr>
          <p:nvPr/>
        </p:nvSpPr>
        <p:spPr bwMode="auto">
          <a:xfrm>
            <a:off x="3352800" y="3048000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g</a:t>
            </a: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6456962" y="3505200"/>
            <a:ext cx="2792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h</a:t>
            </a:r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2825812" y="3581400"/>
            <a:ext cx="2263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 err="1"/>
              <a:t>i</a:t>
            </a:r>
            <a:endParaRPr lang="en-US" sz="14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33400" y="1143000"/>
            <a:ext cx="2739993" cy="338554"/>
            <a:chOff x="533400" y="1143000"/>
            <a:chExt cx="2739993" cy="338554"/>
          </a:xfrm>
        </p:grpSpPr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533400" y="1143000"/>
              <a:ext cx="292067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a</a:t>
              </a:r>
            </a:p>
          </p:txBody>
        </p: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838200" y="1143000"/>
              <a:ext cx="2471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f</a:t>
              </a:r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1066800" y="1143000"/>
              <a:ext cx="280846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>
              <a:off x="1362075" y="1143000"/>
              <a:ext cx="280846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c</a:t>
              </a:r>
            </a:p>
          </p:txBody>
        </p:sp>
        <p:sp>
          <p:nvSpPr>
            <p:cNvPr id="86" name="Rectangle 50"/>
            <p:cNvSpPr>
              <a:spLocks noChangeArrowheads="1"/>
            </p:cNvSpPr>
            <p:nvPr/>
          </p:nvSpPr>
          <p:spPr bwMode="auto">
            <a:xfrm>
              <a:off x="1638300" y="1143000"/>
              <a:ext cx="28725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e</a:t>
              </a: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1928812" y="1143000"/>
              <a:ext cx="29206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h</a:t>
              </a:r>
            </a:p>
          </p:txBody>
        </p:sp>
        <p:sp>
          <p:nvSpPr>
            <p:cNvPr id="88" name="Rectangle 50"/>
            <p:cNvSpPr>
              <a:spLocks noChangeArrowheads="1"/>
            </p:cNvSpPr>
            <p:nvPr/>
          </p:nvSpPr>
          <p:spPr bwMode="auto">
            <a:xfrm>
              <a:off x="2209800" y="1143000"/>
              <a:ext cx="231154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 err="1"/>
                <a:t>i</a:t>
              </a:r>
              <a:endParaRPr lang="en-US" sz="1600" dirty="0"/>
            </a:p>
          </p:txBody>
        </p:sp>
        <p:sp>
          <p:nvSpPr>
            <p:cNvPr id="89" name="Rectangle 50"/>
            <p:cNvSpPr>
              <a:spLocks noChangeArrowheads="1"/>
            </p:cNvSpPr>
            <p:nvPr/>
          </p:nvSpPr>
          <p:spPr bwMode="auto">
            <a:xfrm>
              <a:off x="2447925" y="1143000"/>
              <a:ext cx="247183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f</a:t>
              </a:r>
            </a:p>
          </p:txBody>
        </p:sp>
        <p:sp>
          <p:nvSpPr>
            <p:cNvPr id="90" name="Rectangle 50"/>
            <p:cNvSpPr>
              <a:spLocks noChangeArrowheads="1"/>
            </p:cNvSpPr>
            <p:nvPr/>
          </p:nvSpPr>
          <p:spPr bwMode="auto">
            <a:xfrm>
              <a:off x="2690813" y="1143000"/>
              <a:ext cx="29206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d</a:t>
              </a: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2981325" y="1143000"/>
              <a:ext cx="29206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C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600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r>
              <a:rPr lang="el-GR" dirty="0">
                <a:latin typeface="Arial" charset="0"/>
              </a:rPr>
              <a:t>Ορθογώνιο </a:t>
            </a:r>
            <a:r>
              <a:rPr lang="en-US" i="1" dirty="0">
                <a:latin typeface="Arial" charset="0"/>
              </a:rPr>
              <a:t>L</a:t>
            </a: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657600" y="2895600"/>
            <a:ext cx="2438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14800" y="3200400"/>
            <a:ext cx="685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971800" y="3962400"/>
            <a:ext cx="2362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029200" y="37338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2133600" y="3505200"/>
            <a:ext cx="32766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>
            <a:off x="2590800" y="3048000"/>
            <a:ext cx="533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2743200" y="4267200"/>
            <a:ext cx="838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638800" y="4191000"/>
            <a:ext cx="16002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4495800" y="3352800"/>
            <a:ext cx="0" cy="1447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276600" y="2590800"/>
            <a:ext cx="0" cy="381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048000" y="3810000"/>
            <a:ext cx="0" cy="6858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43600" y="2743200"/>
            <a:ext cx="0" cy="1295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400800" y="2362200"/>
            <a:ext cx="0" cy="17526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6172200" y="3124200"/>
            <a:ext cx="0" cy="1524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495800" y="3581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b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334000" y="35052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a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5867400" y="2895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c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6096000" y="36576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d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6400800" y="32004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e</a:t>
            </a: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362200" y="17526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2993503" y="3962400"/>
            <a:ext cx="239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f</a:t>
            </a:r>
          </a:p>
        </p:txBody>
      </p:sp>
      <p:sp>
        <p:nvSpPr>
          <p:cNvPr id="82" name="Rectangle 27"/>
          <p:cNvSpPr>
            <a:spLocks noChangeArrowheads="1"/>
          </p:cNvSpPr>
          <p:nvPr/>
        </p:nvSpPr>
        <p:spPr bwMode="auto">
          <a:xfrm>
            <a:off x="3810000" y="3657600"/>
            <a:ext cx="2696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g</a:t>
            </a: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6914162" y="4114800"/>
            <a:ext cx="2792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/>
              <a:t>h</a:t>
            </a:r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3283012" y="4191000"/>
            <a:ext cx="2263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 err="1"/>
              <a:t>i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3.33333E-6 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681 L -2.5E-6 0.122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2222 L -0.00052 0.146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4652 L -3.33333E-6 0.166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457200"/>
          </a:xfrm>
          <a:solidFill>
            <a:srgbClr val="CC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l"/>
            <a:r>
              <a:rPr lang="el-GR" sz="2800" b="1" dirty="0">
                <a:latin typeface="Arial" charset="0"/>
              </a:rPr>
              <a:t>Αλγόριθμος</a:t>
            </a:r>
            <a:r>
              <a:rPr lang="en-US" sz="2800" dirty="0">
                <a:latin typeface="Arial" charset="0"/>
              </a:rPr>
              <a:t> </a:t>
            </a:r>
            <a:r>
              <a:rPr lang="el-GR" sz="2000" dirty="0">
                <a:latin typeface="Arial" charset="0"/>
              </a:rPr>
              <a:t>Ορθογώνια-Τομή</a:t>
            </a:r>
            <a:r>
              <a:rPr lang="en-US" sz="2000" dirty="0">
                <a:latin typeface="Arial" charset="0"/>
              </a:rPr>
              <a:t>(L)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838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/>
              <a:t>   Q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dirty="0"/>
              <a:t>{</a:t>
            </a:r>
            <a:r>
              <a:rPr lang="el-GR" sz="2000" dirty="0"/>
              <a:t>ταξινομημένα ως προς </a:t>
            </a:r>
            <a:r>
              <a:rPr lang="en-US" sz="2000" i="1" dirty="0"/>
              <a:t>y</a:t>
            </a:r>
            <a:r>
              <a:rPr lang="el-GR" sz="2000" dirty="0"/>
              <a:t> άκρα των</a:t>
            </a:r>
            <a:r>
              <a:rPr lang="en-US" sz="2000" dirty="0"/>
              <a:t> L}        </a:t>
            </a:r>
            <a:r>
              <a:rPr lang="el-GR" sz="1800" dirty="0">
                <a:solidFill>
                  <a:srgbClr val="FF3300"/>
                </a:solidFill>
              </a:rPr>
              <a:t>Ουρά συμβάντων σάρωσης</a:t>
            </a:r>
            <a:endParaRPr lang="en-US" sz="2000" dirty="0"/>
          </a:p>
          <a:p>
            <a:pPr>
              <a:spcBef>
                <a:spcPct val="0"/>
              </a:spcBef>
            </a:pPr>
            <a:r>
              <a:rPr lang="en-US" sz="2000" dirty="0"/>
              <a:t>   D </a:t>
            </a:r>
            <a:r>
              <a:rPr lang="en-US" sz="2000" dirty="0">
                <a:sym typeface="Symbol" pitchFamily="18" charset="2"/>
              </a:rPr>
              <a:t>                                                                         </a:t>
            </a:r>
            <a:r>
              <a:rPr lang="el-GR" dirty="0">
                <a:solidFill>
                  <a:srgbClr val="FF3300"/>
                </a:solidFill>
                <a:sym typeface="Symbol" pitchFamily="18" charset="2"/>
              </a:rPr>
              <a:t>Κατάσταση Σάρωσης</a:t>
            </a:r>
            <a:r>
              <a:rPr lang="en-US" sz="2000" dirty="0"/>
              <a:t> </a:t>
            </a:r>
            <a:endParaRPr lang="en-US" sz="2000" dirty="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ym typeface="Symbol" pitchFamily="18" charset="2"/>
              </a:rPr>
              <a:t>   </a:t>
            </a:r>
            <a:r>
              <a:rPr lang="en-US" sz="2000" b="1" dirty="0">
                <a:sym typeface="Symbol" pitchFamily="18" charset="2"/>
              </a:rPr>
              <a:t>for</a:t>
            </a:r>
            <a:r>
              <a:rPr lang="en-US" sz="2000" dirty="0">
                <a:sym typeface="Symbol" pitchFamily="18" charset="2"/>
              </a:rPr>
              <a:t>   </a:t>
            </a:r>
            <a:r>
              <a:rPr lang="el-GR" sz="2000" dirty="0">
                <a:sym typeface="Symbol" pitchFamily="18" charset="2"/>
              </a:rPr>
              <a:t>κάθε συμβάν 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dirty="0" err="1">
                <a:sym typeface="Symbol" pitchFamily="18" charset="2"/>
              </a:rPr>
              <a:t>p,s</a:t>
            </a:r>
            <a:r>
              <a:rPr lang="en-US" sz="2000" dirty="0">
                <a:sym typeface="Symbol" pitchFamily="18" charset="2"/>
              </a:rPr>
              <a:t>)Q </a:t>
            </a:r>
            <a:r>
              <a:rPr lang="en-US" sz="2000" b="1" dirty="0">
                <a:sym typeface="Symbol" pitchFamily="18" charset="2"/>
              </a:rPr>
              <a:t>do                   </a:t>
            </a:r>
            <a:r>
              <a:rPr lang="el-GR" sz="2000" b="1" dirty="0">
                <a:sym typeface="Symbol" pitchFamily="18" charset="2"/>
              </a:rPr>
              <a:t>		</a:t>
            </a:r>
            <a:r>
              <a:rPr lang="en-US" sz="1600" i="1" dirty="0">
                <a:solidFill>
                  <a:srgbClr val="990033"/>
                </a:solidFill>
              </a:rPr>
              <a:t>O</a:t>
            </a:r>
            <a:r>
              <a:rPr lang="en-US" sz="1600" dirty="0">
                <a:solidFill>
                  <a:srgbClr val="990033"/>
                </a:solidFill>
              </a:rPr>
              <a:t>(</a:t>
            </a:r>
            <a:r>
              <a:rPr lang="en-US" sz="1600" i="1" dirty="0">
                <a:solidFill>
                  <a:srgbClr val="990033"/>
                </a:solidFill>
              </a:rPr>
              <a:t>n</a:t>
            </a:r>
            <a:r>
              <a:rPr lang="en-US" sz="1600" dirty="0">
                <a:solidFill>
                  <a:srgbClr val="990033"/>
                </a:solidFill>
              </a:rPr>
              <a:t>) </a:t>
            </a:r>
            <a:r>
              <a:rPr lang="el-GR" sz="1600" dirty="0">
                <a:solidFill>
                  <a:srgbClr val="990033"/>
                </a:solidFill>
              </a:rPr>
              <a:t>επαναλήψεις</a:t>
            </a:r>
            <a:endParaRPr lang="en-US" sz="2000" b="1" dirty="0">
              <a:sym typeface="Symbol" pitchFamily="18" charset="2"/>
            </a:endParaRPr>
          </a:p>
          <a:p>
            <a:pPr lvl="1">
              <a:spcBef>
                <a:spcPct val="0"/>
              </a:spcBef>
            </a:pPr>
            <a:r>
              <a:rPr lang="en-US" sz="2000" b="1" dirty="0"/>
              <a:t>if</a:t>
            </a:r>
            <a:r>
              <a:rPr lang="en-US" sz="2000" dirty="0"/>
              <a:t>  p </a:t>
            </a:r>
            <a:r>
              <a:rPr lang="el-GR" sz="2000" dirty="0"/>
              <a:t>είναι πάνω άκρο του </a:t>
            </a:r>
            <a:r>
              <a:rPr lang="en-US" sz="2000" dirty="0"/>
              <a:t>s </a:t>
            </a:r>
            <a:r>
              <a:rPr lang="en-US" sz="2000" b="1" dirty="0"/>
              <a:t>then</a:t>
            </a:r>
            <a:r>
              <a:rPr lang="en-US" sz="2000" dirty="0"/>
              <a:t> Insert (</a:t>
            </a:r>
            <a:r>
              <a:rPr lang="en-US" sz="2000" dirty="0" err="1"/>
              <a:t>s,D</a:t>
            </a:r>
            <a:r>
              <a:rPr lang="en-US" sz="2000" dirty="0"/>
              <a:t>)     </a:t>
            </a:r>
            <a:r>
              <a:rPr lang="el-GR" sz="2000" dirty="0"/>
              <a:t>	</a:t>
            </a:r>
            <a:r>
              <a:rPr lang="en-US" sz="1600" i="1" dirty="0">
                <a:solidFill>
                  <a:srgbClr val="990033"/>
                </a:solidFill>
              </a:rPr>
              <a:t>O</a:t>
            </a:r>
            <a:r>
              <a:rPr lang="en-US" sz="1600" dirty="0">
                <a:solidFill>
                  <a:srgbClr val="990033"/>
                </a:solidFill>
              </a:rPr>
              <a:t>(</a:t>
            </a:r>
            <a:r>
              <a:rPr lang="en-US" sz="1600" dirty="0" err="1">
                <a:solidFill>
                  <a:srgbClr val="990033"/>
                </a:solidFill>
              </a:rPr>
              <a:t>log</a:t>
            </a:r>
            <a:r>
              <a:rPr lang="en-US" sz="1600" i="1" dirty="0" err="1">
                <a:solidFill>
                  <a:srgbClr val="990033"/>
                </a:solidFill>
              </a:rPr>
              <a:t>n</a:t>
            </a:r>
            <a:r>
              <a:rPr lang="en-US" sz="1600" dirty="0">
                <a:solidFill>
                  <a:srgbClr val="990033"/>
                </a:solidFill>
              </a:rPr>
              <a:t>) </a:t>
            </a:r>
            <a:r>
              <a:rPr lang="el-GR" sz="1600" dirty="0">
                <a:solidFill>
                  <a:srgbClr val="990033"/>
                </a:solidFill>
              </a:rPr>
              <a:t>χρόνος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b="1" dirty="0"/>
              <a:t>if</a:t>
            </a:r>
            <a:r>
              <a:rPr lang="en-US" sz="2000" dirty="0"/>
              <a:t>  p </a:t>
            </a:r>
            <a:r>
              <a:rPr lang="el-GR" sz="2000" dirty="0"/>
              <a:t>είναι κάτω άκρο του</a:t>
            </a:r>
            <a:r>
              <a:rPr lang="en-US" sz="2000" dirty="0"/>
              <a:t> s </a:t>
            </a:r>
            <a:r>
              <a:rPr lang="en-US" sz="2000" b="1" dirty="0"/>
              <a:t>then</a:t>
            </a:r>
            <a:r>
              <a:rPr lang="en-US" sz="2000" dirty="0"/>
              <a:t> Delete (</a:t>
            </a:r>
            <a:r>
              <a:rPr lang="en-US" sz="2000" dirty="0" err="1"/>
              <a:t>s,D</a:t>
            </a:r>
            <a:r>
              <a:rPr lang="en-US" sz="2000" dirty="0"/>
              <a:t>)    </a:t>
            </a:r>
            <a:r>
              <a:rPr lang="el-GR" sz="2000" dirty="0"/>
              <a:t>	</a:t>
            </a:r>
            <a:r>
              <a:rPr lang="en-US" sz="1600" i="1" dirty="0">
                <a:solidFill>
                  <a:srgbClr val="990033"/>
                </a:solidFill>
              </a:rPr>
              <a:t>O</a:t>
            </a:r>
            <a:r>
              <a:rPr lang="en-US" sz="1600" dirty="0">
                <a:solidFill>
                  <a:srgbClr val="990033"/>
                </a:solidFill>
              </a:rPr>
              <a:t>(</a:t>
            </a:r>
            <a:r>
              <a:rPr lang="en-US" sz="1600" dirty="0" err="1">
                <a:solidFill>
                  <a:srgbClr val="990033"/>
                </a:solidFill>
              </a:rPr>
              <a:t>log</a:t>
            </a:r>
            <a:r>
              <a:rPr lang="en-US" sz="1600" i="1" dirty="0" err="1">
                <a:solidFill>
                  <a:srgbClr val="990033"/>
                </a:solidFill>
              </a:rPr>
              <a:t>n</a:t>
            </a:r>
            <a:r>
              <a:rPr lang="en-US" sz="1600" dirty="0">
                <a:solidFill>
                  <a:srgbClr val="990033"/>
                </a:solidFill>
              </a:rPr>
              <a:t>) </a:t>
            </a:r>
            <a:r>
              <a:rPr lang="el-GR" sz="1600" dirty="0">
                <a:solidFill>
                  <a:srgbClr val="990033"/>
                </a:solidFill>
              </a:rPr>
              <a:t>χρόνος</a:t>
            </a:r>
            <a:r>
              <a:rPr lang="en-US" sz="1600" dirty="0">
                <a:solidFill>
                  <a:srgbClr val="990033"/>
                </a:solidFill>
              </a:rPr>
              <a:t> 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b="1" dirty="0"/>
              <a:t>if</a:t>
            </a:r>
            <a:r>
              <a:rPr lang="en-US" sz="2000" dirty="0"/>
              <a:t>  s </a:t>
            </a:r>
            <a:r>
              <a:rPr lang="el-GR" sz="2000" dirty="0"/>
              <a:t>οριζόντιο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</a:t>
            </a:r>
            <a:r>
              <a:rPr lang="en-US" sz="2000" dirty="0" err="1"/>
              <a:t>RangeReport</a:t>
            </a:r>
            <a:r>
              <a:rPr lang="en-US" sz="2000" dirty="0"/>
              <a:t> (</a:t>
            </a:r>
            <a:r>
              <a:rPr lang="en-US" sz="2000" dirty="0" err="1"/>
              <a:t>s,D</a:t>
            </a:r>
            <a:r>
              <a:rPr lang="en-US" sz="2000" dirty="0"/>
              <a:t>)               </a:t>
            </a:r>
            <a:r>
              <a:rPr lang="el-GR" sz="2000" dirty="0"/>
              <a:t> </a:t>
            </a:r>
            <a:r>
              <a:rPr lang="en-US" sz="2000" dirty="0"/>
              <a:t>  </a:t>
            </a:r>
            <a:r>
              <a:rPr lang="el-GR" sz="2000" dirty="0"/>
              <a:t>	</a:t>
            </a:r>
            <a:r>
              <a:rPr lang="en-US" sz="1600" i="1" dirty="0">
                <a:solidFill>
                  <a:srgbClr val="990033"/>
                </a:solidFill>
              </a:rPr>
              <a:t>O</a:t>
            </a:r>
            <a:r>
              <a:rPr lang="en-US" sz="1600" dirty="0">
                <a:solidFill>
                  <a:srgbClr val="990033"/>
                </a:solidFill>
              </a:rPr>
              <a:t>(</a:t>
            </a:r>
            <a:r>
              <a:rPr lang="en-US" sz="1600" i="1" dirty="0">
                <a:solidFill>
                  <a:srgbClr val="990033"/>
                </a:solidFill>
              </a:rPr>
              <a:t>R</a:t>
            </a:r>
            <a:r>
              <a:rPr lang="en-US" sz="1800" i="1" baseline="-25000" dirty="0">
                <a:solidFill>
                  <a:srgbClr val="990033"/>
                </a:solidFill>
              </a:rPr>
              <a:t>s</a:t>
            </a:r>
            <a:r>
              <a:rPr lang="en-US" sz="1600" dirty="0">
                <a:solidFill>
                  <a:srgbClr val="990033"/>
                </a:solidFill>
              </a:rPr>
              <a:t>+ </a:t>
            </a:r>
            <a:r>
              <a:rPr lang="en-US" sz="1600" dirty="0" err="1">
                <a:solidFill>
                  <a:srgbClr val="990033"/>
                </a:solidFill>
              </a:rPr>
              <a:t>log</a:t>
            </a:r>
            <a:r>
              <a:rPr lang="en-US" sz="1600" i="1" dirty="0" err="1">
                <a:solidFill>
                  <a:srgbClr val="990033"/>
                </a:solidFill>
              </a:rPr>
              <a:t>n</a:t>
            </a:r>
            <a:r>
              <a:rPr lang="en-US" sz="1600" dirty="0">
                <a:solidFill>
                  <a:srgbClr val="990033"/>
                </a:solidFill>
              </a:rPr>
              <a:t>) </a:t>
            </a:r>
            <a:r>
              <a:rPr lang="el-GR" sz="1600" dirty="0">
                <a:solidFill>
                  <a:srgbClr val="990033"/>
                </a:solidFill>
              </a:rPr>
              <a:t>χρόνος</a:t>
            </a:r>
            <a:endParaRPr lang="en-US" sz="1600" dirty="0">
              <a:solidFill>
                <a:srgbClr val="990033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end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3505201"/>
            <a:ext cx="7127875" cy="2630488"/>
            <a:chOff x="384" y="2208"/>
            <a:chExt cx="4490" cy="1657"/>
          </a:xfrm>
        </p:grpSpPr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504" y="2256"/>
              <a:ext cx="48" cy="384"/>
            </a:xfrm>
            <a:custGeom>
              <a:avLst/>
              <a:gdLst>
                <a:gd name="T0" fmla="*/ 0 w 48"/>
                <a:gd name="T1" fmla="*/ 0 h 384"/>
                <a:gd name="T2" fmla="*/ 48 w 48"/>
                <a:gd name="T3" fmla="*/ 144 h 384"/>
                <a:gd name="T4" fmla="*/ 0 w 48"/>
                <a:gd name="T5" fmla="*/ 240 h 384"/>
                <a:gd name="T6" fmla="*/ 48 w 48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84">
                  <a:moveTo>
                    <a:pt x="0" y="0"/>
                  </a:moveTo>
                  <a:lnTo>
                    <a:pt x="48" y="144"/>
                  </a:lnTo>
                  <a:lnTo>
                    <a:pt x="0" y="240"/>
                  </a:lnTo>
                  <a:lnTo>
                    <a:pt x="48" y="38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3098" y="2640"/>
              <a:ext cx="934" cy="576"/>
            </a:xfrm>
            <a:custGeom>
              <a:avLst/>
              <a:gdLst>
                <a:gd name="T0" fmla="*/ 70 w 934"/>
                <a:gd name="T1" fmla="*/ 576 h 576"/>
                <a:gd name="T2" fmla="*/ 934 w 934"/>
                <a:gd name="T3" fmla="*/ 576 h 576"/>
                <a:gd name="T4" fmla="*/ 927 w 934"/>
                <a:gd name="T5" fmla="*/ 423 h 576"/>
                <a:gd name="T6" fmla="*/ 758 w 934"/>
                <a:gd name="T7" fmla="*/ 324 h 576"/>
                <a:gd name="T8" fmla="*/ 694 w 934"/>
                <a:gd name="T9" fmla="*/ 192 h 576"/>
                <a:gd name="T10" fmla="*/ 534 w 934"/>
                <a:gd name="T11" fmla="*/ 135 h 576"/>
                <a:gd name="T12" fmla="*/ 454 w 934"/>
                <a:gd name="T13" fmla="*/ 0 h 576"/>
                <a:gd name="T14" fmla="*/ 262 w 934"/>
                <a:gd name="T15" fmla="*/ 144 h 576"/>
                <a:gd name="T16" fmla="*/ 239 w 934"/>
                <a:gd name="T17" fmla="*/ 296 h 576"/>
                <a:gd name="T18" fmla="*/ 0 w 934"/>
                <a:gd name="T19" fmla="*/ 430 h 576"/>
                <a:gd name="T20" fmla="*/ 70 w 934"/>
                <a:gd name="T21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4" h="576">
                  <a:moveTo>
                    <a:pt x="70" y="576"/>
                  </a:moveTo>
                  <a:lnTo>
                    <a:pt x="934" y="576"/>
                  </a:lnTo>
                  <a:lnTo>
                    <a:pt x="927" y="423"/>
                  </a:lnTo>
                  <a:lnTo>
                    <a:pt x="758" y="324"/>
                  </a:lnTo>
                  <a:lnTo>
                    <a:pt x="694" y="192"/>
                  </a:lnTo>
                  <a:lnTo>
                    <a:pt x="534" y="135"/>
                  </a:lnTo>
                  <a:lnTo>
                    <a:pt x="454" y="0"/>
                  </a:lnTo>
                  <a:lnTo>
                    <a:pt x="262" y="144"/>
                  </a:lnTo>
                  <a:lnTo>
                    <a:pt x="239" y="296"/>
                  </a:lnTo>
                  <a:cubicBezTo>
                    <a:pt x="195" y="344"/>
                    <a:pt x="28" y="383"/>
                    <a:pt x="0" y="430"/>
                  </a:cubicBezTo>
                  <a:lnTo>
                    <a:pt x="70" y="576"/>
                  </a:lnTo>
                  <a:close/>
                </a:path>
              </a:pathLst>
            </a:custGeom>
            <a:solidFill>
              <a:srgbClr val="CCFF9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384" y="2400"/>
              <a:ext cx="153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err="1"/>
                <a:t>RangeReport</a:t>
              </a:r>
              <a:r>
                <a:rPr lang="en-US" sz="2000" dirty="0"/>
                <a:t> (</a:t>
              </a:r>
              <a:r>
                <a:rPr lang="en-US" sz="2000" dirty="0" err="1"/>
                <a:t>s,D</a:t>
              </a:r>
              <a:r>
                <a:rPr lang="en-US" sz="2000" dirty="0"/>
                <a:t>)</a:t>
              </a:r>
              <a:br>
                <a:rPr lang="en-US" sz="2000" dirty="0"/>
              </a:br>
              <a:r>
                <a:rPr lang="en-US" sz="2000" dirty="0"/>
                <a:t>O(</a:t>
              </a:r>
              <a:r>
                <a:rPr lang="en-US" sz="2000" i="1" dirty="0"/>
                <a:t>R</a:t>
              </a:r>
              <a:r>
                <a:rPr lang="en-US" sz="2400" i="1" baseline="-25000" dirty="0"/>
                <a:t>s</a:t>
              </a:r>
              <a:r>
                <a:rPr lang="en-US" sz="2000" dirty="0"/>
                <a:t>+ </a:t>
              </a:r>
              <a:r>
                <a:rPr lang="en-US" sz="2000" dirty="0" err="1"/>
                <a:t>log</a:t>
              </a:r>
              <a:r>
                <a:rPr lang="en-US" sz="2000" i="1" dirty="0" err="1"/>
                <a:t>n</a:t>
              </a:r>
              <a:r>
                <a:rPr lang="en-US" sz="2000" dirty="0"/>
                <a:t>) </a:t>
              </a:r>
              <a:r>
                <a:rPr lang="el-GR" sz="2000" dirty="0"/>
                <a:t>χρόνος</a:t>
              </a:r>
              <a:endParaRPr lang="en-US" sz="2000" dirty="0"/>
            </a:p>
            <a:p>
              <a:pPr>
                <a:spcBef>
                  <a:spcPct val="0"/>
                </a:spcBef>
              </a:pPr>
              <a:r>
                <a:rPr lang="en-US" sz="2000" i="1" dirty="0"/>
                <a:t>R</a:t>
              </a:r>
              <a:r>
                <a:rPr lang="en-US" sz="2400" i="1" baseline="-25000" dirty="0"/>
                <a:t>s</a:t>
              </a:r>
              <a:r>
                <a:rPr lang="en-US" sz="2000" dirty="0"/>
                <a:t> = # </a:t>
              </a:r>
              <a:r>
                <a:rPr lang="en-US" sz="2400" b="1" dirty="0">
                  <a:solidFill>
                    <a:srgbClr val="FF3300"/>
                  </a:solidFill>
                  <a:sym typeface="Symbol" pitchFamily="18" charset="2"/>
                </a:rPr>
                <a:t></a:t>
              </a:r>
              <a:r>
                <a:rPr lang="en-US" sz="2000" dirty="0">
                  <a:sym typeface="Symbol" pitchFamily="18" charset="2"/>
                </a:rPr>
                <a:t> </a:t>
              </a:r>
              <a:r>
                <a:rPr lang="el-GR" sz="2000" dirty="0">
                  <a:sym typeface="Symbol" pitchFamily="18" charset="2"/>
                </a:rPr>
                <a:t>με </a:t>
              </a:r>
              <a:r>
                <a:rPr lang="en-US" sz="2000" dirty="0">
                  <a:solidFill>
                    <a:srgbClr val="3333FF"/>
                  </a:solidFill>
                </a:rPr>
                <a:t>s</a:t>
              </a:r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448" y="2276"/>
              <a:ext cx="2256" cy="940"/>
            </a:xfrm>
            <a:custGeom>
              <a:avLst/>
              <a:gdLst>
                <a:gd name="T0" fmla="*/ 1022 w 2256"/>
                <a:gd name="T1" fmla="*/ 7 h 940"/>
                <a:gd name="T2" fmla="*/ 0 w 2256"/>
                <a:gd name="T3" fmla="*/ 940 h 940"/>
                <a:gd name="T4" fmla="*/ 2256 w 2256"/>
                <a:gd name="T5" fmla="*/ 940 h 940"/>
                <a:gd name="T6" fmla="*/ 1092 w 2256"/>
                <a:gd name="T7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6" h="940">
                  <a:moveTo>
                    <a:pt x="1022" y="7"/>
                  </a:moveTo>
                  <a:lnTo>
                    <a:pt x="0" y="940"/>
                  </a:lnTo>
                  <a:lnTo>
                    <a:pt x="2256" y="940"/>
                  </a:lnTo>
                  <a:lnTo>
                    <a:pt x="1092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CA"/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3456" y="2208"/>
              <a:ext cx="96" cy="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3120" y="3168"/>
              <a:ext cx="96" cy="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3984" y="3168"/>
              <a:ext cx="96" cy="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CA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3840" y="230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/>
                <a:t>D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>
              <a:off x="1872" y="2688"/>
              <a:ext cx="62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CA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776" y="264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3333FF"/>
                  </a:solidFill>
                </a:rPr>
                <a:t>s</a:t>
              </a:r>
              <a:r>
                <a:rPr lang="en-US" sz="2000" baseline="-25000" dirty="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400" y="2640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3333FF"/>
                  </a:solidFill>
                </a:rPr>
                <a:t>s</a:t>
              </a:r>
              <a:r>
                <a:rPr lang="en-US" sz="2000" baseline="-25000" dirty="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2064" y="24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3333FF"/>
                  </a:solidFill>
                </a:rPr>
                <a:t>s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3940" y="3216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3333FF"/>
                  </a:solidFill>
                </a:rPr>
                <a:t>s</a:t>
              </a:r>
              <a:r>
                <a:rPr lang="en-US" sz="2000" baseline="-25000">
                  <a:solidFill>
                    <a:srgbClr val="3333FF"/>
                  </a:solidFill>
                </a:rPr>
                <a:t>2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076" y="3216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3333FF"/>
                  </a:solidFill>
                </a:rPr>
                <a:t>s</a:t>
              </a:r>
              <a:r>
                <a:rPr lang="en-US" sz="2000" baseline="-25000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384" y="3615"/>
              <a:ext cx="4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l-GR" sz="2000" dirty="0">
                  <a:solidFill>
                    <a:srgbClr val="990033"/>
                  </a:solidFill>
                </a:rPr>
                <a:t>Συνολικός χρόνος </a:t>
              </a:r>
              <a:r>
                <a:rPr lang="en-US" sz="2000" dirty="0">
                  <a:solidFill>
                    <a:srgbClr val="990033"/>
                  </a:solidFill>
                </a:rPr>
                <a:t>= </a:t>
              </a:r>
              <a:r>
                <a:rPr lang="en-US" sz="2000" i="1" dirty="0">
                  <a:solidFill>
                    <a:srgbClr val="990033"/>
                  </a:solidFill>
                </a:rPr>
                <a:t>O</a:t>
              </a:r>
              <a:r>
                <a:rPr lang="en-US" sz="2000" dirty="0">
                  <a:solidFill>
                    <a:srgbClr val="990033"/>
                  </a:solidFill>
                </a:rPr>
                <a:t>(</a:t>
              </a:r>
              <a:r>
                <a:rPr lang="en-US" sz="2000" i="1" dirty="0" err="1">
                  <a:solidFill>
                    <a:srgbClr val="990033"/>
                  </a:solidFill>
                </a:rPr>
                <a:t>n</a:t>
              </a:r>
              <a:r>
                <a:rPr lang="en-US" sz="2000" dirty="0" err="1">
                  <a:solidFill>
                    <a:srgbClr val="990033"/>
                  </a:solidFill>
                </a:rPr>
                <a:t>log</a:t>
              </a:r>
              <a:r>
                <a:rPr lang="en-US" sz="2000" i="1" dirty="0" err="1">
                  <a:solidFill>
                    <a:srgbClr val="990033"/>
                  </a:solidFill>
                </a:rPr>
                <a:t>n</a:t>
              </a:r>
              <a:r>
                <a:rPr lang="en-US" sz="2000" dirty="0">
                  <a:solidFill>
                    <a:srgbClr val="990033"/>
                  </a:solidFill>
                </a:rPr>
                <a:t> + </a:t>
              </a:r>
              <a:r>
                <a:rPr lang="en-US" sz="2000" dirty="0">
                  <a:solidFill>
                    <a:srgbClr val="990033"/>
                  </a:solidFill>
                  <a:sym typeface="Symbol" pitchFamily="18" charset="2"/>
                </a:rPr>
                <a:t></a:t>
              </a:r>
              <a:r>
                <a:rPr lang="en-US" sz="2800" i="1" baseline="-25000" dirty="0">
                  <a:solidFill>
                    <a:srgbClr val="990033"/>
                  </a:solidFill>
                </a:rPr>
                <a:t>s</a:t>
              </a:r>
              <a:r>
                <a:rPr lang="en-US" sz="2000" dirty="0">
                  <a:solidFill>
                    <a:srgbClr val="990033"/>
                  </a:solidFill>
                </a:rPr>
                <a:t>(</a:t>
              </a:r>
              <a:r>
                <a:rPr lang="en-US" sz="2000" i="1" dirty="0">
                  <a:solidFill>
                    <a:srgbClr val="990033"/>
                  </a:solidFill>
                </a:rPr>
                <a:t>R</a:t>
              </a:r>
              <a:r>
                <a:rPr lang="en-US" sz="2800" i="1" baseline="-25000" dirty="0">
                  <a:solidFill>
                    <a:srgbClr val="990033"/>
                  </a:solidFill>
                </a:rPr>
                <a:t>s</a:t>
              </a:r>
              <a:r>
                <a:rPr lang="en-US" sz="2000" dirty="0">
                  <a:solidFill>
                    <a:srgbClr val="990033"/>
                  </a:solidFill>
                </a:rPr>
                <a:t>+ </a:t>
              </a:r>
              <a:r>
                <a:rPr lang="en-US" sz="2000" dirty="0" err="1">
                  <a:solidFill>
                    <a:srgbClr val="990033"/>
                  </a:solidFill>
                </a:rPr>
                <a:t>log</a:t>
              </a:r>
              <a:r>
                <a:rPr lang="en-US" sz="2000" i="1" dirty="0" err="1">
                  <a:solidFill>
                    <a:srgbClr val="990033"/>
                  </a:solidFill>
                </a:rPr>
                <a:t>n</a:t>
              </a:r>
              <a:r>
                <a:rPr lang="en-US" sz="2000" dirty="0">
                  <a:solidFill>
                    <a:srgbClr val="990033"/>
                  </a:solidFill>
                </a:rPr>
                <a:t>)) = </a:t>
              </a:r>
              <a:r>
                <a:rPr lang="en-US" sz="2000" i="1" dirty="0">
                  <a:solidFill>
                    <a:srgbClr val="990033"/>
                  </a:solidFill>
                </a:rPr>
                <a:t>O</a:t>
              </a:r>
              <a:r>
                <a:rPr lang="en-US" sz="2000" dirty="0">
                  <a:solidFill>
                    <a:srgbClr val="990033"/>
                  </a:solidFill>
                </a:rPr>
                <a:t>(</a:t>
              </a:r>
              <a:r>
                <a:rPr lang="en-US" sz="2000" i="1" dirty="0">
                  <a:solidFill>
                    <a:srgbClr val="990033"/>
                  </a:solidFill>
                </a:rPr>
                <a:t>R</a:t>
              </a:r>
              <a:r>
                <a:rPr lang="en-US" sz="2000" dirty="0">
                  <a:solidFill>
                    <a:srgbClr val="990033"/>
                  </a:solidFill>
                </a:rPr>
                <a:t> + </a:t>
              </a:r>
              <a:r>
                <a:rPr lang="en-US" sz="2000" i="1" dirty="0" err="1">
                  <a:solidFill>
                    <a:srgbClr val="990033"/>
                  </a:solidFill>
                </a:rPr>
                <a:t>n</a:t>
              </a:r>
              <a:r>
                <a:rPr lang="en-US" sz="2000" dirty="0" err="1">
                  <a:solidFill>
                    <a:srgbClr val="990033"/>
                  </a:solidFill>
                </a:rPr>
                <a:t>log</a:t>
              </a:r>
              <a:r>
                <a:rPr lang="en-US" sz="2000" i="1" dirty="0" err="1">
                  <a:solidFill>
                    <a:srgbClr val="990033"/>
                  </a:solidFill>
                </a:rPr>
                <a:t>n</a:t>
              </a:r>
              <a:r>
                <a:rPr lang="en-US" sz="2000" dirty="0">
                  <a:solidFill>
                    <a:srgbClr val="990033"/>
                  </a:solidFill>
                </a:rPr>
                <a:t>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l-GR" dirty="0"/>
              <a:t>Πίσω στη Γενική Περίπτωση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8400" y="1447800"/>
            <a:ext cx="1066800" cy="2286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2819400"/>
            <a:ext cx="2590800" cy="20574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43000" y="2286000"/>
            <a:ext cx="2209800" cy="2971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91000" y="1981200"/>
            <a:ext cx="1066800" cy="1447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4572000"/>
            <a:ext cx="990600" cy="1524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19600" y="4038600"/>
            <a:ext cx="304800" cy="1828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200" y="4267200"/>
            <a:ext cx="228600" cy="838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724400" y="4419600"/>
            <a:ext cx="838200" cy="1219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590800" y="12954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029200" y="21336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352800" y="22860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371600" y="2971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267200" y="3886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4724400" y="4267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6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10200" y="4495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7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209800" y="5257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8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791200" y="2057400"/>
            <a:ext cx="3352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7030A0"/>
                </a:solidFill>
              </a:rPr>
              <a:t>Παρατήρηση: </a:t>
            </a:r>
          </a:p>
          <a:p>
            <a:endParaRPr lang="el-GR" sz="2400" dirty="0">
              <a:solidFill>
                <a:srgbClr val="7030A0"/>
              </a:solidFill>
            </a:endParaRPr>
          </a:p>
          <a:p>
            <a:r>
              <a:rPr lang="el-GR" sz="2400" dirty="0">
                <a:solidFill>
                  <a:srgbClr val="7030A0"/>
                </a:solidFill>
              </a:rPr>
              <a:t>Δύο τμήματα μπορούν να τέμνονται αν επικαλύπτονται ως προς την </a:t>
            </a:r>
            <a:r>
              <a:rPr lang="en-US" sz="2400" dirty="0">
                <a:solidFill>
                  <a:srgbClr val="7030A0"/>
                </a:solidFill>
              </a:rPr>
              <a:t>y</a:t>
            </a:r>
            <a:r>
              <a:rPr lang="el-GR" sz="2400" dirty="0">
                <a:solidFill>
                  <a:srgbClr val="7030A0"/>
                </a:solidFill>
              </a:rPr>
              <a:t>-συντεταγμένη και είναι γειτονικά ως προς τη 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el-GR" sz="2400" dirty="0">
                <a:solidFill>
                  <a:srgbClr val="7030A0"/>
                </a:solidFill>
              </a:rPr>
              <a:t>-συντεταγμένη σε αυτή τη </a:t>
            </a:r>
            <a:r>
              <a:rPr lang="en-US" sz="2400" dirty="0">
                <a:solidFill>
                  <a:srgbClr val="7030A0"/>
                </a:solidFill>
              </a:rPr>
              <a:t>y</a:t>
            </a:r>
            <a:r>
              <a:rPr lang="el-GR" sz="2400" dirty="0">
                <a:solidFill>
                  <a:srgbClr val="7030A0"/>
                </a:solidFill>
              </a:rPr>
              <a:t>-συντεταγμένη. 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819400" y="2057400"/>
            <a:ext cx="22860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2362200"/>
            <a:ext cx="3048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52800" y="2362200"/>
            <a:ext cx="15240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28800" y="3048000"/>
            <a:ext cx="8382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19400" y="3048000"/>
            <a:ext cx="3048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76600" y="3048000"/>
            <a:ext cx="10668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24000" y="4800600"/>
            <a:ext cx="5334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286000" y="4800600"/>
            <a:ext cx="15240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4800600"/>
            <a:ext cx="4572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8200" y="4800600"/>
            <a:ext cx="4572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4800600"/>
            <a:ext cx="152400" cy="0"/>
          </a:xfrm>
          <a:prstGeom prst="line">
            <a:avLst/>
          </a:prstGeom>
          <a:ln w="19050">
            <a:solidFill>
              <a:srgbClr val="00B05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l-GR" dirty="0"/>
              <a:t>Εκφυλισμοί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38400" y="1447800"/>
            <a:ext cx="1066800" cy="2286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2819400"/>
            <a:ext cx="2590800" cy="20574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43000" y="2286000"/>
            <a:ext cx="2209800" cy="2971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191000" y="1981200"/>
            <a:ext cx="1066800" cy="1447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1200" y="4572000"/>
            <a:ext cx="990600" cy="1524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19600" y="4038600"/>
            <a:ext cx="304800" cy="1828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200" y="4267200"/>
            <a:ext cx="228600" cy="838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724400" y="4419600"/>
            <a:ext cx="838200" cy="1219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590800" y="12954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029200" y="21336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352800" y="22860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371600" y="2971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267200" y="3886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4724400" y="4495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6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410200" y="4495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7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2133600" y="51816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8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791200" y="1219200"/>
            <a:ext cx="31242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7030A0"/>
                </a:solidFill>
              </a:rPr>
              <a:t>Εκφυλισμοί: </a:t>
            </a:r>
          </a:p>
          <a:p>
            <a:endParaRPr lang="el-GR" sz="2400" dirty="0">
              <a:solidFill>
                <a:srgbClr val="7030A0"/>
              </a:solidFill>
            </a:endParaRPr>
          </a:p>
          <a:p>
            <a:r>
              <a:rPr lang="el-GR" sz="2400" dirty="0">
                <a:solidFill>
                  <a:srgbClr val="7030A0"/>
                </a:solidFill>
              </a:rPr>
              <a:t>1. Κανένα τμήμα δεν είναι οριζόντιο</a:t>
            </a:r>
          </a:p>
          <a:p>
            <a:endParaRPr lang="el-GR" sz="900" dirty="0">
              <a:solidFill>
                <a:srgbClr val="7030A0"/>
              </a:solidFill>
            </a:endParaRPr>
          </a:p>
          <a:p>
            <a:r>
              <a:rPr lang="el-GR" sz="2400" dirty="0">
                <a:solidFill>
                  <a:srgbClr val="7030A0"/>
                </a:solidFill>
              </a:rPr>
              <a:t>2. Δύο οποιαδήποτε τμήματα τέμνονται το πολύ σε ένα σημείο</a:t>
            </a:r>
          </a:p>
          <a:p>
            <a:endParaRPr lang="el-GR" sz="900" dirty="0">
              <a:solidFill>
                <a:srgbClr val="7030A0"/>
              </a:solidFill>
            </a:endParaRPr>
          </a:p>
          <a:p>
            <a:r>
              <a:rPr lang="el-GR" sz="2400" dirty="0">
                <a:solidFill>
                  <a:srgbClr val="7030A0"/>
                </a:solidFill>
              </a:rPr>
              <a:t>3. Δεν υπάρχει τριάδα τμημάτων που να τέμνονται σε κοινό σημείο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l-GR" dirty="0"/>
              <a:t>Σάρωση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76600" y="1447800"/>
            <a:ext cx="1066800" cy="2286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819400"/>
            <a:ext cx="2590800" cy="20574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81200" y="2286000"/>
            <a:ext cx="2209800" cy="2971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29200" y="1981200"/>
            <a:ext cx="1066800" cy="1447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4572000"/>
            <a:ext cx="990600" cy="1524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257800" y="4038600"/>
            <a:ext cx="304800" cy="1828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4267200"/>
            <a:ext cx="228600" cy="838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562600" y="4419600"/>
            <a:ext cx="838200" cy="1219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429000" y="12954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867400" y="21336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91000" y="22860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209800" y="2971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105400" y="3886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715000" y="4648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6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248400" y="4495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7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048000" y="5257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8</a:t>
            </a:r>
          </a:p>
        </p:txBody>
      </p:sp>
      <p:sp>
        <p:nvSpPr>
          <p:cNvPr id="60" name="Oval 59"/>
          <p:cNvSpPr/>
          <p:nvPr/>
        </p:nvSpPr>
        <p:spPr>
          <a:xfrm>
            <a:off x="3186112" y="3538537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824287" y="2676525"/>
            <a:ext cx="76200" cy="76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1600200" y="44958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990600" y="1371600"/>
            <a:ext cx="1543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Υπολογισμένα</a:t>
            </a:r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2088776" y="1703294"/>
            <a:ext cx="1730189" cy="1021977"/>
          </a:xfrm>
          <a:custGeom>
            <a:avLst/>
            <a:gdLst>
              <a:gd name="connsiteX0" fmla="*/ 0 w 1730189"/>
              <a:gd name="connsiteY0" fmla="*/ 0 h 1021977"/>
              <a:gd name="connsiteX1" fmla="*/ 1048871 w 1730189"/>
              <a:gd name="connsiteY1" fmla="*/ 770965 h 1021977"/>
              <a:gd name="connsiteX2" fmla="*/ 1730189 w 1730189"/>
              <a:gd name="connsiteY2" fmla="*/ 1021977 h 10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189" h="1021977">
                <a:moveTo>
                  <a:pt x="0" y="0"/>
                </a:moveTo>
                <a:cubicBezTo>
                  <a:pt x="380253" y="300318"/>
                  <a:pt x="760506" y="600636"/>
                  <a:pt x="1048871" y="770965"/>
                </a:cubicBezTo>
                <a:cubicBezTo>
                  <a:pt x="1337236" y="941294"/>
                  <a:pt x="1533712" y="981635"/>
                  <a:pt x="1730189" y="102197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801906" y="1712259"/>
            <a:ext cx="1425388" cy="1819835"/>
          </a:xfrm>
          <a:custGeom>
            <a:avLst/>
            <a:gdLst>
              <a:gd name="connsiteX0" fmla="*/ 0 w 1425388"/>
              <a:gd name="connsiteY0" fmla="*/ 0 h 1819835"/>
              <a:gd name="connsiteX1" fmla="*/ 860612 w 1425388"/>
              <a:gd name="connsiteY1" fmla="*/ 815788 h 1819835"/>
              <a:gd name="connsiteX2" fmla="*/ 1425388 w 1425388"/>
              <a:gd name="connsiteY2" fmla="*/ 1819835 h 181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388" h="1819835">
                <a:moveTo>
                  <a:pt x="0" y="0"/>
                </a:moveTo>
                <a:cubicBezTo>
                  <a:pt x="311523" y="256241"/>
                  <a:pt x="623047" y="512482"/>
                  <a:pt x="860612" y="815788"/>
                </a:cubicBezTo>
                <a:cubicBezTo>
                  <a:pt x="1098177" y="1119094"/>
                  <a:pt x="1261782" y="1469464"/>
                  <a:pt x="1425388" y="181983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1752600" y="4572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6629400" y="4572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69" name="Rectangle 68"/>
          <p:cNvSpPr/>
          <p:nvPr/>
        </p:nvSpPr>
        <p:spPr>
          <a:xfrm>
            <a:off x="5943600" y="6019800"/>
            <a:ext cx="3025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Δεν έχουν υπολογισθεί ακόμα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590800" y="4648200"/>
            <a:ext cx="1828800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48200" y="4648200"/>
            <a:ext cx="762000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1" idx="0"/>
          </p:cNvCxnSpPr>
          <p:nvPr/>
        </p:nvCxnSpPr>
        <p:spPr>
          <a:xfrm>
            <a:off x="5486400" y="4648200"/>
            <a:ext cx="419100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91225" y="4648200"/>
            <a:ext cx="228600" cy="0"/>
          </a:xfrm>
          <a:prstGeom prst="line">
            <a:avLst/>
          </a:prstGeom>
          <a:ln w="28575">
            <a:solidFill>
              <a:srgbClr val="7030A0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76600" y="4648200"/>
            <a:ext cx="144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Κατάσταση Σάρωσης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Κατάσταση Σάρωσης και Συμβάντα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dirty="0"/>
              <a:t>Η </a:t>
            </a:r>
            <a:r>
              <a:rPr lang="el-GR" dirty="0">
                <a:solidFill>
                  <a:srgbClr val="C00000"/>
                </a:solidFill>
              </a:rPr>
              <a:t>κατάσταση της ευθείας σάρωσης</a:t>
            </a:r>
            <a:r>
              <a:rPr lang="el-GR" dirty="0"/>
              <a:t> στην τρέχουσα θέση της ευθείας είναι το σύνολο των τμημάτων που τέμνουν την ευθεία σάρωσης διατεταγμένα από αριστερά προς τα δεξιά.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Τα </a:t>
            </a:r>
            <a:r>
              <a:rPr lang="el-GR" dirty="0">
                <a:solidFill>
                  <a:srgbClr val="C00000"/>
                </a:solidFill>
              </a:rPr>
              <a:t>συμβάντα</a:t>
            </a:r>
            <a:r>
              <a:rPr lang="el-GR" dirty="0"/>
              <a:t> συμβαίνουν όταν μεταβάλλεται η κατάσταση και ενδεχομένως να παράγεται έξοδος.</a:t>
            </a:r>
          </a:p>
          <a:p>
            <a:pPr marL="0" indent="0">
              <a:buNone/>
            </a:pPr>
            <a:endParaRPr lang="el-GR" dirty="0"/>
          </a:p>
          <a:p>
            <a:pPr marL="0" indent="0" algn="ctr">
              <a:buNone/>
            </a:pPr>
            <a:r>
              <a:rPr lang="el-GR" i="1" dirty="0"/>
              <a:t>συμβάν ≈ </a:t>
            </a:r>
            <a:r>
              <a:rPr lang="en-US" i="1" dirty="0"/>
              <a:t>y-</a:t>
            </a:r>
            <a:r>
              <a:rPr lang="el-GR" i="1" dirty="0"/>
              <a:t>συντεταγμένη όπου κάτι ενδιαφέρον συμβαίνει</a:t>
            </a:r>
            <a:endParaRPr 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l-GR" dirty="0"/>
              <a:t>Σάρωση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76600" y="1447800"/>
            <a:ext cx="1066800" cy="2286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86000" y="2819400"/>
            <a:ext cx="2590800" cy="20574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981200" y="2286000"/>
            <a:ext cx="2209800" cy="2971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29200" y="1981200"/>
            <a:ext cx="1066800" cy="1447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19400" y="4572000"/>
            <a:ext cx="990600" cy="15240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257800" y="4038600"/>
            <a:ext cx="304800" cy="18288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67400" y="4267200"/>
            <a:ext cx="228600" cy="838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562600" y="4419600"/>
            <a:ext cx="838200" cy="1219200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429000" y="12954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867400" y="21336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191000" y="22860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3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209800" y="2971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105400" y="3886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5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715000" y="46482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6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248400" y="4495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7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048000" y="5257800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8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1676400" y="12192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676400" y="14478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1676400" y="19812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1676400" y="22860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1676400" y="27432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1676400" y="28194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1676400" y="3429000"/>
            <a:ext cx="5257800" cy="0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7315200" y="1143000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Πρόσθεση </a:t>
            </a:r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315200" y="1524000"/>
            <a:ext cx="138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Πρόσθεση </a:t>
            </a:r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15200" y="1905000"/>
            <a:ext cx="138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Πρόσθεση </a:t>
            </a:r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15200" y="228600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Αναφορά τομής </a:t>
            </a:r>
            <a:r>
              <a:rPr lang="en-US" dirty="0"/>
              <a:t>s</a:t>
            </a:r>
            <a:r>
              <a:rPr lang="el-GR" baseline="-25000" dirty="0"/>
              <a:t>1  </a:t>
            </a:r>
            <a:r>
              <a:rPr lang="el-GR" dirty="0"/>
              <a:t>και </a:t>
            </a:r>
            <a:r>
              <a:rPr lang="en-US" dirty="0"/>
              <a:t>s</a:t>
            </a:r>
            <a:r>
              <a:rPr lang="el-GR" baseline="-25000" dirty="0"/>
              <a:t>3</a:t>
            </a:r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7315200" y="2895600"/>
            <a:ext cx="138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Πρόσθεση </a:t>
            </a:r>
            <a:r>
              <a:rPr lang="en-US" dirty="0"/>
              <a:t>s</a:t>
            </a:r>
            <a:r>
              <a:rPr lang="el-GR" baseline="-25000" dirty="0"/>
              <a:t>4</a:t>
            </a:r>
            <a:endParaRPr lang="en-US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7315200" y="3276600"/>
            <a:ext cx="1784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Αφαίρεση </a:t>
            </a:r>
            <a:r>
              <a:rPr lang="en-US" dirty="0"/>
              <a:t>s</a:t>
            </a:r>
            <a:r>
              <a:rPr lang="el-GR" baseline="-25000" dirty="0"/>
              <a:t>2</a:t>
            </a:r>
            <a:r>
              <a:rPr lang="el-GR" dirty="0"/>
              <a:t> κοκ.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3" grpId="0" animBg="1"/>
      <p:bldP spid="53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52600"/>
            <a:ext cx="3657600" cy="426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Υπέρθεση Χαρτών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60960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600" dirty="0"/>
              <a:t>Η υπέρθεση χαρτών είναι ο συνδυασμός δύο ή περισσοτέρων στρωμάτων. Μπορούμε να απαντήσουμε ερωτήσεις όπως:</a:t>
            </a:r>
            <a:endParaRPr lang="en-US" sz="2600" dirty="0"/>
          </a:p>
          <a:p>
            <a:pPr marL="0" indent="0">
              <a:buNone/>
            </a:pPr>
            <a:endParaRPr lang="el-GR" sz="2800" dirty="0"/>
          </a:p>
          <a:p>
            <a:pPr marL="982663" indent="-450850">
              <a:buClr>
                <a:srgbClr val="C00000"/>
              </a:buClr>
              <a:buFont typeface="Wingdings" pitchFamily="2" charset="2"/>
              <a:buChar char="Ø"/>
            </a:pPr>
            <a:r>
              <a:rPr lang="el-GR" sz="2400" dirty="0"/>
              <a:t>Ποιο είναι το συνολικό μήκος δρόμων εντός του δάσους;</a:t>
            </a:r>
          </a:p>
          <a:p>
            <a:pPr marL="982663" indent="-450850">
              <a:buClr>
                <a:srgbClr val="C00000"/>
              </a:buClr>
              <a:buFont typeface="Wingdings" pitchFamily="2" charset="2"/>
              <a:buChar char="Ø"/>
            </a:pPr>
            <a:r>
              <a:rPr lang="el-GR" sz="2400" dirty="0"/>
              <a:t>Ποια είναι η καλλιεργήσιμη έκταση σε απόσταση 1 χλμ. από ένα ποτάμι;</a:t>
            </a:r>
          </a:p>
          <a:p>
            <a:pPr marL="982663" indent="-450850">
              <a:buClr>
                <a:srgbClr val="C00000"/>
              </a:buClr>
              <a:buFont typeface="Wingdings" pitchFamily="2" charset="2"/>
              <a:buChar char="Ø"/>
            </a:pPr>
            <a:r>
              <a:rPr lang="el-GR" sz="2400" dirty="0"/>
              <a:t>Πόσες πόλεις είναι σε απόσταση 10 χλμ. από λίμνες;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Συμβάντα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Ένα συμβάν υπάρχει όταν η ευθεία σάρωσης είναι:</a:t>
            </a:r>
          </a:p>
          <a:p>
            <a:pPr marL="0" indent="0">
              <a:buNone/>
            </a:pPr>
            <a:endParaRPr lang="en-US" sz="1900" dirty="0"/>
          </a:p>
          <a:p>
            <a:pPr lvl="1"/>
            <a:r>
              <a:rPr lang="el-GR" dirty="0"/>
              <a:t>ένα πάνω άκρο του ευθύγραμμου τμήματος</a:t>
            </a:r>
            <a:endParaRPr lang="en-US" dirty="0"/>
          </a:p>
          <a:p>
            <a:pPr lvl="1"/>
            <a:r>
              <a:rPr lang="el-GR" dirty="0"/>
              <a:t>ένα κάτω άκρο του ευθύγραμμου τμήματος</a:t>
            </a:r>
            <a:endParaRPr lang="en-US" dirty="0"/>
          </a:p>
          <a:p>
            <a:pPr lvl="1"/>
            <a:r>
              <a:rPr lang="el-GR" dirty="0"/>
              <a:t>ένα σημείο τομής</a:t>
            </a:r>
            <a:endParaRPr lang="en-US" dirty="0"/>
          </a:p>
          <a:p>
            <a:pPr>
              <a:buNone/>
            </a:pPr>
            <a:endParaRPr lang="el-GR" sz="1800" dirty="0"/>
          </a:p>
          <a:p>
            <a:pPr marL="0" indent="0">
              <a:buNone/>
            </a:pPr>
            <a:r>
              <a:rPr lang="el-GR" dirty="0"/>
              <a:t>Σε κάθε περίπτωση η κατάσταση μεταβάλλεται. Στην τρίτη περίπτωση μάλιστα παράγουμε και έξοδο.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Καταστασιακή</a:t>
            </a:r>
            <a:r>
              <a:rPr lang="el-GR" dirty="0"/>
              <a:t> Δομή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dirty="0"/>
              <a:t>Χρησιμοποιούμε ένα ζυγισμένο δυαδικό δένδρο με τα ευθύγραμμα τμήματα στα φύλλα ως τη </a:t>
            </a:r>
            <a:r>
              <a:rPr lang="el-GR" dirty="0" err="1"/>
              <a:t>καταστασιακή</a:t>
            </a:r>
            <a:r>
              <a:rPr lang="el-GR" dirty="0"/>
              <a:t> δομή.</a:t>
            </a:r>
            <a:endParaRPr 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653086" cy="3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l-GR" dirty="0"/>
              <a:t>Παράδειγμα</a:t>
            </a:r>
            <a:endParaRPr lang="en-US" dirty="0"/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8" name="Rectangle 31"/>
          <p:cNvSpPr>
            <a:spLocks noChangeArrowheads="1"/>
          </p:cNvSpPr>
          <p:nvPr/>
        </p:nvSpPr>
        <p:spPr bwMode="auto">
          <a:xfrm>
            <a:off x="4556125" y="4194175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K</a:t>
            </a:r>
          </a:p>
        </p:txBody>
      </p:sp>
      <p:sp>
        <p:nvSpPr>
          <p:cNvPr id="20509" name="Rectangle 32"/>
          <p:cNvSpPr>
            <a:spLocks noChangeArrowheads="1"/>
          </p:cNvSpPr>
          <p:nvPr/>
        </p:nvSpPr>
        <p:spPr bwMode="auto">
          <a:xfrm>
            <a:off x="5241925" y="4803775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L</a:t>
            </a:r>
          </a:p>
        </p:txBody>
      </p:sp>
      <p:sp>
        <p:nvSpPr>
          <p:cNvPr id="20510" name="Rectangle 33"/>
          <p:cNvSpPr>
            <a:spLocks noChangeArrowheads="1"/>
          </p:cNvSpPr>
          <p:nvPr/>
        </p:nvSpPr>
        <p:spPr bwMode="auto">
          <a:xfrm>
            <a:off x="6461125" y="4803775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O</a:t>
            </a:r>
          </a:p>
        </p:txBody>
      </p:sp>
      <p:sp>
        <p:nvSpPr>
          <p:cNvPr id="20511" name="Rectangle 34"/>
          <p:cNvSpPr>
            <a:spLocks noChangeArrowheads="1"/>
          </p:cNvSpPr>
          <p:nvPr/>
        </p:nvSpPr>
        <p:spPr bwMode="auto">
          <a:xfrm>
            <a:off x="7070725" y="3965575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N</a:t>
            </a:r>
          </a:p>
        </p:txBody>
      </p:sp>
      <p:sp>
        <p:nvSpPr>
          <p:cNvPr id="20512" name="Rectangle 35"/>
          <p:cNvSpPr>
            <a:spLocks noChangeArrowheads="1"/>
          </p:cNvSpPr>
          <p:nvPr/>
        </p:nvSpPr>
        <p:spPr bwMode="auto">
          <a:xfrm>
            <a:off x="8213725" y="3965575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M</a:t>
            </a:r>
          </a:p>
        </p:txBody>
      </p:sp>
      <p:sp>
        <p:nvSpPr>
          <p:cNvPr id="20513" name="Line 36"/>
          <p:cNvSpPr>
            <a:spLocks noChangeShapeType="1"/>
          </p:cNvSpPr>
          <p:nvPr/>
        </p:nvSpPr>
        <p:spPr bwMode="auto">
          <a:xfrm flipH="1">
            <a:off x="5546725" y="270827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4" name="Line 37"/>
          <p:cNvSpPr>
            <a:spLocks noChangeShapeType="1"/>
          </p:cNvSpPr>
          <p:nvPr/>
        </p:nvSpPr>
        <p:spPr bwMode="auto">
          <a:xfrm>
            <a:off x="5546726" y="3511550"/>
            <a:ext cx="523874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5" name="Line 38"/>
          <p:cNvSpPr>
            <a:spLocks noChangeShapeType="1"/>
          </p:cNvSpPr>
          <p:nvPr/>
        </p:nvSpPr>
        <p:spPr bwMode="auto">
          <a:xfrm flipH="1">
            <a:off x="4822824" y="3508375"/>
            <a:ext cx="663574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39"/>
          <p:cNvSpPr>
            <a:spLocks noChangeShapeType="1"/>
          </p:cNvSpPr>
          <p:nvPr/>
        </p:nvSpPr>
        <p:spPr bwMode="auto">
          <a:xfrm flipH="1">
            <a:off x="5508625" y="4194175"/>
            <a:ext cx="4953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7" name="Line 40"/>
          <p:cNvSpPr>
            <a:spLocks noChangeShapeType="1"/>
          </p:cNvSpPr>
          <p:nvPr/>
        </p:nvSpPr>
        <p:spPr bwMode="auto">
          <a:xfrm>
            <a:off x="6096000" y="4159250"/>
            <a:ext cx="593725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Line 42"/>
          <p:cNvSpPr>
            <a:spLocks noChangeShapeType="1"/>
          </p:cNvSpPr>
          <p:nvPr/>
        </p:nvSpPr>
        <p:spPr bwMode="auto">
          <a:xfrm flipH="1">
            <a:off x="7299325" y="3432175"/>
            <a:ext cx="24447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9" name="Line 43"/>
          <p:cNvSpPr>
            <a:spLocks noChangeShapeType="1"/>
          </p:cNvSpPr>
          <p:nvPr/>
        </p:nvSpPr>
        <p:spPr bwMode="auto">
          <a:xfrm>
            <a:off x="7664450" y="3394075"/>
            <a:ext cx="8159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0" name="Line 44"/>
          <p:cNvSpPr>
            <a:spLocks noChangeShapeType="1"/>
          </p:cNvSpPr>
          <p:nvPr/>
        </p:nvSpPr>
        <p:spPr bwMode="auto">
          <a:xfrm>
            <a:off x="6570662" y="2708274"/>
            <a:ext cx="973137" cy="6342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1" name="Text Box 45"/>
          <p:cNvSpPr txBox="1">
            <a:spLocks noChangeArrowheads="1"/>
          </p:cNvSpPr>
          <p:nvPr/>
        </p:nvSpPr>
        <p:spPr bwMode="auto">
          <a:xfrm>
            <a:off x="5683250" y="3244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K</a:t>
            </a:r>
          </a:p>
        </p:txBody>
      </p:sp>
      <p:sp>
        <p:nvSpPr>
          <p:cNvPr id="20522" name="Text Box 46"/>
          <p:cNvSpPr txBox="1">
            <a:spLocks noChangeArrowheads="1"/>
          </p:cNvSpPr>
          <p:nvPr/>
        </p:nvSpPr>
        <p:spPr bwMode="auto">
          <a:xfrm>
            <a:off x="6216650" y="37020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L</a:t>
            </a:r>
          </a:p>
        </p:txBody>
      </p:sp>
      <p:sp>
        <p:nvSpPr>
          <p:cNvPr id="20523" name="Text Box 47"/>
          <p:cNvSpPr txBox="1">
            <a:spLocks noChangeArrowheads="1"/>
          </p:cNvSpPr>
          <p:nvPr/>
        </p:nvSpPr>
        <p:spPr bwMode="auto">
          <a:xfrm>
            <a:off x="7664450" y="27876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</p:txBody>
      </p:sp>
      <p:sp>
        <p:nvSpPr>
          <p:cNvPr id="20524" name="Text Box 48"/>
          <p:cNvSpPr txBox="1">
            <a:spLocks noChangeArrowheads="1"/>
          </p:cNvSpPr>
          <p:nvPr/>
        </p:nvSpPr>
        <p:spPr bwMode="auto">
          <a:xfrm>
            <a:off x="6613525" y="20605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O</a:t>
            </a: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 rot="5400000" flipV="1">
            <a:off x="555625" y="3165475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rot="5400000" flipV="1">
            <a:off x="1089025" y="3241675"/>
            <a:ext cx="2133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 rot="5400000">
            <a:off x="746125" y="4041775"/>
            <a:ext cx="2057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 rot="5400000">
            <a:off x="1622425" y="377507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 rot="5400000">
            <a:off x="2308225" y="3622675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Oval 12"/>
          <p:cNvSpPr>
            <a:spLocks noChangeArrowheads="1"/>
          </p:cNvSpPr>
          <p:nvPr/>
        </p:nvSpPr>
        <p:spPr bwMode="auto">
          <a:xfrm rot="5400000">
            <a:off x="936625" y="26320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3"/>
          <p:cNvSpPr>
            <a:spLocks noChangeArrowheads="1"/>
          </p:cNvSpPr>
          <p:nvPr/>
        </p:nvSpPr>
        <p:spPr bwMode="auto">
          <a:xfrm rot="5400000">
            <a:off x="1546225" y="40798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4"/>
          <p:cNvSpPr>
            <a:spLocks noChangeArrowheads="1"/>
          </p:cNvSpPr>
          <p:nvPr/>
        </p:nvSpPr>
        <p:spPr bwMode="auto">
          <a:xfrm rot="5400000">
            <a:off x="1774825" y="30130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5"/>
          <p:cNvSpPr>
            <a:spLocks noChangeArrowheads="1"/>
          </p:cNvSpPr>
          <p:nvPr/>
        </p:nvSpPr>
        <p:spPr bwMode="auto">
          <a:xfrm rot="5400000">
            <a:off x="1622425" y="50704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Oval 16"/>
          <p:cNvSpPr>
            <a:spLocks noChangeArrowheads="1"/>
          </p:cNvSpPr>
          <p:nvPr/>
        </p:nvSpPr>
        <p:spPr bwMode="auto">
          <a:xfrm rot="5400000">
            <a:off x="1927225" y="46894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Oval 17"/>
          <p:cNvSpPr>
            <a:spLocks noChangeArrowheads="1"/>
          </p:cNvSpPr>
          <p:nvPr/>
        </p:nvSpPr>
        <p:spPr bwMode="auto">
          <a:xfrm rot="5400000">
            <a:off x="2536825" y="33178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Oval 18"/>
          <p:cNvSpPr>
            <a:spLocks noChangeArrowheads="1"/>
          </p:cNvSpPr>
          <p:nvPr/>
        </p:nvSpPr>
        <p:spPr bwMode="auto">
          <a:xfrm rot="5400000">
            <a:off x="2994025" y="45370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9"/>
          <p:cNvSpPr>
            <a:spLocks noChangeArrowheads="1"/>
          </p:cNvSpPr>
          <p:nvPr/>
        </p:nvSpPr>
        <p:spPr bwMode="auto">
          <a:xfrm rot="5400000">
            <a:off x="2308225" y="44608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20"/>
          <p:cNvSpPr>
            <a:spLocks noChangeArrowheads="1"/>
          </p:cNvSpPr>
          <p:nvPr/>
        </p:nvSpPr>
        <p:spPr bwMode="auto">
          <a:xfrm rot="5400000">
            <a:off x="1851025" y="23272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21"/>
          <p:cNvSpPr>
            <a:spLocks noChangeArrowheads="1"/>
          </p:cNvSpPr>
          <p:nvPr/>
        </p:nvSpPr>
        <p:spPr bwMode="auto">
          <a:xfrm rot="5400000">
            <a:off x="3222625" y="2784475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22"/>
          <p:cNvSpPr txBox="1">
            <a:spLocks noChangeArrowheads="1"/>
          </p:cNvSpPr>
          <p:nvPr/>
        </p:nvSpPr>
        <p:spPr bwMode="auto">
          <a:xfrm>
            <a:off x="1445419" y="3113882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0500" name="Text Box 23"/>
          <p:cNvSpPr txBox="1">
            <a:spLocks noChangeArrowheads="1"/>
          </p:cNvSpPr>
          <p:nvPr/>
        </p:nvSpPr>
        <p:spPr bwMode="auto">
          <a:xfrm>
            <a:off x="819150" y="3054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K</a:t>
            </a:r>
          </a:p>
        </p:txBody>
      </p:sp>
      <p:sp>
        <p:nvSpPr>
          <p:cNvPr id="20501" name="Text Box 24"/>
          <p:cNvSpPr txBox="1">
            <a:spLocks noChangeArrowheads="1"/>
          </p:cNvSpPr>
          <p:nvPr/>
        </p:nvSpPr>
        <p:spPr bwMode="auto">
          <a:xfrm>
            <a:off x="3155950" y="36131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20502" name="Text Box 25"/>
          <p:cNvSpPr txBox="1">
            <a:spLocks noChangeArrowheads="1"/>
          </p:cNvSpPr>
          <p:nvPr/>
        </p:nvSpPr>
        <p:spPr bwMode="auto">
          <a:xfrm>
            <a:off x="2495550" y="35877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20503" name="Text Box 26"/>
          <p:cNvSpPr txBox="1">
            <a:spLocks noChangeArrowheads="1"/>
          </p:cNvSpPr>
          <p:nvPr/>
        </p:nvSpPr>
        <p:spPr bwMode="auto">
          <a:xfrm>
            <a:off x="2029619" y="2605882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20525" name="Line 49"/>
          <p:cNvSpPr>
            <a:spLocks noChangeShapeType="1"/>
          </p:cNvSpPr>
          <p:nvPr/>
        </p:nvSpPr>
        <p:spPr bwMode="auto">
          <a:xfrm rot="5400000">
            <a:off x="2003425" y="2022475"/>
            <a:ext cx="0" cy="3048000"/>
          </a:xfrm>
          <a:prstGeom prst="line">
            <a:avLst/>
          </a:prstGeom>
          <a:noFill/>
          <a:ln w="38100">
            <a:solidFill>
              <a:srgbClr val="3399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Oval 27"/>
          <p:cNvSpPr>
            <a:spLocks noChangeArrowheads="1"/>
          </p:cNvSpPr>
          <p:nvPr/>
        </p:nvSpPr>
        <p:spPr bwMode="auto">
          <a:xfrm>
            <a:off x="6384925" y="25177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8"/>
          <p:cNvSpPr>
            <a:spLocks noChangeArrowheads="1"/>
          </p:cNvSpPr>
          <p:nvPr/>
        </p:nvSpPr>
        <p:spPr bwMode="auto">
          <a:xfrm>
            <a:off x="5394325" y="32797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9"/>
          <p:cNvSpPr>
            <a:spLocks noChangeArrowheads="1"/>
          </p:cNvSpPr>
          <p:nvPr/>
        </p:nvSpPr>
        <p:spPr bwMode="auto">
          <a:xfrm>
            <a:off x="7451725" y="32035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30"/>
          <p:cNvSpPr>
            <a:spLocks noChangeArrowheads="1"/>
          </p:cNvSpPr>
          <p:nvPr/>
        </p:nvSpPr>
        <p:spPr bwMode="auto">
          <a:xfrm>
            <a:off x="5927725" y="396557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775325" y="5410200"/>
            <a:ext cx="20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err="1"/>
              <a:t>Καταστασιακή</a:t>
            </a:r>
            <a:r>
              <a:rPr lang="el-GR" dirty="0"/>
              <a:t> δομή</a:t>
            </a:r>
          </a:p>
        </p:txBody>
      </p:sp>
    </p:spTree>
    <p:extLst>
      <p:ext uri="{BB962C8B-B14F-4D97-AF65-F5344CB8AC3E}">
        <p14:creationId xmlns:p14="http://schemas.microsoft.com/office/powerpoint/2010/main" val="71184640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Συμβάντα και Αλλαγή Κατάστασης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ένα πάνω άκρο του ευθύγραμμου τμήματος</a:t>
            </a:r>
          </a:p>
          <a:p>
            <a:pPr lvl="1"/>
            <a:r>
              <a:rPr lang="el-GR" dirty="0"/>
              <a:t>Ένθεση του νέου τμήματος στην δομή</a:t>
            </a:r>
          </a:p>
          <a:p>
            <a:pPr lvl="1">
              <a:buNone/>
            </a:pPr>
            <a:endParaRPr lang="en-US" dirty="0"/>
          </a:p>
          <a:p>
            <a:r>
              <a:rPr lang="el-GR" dirty="0"/>
              <a:t>ένα κάτω άκρο του ευθύγραμμου τμήματος</a:t>
            </a:r>
          </a:p>
          <a:p>
            <a:pPr lvl="1"/>
            <a:r>
              <a:rPr lang="el-GR" dirty="0"/>
              <a:t>διαγραφή του υπάρχοντος τμήματος από δομή</a:t>
            </a:r>
          </a:p>
          <a:p>
            <a:pPr lvl="1">
              <a:buNone/>
            </a:pPr>
            <a:endParaRPr lang="en-US" dirty="0"/>
          </a:p>
          <a:p>
            <a:r>
              <a:rPr lang="el-GR" dirty="0"/>
              <a:t>ένα σημείο τομής</a:t>
            </a:r>
          </a:p>
          <a:p>
            <a:pPr lvl="1"/>
            <a:r>
              <a:rPr lang="el-GR" dirty="0"/>
              <a:t>ανταλλαγή δύο γειτονικών φύλλων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Εύρεση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l-GR" dirty="0"/>
              <a:t>Πριν την εκκίνηση του αλγορίθμου σάρωσης γνωρίζουμε </a:t>
            </a:r>
            <a:r>
              <a:rPr lang="el-GR" dirty="0">
                <a:solidFill>
                  <a:srgbClr val="C00000"/>
                </a:solidFill>
              </a:rPr>
              <a:t>όλα τα συμβάντα </a:t>
            </a:r>
            <a:r>
              <a:rPr lang="el-GR" dirty="0"/>
              <a:t>που αντιστοιχούν σε πάνω και κάτω άκρα διαστημάτων. </a:t>
            </a:r>
          </a:p>
          <a:p>
            <a:pPr marL="0" indent="0">
              <a:lnSpc>
                <a:spcPct val="110000"/>
              </a:lnSpc>
              <a:buNone/>
            </a:pPr>
            <a:endParaRPr lang="el-GR" dirty="0"/>
          </a:p>
          <a:p>
            <a:pPr marL="0" indent="0">
              <a:lnSpc>
                <a:spcPct val="110000"/>
              </a:lnSpc>
              <a:buNone/>
            </a:pPr>
            <a:r>
              <a:rPr lang="el-GR" dirty="0"/>
              <a:t>Πώς όμως βρίσκουμε τα συμβάντα που αντιστοιχούν σε σημεία τομής;</a:t>
            </a:r>
          </a:p>
          <a:p>
            <a:pPr marL="0" indent="0">
              <a:lnSpc>
                <a:spcPct val="110000"/>
              </a:lnSpc>
              <a:buNone/>
            </a:pPr>
            <a:endParaRPr lang="el-GR" dirty="0"/>
          </a:p>
          <a:p>
            <a:pPr marL="0" indent="0">
              <a:lnSpc>
                <a:spcPct val="110000"/>
              </a:lnSpc>
              <a:buNone/>
            </a:pPr>
            <a:r>
              <a:rPr lang="el-GR" dirty="0"/>
              <a:t>Δύο ευθύγραμμα τμήματα τέμνονται μόνο όταν είναι οριζόντιοι γείτονες.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Εύρεση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b="1" dirty="0">
                <a:solidFill>
                  <a:srgbClr val="C00000"/>
                </a:solidFill>
              </a:rPr>
              <a:t>Λήμμα: </a:t>
            </a:r>
            <a:r>
              <a:rPr lang="el-GR" dirty="0"/>
              <a:t>Δύο ευθύγραμμα τμήματα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and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l-GR" dirty="0"/>
              <a:t>τέμνονται μόνο μετά αφού γίνουν οριζόντιοι γείτονες. </a:t>
            </a:r>
          </a:p>
          <a:p>
            <a:pPr marL="0" indent="0">
              <a:buNone/>
            </a:pPr>
            <a:r>
              <a:rPr lang="el-GR" b="1" dirty="0">
                <a:solidFill>
                  <a:srgbClr val="C00000"/>
                </a:solidFill>
              </a:rPr>
              <a:t>Απόδειξη:</a:t>
            </a:r>
            <a:r>
              <a:rPr lang="el-GR" dirty="0"/>
              <a:t> Φανταστείτε ότι η ευθεία σάρωσης είναι μόλις πιο πάνω από το σημείο τομής του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l-GR" dirty="0"/>
              <a:t>αλλά κάτω από κάθε άλλο συμβάν. </a:t>
            </a:r>
            <a:endParaRPr lang="en-US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371600"/>
            <a:ext cx="22215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Ουρά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l-GR" dirty="0"/>
              <a:t>Η Ουρά Συμβάντων είναι ένα ζυγισμένο δυαδικό δένδρο αφού κατά τη διάρκεια της σάρωσης ανακαλύπτουμε νέα συμβάντα που θα γίνουν αργότερα.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l-GR" dirty="0"/>
              <a:t>Γνωρίζουμε τα συμβάντα των άκρων εκ των προτέρων αλλά βρίσκουμε τα συμβάντα των τομών όταν τα αντίστοιχα τμήματα είναι οριζοντίως γειτονικά.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 Αλγορίθμου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l-GR" b="1" dirty="0"/>
              <a:t>Αλγόριθμος</a:t>
            </a:r>
            <a:r>
              <a:rPr lang="el-GR" dirty="0"/>
              <a:t> </a:t>
            </a:r>
            <a:r>
              <a:rPr lang="el-GR" dirty="0" err="1"/>
              <a:t>ΕύρεσηΣημείωνΤομής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l-GR" b="1" dirty="0"/>
              <a:t>Είσοδος:</a:t>
            </a:r>
            <a:r>
              <a:rPr lang="en-US" dirty="0"/>
              <a:t> </a:t>
            </a:r>
            <a:r>
              <a:rPr lang="el-GR" dirty="0"/>
              <a:t>Ένα σύνολο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τμημάτων στο επίπεδο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l-GR" b="1" dirty="0"/>
              <a:t>Έξοδος:</a:t>
            </a:r>
            <a:r>
              <a:rPr lang="en-US" dirty="0"/>
              <a:t> </a:t>
            </a:r>
            <a:r>
              <a:rPr lang="el-GR" dirty="0"/>
              <a:t>Τα σημεία τομής μεταξύ των τμημάτων του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, </a:t>
            </a:r>
            <a:r>
              <a:rPr lang="el-GR" dirty="0"/>
              <a:t>και τα τμήματα που τα αποτελούν.</a:t>
            </a:r>
          </a:p>
          <a:p>
            <a:pPr>
              <a:lnSpc>
                <a:spcPct val="120000"/>
              </a:lnSpc>
              <a:buNone/>
            </a:pPr>
            <a:endParaRPr lang="el-G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Κενή ουρά συμβάντων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/>
              <a:t>. </a:t>
            </a:r>
            <a:r>
              <a:rPr lang="el-GR" dirty="0"/>
              <a:t>Ένθεση των άκρων των τμημάτων του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l-GR" dirty="0"/>
              <a:t> μαζί με τα αντίστοιχα τμήματα για το άνω άκρο.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Αρχικοποίηση της </a:t>
            </a:r>
            <a:r>
              <a:rPr lang="el-GR" dirty="0" err="1"/>
              <a:t>καταστασιακής</a:t>
            </a:r>
            <a:r>
              <a:rPr lang="el-GR" dirty="0"/>
              <a:t> δομής </a:t>
            </a:r>
            <a:r>
              <a:rPr lang="en-US" dirty="0">
                <a:solidFill>
                  <a:srgbClr val="0070C0"/>
                </a:solidFill>
              </a:rPr>
              <a:t>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b="1" dirty="0"/>
              <a:t>ενόσω</a:t>
            </a:r>
            <a:r>
              <a:rPr lang="el-GR" dirty="0"/>
              <a:t> η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/>
              <a:t> </a:t>
            </a:r>
            <a:r>
              <a:rPr lang="el-GR" dirty="0"/>
              <a:t>δεν είναι άδεια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 	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l-GR" dirty="0"/>
              <a:t>καθόρισε το επόμενο συμβάν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l-GR" dirty="0" err="1"/>
              <a:t>διέγραψέ</a:t>
            </a:r>
            <a:r>
              <a:rPr lang="el-GR" dirty="0"/>
              <a:t> το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 		</a:t>
            </a:r>
            <a:r>
              <a:rPr lang="el-GR" dirty="0" err="1"/>
              <a:t>ΧειρισμόςΣημείουΣυμβάντος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Χειρισμός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dirty="0"/>
              <a:t>Αν ένα συμβάν αναφέρεται σε άνω άκρο τότε</a:t>
            </a:r>
            <a:r>
              <a:rPr lang="en-US" dirty="0"/>
              <a:t>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Αναζήτησε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 </a:t>
            </a:r>
            <a:r>
              <a:rPr lang="el-GR" dirty="0"/>
              <a:t>στο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</a:t>
            </a:r>
            <a:r>
              <a:rPr lang="el-GR" dirty="0"/>
              <a:t>και ένθεσε το </a:t>
            </a:r>
            <a:r>
              <a:rPr lang="en-US" dirty="0">
                <a:solidFill>
                  <a:srgbClr val="0070C0"/>
                </a:solidFill>
              </a:rPr>
              <a:t>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 το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τέμνει τον αριστερό γείτονα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</a:t>
            </a:r>
            <a:r>
              <a:rPr lang="el-GR" dirty="0"/>
              <a:t>τότε καθορίζουμε το σημείο τομής και το ενθέτουμε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 η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τέμνει τον δεξιό γείτονα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</a:t>
            </a:r>
            <a:r>
              <a:rPr lang="el-GR" dirty="0"/>
              <a:t>τότε καθόρισε το σημείο τομής και ένθεσέ το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743200"/>
            <a:ext cx="35147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Χειρισμός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dirty="0"/>
              <a:t>Αν το συμβάν είναι ένα κάτω άκρο τότε: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Αναζήτησε το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, </a:t>
            </a:r>
            <a:r>
              <a:rPr lang="el-GR" dirty="0"/>
              <a:t>και διέγραψε το </a:t>
            </a:r>
            <a:r>
              <a:rPr lang="en-US" dirty="0">
                <a:solidFill>
                  <a:srgbClr val="0070C0"/>
                </a:solidFill>
              </a:rPr>
              <a:t>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Έστω </a:t>
            </a:r>
            <a:r>
              <a:rPr lang="en-US" i="1" dirty="0" err="1">
                <a:solidFill>
                  <a:srgbClr val="0070C0"/>
                </a:solidFill>
              </a:rPr>
              <a:t>s</a:t>
            </a:r>
            <a:r>
              <a:rPr lang="en-US" i="1" baseline="-25000" dirty="0" err="1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l-GR" dirty="0"/>
              <a:t>και </a:t>
            </a:r>
            <a:r>
              <a:rPr lang="en-US" i="1" dirty="0" err="1">
                <a:solidFill>
                  <a:srgbClr val="0070C0"/>
                </a:solidFill>
              </a:rPr>
              <a:t>s</a:t>
            </a:r>
            <a:r>
              <a:rPr lang="en-US" i="1" baseline="-25000" dirty="0" err="1">
                <a:solidFill>
                  <a:srgbClr val="0070C0"/>
                </a:solidFill>
              </a:rPr>
              <a:t>r</a:t>
            </a:r>
            <a:r>
              <a:rPr lang="en-US" dirty="0"/>
              <a:t> </a:t>
            </a:r>
            <a:r>
              <a:rPr lang="el-GR" dirty="0"/>
              <a:t>ο αριστερός και ο δεξιός γείτονας του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(</a:t>
            </a:r>
            <a:r>
              <a:rPr lang="el-GR" dirty="0"/>
              <a:t>πριν τη διαγραφή</a:t>
            </a:r>
            <a:r>
              <a:rPr lang="en-US" dirty="0"/>
              <a:t>). </a:t>
            </a:r>
            <a:r>
              <a:rPr lang="el-GR" dirty="0"/>
              <a:t>Αν τέμνονται κάτω από την ευθεία σάρωσης</a:t>
            </a:r>
            <a:r>
              <a:rPr lang="en-US" dirty="0"/>
              <a:t>, </a:t>
            </a:r>
            <a:r>
              <a:rPr lang="el-GR" dirty="0"/>
              <a:t>τότε ένθεσε το σημείο τομής ως συμβάν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438400"/>
            <a:ext cx="34480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52600"/>
            <a:ext cx="3657600" cy="426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Υπέρθεση Χαρτών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60960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2800" dirty="0"/>
              <a:t>Για να λύσουμε το πρόβλημα της υπέρθεσης χαρτών θα χρειαστούμε τουλάχιστον να είμαστε σε θέση να υπολογίζουμε </a:t>
            </a:r>
            <a:r>
              <a:rPr lang="el-GR" sz="2800" dirty="0">
                <a:solidFill>
                  <a:srgbClr val="FF0000"/>
                </a:solidFill>
              </a:rPr>
              <a:t>σημεία τομής από δύο σύνολα από ευθύγραμμα τμήματα </a:t>
            </a:r>
            <a:r>
              <a:rPr lang="el-GR" sz="2800" dirty="0"/>
              <a:t>(ή από σύνορα μεταξύ περιοχών)</a:t>
            </a: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Χειρισμός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dirty="0"/>
              <a:t>Αν το συμβάν είναι ένα σημείο τομής τότε:</a:t>
            </a:r>
          </a:p>
          <a:p>
            <a:pPr marL="0" indent="0">
              <a:lnSpc>
                <a:spcPct val="120000"/>
              </a:lnSpc>
              <a:buNone/>
            </a:pPr>
            <a:endParaRPr lang="el-G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Αντάλλαξε τα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l-GR" dirty="0">
                <a:solidFill>
                  <a:srgbClr val="0070C0"/>
                </a:solidFill>
              </a:rPr>
              <a:t>΄</a:t>
            </a:r>
            <a:r>
              <a:rPr lang="el-GR" dirty="0"/>
              <a:t>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endParaRPr lang="el-GR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 το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l-GR" dirty="0">
                <a:solidFill>
                  <a:srgbClr val="0070C0"/>
                </a:solidFill>
              </a:rPr>
              <a:t>΄</a:t>
            </a:r>
            <a:r>
              <a:rPr lang="en-US" dirty="0"/>
              <a:t> </a:t>
            </a:r>
            <a:r>
              <a:rPr lang="el-GR" dirty="0"/>
              <a:t>και ο νέος αριστερός του γείτονας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  <a:r>
              <a:rPr lang="el-GR" dirty="0"/>
              <a:t>τέμνονται κάτω από την ευθεία σάρωσης τότε ένθεσε το σημείο τομής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  <a:endParaRPr lang="el-GR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 το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l-GR" dirty="0"/>
              <a:t>και ο νέος δεξιός του γείτονας στο </a:t>
            </a:r>
            <a:r>
              <a:rPr lang="el-GR" dirty="0">
                <a:solidFill>
                  <a:srgbClr val="0070C0"/>
                </a:solidFill>
              </a:rPr>
              <a:t>Τ</a:t>
            </a:r>
            <a:r>
              <a:rPr lang="el-GR" dirty="0"/>
              <a:t> τέμνονται κάτω της ευθείας σάρωσης τότε ένθεσε το σημείο τομής στην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Q</a:t>
            </a:r>
            <a:endParaRPr lang="el-GR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l-GR" dirty="0"/>
              <a:t>Ανέφερε το σημείο τομής</a:t>
            </a: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0" y="2286000"/>
            <a:ext cx="33337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Αποσαφηνίσεις…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dirty="0"/>
              <a:t>Μπορεί να συμβαίνει ότι δύο νέοι γείτονες να έχουν ήδη σημείο τομής πάνω από την ευθεία σάρωσης;</a:t>
            </a:r>
          </a:p>
          <a:p>
            <a:pPr marL="514350" indent="-514350">
              <a:buFont typeface="+mj-lt"/>
              <a:buAutoNum type="arabicPeriod"/>
            </a:pPr>
            <a:endParaRPr lang="el-GR" dirty="0"/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Μπορεί να συμβεί να ενθέσουμε ένα συμβάν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l-GR" dirty="0"/>
              <a:t> που να έχει ήδη εντεθεί;</a:t>
            </a: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09800"/>
            <a:ext cx="3664009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l-GR" dirty="0"/>
              <a:t>Πόσος χρόνος απαιτείται για ένα συμβάν;</a:t>
            </a:r>
          </a:p>
          <a:p>
            <a:pPr>
              <a:lnSpc>
                <a:spcPct val="110000"/>
              </a:lnSpc>
              <a:buNone/>
            </a:pP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l-GR" dirty="0"/>
              <a:t>Το πολύ μία αναζήτηση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  <a:r>
              <a:rPr lang="el-GR" dirty="0"/>
              <a:t>και/ή μία ένθεση, διαγραφή ή ανταλλαγή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l-GR" dirty="0"/>
              <a:t>Εύρεση το πολύ δύο γειτόνων στο </a:t>
            </a:r>
            <a:r>
              <a:rPr lang="en-US" dirty="0">
                <a:solidFill>
                  <a:srgbClr val="0070C0"/>
                </a:solidFill>
              </a:rPr>
              <a:t>T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l-GR" dirty="0"/>
              <a:t>Το πολύ μία διαγραφή και δύο ενθέσεις στην </a:t>
            </a:r>
            <a:r>
              <a:rPr lang="en-US" dirty="0">
                <a:solidFill>
                  <a:srgbClr val="0070C0"/>
                </a:solidFill>
              </a:rPr>
              <a:t>Q</a:t>
            </a:r>
          </a:p>
          <a:p>
            <a:pPr>
              <a:lnSpc>
                <a:spcPct val="110000"/>
              </a:lnSpc>
              <a:buNone/>
            </a:pPr>
            <a:endParaRPr lang="el-GR" dirty="0"/>
          </a:p>
          <a:p>
            <a:pPr marL="0" indent="0">
              <a:lnSpc>
                <a:spcPct val="110000"/>
              </a:lnSpc>
              <a:buNone/>
            </a:pPr>
            <a:r>
              <a:rPr lang="el-GR" dirty="0"/>
              <a:t>Αφού τα 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/>
              <a:t> </a:t>
            </a:r>
            <a:r>
              <a:rPr lang="el-GR" dirty="0"/>
              <a:t>είναι ζυγισμένα δυαδικά δένδρα, ο χειρισμός κάθε συμβάντος απαιτεί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log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l-GR" dirty="0"/>
              <a:t> χρόνο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Πλήθος Συμβάντων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/>
              <a:t> </a:t>
            </a:r>
            <a:r>
              <a:rPr lang="el-GR" dirty="0"/>
              <a:t>για τα κάτω και άνω άκρα</a:t>
            </a:r>
            <a:endParaRPr lang="en-US" dirty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/>
              <a:t> </a:t>
            </a:r>
            <a:r>
              <a:rPr lang="el-GR" dirty="0"/>
              <a:t>για το πλήθος των σημείων τομής</a:t>
            </a:r>
            <a:r>
              <a:rPr lang="en-US" dirty="0"/>
              <a:t>, </a:t>
            </a:r>
            <a:r>
              <a:rPr lang="el-GR" dirty="0"/>
              <a:t>αν υπάρχουν 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/>
              <a:t> </a:t>
            </a:r>
            <a:r>
              <a:rPr lang="el-GR" dirty="0"/>
              <a:t>συνολικά σημεία τομής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r>
              <a:rPr lang="el-GR" dirty="0"/>
              <a:t>Συνολικά: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συμβάντα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l-GR" dirty="0"/>
              <a:t>Η αρχικοποίηση απαιτεί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log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χρόνο </a:t>
            </a:r>
            <a:r>
              <a:rPr lang="en-US" dirty="0"/>
              <a:t>(</a:t>
            </a:r>
            <a:r>
              <a:rPr lang="el-GR" dirty="0"/>
              <a:t>τοποθέτηση όλων των άνω και κάτω άκρων στην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dirty="0"/>
              <a:t>)</a:t>
            </a:r>
            <a:endParaRPr lang="el-GR" dirty="0"/>
          </a:p>
          <a:p>
            <a:pPr marL="0" indent="0">
              <a:lnSpc>
                <a:spcPct val="120000"/>
              </a:lnSpc>
              <a:buNone/>
            </a:pPr>
            <a:endParaRPr lang="en-US" sz="1300" dirty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l-GR" dirty="0"/>
              <a:t>Κάθε ένα από τα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συμβάντα απαιτεί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log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χρόνο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l-GR" dirty="0"/>
              <a:t>Άρα ο αλγόριθμος απαιτεί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l-GR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l-GR" dirty="0">
                <a:solidFill>
                  <a:srgbClr val="C00000"/>
                </a:solidFill>
              </a:rPr>
              <a:t>+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 err="1">
                <a:solidFill>
                  <a:srgbClr val="C00000"/>
                </a:solidFill>
              </a:rPr>
              <a:t>log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l-GR" dirty="0"/>
              <a:t>χρόνο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l-GR" dirty="0"/>
              <a:t>Αν 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l-GR" dirty="0"/>
              <a:t>τότε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log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l-GR" dirty="0"/>
              <a:t>. Αν το 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/>
              <a:t> </a:t>
            </a:r>
            <a:r>
              <a:rPr lang="el-GR" dirty="0"/>
              <a:t>είναι τεράστιο τότε ο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αλγόριθμος είναι πιο αποδοτικός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Χώρος;;;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ουρά συμβάντων </a:t>
            </a:r>
            <a:r>
              <a:rPr lang="en-US" i="1" dirty="0">
                <a:solidFill>
                  <a:srgbClr val="0070C0"/>
                </a:solidFill>
              </a:rPr>
              <a:t>Q</a:t>
            </a:r>
            <a:r>
              <a:rPr lang="el-GR" dirty="0"/>
              <a:t> μπορεί να αποθηκεύει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συμβάντα, δηλαδή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 </a:t>
            </a:r>
            <a:r>
              <a:rPr lang="el-GR" dirty="0"/>
              <a:t>Πώς πετυχαίνω </a:t>
            </a:r>
            <a:r>
              <a:rPr lang="en-US" i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</a:t>
            </a:r>
            <a:r>
              <a:rPr lang="el-GR" dirty="0"/>
              <a:t>χώρο;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Απάντηση: αποθήκευση των συμβάντων που αφορούν τομές </a:t>
            </a:r>
            <a:r>
              <a:rPr lang="el-GR" u="sng" dirty="0">
                <a:solidFill>
                  <a:srgbClr val="C00000"/>
                </a:solidFill>
              </a:rPr>
              <a:t>μόνο</a:t>
            </a:r>
            <a:r>
              <a:rPr lang="el-GR" dirty="0"/>
              <a:t> μεταξύ γειτονικών κάθε φορά τμημάτων.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l-GR" dirty="0">
                <a:latin typeface="Arial" charset="0"/>
              </a:rPr>
              <a:t>Γενική Περίπτωση</a:t>
            </a:r>
            <a:endParaRPr lang="en-US" dirty="0">
              <a:latin typeface="Arial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458200" cy="969963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 </a:t>
            </a:r>
            <a:r>
              <a:rPr lang="en-US" sz="2000" dirty="0"/>
              <a:t>Bentley-</a:t>
            </a:r>
            <a:r>
              <a:rPr lang="en-US" sz="2000" dirty="0" err="1"/>
              <a:t>Ottman</a:t>
            </a:r>
            <a:r>
              <a:rPr lang="en-US" sz="2000" dirty="0"/>
              <a:t> [1979], </a:t>
            </a:r>
            <a:r>
              <a:rPr lang="en-US" sz="2000" dirty="0">
                <a:solidFill>
                  <a:schemeClr val="hlink"/>
                </a:solidFill>
              </a:rPr>
              <a:t>“Algorithms for reporting and counting geometric 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>
                <a:solidFill>
                  <a:schemeClr val="hlink"/>
                </a:solidFill>
              </a:rPr>
              <a:t> intersections,” IEEE Trans. </a:t>
            </a:r>
            <a:r>
              <a:rPr lang="en-US" sz="2000" dirty="0" err="1">
                <a:solidFill>
                  <a:schemeClr val="hlink"/>
                </a:solidFill>
              </a:rPr>
              <a:t>Comput</a:t>
            </a:r>
            <a:r>
              <a:rPr lang="en-US" sz="2000" dirty="0">
                <a:solidFill>
                  <a:schemeClr val="hlink"/>
                </a:solidFill>
              </a:rPr>
              <a:t>. C-28:643-647.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/>
              <a:t>	</a:t>
            </a:r>
            <a:r>
              <a:rPr lang="en-US" sz="2000" dirty="0">
                <a:solidFill>
                  <a:srgbClr val="FF3300"/>
                </a:solidFill>
              </a:rPr>
              <a:t>O((</a:t>
            </a:r>
            <a:r>
              <a:rPr lang="en-US" sz="2000" dirty="0" err="1">
                <a:solidFill>
                  <a:srgbClr val="FF3300"/>
                </a:solidFill>
              </a:rPr>
              <a:t>k+n</a:t>
            </a:r>
            <a:r>
              <a:rPr lang="en-US" sz="2000" dirty="0">
                <a:solidFill>
                  <a:srgbClr val="FF3300"/>
                </a:solidFill>
              </a:rPr>
              <a:t>) log n)  </a:t>
            </a:r>
            <a:r>
              <a:rPr lang="el-GR" sz="2000" dirty="0">
                <a:solidFill>
                  <a:srgbClr val="FF3300"/>
                </a:solidFill>
              </a:rPr>
              <a:t>χρόνος και </a:t>
            </a:r>
            <a:r>
              <a:rPr lang="en-US" sz="2000" dirty="0">
                <a:solidFill>
                  <a:srgbClr val="FF3300"/>
                </a:solidFill>
              </a:rPr>
              <a:t>O(n) </a:t>
            </a:r>
            <a:r>
              <a:rPr lang="el-GR" sz="2000" dirty="0">
                <a:solidFill>
                  <a:srgbClr val="FF3300"/>
                </a:solidFill>
              </a:rPr>
              <a:t>χώρος</a:t>
            </a:r>
            <a:r>
              <a:rPr lang="en-US" sz="2000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04800" y="5257800"/>
            <a:ext cx="8686800" cy="1400383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5738" indent="-18573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l-GR" sz="2000" dirty="0">
                <a:solidFill>
                  <a:schemeClr val="tx2"/>
                </a:solidFill>
                <a:latin typeface="Arial" charset="0"/>
              </a:rPr>
              <a:t>Βελτιώσεις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:</a:t>
            </a:r>
          </a:p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n-US" sz="2000" dirty="0" err="1">
                <a:solidFill>
                  <a:schemeClr val="tx2"/>
                </a:solidFill>
                <a:latin typeface="Arial" charset="0"/>
              </a:rPr>
              <a:t>Balaban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 [1995], 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“An optimal algorithm for finding segments intersections,”  		    Proc. </a:t>
            </a:r>
            <a:r>
              <a:rPr lang="en-US" sz="2000" dirty="0" err="1">
                <a:solidFill>
                  <a:schemeClr val="hlink"/>
                </a:solidFill>
                <a:latin typeface="Arial" charset="0"/>
              </a:rPr>
              <a:t>SoCG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, pp:211-219.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  </a:t>
            </a:r>
            <a:br>
              <a:rPr lang="en-US" sz="2000" dirty="0">
                <a:solidFill>
                  <a:schemeClr val="accent2"/>
                </a:solidFill>
                <a:latin typeface="Arial" charset="0"/>
              </a:rPr>
            </a:b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		   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O(k + n log n) </a:t>
            </a:r>
            <a:r>
              <a:rPr lang="el-GR" sz="2000" dirty="0">
                <a:solidFill>
                  <a:srgbClr val="FF3300"/>
                </a:solidFill>
                <a:latin typeface="Arial" charset="0"/>
              </a:rPr>
              <a:t>χρόνος και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O(n) </a:t>
            </a:r>
            <a:r>
              <a:rPr lang="el-GR" sz="2000" dirty="0">
                <a:solidFill>
                  <a:srgbClr val="FF3300"/>
                </a:solidFill>
                <a:latin typeface="Arial" charset="0"/>
              </a:rPr>
              <a:t>χώρος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.</a:t>
            </a:r>
          </a:p>
          <a:p>
            <a:pPr eaLnBrk="1" hangingPunct="1">
              <a:lnSpc>
                <a:spcPct val="85000"/>
              </a:lnSpc>
              <a:buFontTx/>
              <a:buChar char="•"/>
            </a:pPr>
            <a:r>
              <a:rPr lang="el-GR" sz="2000" dirty="0" err="1">
                <a:solidFill>
                  <a:schemeClr val="hlink"/>
                </a:solidFill>
                <a:latin typeface="Arial" charset="0"/>
              </a:rPr>
              <a:t>Τυχαιοκρατικός</a:t>
            </a:r>
            <a:r>
              <a:rPr lang="el-GR" sz="2000" dirty="0">
                <a:solidFill>
                  <a:schemeClr val="hlink"/>
                </a:solidFill>
                <a:latin typeface="Arial" charset="0"/>
              </a:rPr>
              <a:t> αλγόριθμος σε 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O(k + n log n) </a:t>
            </a:r>
            <a:r>
              <a:rPr lang="el-GR" sz="2000" dirty="0">
                <a:solidFill>
                  <a:schemeClr val="hlink"/>
                </a:solidFill>
                <a:latin typeface="Arial" charset="0"/>
              </a:rPr>
              <a:t>αναμενόμενο χρόνο</a:t>
            </a:r>
            <a:r>
              <a:rPr lang="en-US" sz="2000" dirty="0">
                <a:solidFill>
                  <a:schemeClr val="hlink"/>
                </a:solidFill>
                <a:latin typeface="Arial" charset="0"/>
              </a:rPr>
              <a:t>.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667000" y="19812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2667000" y="2654300"/>
            <a:ext cx="3209925" cy="317500"/>
          </a:xfrm>
          <a:custGeom>
            <a:avLst/>
            <a:gdLst>
              <a:gd name="T0" fmla="*/ 0 w 2022"/>
              <a:gd name="T1" fmla="*/ 200 h 200"/>
              <a:gd name="T2" fmla="*/ 2022 w 2022"/>
              <a:gd name="T3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22" h="200">
                <a:moveTo>
                  <a:pt x="0" y="200"/>
                </a:moveTo>
                <a:lnTo>
                  <a:pt x="2022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3657600" y="2133600"/>
            <a:ext cx="2667000" cy="3810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2965450" y="2887663"/>
            <a:ext cx="1384300" cy="1662112"/>
          </a:xfrm>
          <a:custGeom>
            <a:avLst/>
            <a:gdLst>
              <a:gd name="T0" fmla="*/ 0 w 872"/>
              <a:gd name="T1" fmla="*/ 1047 h 1047"/>
              <a:gd name="T2" fmla="*/ 872 w 872"/>
              <a:gd name="T3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2" h="1047">
                <a:moveTo>
                  <a:pt x="0" y="1047"/>
                </a:moveTo>
                <a:lnTo>
                  <a:pt x="872" y="0"/>
                </a:lnTo>
              </a:path>
            </a:pathLst>
          </a:cu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3429000" y="2017713"/>
            <a:ext cx="2146300" cy="2249487"/>
          </a:xfrm>
          <a:custGeom>
            <a:avLst/>
            <a:gdLst>
              <a:gd name="T0" fmla="*/ 0 w 1352"/>
              <a:gd name="T1" fmla="*/ 1417 h 1417"/>
              <a:gd name="T2" fmla="*/ 1352 w 1352"/>
              <a:gd name="T3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2" h="1417">
                <a:moveTo>
                  <a:pt x="0" y="1417"/>
                </a:moveTo>
                <a:lnTo>
                  <a:pt x="1352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4038600" y="3733800"/>
            <a:ext cx="2819400" cy="15240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3657600" y="1981200"/>
            <a:ext cx="1588" cy="3036888"/>
          </a:xfrm>
          <a:custGeom>
            <a:avLst/>
            <a:gdLst>
              <a:gd name="T0" fmla="*/ 0 w 1"/>
              <a:gd name="T1" fmla="*/ 0 h 1913"/>
              <a:gd name="T2" fmla="*/ 1 w 1"/>
              <a:gd name="T3" fmla="*/ 1913 h 19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3">
                <a:moveTo>
                  <a:pt x="0" y="0"/>
                </a:moveTo>
                <a:lnTo>
                  <a:pt x="1" y="1913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4341813" y="1981200"/>
            <a:ext cx="1587" cy="3048000"/>
          </a:xfrm>
          <a:custGeom>
            <a:avLst/>
            <a:gdLst>
              <a:gd name="T0" fmla="*/ 1 w 1"/>
              <a:gd name="T1" fmla="*/ 0 h 1920"/>
              <a:gd name="T2" fmla="*/ 0 w 1"/>
              <a:gd name="T3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20">
                <a:moveTo>
                  <a:pt x="1" y="0"/>
                </a:moveTo>
                <a:lnTo>
                  <a:pt x="0" y="1920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4876800" y="1981200"/>
            <a:ext cx="1588" cy="3048000"/>
          </a:xfrm>
          <a:custGeom>
            <a:avLst/>
            <a:gdLst>
              <a:gd name="T0" fmla="*/ 0 w 1"/>
              <a:gd name="T1" fmla="*/ 0 h 1920"/>
              <a:gd name="T2" fmla="*/ 0 w 1"/>
              <a:gd name="T3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20">
                <a:moveTo>
                  <a:pt x="0" y="0"/>
                </a:moveTo>
                <a:lnTo>
                  <a:pt x="0" y="1920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5334000" y="1981200"/>
            <a:ext cx="1588" cy="3059113"/>
          </a:xfrm>
          <a:custGeom>
            <a:avLst/>
            <a:gdLst>
              <a:gd name="T0" fmla="*/ 0 w 1"/>
              <a:gd name="T1" fmla="*/ 0 h 1927"/>
              <a:gd name="T2" fmla="*/ 0 w 1"/>
              <a:gd name="T3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27">
                <a:moveTo>
                  <a:pt x="0" y="0"/>
                </a:moveTo>
                <a:lnTo>
                  <a:pt x="0" y="1927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5562600" y="1981200"/>
            <a:ext cx="6350" cy="3048000"/>
          </a:xfrm>
          <a:custGeom>
            <a:avLst/>
            <a:gdLst>
              <a:gd name="T0" fmla="*/ 0 w 4"/>
              <a:gd name="T1" fmla="*/ 0 h 1920"/>
              <a:gd name="T2" fmla="*/ 4 w 4"/>
              <a:gd name="T3" fmla="*/ 1920 h 1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1920">
                <a:moveTo>
                  <a:pt x="0" y="0"/>
                </a:moveTo>
                <a:lnTo>
                  <a:pt x="4" y="1920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6324600" y="19812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6858000" y="19812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69" name="Freeform 21"/>
          <p:cNvSpPr>
            <a:spLocks/>
          </p:cNvSpPr>
          <p:nvPr/>
        </p:nvSpPr>
        <p:spPr bwMode="auto">
          <a:xfrm>
            <a:off x="2970213" y="1981200"/>
            <a:ext cx="1587" cy="3025775"/>
          </a:xfrm>
          <a:custGeom>
            <a:avLst/>
            <a:gdLst>
              <a:gd name="T0" fmla="*/ 1 w 1"/>
              <a:gd name="T1" fmla="*/ 0 h 1906"/>
              <a:gd name="T2" fmla="*/ 0 w 1"/>
              <a:gd name="T3" fmla="*/ 1906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1" y="0"/>
                </a:moveTo>
                <a:lnTo>
                  <a:pt x="0" y="1906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429000" y="1981200"/>
            <a:ext cx="0" cy="3048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71" name="Freeform 23"/>
          <p:cNvSpPr>
            <a:spLocks/>
          </p:cNvSpPr>
          <p:nvPr/>
        </p:nvSpPr>
        <p:spPr bwMode="auto">
          <a:xfrm>
            <a:off x="4038600" y="1981200"/>
            <a:ext cx="1588" cy="3036888"/>
          </a:xfrm>
          <a:custGeom>
            <a:avLst/>
            <a:gdLst>
              <a:gd name="T0" fmla="*/ 0 w 1"/>
              <a:gd name="T1" fmla="*/ 0 h 1913"/>
              <a:gd name="T2" fmla="*/ 1 w 1"/>
              <a:gd name="T3" fmla="*/ 1913 h 19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13">
                <a:moveTo>
                  <a:pt x="0" y="0"/>
                </a:moveTo>
                <a:lnTo>
                  <a:pt x="1" y="1913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72" name="Freeform 24"/>
          <p:cNvSpPr>
            <a:spLocks/>
          </p:cNvSpPr>
          <p:nvPr/>
        </p:nvSpPr>
        <p:spPr bwMode="auto">
          <a:xfrm>
            <a:off x="5867400" y="1981200"/>
            <a:ext cx="1588" cy="3025775"/>
          </a:xfrm>
          <a:custGeom>
            <a:avLst/>
            <a:gdLst>
              <a:gd name="T0" fmla="*/ 0 w 1"/>
              <a:gd name="T1" fmla="*/ 0 h 1906"/>
              <a:gd name="T2" fmla="*/ 1 w 1"/>
              <a:gd name="T3" fmla="*/ 1906 h 19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906">
                <a:moveTo>
                  <a:pt x="0" y="0"/>
                </a:moveTo>
                <a:lnTo>
                  <a:pt x="1" y="1906"/>
                </a:ln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 rot="-5416492">
            <a:off x="6477793" y="4723607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3048000" y="25908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3048000" y="39624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581400" y="36576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657600" y="220980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572000" y="3505200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 rot="-5167421">
            <a:off x="2667793" y="4723607"/>
            <a:ext cx="303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6858000" y="4648200"/>
            <a:ext cx="373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2286000" y="4648200"/>
            <a:ext cx="373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accent2"/>
                </a:solidFill>
                <a:sym typeface="Symbol" pitchFamily="18" charset="2"/>
              </a:rPr>
              <a:t>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 rot="-5319555">
            <a:off x="2989262" y="4706938"/>
            <a:ext cx="42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BA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 rot="-5468796">
            <a:off x="3546475" y="4606925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CBAD</a:t>
            </a:r>
          </a:p>
        </p:txBody>
      </p:sp>
      <p:sp>
        <p:nvSpPr>
          <p:cNvPr id="27687" name="Rectangle 39"/>
          <p:cNvSpPr>
            <a:spLocks noChangeArrowheads="1"/>
          </p:cNvSpPr>
          <p:nvPr/>
        </p:nvSpPr>
        <p:spPr bwMode="auto">
          <a:xfrm rot="-5400000">
            <a:off x="3305968" y="4695032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CBA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 rot="-5340124">
            <a:off x="3767137" y="4538663"/>
            <a:ext cx="847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ECBAD 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 rot="-5470300">
            <a:off x="4202906" y="4560094"/>
            <a:ext cx="738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</a:t>
            </a:r>
            <a:r>
              <a:rPr lang="en-US" sz="1400" b="1">
                <a:solidFill>
                  <a:srgbClr val="FF3300"/>
                </a:solidFill>
              </a:rPr>
              <a:t>CA</a:t>
            </a:r>
            <a:r>
              <a:rPr lang="en-US" sz="1400">
                <a:solidFill>
                  <a:schemeClr val="accent2"/>
                </a:solidFill>
              </a:rPr>
              <a:t>D 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 rot="-5422013">
            <a:off x="4736306" y="4560094"/>
            <a:ext cx="738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</a:t>
            </a:r>
            <a:r>
              <a:rPr lang="en-US" sz="1400" b="1">
                <a:solidFill>
                  <a:srgbClr val="FF3300"/>
                </a:solidFill>
              </a:rPr>
              <a:t>AC</a:t>
            </a:r>
            <a:r>
              <a:rPr lang="en-US" sz="1400">
                <a:solidFill>
                  <a:schemeClr val="accent2"/>
                </a:solidFill>
              </a:rPr>
              <a:t>D 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 rot="-5470300">
            <a:off x="5122068" y="4555332"/>
            <a:ext cx="728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EADC 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 rot="-5462986">
            <a:off x="5414962" y="4567238"/>
            <a:ext cx="600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EAD 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 rot="-5443824">
            <a:off x="5855493" y="4660107"/>
            <a:ext cx="481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chemeClr val="accent2"/>
                </a:solidFill>
              </a:rPr>
              <a:t>ED </a:t>
            </a:r>
          </a:p>
        </p:txBody>
      </p:sp>
      <p:sp>
        <p:nvSpPr>
          <p:cNvPr id="27694" name="Oval 46"/>
          <p:cNvSpPr>
            <a:spLocks noChangeArrowheads="1"/>
          </p:cNvSpPr>
          <p:nvPr/>
        </p:nvSpPr>
        <p:spPr bwMode="auto">
          <a:xfrm>
            <a:off x="4800600" y="266700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 rot="-5368815">
            <a:off x="6199385" y="2692986"/>
            <a:ext cx="16537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l-GR" sz="1600" dirty="0"/>
              <a:t>γραμμή σάρωσης</a:t>
            </a:r>
            <a:endParaRPr lang="en-US" sz="1600" dirty="0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6934200" y="2051796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6926263" y="369065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82211" y="4733797"/>
            <a:ext cx="17375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l-GR" sz="1400" dirty="0">
                <a:solidFill>
                  <a:schemeClr val="accent2"/>
                </a:solidFill>
              </a:rPr>
              <a:t>Κατάσταση γραμμής: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>
            <a:normAutofit/>
          </a:bodyPr>
          <a:lstStyle/>
          <a:p>
            <a:r>
              <a:rPr lang="el-GR" sz="4000" u="sng" dirty="0">
                <a:solidFill>
                  <a:srgbClr val="C00000"/>
                </a:solidFill>
                <a:latin typeface="Arial" charset="0"/>
              </a:rPr>
              <a:t>Εφαρμογές</a:t>
            </a:r>
            <a:endParaRPr lang="en-US" sz="40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22325" y="240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990600"/>
            <a:ext cx="8458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l-GR" sz="3200" dirty="0">
                <a:solidFill>
                  <a:srgbClr val="C00000"/>
                </a:solidFill>
              </a:rPr>
              <a:t>Γραφικά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l-GR" sz="3200" dirty="0">
                <a:solidFill>
                  <a:srgbClr val="C00000"/>
                </a:solidFill>
              </a:rPr>
              <a:t>Απόκρυψη γραμμών/επιφανειών</a:t>
            </a:r>
            <a:endParaRPr lang="en-US" sz="32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GIS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l-GR" sz="3200" dirty="0">
                <a:solidFill>
                  <a:srgbClr val="C00000"/>
                </a:solidFill>
              </a:rPr>
              <a:t>Χαρτογραφία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VLSI</a:t>
            </a:r>
            <a:r>
              <a:rPr lang="el-GR" sz="3200" dirty="0">
                <a:solidFill>
                  <a:srgbClr val="C00000"/>
                </a:solidFill>
              </a:rPr>
              <a:t> τοποθέτηση κυκλωμάτων </a:t>
            </a:r>
            <a:endParaRPr lang="en-US" sz="3200" dirty="0">
              <a:solidFill>
                <a:srgbClr val="C0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l-GR" sz="3200" dirty="0">
                <a:solidFill>
                  <a:srgbClr val="C00000"/>
                </a:solidFill>
              </a:rPr>
              <a:t>κοκ.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57200" y="3962400"/>
            <a:ext cx="7924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l-GR" sz="4000" u="sng" dirty="0">
                <a:solidFill>
                  <a:schemeClr val="tx1"/>
                </a:solidFill>
              </a:rPr>
              <a:t>Αναφορές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  <a:endParaRPr lang="el-GR" sz="4000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[CLRS] </a:t>
            </a:r>
            <a:r>
              <a:rPr lang="el-GR" sz="3200" dirty="0">
                <a:solidFill>
                  <a:schemeClr val="tx1"/>
                </a:solidFill>
              </a:rPr>
              <a:t>κεφάλαιο </a:t>
            </a:r>
            <a:r>
              <a:rPr lang="en-US" sz="3200" dirty="0">
                <a:solidFill>
                  <a:schemeClr val="tx1"/>
                </a:solidFill>
              </a:rPr>
              <a:t>33</a:t>
            </a:r>
          </a:p>
          <a:p>
            <a:pPr lvl="1">
              <a:buFontTx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[M. de Berg et al] </a:t>
            </a:r>
            <a:r>
              <a:rPr lang="el-GR" sz="3200" dirty="0">
                <a:solidFill>
                  <a:schemeClr val="tx1"/>
                </a:solidFill>
              </a:rPr>
              <a:t>κεφάλαιο 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</a:p>
          <a:p>
            <a:pPr lvl="1">
              <a:buFontTx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[Preparata-Shamos’85] </a:t>
            </a:r>
            <a:r>
              <a:rPr lang="el-GR" sz="3200" dirty="0">
                <a:solidFill>
                  <a:schemeClr val="tx1"/>
                </a:solidFill>
              </a:rPr>
              <a:t>κεφάλαιο </a:t>
            </a:r>
            <a:r>
              <a:rPr lang="en-US" sz="3200" dirty="0">
                <a:solidFill>
                  <a:schemeClr val="tx1"/>
                </a:solidFill>
              </a:rPr>
              <a:t>7</a:t>
            </a:r>
          </a:p>
          <a:p>
            <a:pPr lvl="1">
              <a:buFontTx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[O’Rourke’98] </a:t>
            </a:r>
            <a:r>
              <a:rPr lang="el-GR" sz="3200" dirty="0">
                <a:solidFill>
                  <a:schemeClr val="tx1"/>
                </a:solidFill>
              </a:rPr>
              <a:t>κεφάλαιο </a:t>
            </a:r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Τομή Ευθυγράμμων Τμημάτων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http://workshop.evolutionzone.com/wp-content/uploads/2007/09/070909_lineintersec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"/>
            <a:ext cx="590550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l-GR" dirty="0"/>
              <a:t>Πότε Τέμνονται Δύο Ευθύγραμμα Τμήματα;</a:t>
            </a:r>
            <a:endParaRPr lang="en-US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497013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000" dirty="0">
                <a:solidFill>
                  <a:srgbClr val="00CC00"/>
                </a:solidFill>
              </a:rPr>
              <a:t>Μία μέθοδος</a:t>
            </a:r>
            <a:r>
              <a:rPr lang="en-US" sz="2000" dirty="0"/>
              <a:t>:  </a:t>
            </a:r>
            <a:r>
              <a:rPr lang="el-GR" sz="2000" dirty="0"/>
              <a:t>λύση για σημείο τομής μεταξύ των ευθειών που περιέχουν  τα τμήματα και έλεγχος αν αυτό το σημείο ανήκει και στα δύο τμήματα. </a:t>
            </a:r>
            <a:endParaRPr lang="en-US" dirty="0"/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6433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9900FF"/>
                </a:solidFill>
              </a:rPr>
              <a:t>Στην πράξη, συχνά δύο τμήματα </a:t>
            </a:r>
            <a:r>
              <a:rPr lang="el-GR" sz="2400" b="1" dirty="0">
                <a:solidFill>
                  <a:srgbClr val="9900FF"/>
                </a:solidFill>
              </a:rPr>
              <a:t>δεν</a:t>
            </a:r>
            <a:r>
              <a:rPr lang="el-GR" sz="2400" dirty="0">
                <a:solidFill>
                  <a:srgbClr val="9900FF"/>
                </a:solidFill>
              </a:rPr>
              <a:t> τέμνονται. </a:t>
            </a:r>
            <a:endParaRPr lang="en-US" sz="2400" dirty="0">
              <a:solidFill>
                <a:srgbClr val="9900FF"/>
              </a:solidFill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04800" y="2895600"/>
            <a:ext cx="861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2"/>
                </a:solidFill>
              </a:rPr>
              <a:t>Στάδιο </a:t>
            </a:r>
            <a:r>
              <a:rPr lang="en-US" sz="2400" b="1" dirty="0">
                <a:solidFill>
                  <a:schemeClr val="accent2"/>
                </a:solidFill>
              </a:rPr>
              <a:t>1</a:t>
            </a:r>
            <a:r>
              <a:rPr lang="en-US" sz="2400" dirty="0"/>
              <a:t>:  </a:t>
            </a:r>
            <a:r>
              <a:rPr lang="el-GR" sz="2400" dirty="0">
                <a:solidFill>
                  <a:schemeClr val="accent2"/>
                </a:solidFill>
              </a:rPr>
              <a:t>απορρίπτουμε αν τα περικλείοντα κουτιά δεν τέμνονται</a:t>
            </a:r>
            <a:endParaRPr lang="en-US" sz="2400" dirty="0"/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457200" y="4926013"/>
            <a:ext cx="35051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008000"/>
                </a:solidFill>
              </a:rPr>
              <a:t>Περίπτωση </a:t>
            </a:r>
            <a:r>
              <a:rPr lang="en-US" sz="2400" b="1" dirty="0">
                <a:solidFill>
                  <a:srgbClr val="008000"/>
                </a:solidFill>
              </a:rPr>
              <a:t>1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l-GR" sz="2400" dirty="0">
                <a:solidFill>
                  <a:srgbClr val="008000"/>
                </a:solidFill>
              </a:rPr>
              <a:t>τα κουτιά δεν τέμνονται και άρα ούτε τα τμήματα</a:t>
            </a:r>
            <a:r>
              <a:rPr lang="en-US" sz="2000" dirty="0">
                <a:solidFill>
                  <a:srgbClr val="008000"/>
                </a:solidFill>
              </a:rPr>
              <a:t>.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81000" y="57912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6400800" y="4876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6400800" y="4343400"/>
            <a:ext cx="990600" cy="685800"/>
          </a:xfrm>
          <a:prstGeom prst="rect">
            <a:avLst/>
          </a:prstGeom>
          <a:noFill/>
          <a:ln w="9525">
            <a:solidFill>
              <a:srgbClr val="33CC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4953000" y="4953000"/>
            <a:ext cx="1219200" cy="990600"/>
          </a:xfrm>
          <a:prstGeom prst="rect">
            <a:avLst/>
          </a:prstGeom>
          <a:noFill/>
          <a:ln w="9525">
            <a:solidFill>
              <a:srgbClr val="00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23178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dirty="0"/>
              <a:t>Περικλείοντα κουτιά</a:t>
            </a:r>
            <a:endParaRPr lang="en-US" dirty="0"/>
          </a:p>
        </p:txBody>
      </p:sp>
      <p:sp>
        <p:nvSpPr>
          <p:cNvPr id="362509" name="AutoShape 13"/>
          <p:cNvSpPr>
            <a:spLocks noChangeArrowheads="1"/>
          </p:cNvSpPr>
          <p:nvPr/>
        </p:nvSpPr>
        <p:spPr bwMode="auto">
          <a:xfrm>
            <a:off x="6019800" y="4419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0" name="AutoShape 14"/>
          <p:cNvSpPr>
            <a:spLocks noChangeArrowheads="1"/>
          </p:cNvSpPr>
          <p:nvPr/>
        </p:nvSpPr>
        <p:spPr bwMode="auto">
          <a:xfrm>
            <a:off x="5181600" y="46482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1" name="Oval 15"/>
          <p:cNvSpPr>
            <a:spLocks noChangeArrowheads="1"/>
          </p:cNvSpPr>
          <p:nvPr/>
        </p:nvSpPr>
        <p:spPr bwMode="auto">
          <a:xfrm>
            <a:off x="6019800" y="5791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2" name="Oval 16"/>
          <p:cNvSpPr>
            <a:spLocks noChangeArrowheads="1"/>
          </p:cNvSpPr>
          <p:nvPr/>
        </p:nvSpPr>
        <p:spPr bwMode="auto">
          <a:xfrm>
            <a:off x="7239000" y="4343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3" name="Oval 17"/>
          <p:cNvSpPr>
            <a:spLocks noChangeArrowheads="1"/>
          </p:cNvSpPr>
          <p:nvPr/>
        </p:nvSpPr>
        <p:spPr bwMode="auto">
          <a:xfrm>
            <a:off x="5029200" y="49530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4" name="Line 18"/>
          <p:cNvSpPr>
            <a:spLocks noChangeShapeType="1"/>
          </p:cNvSpPr>
          <p:nvPr/>
        </p:nvSpPr>
        <p:spPr bwMode="auto">
          <a:xfrm>
            <a:off x="5181600" y="51054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515" name="Line 19"/>
          <p:cNvSpPr>
            <a:spLocks noChangeShapeType="1"/>
          </p:cNvSpPr>
          <p:nvPr/>
        </p:nvSpPr>
        <p:spPr bwMode="auto">
          <a:xfrm flipV="1">
            <a:off x="6553200" y="44958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191000" y="4038600"/>
            <a:ext cx="4146550" cy="2165350"/>
            <a:chOff x="2640" y="2544"/>
            <a:chExt cx="2612" cy="1364"/>
          </a:xfrm>
        </p:grpSpPr>
        <p:sp>
          <p:nvSpPr>
            <p:cNvPr id="4125" name="Text Box 21"/>
            <p:cNvSpPr txBox="1">
              <a:spLocks noChangeArrowheads="1"/>
            </p:cNvSpPr>
            <p:nvPr/>
          </p:nvSpPr>
          <p:spPr bwMode="auto">
            <a:xfrm>
              <a:off x="3984" y="3168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(</a:t>
              </a:r>
              <a:r>
                <a:rPr lang="en-US" sz="2000" i="1"/>
                <a:t>x  </a:t>
              </a:r>
              <a:r>
                <a:rPr lang="en-US" sz="2000"/>
                <a:t>, </a:t>
              </a:r>
              <a:r>
                <a:rPr lang="en-US" sz="2000" i="1"/>
                <a:t>y</a:t>
              </a:r>
              <a:r>
                <a:rPr lang="en-US" sz="2000"/>
                <a:t>  )</a:t>
              </a:r>
            </a:p>
          </p:txBody>
        </p:sp>
        <p:sp>
          <p:nvSpPr>
            <p:cNvPr id="4126" name="Text Box 22"/>
            <p:cNvSpPr txBox="1">
              <a:spLocks noChangeArrowheads="1"/>
            </p:cNvSpPr>
            <p:nvPr/>
          </p:nvSpPr>
          <p:spPr bwMode="auto">
            <a:xfrm>
              <a:off x="3408" y="2832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 (</a:t>
              </a:r>
              <a:r>
                <a:rPr lang="en-US" sz="2000" i="1"/>
                <a:t>x  </a:t>
              </a:r>
              <a:r>
                <a:rPr lang="en-US" sz="2000"/>
                <a:t>, </a:t>
              </a:r>
              <a:r>
                <a:rPr lang="en-US" sz="2000" i="1"/>
                <a:t>y</a:t>
              </a:r>
              <a:r>
                <a:rPr lang="en-US" sz="2000"/>
                <a:t> )</a:t>
              </a:r>
            </a:p>
          </p:txBody>
        </p:sp>
        <p:sp>
          <p:nvSpPr>
            <p:cNvPr id="4127" name="Text Box 23"/>
            <p:cNvSpPr txBox="1">
              <a:spLocks noChangeArrowheads="1"/>
            </p:cNvSpPr>
            <p:nvPr/>
          </p:nvSpPr>
          <p:spPr bwMode="auto">
            <a:xfrm>
              <a:off x="3552" y="2928"/>
              <a:ext cx="4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2     2</a:t>
              </a:r>
            </a:p>
          </p:txBody>
        </p: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2640" y="3600"/>
              <a:ext cx="5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(</a:t>
              </a:r>
              <a:r>
                <a:rPr lang="en-US" sz="2000" i="1"/>
                <a:t>x  </a:t>
              </a:r>
              <a:r>
                <a:rPr lang="en-US" sz="2000"/>
                <a:t>, </a:t>
              </a:r>
              <a:r>
                <a:rPr lang="en-US" sz="2000" i="1"/>
                <a:t>y</a:t>
              </a:r>
              <a:r>
                <a:rPr lang="en-US" sz="2000"/>
                <a:t> )</a:t>
              </a:r>
            </a:p>
          </p:txBody>
        </p:sp>
        <p:sp>
          <p:nvSpPr>
            <p:cNvPr id="4129" name="Text Box 25"/>
            <p:cNvSpPr txBox="1">
              <a:spLocks noChangeArrowheads="1"/>
            </p:cNvSpPr>
            <p:nvPr/>
          </p:nvSpPr>
          <p:spPr bwMode="auto">
            <a:xfrm>
              <a:off x="4608" y="2544"/>
              <a:ext cx="6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(</a:t>
              </a:r>
              <a:r>
                <a:rPr lang="en-US" sz="2000" i="1"/>
                <a:t>x  </a:t>
              </a:r>
              <a:r>
                <a:rPr lang="en-US" sz="2000"/>
                <a:t>,  </a:t>
              </a:r>
              <a:r>
                <a:rPr lang="en-US" sz="2000" i="1"/>
                <a:t>y</a:t>
              </a:r>
              <a:r>
                <a:rPr lang="en-US" sz="2000"/>
                <a:t>  )</a:t>
              </a:r>
            </a:p>
          </p:txBody>
        </p:sp>
        <p:sp>
          <p:nvSpPr>
            <p:cNvPr id="4130" name="Text Box 26"/>
            <p:cNvSpPr txBox="1">
              <a:spLocks noChangeArrowheads="1"/>
            </p:cNvSpPr>
            <p:nvPr/>
          </p:nvSpPr>
          <p:spPr bwMode="auto">
            <a:xfrm>
              <a:off x="2784" y="3696"/>
              <a:ext cx="4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1     1</a:t>
              </a:r>
            </a:p>
          </p:txBody>
        </p:sp>
        <p:sp>
          <p:nvSpPr>
            <p:cNvPr id="4131" name="Text Box 27"/>
            <p:cNvSpPr txBox="1">
              <a:spLocks noChangeArrowheads="1"/>
            </p:cNvSpPr>
            <p:nvPr/>
          </p:nvSpPr>
          <p:spPr bwMode="auto">
            <a:xfrm>
              <a:off x="4128" y="3264"/>
              <a:ext cx="4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3     3</a:t>
              </a:r>
            </a:p>
          </p:txBody>
        </p:sp>
        <p:sp>
          <p:nvSpPr>
            <p:cNvPr id="4132" name="Text Box 28"/>
            <p:cNvSpPr txBox="1">
              <a:spLocks noChangeArrowheads="1"/>
            </p:cNvSpPr>
            <p:nvPr/>
          </p:nvSpPr>
          <p:spPr bwMode="auto">
            <a:xfrm>
              <a:off x="4752" y="2640"/>
              <a:ext cx="4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4      4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165725" y="4662488"/>
            <a:ext cx="1995488" cy="1082675"/>
            <a:chOff x="3254" y="2937"/>
            <a:chExt cx="1257" cy="682"/>
          </a:xfrm>
        </p:grpSpPr>
        <p:sp>
          <p:nvSpPr>
            <p:cNvPr id="4120" name="Text Box 34"/>
            <p:cNvSpPr txBox="1">
              <a:spLocks noChangeArrowheads="1"/>
            </p:cNvSpPr>
            <p:nvPr/>
          </p:nvSpPr>
          <p:spPr bwMode="auto">
            <a:xfrm>
              <a:off x="3254" y="336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L</a:t>
              </a:r>
            </a:p>
          </p:txBody>
        </p:sp>
        <p:sp>
          <p:nvSpPr>
            <p:cNvPr id="4121" name="Text Box 35"/>
            <p:cNvSpPr txBox="1">
              <a:spLocks noChangeArrowheads="1"/>
            </p:cNvSpPr>
            <p:nvPr/>
          </p:nvSpPr>
          <p:spPr bwMode="auto">
            <a:xfrm>
              <a:off x="4262" y="293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M</a:t>
              </a:r>
            </a:p>
          </p:txBody>
        </p:sp>
      </p:grpSp>
      <p:sp>
        <p:nvSpPr>
          <p:cNvPr id="362532" name="Text Box 36"/>
          <p:cNvSpPr txBox="1">
            <a:spLocks noChangeArrowheads="1"/>
          </p:cNvSpPr>
          <p:nvPr/>
        </p:nvSpPr>
        <p:spPr bwMode="auto">
          <a:xfrm>
            <a:off x="990600" y="3581400"/>
            <a:ext cx="6622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400" i="1" dirty="0">
                <a:solidFill>
                  <a:schemeClr val="accent2"/>
                </a:solidFill>
              </a:rPr>
              <a:t>Το </a:t>
            </a:r>
            <a:r>
              <a:rPr lang="en-US" sz="2400" i="1" dirty="0">
                <a:solidFill>
                  <a:schemeClr val="accent2"/>
                </a:solidFill>
              </a:rPr>
              <a:t>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l-GR" sz="2400" dirty="0">
                <a:solidFill>
                  <a:schemeClr val="accent2"/>
                </a:solidFill>
              </a:rPr>
              <a:t>δεξιά/αριστερά του </a:t>
            </a:r>
            <a:r>
              <a:rPr lang="en-US" sz="2400" i="1" dirty="0">
                <a:solidFill>
                  <a:schemeClr val="accent2"/>
                </a:solidFill>
              </a:rPr>
              <a:t>M</a:t>
            </a:r>
            <a:r>
              <a:rPr lang="el-GR" sz="2400" dirty="0">
                <a:solidFill>
                  <a:schemeClr val="accent2"/>
                </a:solidFill>
              </a:rPr>
              <a:t>;</a:t>
            </a:r>
            <a:r>
              <a:rPr lang="el-GR" sz="2400" i="1" dirty="0">
                <a:solidFill>
                  <a:schemeClr val="accent2"/>
                </a:solidFill>
              </a:rPr>
              <a:t> Το </a:t>
            </a:r>
            <a:r>
              <a:rPr lang="en-US" sz="2400" i="1" dirty="0">
                <a:solidFill>
                  <a:schemeClr val="accent2"/>
                </a:solidFill>
              </a:rPr>
              <a:t>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l-GR" sz="2400" dirty="0">
                <a:solidFill>
                  <a:schemeClr val="accent2"/>
                </a:solidFill>
              </a:rPr>
              <a:t>πάνω/κάτω του </a:t>
            </a:r>
            <a:r>
              <a:rPr lang="en-US" sz="2400" i="1" dirty="0">
                <a:solidFill>
                  <a:schemeClr val="accent2"/>
                </a:solidFill>
              </a:rPr>
              <a:t>M</a:t>
            </a:r>
            <a:r>
              <a:rPr lang="el-GR" sz="2400" dirty="0">
                <a:solidFill>
                  <a:schemeClr val="accent2"/>
                </a:solidFill>
              </a:rPr>
              <a:t>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2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1" grpId="0"/>
      <p:bldP spid="362502" grpId="0"/>
      <p:bldP spid="362505" grpId="0" animBg="1"/>
      <p:bldP spid="362506" grpId="0" animBg="1"/>
      <p:bldP spid="362507" grpId="0" animBg="1"/>
      <p:bldP spid="362508" grpId="0"/>
      <p:bldP spid="362509" grpId="0" animBg="1"/>
      <p:bldP spid="362510" grpId="0" animBg="1"/>
      <p:bldP spid="362511" grpId="0" animBg="1"/>
      <p:bldP spid="362512" grpId="0" animBg="1"/>
      <p:bldP spid="362513" grpId="0" animBg="1"/>
      <p:bldP spid="362514" grpId="0" animBg="1"/>
      <p:bldP spid="3625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l-GR" dirty="0"/>
              <a:t>Περικλείοντα Κουτιά</a:t>
            </a:r>
            <a:endParaRPr lang="en-US" dirty="0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1" y="152400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rgbClr val="008000"/>
                </a:solidFill>
              </a:rPr>
              <a:t>Περίπτωση 2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l-GR" sz="2400" dirty="0">
                <a:solidFill>
                  <a:srgbClr val="008000"/>
                </a:solidFill>
              </a:rPr>
              <a:t>Τα κουτιά τέμνονται. Τα τμήματα μπορεί να τέμνονται αλλά μπορεί και όχι. Θα πρέπει να γίνει έλεγχος στο στάδιο 2. 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9200" y="3505200"/>
            <a:ext cx="2133600" cy="1295400"/>
            <a:chOff x="1632" y="2256"/>
            <a:chExt cx="1344" cy="816"/>
          </a:xfrm>
        </p:grpSpPr>
        <p:sp>
          <p:nvSpPr>
            <p:cNvPr id="5134" name="Oval 6"/>
            <p:cNvSpPr>
              <a:spLocks noChangeArrowheads="1"/>
            </p:cNvSpPr>
            <p:nvPr/>
          </p:nvSpPr>
          <p:spPr bwMode="auto">
            <a:xfrm>
              <a:off x="1632" y="268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7"/>
            <p:cNvSpPr>
              <a:spLocks noChangeArrowheads="1"/>
            </p:cNvSpPr>
            <p:nvPr/>
          </p:nvSpPr>
          <p:spPr bwMode="auto">
            <a:xfrm>
              <a:off x="2880" y="2832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8"/>
            <p:cNvSpPr>
              <a:spLocks noChangeArrowheads="1"/>
            </p:cNvSpPr>
            <p:nvPr/>
          </p:nvSpPr>
          <p:spPr bwMode="auto">
            <a:xfrm>
              <a:off x="2496" y="297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9"/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0"/>
            <p:cNvSpPr>
              <a:spLocks noChangeShapeType="1"/>
            </p:cNvSpPr>
            <p:nvPr/>
          </p:nvSpPr>
          <p:spPr bwMode="auto">
            <a:xfrm>
              <a:off x="2208" y="2352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>
              <a:off x="1728" y="2736"/>
              <a:ext cx="115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12"/>
            <p:cNvSpPr>
              <a:spLocks noChangeArrowheads="1"/>
            </p:cNvSpPr>
            <p:nvPr/>
          </p:nvSpPr>
          <p:spPr bwMode="auto">
            <a:xfrm>
              <a:off x="2112" y="2256"/>
              <a:ext cx="480" cy="816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3"/>
            <p:cNvSpPr>
              <a:spLocks noChangeArrowheads="1"/>
            </p:cNvSpPr>
            <p:nvPr/>
          </p:nvSpPr>
          <p:spPr bwMode="auto">
            <a:xfrm>
              <a:off x="1632" y="2688"/>
              <a:ext cx="1344" cy="240"/>
            </a:xfrm>
            <a:prstGeom prst="rect">
              <a:avLst/>
            </a:prstGeom>
            <a:noFill/>
            <a:ln w="9525">
              <a:solidFill>
                <a:srgbClr val="00CC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6" name="Line 14"/>
          <p:cNvSpPr>
            <a:spLocks noChangeShapeType="1"/>
          </p:cNvSpPr>
          <p:nvPr/>
        </p:nvSpPr>
        <p:spPr bwMode="auto">
          <a:xfrm>
            <a:off x="5257800" y="3276600"/>
            <a:ext cx="533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15"/>
          <p:cNvSpPr>
            <a:spLocks noChangeArrowheads="1"/>
          </p:cNvSpPr>
          <p:nvPr/>
        </p:nvSpPr>
        <p:spPr bwMode="auto">
          <a:xfrm>
            <a:off x="5181600" y="3124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16"/>
          <p:cNvSpPr>
            <a:spLocks noChangeArrowheads="1"/>
          </p:cNvSpPr>
          <p:nvPr/>
        </p:nvSpPr>
        <p:spPr bwMode="auto">
          <a:xfrm>
            <a:off x="5791200" y="42672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17"/>
          <p:cNvSpPr>
            <a:spLocks noChangeArrowheads="1"/>
          </p:cNvSpPr>
          <p:nvPr/>
        </p:nvSpPr>
        <p:spPr bwMode="auto">
          <a:xfrm>
            <a:off x="5181600" y="3124200"/>
            <a:ext cx="762000" cy="1295400"/>
          </a:xfrm>
          <a:prstGeom prst="rect">
            <a:avLst/>
          </a:prstGeom>
          <a:noFill/>
          <a:ln w="9525">
            <a:solidFill>
              <a:srgbClr val="00CC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8"/>
          <p:cNvSpPr>
            <a:spLocks noChangeShapeType="1"/>
          </p:cNvSpPr>
          <p:nvPr/>
        </p:nvSpPr>
        <p:spPr bwMode="auto">
          <a:xfrm>
            <a:off x="5105400" y="4191000"/>
            <a:ext cx="1143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Oval 19"/>
          <p:cNvSpPr>
            <a:spLocks noChangeArrowheads="1"/>
          </p:cNvSpPr>
          <p:nvPr/>
        </p:nvSpPr>
        <p:spPr bwMode="auto">
          <a:xfrm>
            <a:off x="5029200" y="41148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20"/>
          <p:cNvSpPr>
            <a:spLocks noChangeArrowheads="1"/>
          </p:cNvSpPr>
          <p:nvPr/>
        </p:nvSpPr>
        <p:spPr bwMode="auto">
          <a:xfrm>
            <a:off x="6248400" y="47244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21"/>
          <p:cNvSpPr>
            <a:spLocks noChangeArrowheads="1"/>
          </p:cNvSpPr>
          <p:nvPr/>
        </p:nvSpPr>
        <p:spPr bwMode="auto">
          <a:xfrm>
            <a:off x="5029200" y="4114800"/>
            <a:ext cx="1371600" cy="762000"/>
          </a:xfrm>
          <a:prstGeom prst="rect">
            <a:avLst/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ChangeArrowheads="1"/>
          </p:cNvSpPr>
          <p:nvPr/>
        </p:nvSpPr>
        <p:spPr bwMode="auto">
          <a:xfrm>
            <a:off x="500034" y="0"/>
            <a:ext cx="785818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How</a:t>
            </a: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</a:t>
            </a: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useful</a:t>
            </a: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here</a:t>
            </a: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?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Two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segments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(p1,q1)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(p2,q2)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intersect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only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one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following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two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conditions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verified</a:t>
            </a:r>
            <a:endParaRPr kumimoji="0" 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1. 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General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Case</a:t>
            </a:r>
            <a:r>
              <a:rPr kumimoji="0" lang="el-G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and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have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different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</a:t>
            </a:r>
            <a:b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and (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p2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q2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 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q1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have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different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</a:t>
            </a:r>
            <a:r>
              <a:rPr kumimoji="0" 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orientations</a:t>
            </a: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9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9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Examples</a:t>
            </a:r>
            <a:r>
              <a:rPr kumimoji="0" lang="el-GR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  <a:br>
              <a:rPr kumimoji="0" lang="el-G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endParaRPr kumimoji="0" lang="el-GR" sz="3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0834" name="Picture 2" descr="https://cdncontribute.geeksforgeeks.org/wp-content/uploads/linesegment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3116"/>
            <a:ext cx="6429420" cy="47119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3785</Words>
  <Application>Microsoft Office PowerPoint</Application>
  <PresentationFormat>Προβολή στην οθόνη (4:3)</PresentationFormat>
  <Paragraphs>508</Paragraphs>
  <Slides>46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46</vt:i4>
      </vt:variant>
    </vt:vector>
  </HeadingPairs>
  <TitlesOfParts>
    <vt:vector size="53" baseType="lpstr">
      <vt:lpstr>Arial Unicode MS</vt:lpstr>
      <vt:lpstr>Arial</vt:lpstr>
      <vt:lpstr>Calibri</vt:lpstr>
      <vt:lpstr>Cambria Math</vt:lpstr>
      <vt:lpstr>Times New Roman</vt:lpstr>
      <vt:lpstr>Wingdings</vt:lpstr>
      <vt:lpstr>Office Theme</vt:lpstr>
      <vt:lpstr>Υπολογιστική Γεωμετρία</vt:lpstr>
      <vt:lpstr>Υπέρθεση Χαρτών</vt:lpstr>
      <vt:lpstr>Υπέρθεση Χαρτών</vt:lpstr>
      <vt:lpstr>Υπέρθεση Χαρτών</vt:lpstr>
      <vt:lpstr>Εφαρμογές</vt:lpstr>
      <vt:lpstr>Τομή Ευθυγράμμων Τμημάτων</vt:lpstr>
      <vt:lpstr>Πότε Τέμνονται Δύο Ευθύγραμμα Τμήματα;</vt:lpstr>
      <vt:lpstr>Περικλείοντα Κουτιά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Έλεγχος Τομής</vt:lpstr>
      <vt:lpstr>Έλεγχος Τομής</vt:lpstr>
      <vt:lpstr>n Ευθύγραμμα Τμήματα</vt:lpstr>
      <vt:lpstr>Το Πρόβλημα της Τομής Ευθ. Τμημάτων</vt:lpstr>
      <vt:lpstr>Ειδική Περίπτωση : Ορθογώνιο L</vt:lpstr>
      <vt:lpstr>Ορθογώνιο L</vt:lpstr>
      <vt:lpstr>Ορθογώνιο L</vt:lpstr>
      <vt:lpstr>Αλγόριθμος Ορθογώνια-Τομή(L)</vt:lpstr>
      <vt:lpstr>Πίσω στη Γενική Περίπτωση</vt:lpstr>
      <vt:lpstr>Εκφυλισμοί</vt:lpstr>
      <vt:lpstr>Σάρωση</vt:lpstr>
      <vt:lpstr>Κατάσταση Σάρωσης και Συμβάντα</vt:lpstr>
      <vt:lpstr>Σάρωση</vt:lpstr>
      <vt:lpstr>Συμβάντα</vt:lpstr>
      <vt:lpstr>Καταστασιακή Δομή</vt:lpstr>
      <vt:lpstr> Παράδειγμα</vt:lpstr>
      <vt:lpstr>Συμβάντα και Αλλαγή Κατάστασης</vt:lpstr>
      <vt:lpstr>Εύρεση Συμβάντων</vt:lpstr>
      <vt:lpstr>Εύρεση Συμβάντων</vt:lpstr>
      <vt:lpstr>Ουρά Συμβάντων</vt:lpstr>
      <vt:lpstr>Δομή Αλγορίθμου</vt:lpstr>
      <vt:lpstr>Χειρισμός Συμβάντων</vt:lpstr>
      <vt:lpstr>Χειρισμός Συμβάντων</vt:lpstr>
      <vt:lpstr>Χειρισμός Συμβάντων</vt:lpstr>
      <vt:lpstr>Αποσαφηνίσεις…</vt:lpstr>
      <vt:lpstr>Απόδοση</vt:lpstr>
      <vt:lpstr>Πλήθος Συμβάντων</vt:lpstr>
      <vt:lpstr>Απόδοση</vt:lpstr>
      <vt:lpstr>Χώρος;;;</vt:lpstr>
      <vt:lpstr>Γενική Περίπτωση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Υπολογιστική Γεωμετρία</dc:title>
  <dc:creator>Andrew</dc:creator>
  <cp:lastModifiedBy>sioutas</cp:lastModifiedBy>
  <cp:revision>190</cp:revision>
  <dcterms:created xsi:type="dcterms:W3CDTF">2006-08-16T00:00:00Z</dcterms:created>
  <dcterms:modified xsi:type="dcterms:W3CDTF">2020-11-20T15:57:13Z</dcterms:modified>
</cp:coreProperties>
</file>