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2" r:id="rId5"/>
    <p:sldId id="292" r:id="rId6"/>
    <p:sldId id="291" r:id="rId7"/>
    <p:sldId id="300" r:id="rId8"/>
    <p:sldId id="298" r:id="rId9"/>
    <p:sldId id="301" r:id="rId10"/>
    <p:sldId id="309" r:id="rId11"/>
    <p:sldId id="310" r:id="rId12"/>
    <p:sldId id="311" r:id="rId13"/>
    <p:sldId id="312" r:id="rId14"/>
    <p:sldId id="293" r:id="rId15"/>
    <p:sldId id="294" r:id="rId16"/>
    <p:sldId id="295" r:id="rId17"/>
    <p:sldId id="313" r:id="rId18"/>
    <p:sldId id="297" r:id="rId19"/>
    <p:sldId id="314" r:id="rId20"/>
    <p:sldId id="315" r:id="rId21"/>
    <p:sldId id="316" r:id="rId22"/>
    <p:sldId id="317" r:id="rId23"/>
    <p:sldId id="296" r:id="rId2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7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CB070B-93E8-4E3F-93BA-4C6F4F890423}" type="datetime1">
              <a:rPr lang="es-ES" smtClean="0"/>
              <a:t>21/03/2022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EAA754-C899-4020-AF30-0F80416D4F92}" type="datetime1">
              <a:rPr lang="es-ES" noProof="0" smtClean="0"/>
              <a:t>21/03/2022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174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3302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691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929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691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155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6881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7249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69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716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226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73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8269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401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58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71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 peque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osición de contenido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 gra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s-ES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s-ES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0582" t="3209" r="3840" b="2716"/>
          <a:stretch/>
        </p:blipFill>
        <p:spPr>
          <a:xfrm>
            <a:off x="9804400" y="-24250"/>
            <a:ext cx="2387601" cy="6891486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016" y="3742288"/>
            <a:ext cx="6798250" cy="2278478"/>
          </a:xfrm>
        </p:spPr>
        <p:txBody>
          <a:bodyPr rtlCol="0"/>
          <a:lstStyle/>
          <a:p>
            <a:pPr rtl="0"/>
            <a:r>
              <a:rPr lang="ca-ES" dirty="0"/>
              <a:t>Resultats</a:t>
            </a:r>
            <a:r>
              <a:rPr lang="es-ES" dirty="0"/>
              <a:t> de </a:t>
            </a:r>
            <a:r>
              <a:rPr lang="es-ES" dirty="0" err="1"/>
              <a:t>l’Anàlisi</a:t>
            </a:r>
            <a:r>
              <a:rPr lang="es-ES" dirty="0"/>
              <a:t> de la Planta de DS/CA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3252" y="4026716"/>
            <a:ext cx="3080130" cy="1815861"/>
          </a:xfrm>
        </p:spPr>
        <p:txBody>
          <a:bodyPr rtlCol="0"/>
          <a:lstStyle/>
          <a:p>
            <a:pPr algn="ctr" rtl="0"/>
            <a:r>
              <a:rPr lang="ca-ES" dirty="0"/>
              <a:t>Sessió</a:t>
            </a:r>
            <a:r>
              <a:rPr lang="es-ES" dirty="0"/>
              <a:t> --/--/--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2, 2V)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24"/>
          <a:stretch/>
        </p:blipFill>
        <p:spPr>
          <a:xfrm>
            <a:off x="80768" y="1128634"/>
            <a:ext cx="9911730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075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1, 2V)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97"/>
          <a:stretch/>
        </p:blipFill>
        <p:spPr>
          <a:xfrm>
            <a:off x="80768" y="1128634"/>
            <a:ext cx="9903492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9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2,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80769" y="1128634"/>
            <a:ext cx="9895254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3" name="QuadreDeText 2"/>
          <p:cNvSpPr txBox="1"/>
          <p:nvPr/>
        </p:nvSpPr>
        <p:spPr>
          <a:xfrm>
            <a:off x="6812691" y="2636108"/>
            <a:ext cx="14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0,2*2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603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1,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42"/>
          <a:stretch/>
        </p:blipFill>
        <p:spPr>
          <a:xfrm>
            <a:off x="80769" y="1128634"/>
            <a:ext cx="9887016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4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0,4*1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918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0.5,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80769" y="1128634"/>
            <a:ext cx="9895253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6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0,9*0,5 = 0,45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6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1,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80769" y="1128634"/>
            <a:ext cx="9895253" cy="566001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6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0,4*1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4053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Càlcul de paràmetres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Extra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812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5925221" cy="1291406"/>
          </a:xfrm>
        </p:spPr>
        <p:txBody>
          <a:bodyPr rtlCol="0"/>
          <a:lstStyle/>
          <a:p>
            <a:pPr rtl="0"/>
            <a:r>
              <a:rPr lang="ca-ES" sz="2800" dirty="0"/>
              <a:t>Comportament del Tacòmetre i potenciòmetre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79033237-BA75-44C0-841D-4DABB4A12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3" r="22157"/>
          <a:stretch/>
        </p:blipFill>
        <p:spPr>
          <a:xfrm>
            <a:off x="6278155" y="342645"/>
            <a:ext cx="3603723" cy="3080694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489F46F7-BBAD-460F-B940-6686801440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58"/>
          <a:stretch/>
        </p:blipFill>
        <p:spPr>
          <a:xfrm>
            <a:off x="6278155" y="3423338"/>
            <a:ext cx="3603723" cy="3086355"/>
          </a:xfrm>
          <a:prstGeom prst="rect">
            <a:avLst/>
          </a:prstGeom>
        </p:spPr>
      </p:pic>
      <p:pic>
        <p:nvPicPr>
          <p:cNvPr id="8" name="Imatge 7">
            <a:extLst>
              <a:ext uri="{FF2B5EF4-FFF2-40B4-BE49-F238E27FC236}">
                <a16:creationId xmlns:a16="http://schemas.microsoft.com/office/drawing/2014/main" id="{28BDEF6D-F481-4D64-B784-7B93FA32D8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6" r="23038"/>
          <a:stretch/>
        </p:blipFill>
        <p:spPr>
          <a:xfrm>
            <a:off x="1180852" y="1694217"/>
            <a:ext cx="3894488" cy="34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06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Comportament del Motor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29355569-987F-49E5-8888-9431BDF2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9" y="1446338"/>
            <a:ext cx="5947985" cy="3965323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1A54AD03-5E40-4C06-B674-4660646D05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9" r="21814"/>
          <a:stretch/>
        </p:blipFill>
        <p:spPr>
          <a:xfrm>
            <a:off x="6356551" y="286966"/>
            <a:ext cx="3532641" cy="3136927"/>
          </a:xfrm>
          <a:prstGeom prst="rect">
            <a:avLst/>
          </a:prstGeom>
        </p:spPr>
      </p:pic>
      <p:pic>
        <p:nvPicPr>
          <p:cNvPr id="12" name="Imatge 11">
            <a:extLst>
              <a:ext uri="{FF2B5EF4-FFF2-40B4-BE49-F238E27FC236}">
                <a16:creationId xmlns:a16="http://schemas.microsoft.com/office/drawing/2014/main" id="{60F0C56C-64E3-4B72-80FE-7C547D5D74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87" t="-163" r="21536" b="163"/>
          <a:stretch/>
        </p:blipFill>
        <p:spPr>
          <a:xfrm>
            <a:off x="6356551" y="3423893"/>
            <a:ext cx="3532641" cy="3136927"/>
          </a:xfrm>
          <a:prstGeom prst="rect">
            <a:avLst/>
          </a:prstGeom>
        </p:spPr>
      </p:pic>
      <p:sp>
        <p:nvSpPr>
          <p:cNvPr id="7" name="QuadreDeText 6">
            <a:extLst>
              <a:ext uri="{FF2B5EF4-FFF2-40B4-BE49-F238E27FC236}">
                <a16:creationId xmlns:a16="http://schemas.microsoft.com/office/drawing/2014/main" id="{EB30ADE5-857E-44CA-9CA3-8752660B9440}"/>
              </a:ext>
            </a:extLst>
          </p:cNvPr>
          <p:cNvSpPr txBox="1"/>
          <p:nvPr/>
        </p:nvSpPr>
        <p:spPr>
          <a:xfrm>
            <a:off x="10486239" y="1446338"/>
            <a:ext cx="1333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Matlab:</a:t>
            </a:r>
          </a:p>
          <a:p>
            <a:endParaRPr lang="ca-ES" dirty="0"/>
          </a:p>
          <a:p>
            <a:r>
              <a:rPr lang="ca-ES" b="1" dirty="0"/>
              <a:t>2V</a:t>
            </a:r>
          </a:p>
          <a:p>
            <a:r>
              <a:rPr lang="ca-ES" dirty="0"/>
              <a:t>K = 45</a:t>
            </a:r>
          </a:p>
          <a:p>
            <a:r>
              <a:rPr lang="ca-ES" dirty="0"/>
              <a:t>Tau = 0,255</a:t>
            </a:r>
          </a:p>
          <a:p>
            <a:endParaRPr lang="ca-ES" dirty="0"/>
          </a:p>
          <a:p>
            <a:r>
              <a:rPr lang="ca-ES" b="1" dirty="0"/>
              <a:t>3V</a:t>
            </a:r>
          </a:p>
          <a:p>
            <a:r>
              <a:rPr lang="ca-ES" dirty="0"/>
              <a:t>K = 49</a:t>
            </a:r>
          </a:p>
          <a:p>
            <a:r>
              <a:rPr lang="ca-ES" dirty="0"/>
              <a:t>Tau = 0,255</a:t>
            </a:r>
          </a:p>
        </p:txBody>
      </p:sp>
    </p:spTree>
    <p:extLst>
      <p:ext uri="{BB962C8B-B14F-4D97-AF65-F5344CB8AC3E}">
        <p14:creationId xmlns:p14="http://schemas.microsoft.com/office/powerpoint/2010/main" val="2354601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Derivador i Filtre </a:t>
            </a:r>
            <a:r>
              <a:rPr lang="ca-ES" sz="4400" dirty="0" err="1"/>
              <a:t>Passabaixos</a:t>
            </a:r>
            <a:endParaRPr lang="ca-ES" sz="4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Extra</a:t>
            </a:r>
            <a:endParaRPr lang="es-ES" dirty="0"/>
          </a:p>
        </p:txBody>
      </p:sp>
      <p:sp>
        <p:nvSpPr>
          <p:cNvPr id="2" name="QuadreDeText 1">
            <a:extLst>
              <a:ext uri="{FF2B5EF4-FFF2-40B4-BE49-F238E27FC236}">
                <a16:creationId xmlns:a16="http://schemas.microsoft.com/office/drawing/2014/main" id="{98985DDA-6F35-4894-835A-2016A8B55081}"/>
              </a:ext>
            </a:extLst>
          </p:cNvPr>
          <p:cNvSpPr txBox="1"/>
          <p:nvPr/>
        </p:nvSpPr>
        <p:spPr>
          <a:xfrm>
            <a:off x="2080469" y="1098958"/>
            <a:ext cx="527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bg1"/>
                </a:solidFill>
              </a:rPr>
              <a:t>Soroll i guany del derivador</a:t>
            </a:r>
          </a:p>
          <a:p>
            <a:r>
              <a:rPr lang="ca-ES" dirty="0">
                <a:solidFill>
                  <a:schemeClr val="bg1"/>
                </a:solidFill>
              </a:rPr>
              <a:t>Guany del filtre</a:t>
            </a:r>
          </a:p>
          <a:p>
            <a:r>
              <a:rPr lang="ca-ES" dirty="0">
                <a:solidFill>
                  <a:schemeClr val="bg1"/>
                </a:solidFill>
              </a:rPr>
              <a:t>Perquè està el filtre abans del derivador?</a:t>
            </a:r>
          </a:p>
          <a:p>
            <a:r>
              <a:rPr lang="ca-ES" dirty="0">
                <a:solidFill>
                  <a:schemeClr val="bg1"/>
                </a:solidFill>
              </a:rPr>
              <a:t>L3-4 </a:t>
            </a:r>
            <a:r>
              <a:rPr lang="ca-ES" dirty="0" err="1">
                <a:solidFill>
                  <a:schemeClr val="bg1"/>
                </a:solidFill>
              </a:rPr>
              <a:t>Kp</a:t>
            </a:r>
            <a:r>
              <a:rPr lang="ca-ES" dirty="0">
                <a:solidFill>
                  <a:schemeClr val="bg1"/>
                </a:solidFill>
              </a:rPr>
              <a:t> = 3-4 | </a:t>
            </a:r>
            <a:r>
              <a:rPr lang="ca-ES" dirty="0" err="1">
                <a:solidFill>
                  <a:schemeClr val="bg1"/>
                </a:solidFill>
              </a:rPr>
              <a:t>Ki</a:t>
            </a:r>
            <a:r>
              <a:rPr lang="ca-ES" dirty="0">
                <a:solidFill>
                  <a:schemeClr val="bg1"/>
                </a:solidFill>
              </a:rPr>
              <a:t> = 12 Provar altre cop</a:t>
            </a:r>
          </a:p>
        </p:txBody>
      </p:sp>
      <p:sp>
        <p:nvSpPr>
          <p:cNvPr id="4" name="QuadreDeText 3">
            <a:extLst>
              <a:ext uri="{FF2B5EF4-FFF2-40B4-BE49-F238E27FC236}">
                <a16:creationId xmlns:a16="http://schemas.microsoft.com/office/drawing/2014/main" id="{7894446C-C87F-4778-9C0B-ADBB813D5D56}"/>
              </a:ext>
            </a:extLst>
          </p:cNvPr>
          <p:cNvSpPr txBox="1"/>
          <p:nvPr/>
        </p:nvSpPr>
        <p:spPr>
          <a:xfrm>
            <a:off x="1669409" y="698848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>
                <a:solidFill>
                  <a:schemeClr val="bg1"/>
                </a:solidFill>
              </a:rPr>
              <a:t>Pendent:</a:t>
            </a:r>
            <a:endParaRPr lang="ca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6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Descompensació de les masses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L1-3</a:t>
            </a:r>
          </a:p>
          <a:p>
            <a:pPr algn="ctr" rtl="0"/>
            <a:r>
              <a:rPr lang="es-ES" sz="4000" dirty="0"/>
              <a:t>L2-4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GRÀCIES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50 (</a:t>
            </a:r>
            <a:r>
              <a:rPr lang="ca-ES" sz="2800" dirty="0"/>
              <a:t>sense 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80"/>
          <a:stretch/>
        </p:blipFill>
        <p:spPr>
          <a:xfrm>
            <a:off x="79514" y="1128634"/>
            <a:ext cx="9928196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50 (</a:t>
            </a:r>
            <a:r>
              <a:rPr lang="ca-ES" sz="2800" dirty="0"/>
              <a:t>sense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6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66260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32 (</a:t>
            </a:r>
            <a:r>
              <a:rPr lang="ca-ES" sz="2800" dirty="0"/>
              <a:t>amb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6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11799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32 (</a:t>
            </a:r>
            <a:r>
              <a:rPr lang="ca-ES" sz="2800" dirty="0"/>
              <a:t>amb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5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34867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r>
              <a:rPr lang="ca-ES" sz="2800" dirty="0"/>
              <a:t>Temps D’establiment afectat per</a:t>
            </a:r>
            <a:r>
              <a:rPr lang="es-ES" sz="2800" dirty="0"/>
              <a:t> la Massa</a:t>
            </a:r>
            <a:br>
              <a:rPr lang="es-ES" sz="2800" dirty="0"/>
            </a:br>
            <a:r>
              <a:rPr lang="es-ES" sz="2800" dirty="0"/>
              <a:t>(</a:t>
            </a:r>
            <a:r>
              <a:rPr lang="es-ES" sz="2800" dirty="0" err="1"/>
              <a:t>Kp</a:t>
            </a:r>
            <a:r>
              <a:rPr lang="es-ES" sz="2800" dirty="0"/>
              <a:t> = 5 | KI = 10)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5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Error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57910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r>
              <a:rPr lang="ca-ES" sz="2800" dirty="0"/>
              <a:t>Temps D’establiment afectat per</a:t>
            </a:r>
            <a:r>
              <a:rPr lang="es-ES" sz="2800" dirty="0"/>
              <a:t> la Massa</a:t>
            </a:r>
            <a:br>
              <a:rPr lang="es-ES" sz="2800" dirty="0"/>
            </a:br>
            <a:r>
              <a:rPr lang="es-ES" sz="2800" dirty="0"/>
              <a:t>(</a:t>
            </a:r>
            <a:r>
              <a:rPr lang="es-ES" sz="2800" dirty="0" err="1"/>
              <a:t>Kp</a:t>
            </a:r>
            <a:r>
              <a:rPr lang="es-ES" sz="2800" dirty="0"/>
              <a:t> = 5 | KI = 10)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7" y="1128634"/>
            <a:ext cx="9928194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Error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58997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47191"/>
            <a:ext cx="7262075" cy="2195386"/>
          </a:xfrm>
        </p:spPr>
        <p:txBody>
          <a:bodyPr rtlCol="0"/>
          <a:lstStyle/>
          <a:p>
            <a:r>
              <a:rPr lang="ca-ES" sz="4000" dirty="0"/>
              <a:t>Control de Posició amb controlador proporcional (</a:t>
            </a:r>
            <a:r>
              <a:rPr lang="ca-ES" sz="4000" dirty="0" err="1"/>
              <a:t>Kp</a:t>
            </a:r>
            <a:r>
              <a:rPr lang="ca-ES" sz="4000" dirty="0"/>
              <a:t> baixes)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Extra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3185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14_TF67328976" id="{CFA10EA1-FB96-4DF7-9AEA-652009566947}" vid="{942A39ED-054D-487A-BA3A-AD0BCEB3D6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934E25-8442-49E9-ABDF-3146C4145F3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fb0879af-3eba-417a-a55a-ffe6dcd6ca77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minimalista</Template>
  <TotalTime>0</TotalTime>
  <Words>446</Words>
  <Application>Microsoft Office PowerPoint</Application>
  <PresentationFormat>Pantalla panoràmica</PresentationFormat>
  <Paragraphs>124</Paragraphs>
  <Slides>20</Slides>
  <Notes>20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Times New Roman</vt:lpstr>
      <vt:lpstr>Tema de Office</vt:lpstr>
      <vt:lpstr>Resultats de l’Anàlisi de la Planta de DS/CA</vt:lpstr>
      <vt:lpstr>Descompensació de les masses</vt:lpstr>
      <vt:lpstr>Descompensació de la Massa LED a 50 (sense fre)</vt:lpstr>
      <vt:lpstr>Descompensació de la Massa LED a 50 (sense fre)</vt:lpstr>
      <vt:lpstr>Descompensació de la Massa LED a 32 (amb fre)</vt:lpstr>
      <vt:lpstr>Descompensació de la Massa LED a 32 (amb fre)</vt:lpstr>
      <vt:lpstr>Temps D’establiment afectat per la Massa (Kp = 5 | KI = 10)</vt:lpstr>
      <vt:lpstr>Temps D’establiment afectat per la Massa (Kp = 5 | KI = 10)</vt:lpstr>
      <vt:lpstr>Control de Posició amb controlador proporcional (Kp baixes)</vt:lpstr>
      <vt:lpstr>Descompensació de la Massa (Kp = 2, 2V) Fregament</vt:lpstr>
      <vt:lpstr>Descompensació de la Massa (Kp = 1, 2V) Fregament</vt:lpstr>
      <vt:lpstr>Descompensació de la Massa (Kp = 2, 3V) Fregament</vt:lpstr>
      <vt:lpstr>Descompensació de la Massa (Kp = 1, 3V) Fregament</vt:lpstr>
      <vt:lpstr>Descompensació de la Massa (Kp = 0.5, 3V) Fregament</vt:lpstr>
      <vt:lpstr>Descompensació de la Massa (Kp = 1, 3V) Fregament</vt:lpstr>
      <vt:lpstr>Càlcul de paràmetres</vt:lpstr>
      <vt:lpstr>Comportament del Tacòmetre i potenciòmetre</vt:lpstr>
      <vt:lpstr>Comportament del Motor</vt:lpstr>
      <vt:lpstr>Derivador i Filtre Passabaixos</vt:lpstr>
      <vt:lpstr>GRÀCIES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2022-02-22T10:07:40Z</dcterms:created>
  <dcterms:modified xsi:type="dcterms:W3CDTF">2022-03-21T17:04:12Z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