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82" r:id="rId5"/>
    <p:sldId id="292" r:id="rId6"/>
    <p:sldId id="291" r:id="rId7"/>
    <p:sldId id="300" r:id="rId8"/>
    <p:sldId id="298" r:id="rId9"/>
    <p:sldId id="301" r:id="rId10"/>
    <p:sldId id="309" r:id="rId11"/>
    <p:sldId id="310" r:id="rId12"/>
    <p:sldId id="318" r:id="rId13"/>
    <p:sldId id="311" r:id="rId14"/>
    <p:sldId id="312" r:id="rId15"/>
    <p:sldId id="293" r:id="rId16"/>
    <p:sldId id="294" r:id="rId17"/>
    <p:sldId id="295" r:id="rId18"/>
    <p:sldId id="313" r:id="rId19"/>
    <p:sldId id="297" r:id="rId20"/>
    <p:sldId id="314" r:id="rId21"/>
    <p:sldId id="315" r:id="rId22"/>
    <p:sldId id="316" r:id="rId23"/>
    <p:sldId id="319" r:id="rId24"/>
    <p:sldId id="317" r:id="rId25"/>
    <p:sldId id="320" r:id="rId26"/>
    <p:sldId id="321" r:id="rId27"/>
    <p:sldId id="323" r:id="rId28"/>
    <p:sldId id="325" r:id="rId29"/>
    <p:sldId id="324" r:id="rId30"/>
    <p:sldId id="326" r:id="rId31"/>
    <p:sldId id="327" r:id="rId32"/>
    <p:sldId id="329" r:id="rId33"/>
    <p:sldId id="328" r:id="rId34"/>
    <p:sldId id="331" r:id="rId35"/>
    <p:sldId id="332" r:id="rId36"/>
    <p:sldId id="334" r:id="rId37"/>
    <p:sldId id="335" r:id="rId38"/>
    <p:sldId id="336" r:id="rId39"/>
    <p:sldId id="330" r:id="rId40"/>
    <p:sldId id="296" r:id="rId4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307" autoAdjust="0"/>
  </p:normalViewPr>
  <p:slideViewPr>
    <p:cSldViewPr snapToGrid="0">
      <p:cViewPr>
        <p:scale>
          <a:sx n="100" d="100"/>
          <a:sy n="100" d="100"/>
        </p:scale>
        <p:origin x="99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06/04/2022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06/04/2022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724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959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7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56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79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16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459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746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478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8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546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093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138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589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Util</a:t>
            </a:r>
            <a:r>
              <a:rPr lang="es-ES" dirty="0"/>
              <a:t> en la zona de </a:t>
            </a:r>
            <a:r>
              <a:rPr lang="es-ES" dirty="0" err="1"/>
              <a:t>pendent</a:t>
            </a:r>
            <a:r>
              <a:rPr lang="es-ES" dirty="0"/>
              <a:t> </a:t>
            </a:r>
            <a:r>
              <a:rPr lang="es-ES" dirty="0" err="1"/>
              <a:t>positiu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220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9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7/4/22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/>
              <a:t>Control de Posició amb controlador proporcional (</a:t>
            </a:r>
            <a:r>
              <a:rPr lang="ca-ES" sz="4000" dirty="0" err="1"/>
              <a:t>Kp</a:t>
            </a:r>
            <a:r>
              <a:rPr lang="ca-ES" sz="4000" dirty="0"/>
              <a:t> baixes)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8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61914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5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61914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61915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0.5,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8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5925221" cy="1291406"/>
          </a:xfrm>
        </p:spPr>
        <p:txBody>
          <a:bodyPr rtlCol="0"/>
          <a:lstStyle/>
          <a:p>
            <a:pPr rtl="0"/>
            <a:r>
              <a:rPr lang="ca-ES" sz="2800" dirty="0"/>
              <a:t>Comportament del Tacòmetre i potenciòmetre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79033237-BA75-44C0-841D-4DABB4A1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r="22157"/>
          <a:stretch/>
        </p:blipFill>
        <p:spPr>
          <a:xfrm>
            <a:off x="6278155" y="342645"/>
            <a:ext cx="3603723" cy="3080694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489F46F7-BBAD-460F-B940-668680144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8"/>
          <a:stretch/>
        </p:blipFill>
        <p:spPr>
          <a:xfrm>
            <a:off x="6278155" y="3423338"/>
            <a:ext cx="3603723" cy="308635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28BDEF6D-F481-4D64-B784-7B93FA32D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" r="23038"/>
          <a:stretch/>
        </p:blipFill>
        <p:spPr>
          <a:xfrm>
            <a:off x="1180852" y="1694217"/>
            <a:ext cx="3894488" cy="34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Comportament del Motor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9355569-987F-49E5-8888-9431BDF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1446338"/>
            <a:ext cx="5947985" cy="396532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1A54AD03-5E40-4C06-B674-4660646D0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21814"/>
          <a:stretch/>
        </p:blipFill>
        <p:spPr>
          <a:xfrm>
            <a:off x="6356551" y="286966"/>
            <a:ext cx="3532641" cy="3136927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60F0C56C-64E3-4B72-80FE-7C547D5D7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-163" r="21536" b="163"/>
          <a:stretch/>
        </p:blipFill>
        <p:spPr>
          <a:xfrm>
            <a:off x="6356551" y="3423893"/>
            <a:ext cx="3532641" cy="3136927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EB30ADE5-857E-44CA-9CA3-8752660B9440}"/>
              </a:ext>
            </a:extLst>
          </p:cNvPr>
          <p:cNvSpPr txBox="1"/>
          <p:nvPr/>
        </p:nvSpPr>
        <p:spPr>
          <a:xfrm>
            <a:off x="10486239" y="1446338"/>
            <a:ext cx="133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Matlab:</a:t>
            </a:r>
          </a:p>
          <a:p>
            <a:endParaRPr lang="ca-ES" dirty="0"/>
          </a:p>
          <a:p>
            <a:r>
              <a:rPr lang="ca-ES" b="1" dirty="0"/>
              <a:t>2V</a:t>
            </a:r>
          </a:p>
          <a:p>
            <a:r>
              <a:rPr lang="ca-ES" dirty="0"/>
              <a:t>K = 45</a:t>
            </a:r>
          </a:p>
          <a:p>
            <a:r>
              <a:rPr lang="ca-ES" dirty="0"/>
              <a:t>Tau = 0,255</a:t>
            </a:r>
          </a:p>
          <a:p>
            <a:endParaRPr lang="ca-ES" dirty="0"/>
          </a:p>
          <a:p>
            <a:r>
              <a:rPr lang="ca-ES" b="1" dirty="0"/>
              <a:t>3V</a:t>
            </a:r>
          </a:p>
          <a:p>
            <a:r>
              <a:rPr lang="ca-ES" dirty="0"/>
              <a:t>K = 49</a:t>
            </a:r>
          </a:p>
          <a:p>
            <a:r>
              <a:rPr lang="ca-ES" dirty="0"/>
              <a:t>Tau = 0,255</a:t>
            </a:r>
          </a:p>
        </p:txBody>
      </p:sp>
    </p:spTree>
    <p:extLst>
      <p:ext uri="{BB962C8B-B14F-4D97-AF65-F5344CB8AC3E}">
        <p14:creationId xmlns:p14="http://schemas.microsoft.com/office/powerpoint/2010/main" val="23546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Descompensació de les masses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</a:p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Modelar una zona morta en Simulink dona resultats congruents.</a:t>
            </a:r>
          </a:p>
          <a:p>
            <a:pPr marL="0" indent="0" algn="just">
              <a:buNone/>
            </a:pPr>
            <a:r>
              <a:rPr lang="ca-ES" dirty="0"/>
              <a:t>Possibilitats per a la planta:</a:t>
            </a:r>
          </a:p>
          <a:p>
            <a:pPr algn="just"/>
            <a:r>
              <a:rPr lang="ca-ES" dirty="0" err="1"/>
              <a:t>Dithering</a:t>
            </a:r>
            <a:r>
              <a:rPr lang="ca-ES" dirty="0"/>
              <a:t>, PWM</a:t>
            </a:r>
          </a:p>
          <a:p>
            <a:pPr algn="just"/>
            <a:r>
              <a:rPr lang="ca-ES" dirty="0"/>
              <a:t>Compensació de la zona morta</a:t>
            </a:r>
          </a:p>
          <a:p>
            <a:pPr marL="276225" lvl="1" indent="0" algn="just">
              <a:buNone/>
            </a:pPr>
            <a:r>
              <a:rPr lang="ca-ES" sz="1800" dirty="0"/>
              <a:t>(</a:t>
            </a:r>
            <a:r>
              <a:rPr lang="ca-ES" sz="1800" dirty="0" err="1"/>
              <a:t>Histerèsi</a:t>
            </a:r>
            <a:r>
              <a:rPr lang="ca-ES" sz="1800" dirty="0"/>
              <a:t> i fem servir K 61)</a:t>
            </a:r>
          </a:p>
          <a:p>
            <a:pPr algn="just"/>
            <a:r>
              <a:rPr lang="ca-ES" dirty="0" err="1"/>
              <a:t>Etc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Solució -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9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Derivador i Filtre </a:t>
            </a:r>
            <a:r>
              <a:rPr lang="ca-ES" sz="4400" dirty="0" err="1"/>
              <a:t>Passabaixos</a:t>
            </a:r>
            <a:endParaRPr lang="ca-ES" sz="4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L2-4</a:t>
            </a:r>
          </a:p>
          <a:p>
            <a:pPr algn="ctr" rtl="0"/>
            <a:r>
              <a:rPr lang="es-ES" sz="4000" dirty="0"/>
              <a:t>L3-2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96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Graó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8909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Sinus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203123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3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4053526" y="1745285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filtre</a:t>
            </a:r>
          </a:p>
        </p:txBody>
      </p:sp>
    </p:spTree>
    <p:extLst>
      <p:ext uri="{BB962C8B-B14F-4D97-AF65-F5344CB8AC3E}">
        <p14:creationId xmlns:p14="http://schemas.microsoft.com/office/powerpoint/2010/main" val="182432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X</a:t>
            </a:r>
            <a:br>
              <a:rPr lang="ca-ES" sz="2800" dirty="0"/>
            </a:br>
            <a:r>
              <a:rPr lang="ca-ES" sz="2800" dirty="0"/>
              <a:t>3V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7268066" y="222472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graó</a:t>
            </a:r>
          </a:p>
        </p:txBody>
      </p:sp>
    </p:spTree>
    <p:extLst>
      <p:ext uri="{BB962C8B-B14F-4D97-AF65-F5344CB8AC3E}">
        <p14:creationId xmlns:p14="http://schemas.microsoft.com/office/powerpoint/2010/main" val="100543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~ (A vegades)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30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24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13334" b="862"/>
          <a:stretch/>
        </p:blipFill>
        <p:spPr>
          <a:xfrm>
            <a:off x="68727" y="1129094"/>
            <a:ext cx="9948410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1726248" y="1921114"/>
            <a:ext cx="247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La zona morta impedeix oscil·lacions d’amplitud petita</a:t>
            </a:r>
          </a:p>
        </p:txBody>
      </p:sp>
    </p:spTree>
    <p:extLst>
      <p:ext uri="{BB962C8B-B14F-4D97-AF65-F5344CB8AC3E}">
        <p14:creationId xmlns:p14="http://schemas.microsoft.com/office/powerpoint/2010/main" val="3463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0087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3" t="7462" r="19452" b="5952"/>
          <a:stretch/>
        </p:blipFill>
        <p:spPr>
          <a:xfrm>
            <a:off x="68726" y="1129094"/>
            <a:ext cx="9948411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 - Simulació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 II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1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filtre </a:t>
            </a:r>
            <a:r>
              <a:rPr lang="ca-ES" sz="2800" dirty="0" err="1"/>
              <a:t>passabaixos</a:t>
            </a:r>
            <a:r>
              <a:rPr lang="ca-ES" sz="2800" dirty="0"/>
              <a:t> de 34Hz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" b="1697"/>
          <a:stretch/>
        </p:blipFill>
        <p:spPr>
          <a:xfrm>
            <a:off x="75414" y="1117600"/>
            <a:ext cx="10984472" cy="5672705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8CCEFEDB-A0BC-4097-831F-1A4FD16F23EA}"/>
              </a:ext>
            </a:extLst>
          </p:cNvPr>
          <p:cNvSpPr txBox="1"/>
          <p:nvPr/>
        </p:nvSpPr>
        <p:spPr>
          <a:xfrm>
            <a:off x="1785257" y="1920119"/>
            <a:ext cx="241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Desfasament no nul per a freqüències baixes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7C3E0-7BEC-4498-9523-00C4BD3FA994}"/>
              </a:ext>
            </a:extLst>
          </p:cNvPr>
          <p:cNvSpPr/>
          <p:nvPr/>
        </p:nvSpPr>
        <p:spPr>
          <a:xfrm>
            <a:off x="4454013" y="1117600"/>
            <a:ext cx="2190135" cy="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9C2FB004-8CF0-453D-8DD9-ADB8F07A5296}"/>
              </a:ext>
            </a:extLst>
          </p:cNvPr>
          <p:cNvSpPr txBox="1"/>
          <p:nvPr/>
        </p:nvSpPr>
        <p:spPr>
          <a:xfrm>
            <a:off x="5985615" y="1849497"/>
            <a:ext cx="27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Freqüència de tall a 34 Hz</a:t>
            </a:r>
          </a:p>
        </p:txBody>
      </p:sp>
    </p:spTree>
    <p:extLst>
      <p:ext uri="{BB962C8B-B14F-4D97-AF65-F5344CB8AC3E}">
        <p14:creationId xmlns:p14="http://schemas.microsoft.com/office/powerpoint/2010/main" val="351764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Derivador per a guany </a:t>
            </a:r>
            <a:r>
              <a:rPr lang="ca-ES" sz="2800" dirty="0" err="1"/>
              <a:t>Kd</a:t>
            </a:r>
            <a:r>
              <a:rPr lang="ca-ES" sz="2800" dirty="0"/>
              <a:t> = 0.1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" b="1741"/>
          <a:stretch/>
        </p:blipFill>
        <p:spPr>
          <a:xfrm>
            <a:off x="75413" y="1117600"/>
            <a:ext cx="10917301" cy="5674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0C64F8-8D0D-41EE-A7DA-CF96516B9C6E}"/>
              </a:ext>
            </a:extLst>
          </p:cNvPr>
          <p:cNvSpPr/>
          <p:nvPr/>
        </p:nvSpPr>
        <p:spPr>
          <a:xfrm>
            <a:off x="4505508" y="1117600"/>
            <a:ext cx="2190135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500039A5-4803-4FB8-92CD-A9E2D1B2C614}"/>
              </a:ext>
            </a:extLst>
          </p:cNvPr>
          <p:cNvSpPr txBox="1"/>
          <p:nvPr/>
        </p:nvSpPr>
        <p:spPr>
          <a:xfrm>
            <a:off x="5985615" y="1849497"/>
            <a:ext cx="27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Freqüència de tall a 1 Hz</a:t>
            </a:r>
          </a:p>
        </p:txBody>
      </p:sp>
    </p:spTree>
    <p:extLst>
      <p:ext uri="{BB962C8B-B14F-4D97-AF65-F5344CB8AC3E}">
        <p14:creationId xmlns:p14="http://schemas.microsoft.com/office/powerpoint/2010/main" val="1300211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Derivador per a guany </a:t>
            </a:r>
            <a:r>
              <a:rPr lang="ca-ES" sz="2800" dirty="0" err="1"/>
              <a:t>Kd</a:t>
            </a:r>
            <a:r>
              <a:rPr lang="ca-ES" sz="2800" dirty="0"/>
              <a:t> = 0.01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6" b="1767"/>
          <a:stretch/>
        </p:blipFill>
        <p:spPr>
          <a:xfrm>
            <a:off x="74981" y="1117600"/>
            <a:ext cx="10916450" cy="5672705"/>
          </a:xfrm>
          <a:prstGeom prst="rect">
            <a:avLst/>
          </a:prstGeo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568FA015-B1D9-430F-B2DB-2DFF69CC0A17}"/>
              </a:ext>
            </a:extLst>
          </p:cNvPr>
          <p:cNvSpPr txBox="1"/>
          <p:nvPr/>
        </p:nvSpPr>
        <p:spPr>
          <a:xfrm>
            <a:off x="5985615" y="1849497"/>
            <a:ext cx="27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Freqüència de tall a 10,4 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A6BB5-977B-4BF8-A56A-014C78A6043F}"/>
              </a:ext>
            </a:extLst>
          </p:cNvPr>
          <p:cNvSpPr/>
          <p:nvPr/>
        </p:nvSpPr>
        <p:spPr>
          <a:xfrm>
            <a:off x="4454013" y="1117600"/>
            <a:ext cx="2190135" cy="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725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Bode Teòric del derivador per a múltiples </a:t>
            </a:r>
            <a:r>
              <a:rPr lang="ca-ES" sz="2800" dirty="0" err="1"/>
              <a:t>Kd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3" b="1839"/>
          <a:stretch/>
        </p:blipFill>
        <p:spPr>
          <a:xfrm>
            <a:off x="69869" y="1117600"/>
            <a:ext cx="10844951" cy="5673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3A6BB5-977B-4BF8-A56A-014C78A6043F}"/>
              </a:ext>
            </a:extLst>
          </p:cNvPr>
          <p:cNvSpPr/>
          <p:nvPr/>
        </p:nvSpPr>
        <p:spPr>
          <a:xfrm>
            <a:off x="4454013" y="1117600"/>
            <a:ext cx="2190135" cy="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8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No activar el filtre si no és necessari</a:t>
            </a:r>
          </a:p>
          <a:p>
            <a:pPr marL="0" indent="0" algn="just">
              <a:buNone/>
            </a:pPr>
            <a:r>
              <a:rPr lang="ca-ES" dirty="0"/>
              <a:t>Per evitar zona morta fer servir PID en velocitat</a:t>
            </a:r>
          </a:p>
          <a:p>
            <a:pPr marL="0" indent="0" algn="just">
              <a:buNone/>
            </a:pPr>
            <a:r>
              <a:rPr lang="ca-ES" dirty="0"/>
              <a:t>Perquè filtre abans de </a:t>
            </a:r>
            <a:r>
              <a:rPr lang="ca-ES" dirty="0" err="1"/>
              <a:t>Kd</a:t>
            </a:r>
            <a:r>
              <a:rPr lang="ca-ES" dirty="0"/>
              <a:t> i no després?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Punts pendents i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8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90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8209" y="1432151"/>
            <a:ext cx="3367233" cy="1348527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Connectar el controlador en sèrie amb la planta, d’aquesta manera es minimitza la caiguda de tensió entre les dues.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3" y="429930"/>
            <a:ext cx="9131100" cy="432000"/>
          </a:xfrm>
        </p:spPr>
        <p:txBody>
          <a:bodyPr/>
          <a:lstStyle/>
          <a:p>
            <a:r>
              <a:rPr lang="ca-ES" dirty="0"/>
              <a:t>Solució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45665-EC68-4BA4-B0EB-25C447D7BC7C}"/>
              </a:ext>
            </a:extLst>
          </p:cNvPr>
          <p:cNvSpPr/>
          <p:nvPr/>
        </p:nvSpPr>
        <p:spPr>
          <a:xfrm>
            <a:off x="1509667" y="3489120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F5ABF-F6D7-4838-B463-AC9B89950576}"/>
              </a:ext>
            </a:extLst>
          </p:cNvPr>
          <p:cNvSpPr/>
          <p:nvPr/>
        </p:nvSpPr>
        <p:spPr>
          <a:xfrm>
            <a:off x="750463" y="4778695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595CC-484E-4875-86FF-D80660D40F3A}"/>
              </a:ext>
            </a:extLst>
          </p:cNvPr>
          <p:cNvSpPr/>
          <p:nvPr/>
        </p:nvSpPr>
        <p:spPr>
          <a:xfrm>
            <a:off x="3158103" y="4778695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14" name="Connector: angular 13">
            <a:extLst>
              <a:ext uri="{FF2B5EF4-FFF2-40B4-BE49-F238E27FC236}">
                <a16:creationId xmlns:a16="http://schemas.microsoft.com/office/drawing/2014/main" id="{50D5D9D9-24F3-447D-8A65-53A73A440240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1509667" y="3705119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or de fletxa recta 16">
            <a:extLst>
              <a:ext uri="{FF2B5EF4-FFF2-40B4-BE49-F238E27FC236}">
                <a16:creationId xmlns:a16="http://schemas.microsoft.com/office/drawing/2014/main" id="{97F0F599-B794-4006-BEBA-5DFCFB43AB09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917307" y="3705120"/>
            <a:ext cx="0" cy="107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95CFFC38-A58F-469B-A73C-B4F968869E3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268870" y="5074440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195A-CF89-408E-9154-999B747713E4}"/>
              </a:ext>
            </a:extLst>
          </p:cNvPr>
          <p:cNvSpPr/>
          <p:nvPr/>
        </p:nvSpPr>
        <p:spPr>
          <a:xfrm>
            <a:off x="6396256" y="3489121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B80E-350D-453E-9342-D8B70DF35DF6}"/>
              </a:ext>
            </a:extLst>
          </p:cNvPr>
          <p:cNvSpPr/>
          <p:nvPr/>
        </p:nvSpPr>
        <p:spPr>
          <a:xfrm>
            <a:off x="5637052" y="4778696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211AB-44F6-4DB0-80B6-398AEE97FA17}"/>
              </a:ext>
            </a:extLst>
          </p:cNvPr>
          <p:cNvSpPr/>
          <p:nvPr/>
        </p:nvSpPr>
        <p:spPr>
          <a:xfrm>
            <a:off x="8044692" y="4778696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23" name="Connector: angular 22">
            <a:extLst>
              <a:ext uri="{FF2B5EF4-FFF2-40B4-BE49-F238E27FC236}">
                <a16:creationId xmlns:a16="http://schemas.microsoft.com/office/drawing/2014/main" id="{AA8E9B61-A204-4900-9D57-798EFA0CFD6C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396256" y="3705120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 de fletxa recta 24">
            <a:extLst>
              <a:ext uri="{FF2B5EF4-FFF2-40B4-BE49-F238E27FC236}">
                <a16:creationId xmlns:a16="http://schemas.microsoft.com/office/drawing/2014/main" id="{AF936376-277B-4A30-A653-86B47528BE8F}"/>
              </a:ext>
            </a:extLst>
          </p:cNvPr>
          <p:cNvCxnSpPr>
            <a:cxnSpLocks/>
          </p:cNvCxnSpPr>
          <p:nvPr/>
        </p:nvCxnSpPr>
        <p:spPr>
          <a:xfrm>
            <a:off x="7155459" y="5208665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nector de fletxa recta 27">
            <a:extLst>
              <a:ext uri="{FF2B5EF4-FFF2-40B4-BE49-F238E27FC236}">
                <a16:creationId xmlns:a16="http://schemas.microsoft.com/office/drawing/2014/main" id="{2282E0B7-084C-4638-BDF5-9D4FF2885916}"/>
              </a:ext>
            </a:extLst>
          </p:cNvPr>
          <p:cNvCxnSpPr>
            <a:cxnSpLocks/>
          </p:cNvCxnSpPr>
          <p:nvPr/>
        </p:nvCxnSpPr>
        <p:spPr>
          <a:xfrm>
            <a:off x="7155459" y="4966783"/>
            <a:ext cx="889233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4621B3ED-B916-4C18-B5DB-52C576E5C2CA}"/>
              </a:ext>
            </a:extLst>
          </p:cNvPr>
          <p:cNvSpPr txBox="1"/>
          <p:nvPr/>
        </p:nvSpPr>
        <p:spPr>
          <a:xfrm>
            <a:off x="5444691" y="404489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53D5F51-6C03-4369-AD1D-66488BCA17B2}"/>
              </a:ext>
            </a:extLst>
          </p:cNvPr>
          <p:cNvSpPr txBox="1"/>
          <p:nvPr/>
        </p:nvSpPr>
        <p:spPr>
          <a:xfrm>
            <a:off x="4004806" y="4050375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142C49B8-1914-4AFA-8AF0-D3C5E9C71A64}"/>
              </a:ext>
            </a:extLst>
          </p:cNvPr>
          <p:cNvSpPr txBox="1"/>
          <p:nvPr/>
        </p:nvSpPr>
        <p:spPr>
          <a:xfrm>
            <a:off x="2329807" y="4710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&gt; 0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649DDD5A-6C9B-4CBF-A025-C91C63CE5FEF}"/>
              </a:ext>
            </a:extLst>
          </p:cNvPr>
          <p:cNvSpPr txBox="1"/>
          <p:nvPr/>
        </p:nvSpPr>
        <p:spPr>
          <a:xfrm>
            <a:off x="7168042" y="5305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≈ 0</a:t>
            </a:r>
          </a:p>
        </p:txBody>
      </p:sp>
      <p:sp>
        <p:nvSpPr>
          <p:cNvPr id="34" name="QuadreDeText 33">
            <a:extLst>
              <a:ext uri="{FF2B5EF4-FFF2-40B4-BE49-F238E27FC236}">
                <a16:creationId xmlns:a16="http://schemas.microsoft.com/office/drawing/2014/main" id="{E1112745-3CFD-4033-9E3B-DAAAAE35BB52}"/>
              </a:ext>
            </a:extLst>
          </p:cNvPr>
          <p:cNvSpPr txBox="1"/>
          <p:nvPr/>
        </p:nvSpPr>
        <p:spPr>
          <a:xfrm>
            <a:off x="785124" y="422502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5" name="QuadreDeText 34">
            <a:extLst>
              <a:ext uri="{FF2B5EF4-FFF2-40B4-BE49-F238E27FC236}">
                <a16:creationId xmlns:a16="http://schemas.microsoft.com/office/drawing/2014/main" id="{0D3393E5-1026-40AF-ADA1-FED7E61C124C}"/>
              </a:ext>
            </a:extLst>
          </p:cNvPr>
          <p:cNvSpPr txBox="1"/>
          <p:nvPr/>
        </p:nvSpPr>
        <p:spPr>
          <a:xfrm>
            <a:off x="7168042" y="4579894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</p:spTree>
    <p:extLst>
      <p:ext uri="{BB962C8B-B14F-4D97-AF65-F5344CB8AC3E}">
        <p14:creationId xmlns:p14="http://schemas.microsoft.com/office/powerpoint/2010/main" val="419371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915</Words>
  <Application>Microsoft Office PowerPoint</Application>
  <PresentationFormat>Pantalla panoràmica</PresentationFormat>
  <Paragraphs>213</Paragraphs>
  <Slides>37</Slides>
  <Notes>36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Descompensació de les masses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Temps D’establiment afectat per la Massa (Kp = 5 | KI = 10)</vt:lpstr>
      <vt:lpstr>Temps D’establiment afectat per la Massa (Kp = 5 | KI = 10)</vt:lpstr>
      <vt:lpstr>Solució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Càlcul de paràmetres</vt:lpstr>
      <vt:lpstr>Comportament del Tacòmetre i potenciòmetre</vt:lpstr>
      <vt:lpstr>Comportament del Motor</vt:lpstr>
      <vt:lpstr>Solució - Propostes</vt:lpstr>
      <vt:lpstr>Derivador i Filtre Passabaixos</vt:lpstr>
      <vt:lpstr>Filtre passabaixos a 34HZ en Llaç obert - Graó</vt:lpstr>
      <vt:lpstr>Filtre passabaixos a 34HZ en Llaç obert - Sinus</vt:lpstr>
      <vt:lpstr>Condició d’estabilitat Kp &gt; Ki∙τ = 3,06 ✓ 2V Pos - Kp 4.0 Ki 12.0 No filtre                                        L2 - 4</vt:lpstr>
      <vt:lpstr>Condició d’estabilitat Kp &gt; Ki∙τ = 3,06 ✓ 2V Pos - Kp 4.0 Ki 12.0 Filtre 34HZ                                     L2 - 4</vt:lpstr>
      <vt:lpstr>Condició d’estabilitat Kp &gt; Ki∙τ = 3,06 X 3V Pos - Kp 4.0 Ki 12.0 No filtre                                        L2 - 4</vt:lpstr>
      <vt:lpstr>Condició d’estabilitat Kp &gt; Ki∙τ = 3,06 ~ (A vegades) 2V Pos - Kp 3.0 Ki 12.0 No Filtre                                        L2 - 4</vt:lpstr>
      <vt:lpstr>Condició d’estabilitat Kp &gt; Ki∙τ = 3,06 ✓ 2V Pos - Kp 3.0 Ki 12.0 filtre 34HZ                                     L2 - 4</vt:lpstr>
      <vt:lpstr>Càlcul de Pols 2V Pos - Kp 2.0 Ki 9.0 Kd 0.05 Filtre 34Hz                        L3 - 2</vt:lpstr>
      <vt:lpstr>Càlcul de Pols - Simulació 2V Pos - Kp 2.0 Ki 9.0 Kd 0.05 Filtre 34Hz                        L3 - 2</vt:lpstr>
      <vt:lpstr>Càlcul de paràmetres II</vt:lpstr>
      <vt:lpstr>Comportament del filtre passabaixos de 34Hz</vt:lpstr>
      <vt:lpstr>Comportament del Derivador per a guany Kd = 0.1</vt:lpstr>
      <vt:lpstr>Comportament del Derivador per a guany Kd = 0.01</vt:lpstr>
      <vt:lpstr>Bode Teòric del derivador per a múltiples Kd</vt:lpstr>
      <vt:lpstr>Punts pendents i propostes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2022-04-05T22:34:23Z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