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36"/>
  </p:notesMasterIdLst>
  <p:handoutMasterIdLst>
    <p:handoutMasterId r:id="rId37"/>
  </p:handoutMasterIdLst>
  <p:sldIdLst>
    <p:sldId id="282" r:id="rId5"/>
    <p:sldId id="292" r:id="rId6"/>
    <p:sldId id="291" r:id="rId7"/>
    <p:sldId id="300" r:id="rId8"/>
    <p:sldId id="298" r:id="rId9"/>
    <p:sldId id="301" r:id="rId10"/>
    <p:sldId id="309" r:id="rId11"/>
    <p:sldId id="310" r:id="rId12"/>
    <p:sldId id="311" r:id="rId13"/>
    <p:sldId id="312" r:id="rId14"/>
    <p:sldId id="293" r:id="rId15"/>
    <p:sldId id="294" r:id="rId16"/>
    <p:sldId id="295" r:id="rId17"/>
    <p:sldId id="313" r:id="rId18"/>
    <p:sldId id="297" r:id="rId19"/>
    <p:sldId id="318" r:id="rId20"/>
    <p:sldId id="314" r:id="rId21"/>
    <p:sldId id="315" r:id="rId22"/>
    <p:sldId id="316" r:id="rId23"/>
    <p:sldId id="319" r:id="rId24"/>
    <p:sldId id="317" r:id="rId25"/>
    <p:sldId id="320" r:id="rId26"/>
    <p:sldId id="321" r:id="rId27"/>
    <p:sldId id="323" r:id="rId28"/>
    <p:sldId id="325" r:id="rId29"/>
    <p:sldId id="324" r:id="rId30"/>
    <p:sldId id="326" r:id="rId31"/>
    <p:sldId id="327" r:id="rId32"/>
    <p:sldId id="329" r:id="rId33"/>
    <p:sldId id="328" r:id="rId34"/>
    <p:sldId id="296" r:id="rId35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9307" autoAdjust="0"/>
  </p:normalViewPr>
  <p:slideViewPr>
    <p:cSldViewPr snapToGrid="0">
      <p:cViewPr varScale="1">
        <p:scale>
          <a:sx n="102" d="100"/>
          <a:sy n="102" d="100"/>
        </p:scale>
        <p:origin x="95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277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0CB070B-93E8-4E3F-93BA-4C6F4F890423}" type="datetime1">
              <a:rPr lang="es-ES" smtClean="0"/>
              <a:t>22/03/2022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9EAA754-C899-4020-AF30-0F80416D4F92}" type="datetime1">
              <a:rPr lang="es-ES" noProof="0" smtClean="0"/>
              <a:t>22/03/2022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6460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6270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9174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33027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66918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92929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246919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31554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68814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72497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'imatge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ontenidor de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a-ES" dirty="0"/>
              <a:t>Modelar zona morta de velocitat (A partir de quina velocitat el motor para -&gt; Zona morta 3D en comptes de plana)</a:t>
            </a:r>
          </a:p>
        </p:txBody>
      </p:sp>
      <p:sp>
        <p:nvSpPr>
          <p:cNvPr id="4" name="Conteni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20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59599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87167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56972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65689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653793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41698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24599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87460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174785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10814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35828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30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89655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62707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9949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32265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6734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48269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14018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1858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8716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 con imagen pequeñ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1" name="Marcador de tex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3" name="Marcador de tex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5" name="Marcador de tex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7" name="Marcador de tex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2775" y="993303"/>
            <a:ext cx="5053936" cy="2513468"/>
          </a:xfrm>
        </p:spPr>
        <p:txBody>
          <a:bodyPr rtlCol="0"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227779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046375"/>
            <a:ext cx="9198000" cy="513058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28008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46376"/>
            <a:ext cx="4435831" cy="513058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8" name="Marcador de posición de contenido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94169" y="1046376"/>
            <a:ext cx="4435831" cy="513058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57439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8" name="Marcador de posición de texto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9" name="Marcador de posición de contenido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1" y="2096752"/>
            <a:ext cx="4434840" cy="4092911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0" name="Marcador de posición de contenido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195160" y="2096752"/>
            <a:ext cx="4434840" cy="4092911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863468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rtlCol="0" anchor="b"/>
          <a:lstStyle>
            <a:lvl1pPr>
              <a:defRPr sz="2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9" name="Marcador de posición de texto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0" name="Marcador de posición de contenido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0722" y="457201"/>
            <a:ext cx="6023727" cy="5726784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872000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rtlCol="0" anchor="b"/>
          <a:lstStyle>
            <a:lvl1pPr>
              <a:defRPr sz="2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9" name="Marcador de posición de texto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2" name="Marcador de posición de imagen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302147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377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l título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 con imagen gran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de contenid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de 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9" name="Marcador de posición de imagen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 con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mparación izquierdo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2" name="Marcador de comparación izquierdo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8" name="Marcador de posición de tex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grafí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Escriba la leyenda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16EFF903-F1F3-440A-B12C-9FD51606B0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agradec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Gracias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Marcador de texto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Nombre completo</a:t>
            </a:r>
          </a:p>
        </p:txBody>
      </p:sp>
      <p:sp>
        <p:nvSpPr>
          <p:cNvPr id="12" name="Marcador de texto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Número de teléfono</a:t>
            </a:r>
          </a:p>
        </p:txBody>
      </p:sp>
      <p:sp>
        <p:nvSpPr>
          <p:cNvPr id="13" name="Marcador de texto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Identificador de red social o correo electrónico</a:t>
            </a:r>
          </a:p>
        </p:txBody>
      </p:sp>
      <p:sp>
        <p:nvSpPr>
          <p:cNvPr id="14" name="Marcador de texto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Sitio web de la empresa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4" name="Cuadro de texto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es-ES" sz="1600" b="1" spc="-100" noProof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WOODGROVE</a:t>
            </a:r>
            <a:r>
              <a:rPr lang="es-ES" sz="1600" b="1" spc="-100" noProof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s-ES" sz="1600" b="1" spc="-100" noProof="0">
                <a:solidFill>
                  <a:schemeClr val="tx1"/>
                </a:solidFill>
                <a:latin typeface="Corbel" panose="020B0503020204020204" pitchFamily="34" charset="0"/>
              </a:rPr>
              <a:t>BANK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posición de imagen 6">
            <a:extLst>
              <a:ext uri="{FF2B5EF4-FFF2-40B4-BE49-F238E27FC236}">
                <a16:creationId xmlns:a16="http://schemas.microsoft.com/office/drawing/2014/main" id="{C0BA96B3-F713-41B0-A2E3-15E9039E474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70582" t="3209" r="3840" b="2716"/>
          <a:stretch/>
        </p:blipFill>
        <p:spPr>
          <a:xfrm>
            <a:off x="9804400" y="-24250"/>
            <a:ext cx="2387601" cy="6891486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016" y="3742288"/>
            <a:ext cx="6798250" cy="2278478"/>
          </a:xfrm>
        </p:spPr>
        <p:txBody>
          <a:bodyPr rtlCol="0"/>
          <a:lstStyle/>
          <a:p>
            <a:pPr rtl="0"/>
            <a:r>
              <a:rPr lang="ca-ES" dirty="0"/>
              <a:t>Resultats</a:t>
            </a:r>
            <a:r>
              <a:rPr lang="es-ES" dirty="0"/>
              <a:t> de </a:t>
            </a:r>
            <a:r>
              <a:rPr lang="es-ES" dirty="0" err="1"/>
              <a:t>l’Anàlisi</a:t>
            </a:r>
            <a:r>
              <a:rPr lang="es-ES" dirty="0"/>
              <a:t> de la Planta de DS/CA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33252" y="4026716"/>
            <a:ext cx="3080130" cy="1815861"/>
          </a:xfrm>
        </p:spPr>
        <p:txBody>
          <a:bodyPr rtlCol="0"/>
          <a:lstStyle/>
          <a:p>
            <a:pPr algn="ctr" rtl="0"/>
            <a:r>
              <a:rPr lang="ca-ES" dirty="0"/>
              <a:t>Sessió</a:t>
            </a:r>
            <a:r>
              <a:rPr lang="es-ES" dirty="0"/>
              <a:t> --/--/--</a:t>
            </a: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Descompensació</a:t>
            </a:r>
            <a:r>
              <a:rPr lang="es-ES" sz="2800" dirty="0"/>
              <a:t> de la Massa (</a:t>
            </a:r>
            <a:r>
              <a:rPr lang="es-ES" sz="2800" dirty="0" err="1"/>
              <a:t>Kp</a:t>
            </a:r>
            <a:r>
              <a:rPr lang="es-ES" sz="2800" dirty="0"/>
              <a:t> = 2, 2V)</a:t>
            </a:r>
            <a:br>
              <a:rPr lang="es-ES" sz="2800" dirty="0"/>
            </a:br>
            <a:r>
              <a:rPr lang="ca-ES" sz="2800" dirty="0"/>
              <a:t>Fregament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24"/>
          <a:stretch/>
        </p:blipFill>
        <p:spPr>
          <a:xfrm>
            <a:off x="80768" y="1128634"/>
            <a:ext cx="9911730" cy="566001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REF: 0V Controlador</a:t>
            </a:r>
          </a:p>
          <a:p>
            <a:endParaRPr lang="es-ES" dirty="0"/>
          </a:p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ca-ES" dirty="0"/>
              <a:t>Referència</a:t>
            </a:r>
            <a:r>
              <a:rPr lang="es-ES" dirty="0"/>
              <a:t> 0V Motor</a:t>
            </a:r>
          </a:p>
          <a:p>
            <a:endParaRPr lang="es-ES" dirty="0"/>
          </a:p>
          <a:p>
            <a:r>
              <a:rPr lang="es-ES" dirty="0"/>
              <a:t>Vermell – </a:t>
            </a:r>
            <a:r>
              <a:rPr lang="es-ES" dirty="0" err="1"/>
              <a:t>Vout</a:t>
            </a:r>
            <a:r>
              <a:rPr lang="es-ES" dirty="0"/>
              <a:t> </a:t>
            </a:r>
            <a:r>
              <a:rPr lang="es-ES" dirty="0" err="1"/>
              <a:t>Pot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0757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Descompensació</a:t>
            </a:r>
            <a:r>
              <a:rPr lang="es-ES" sz="2800" dirty="0"/>
              <a:t> de la Massa (</a:t>
            </a:r>
            <a:r>
              <a:rPr lang="es-ES" sz="2800" dirty="0" err="1"/>
              <a:t>Kp</a:t>
            </a:r>
            <a:r>
              <a:rPr lang="es-ES" sz="2800" dirty="0"/>
              <a:t> = 1, 2V)</a:t>
            </a:r>
            <a:br>
              <a:rPr lang="es-ES" sz="2800" dirty="0"/>
            </a:br>
            <a:r>
              <a:rPr lang="ca-ES" sz="2800" dirty="0"/>
              <a:t>Fregament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97"/>
          <a:stretch/>
        </p:blipFill>
        <p:spPr>
          <a:xfrm>
            <a:off x="80768" y="1128634"/>
            <a:ext cx="9903492" cy="566001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REF: 0V Controlador</a:t>
            </a:r>
          </a:p>
          <a:p>
            <a:endParaRPr lang="es-ES" dirty="0"/>
          </a:p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ca-ES" dirty="0"/>
              <a:t>Referència</a:t>
            </a:r>
            <a:r>
              <a:rPr lang="es-ES" dirty="0"/>
              <a:t> 0V Motor</a:t>
            </a:r>
          </a:p>
          <a:p>
            <a:endParaRPr lang="es-ES" dirty="0"/>
          </a:p>
          <a:p>
            <a:r>
              <a:rPr lang="es-ES" dirty="0"/>
              <a:t>Vermell – </a:t>
            </a:r>
            <a:r>
              <a:rPr lang="es-ES" dirty="0" err="1"/>
              <a:t>Vout</a:t>
            </a:r>
            <a:r>
              <a:rPr lang="es-ES" dirty="0"/>
              <a:t> </a:t>
            </a:r>
            <a:r>
              <a:rPr lang="es-ES" dirty="0" err="1"/>
              <a:t>Pot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096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Descompensació</a:t>
            </a:r>
            <a:r>
              <a:rPr lang="es-ES" sz="2800" dirty="0"/>
              <a:t> de la Massa (</a:t>
            </a:r>
            <a:r>
              <a:rPr lang="es-ES" sz="2800" dirty="0" err="1"/>
              <a:t>Kp</a:t>
            </a:r>
            <a:r>
              <a:rPr lang="es-ES" sz="2800" dirty="0"/>
              <a:t> = 2, 3V)</a:t>
            </a:r>
            <a:br>
              <a:rPr lang="es-ES" sz="2800" dirty="0"/>
            </a:br>
            <a:r>
              <a:rPr lang="ca-ES" sz="2800" dirty="0"/>
              <a:t>Fregament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70"/>
          <a:stretch/>
        </p:blipFill>
        <p:spPr>
          <a:xfrm>
            <a:off x="80769" y="1128634"/>
            <a:ext cx="9895254" cy="566001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REF: 0V Controlador</a:t>
            </a:r>
          </a:p>
          <a:p>
            <a:endParaRPr lang="es-ES" dirty="0"/>
          </a:p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ca-ES" dirty="0"/>
              <a:t>Referència</a:t>
            </a:r>
            <a:r>
              <a:rPr lang="es-ES" dirty="0"/>
              <a:t> 0V Motor</a:t>
            </a:r>
          </a:p>
          <a:p>
            <a:endParaRPr lang="es-ES" dirty="0"/>
          </a:p>
          <a:p>
            <a:r>
              <a:rPr lang="es-ES" dirty="0"/>
              <a:t>Vermell – </a:t>
            </a:r>
            <a:r>
              <a:rPr lang="es-ES" dirty="0" err="1"/>
              <a:t>Vout</a:t>
            </a:r>
            <a:r>
              <a:rPr lang="es-ES" dirty="0"/>
              <a:t> </a:t>
            </a:r>
            <a:r>
              <a:rPr lang="es-ES" dirty="0" err="1"/>
              <a:t>Pot</a:t>
            </a:r>
            <a:r>
              <a:rPr lang="es-ES" dirty="0"/>
              <a:t>.</a:t>
            </a:r>
          </a:p>
        </p:txBody>
      </p:sp>
      <p:sp>
        <p:nvSpPr>
          <p:cNvPr id="3" name="QuadreDeText 2"/>
          <p:cNvSpPr txBox="1"/>
          <p:nvPr/>
        </p:nvSpPr>
        <p:spPr>
          <a:xfrm>
            <a:off x="6812691" y="2636108"/>
            <a:ext cx="141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0,2*2 = 0,4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6037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Descompensació</a:t>
            </a:r>
            <a:r>
              <a:rPr lang="es-ES" sz="2800" dirty="0"/>
              <a:t> de la Massa (</a:t>
            </a:r>
            <a:r>
              <a:rPr lang="es-ES" sz="2800" dirty="0" err="1"/>
              <a:t>Kp</a:t>
            </a:r>
            <a:r>
              <a:rPr lang="es-ES" sz="2800" dirty="0"/>
              <a:t> = 1, 3V)</a:t>
            </a:r>
            <a:br>
              <a:rPr lang="es-ES" sz="2800" dirty="0"/>
            </a:br>
            <a:r>
              <a:rPr lang="ca-ES" sz="2800" dirty="0"/>
              <a:t>Fregament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42"/>
          <a:stretch/>
        </p:blipFill>
        <p:spPr>
          <a:xfrm>
            <a:off x="80769" y="1128634"/>
            <a:ext cx="9887016" cy="566001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REF: 0V Controlador</a:t>
            </a:r>
          </a:p>
          <a:p>
            <a:endParaRPr lang="es-ES" dirty="0"/>
          </a:p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ca-ES" dirty="0"/>
              <a:t>Referència</a:t>
            </a:r>
            <a:r>
              <a:rPr lang="es-ES" dirty="0"/>
              <a:t> 0V Motor</a:t>
            </a:r>
          </a:p>
          <a:p>
            <a:endParaRPr lang="es-ES" dirty="0"/>
          </a:p>
          <a:p>
            <a:r>
              <a:rPr lang="es-ES" dirty="0"/>
              <a:t>Vermell – </a:t>
            </a:r>
            <a:r>
              <a:rPr lang="es-ES" dirty="0" err="1"/>
              <a:t>Vout</a:t>
            </a:r>
            <a:r>
              <a:rPr lang="es-ES" dirty="0"/>
              <a:t> </a:t>
            </a:r>
            <a:r>
              <a:rPr lang="es-ES" dirty="0" err="1"/>
              <a:t>Pot</a:t>
            </a:r>
            <a:r>
              <a:rPr lang="es-ES" dirty="0"/>
              <a:t>.</a:t>
            </a:r>
          </a:p>
        </p:txBody>
      </p:sp>
      <p:sp>
        <p:nvSpPr>
          <p:cNvPr id="6" name="QuadreDeText 5"/>
          <p:cNvSpPr txBox="1"/>
          <p:nvPr/>
        </p:nvSpPr>
        <p:spPr>
          <a:xfrm>
            <a:off x="6812691" y="2636108"/>
            <a:ext cx="141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0,4*1 = 0,4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69189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Descompensació</a:t>
            </a:r>
            <a:r>
              <a:rPr lang="es-ES" sz="2800" dirty="0"/>
              <a:t> de la Massa (</a:t>
            </a:r>
            <a:r>
              <a:rPr lang="es-ES" sz="2800" dirty="0" err="1"/>
              <a:t>Kp</a:t>
            </a:r>
            <a:r>
              <a:rPr lang="es-ES" sz="2800" dirty="0"/>
              <a:t> = 0.5, 3V)</a:t>
            </a:r>
            <a:br>
              <a:rPr lang="es-ES" sz="2800" dirty="0"/>
            </a:br>
            <a:r>
              <a:rPr lang="ca-ES" sz="2800" dirty="0"/>
              <a:t>Fregament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70"/>
          <a:stretch/>
        </p:blipFill>
        <p:spPr>
          <a:xfrm>
            <a:off x="80769" y="1128634"/>
            <a:ext cx="9895253" cy="566001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REF: 0V Controlador</a:t>
            </a:r>
          </a:p>
          <a:p>
            <a:endParaRPr lang="es-ES" dirty="0"/>
          </a:p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ca-ES" dirty="0"/>
              <a:t>Referència</a:t>
            </a:r>
            <a:r>
              <a:rPr lang="es-ES" dirty="0"/>
              <a:t> 0V Motor</a:t>
            </a:r>
          </a:p>
          <a:p>
            <a:endParaRPr lang="es-ES" dirty="0"/>
          </a:p>
          <a:p>
            <a:r>
              <a:rPr lang="es-ES" dirty="0"/>
              <a:t>Vermell – </a:t>
            </a:r>
            <a:r>
              <a:rPr lang="es-ES" dirty="0" err="1"/>
              <a:t>Vout</a:t>
            </a:r>
            <a:r>
              <a:rPr lang="es-ES" dirty="0"/>
              <a:t> </a:t>
            </a:r>
            <a:r>
              <a:rPr lang="es-ES" dirty="0" err="1"/>
              <a:t>Pot</a:t>
            </a:r>
            <a:r>
              <a:rPr lang="es-ES" dirty="0"/>
              <a:t>.</a:t>
            </a:r>
          </a:p>
        </p:txBody>
      </p:sp>
      <p:sp>
        <p:nvSpPr>
          <p:cNvPr id="6" name="QuadreDeText 5"/>
          <p:cNvSpPr txBox="1"/>
          <p:nvPr/>
        </p:nvSpPr>
        <p:spPr>
          <a:xfrm>
            <a:off x="6812691" y="2636108"/>
            <a:ext cx="168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0,9*0,5 = 0,45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267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Descompensació</a:t>
            </a:r>
            <a:r>
              <a:rPr lang="es-ES" sz="2800" dirty="0"/>
              <a:t> de la Massa (</a:t>
            </a:r>
            <a:r>
              <a:rPr lang="es-ES" sz="2800" dirty="0" err="1"/>
              <a:t>Kp</a:t>
            </a:r>
            <a:r>
              <a:rPr lang="es-ES" sz="2800" dirty="0"/>
              <a:t> = 1, 3V)</a:t>
            </a:r>
            <a:br>
              <a:rPr lang="es-ES" sz="2800" dirty="0"/>
            </a:br>
            <a:r>
              <a:rPr lang="ca-ES" sz="2800" dirty="0"/>
              <a:t>Fregament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70"/>
          <a:stretch/>
        </p:blipFill>
        <p:spPr>
          <a:xfrm>
            <a:off x="80769" y="1128634"/>
            <a:ext cx="9895253" cy="5660011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REF: 0V Motor</a:t>
            </a:r>
          </a:p>
          <a:p>
            <a:endParaRPr lang="es-ES" dirty="0"/>
          </a:p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ca-ES" dirty="0"/>
              <a:t>Referència</a:t>
            </a:r>
            <a:r>
              <a:rPr lang="es-ES" dirty="0"/>
              <a:t> 0V Controlador</a:t>
            </a:r>
          </a:p>
          <a:p>
            <a:endParaRPr lang="es-ES" dirty="0"/>
          </a:p>
          <a:p>
            <a:r>
              <a:rPr lang="es-ES" dirty="0"/>
              <a:t>Vermell – </a:t>
            </a:r>
            <a:r>
              <a:rPr lang="es-ES" dirty="0" err="1"/>
              <a:t>Vout</a:t>
            </a:r>
            <a:r>
              <a:rPr lang="es-ES" dirty="0"/>
              <a:t> </a:t>
            </a:r>
            <a:r>
              <a:rPr lang="es-ES" dirty="0" err="1"/>
              <a:t>Pot</a:t>
            </a:r>
            <a:r>
              <a:rPr lang="es-ES" dirty="0"/>
              <a:t>.</a:t>
            </a:r>
          </a:p>
        </p:txBody>
      </p:sp>
      <p:sp>
        <p:nvSpPr>
          <p:cNvPr id="6" name="QuadreDeText 5"/>
          <p:cNvSpPr txBox="1"/>
          <p:nvPr/>
        </p:nvSpPr>
        <p:spPr>
          <a:xfrm>
            <a:off x="6812691" y="2636108"/>
            <a:ext cx="168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0,4*1 = 0,4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4053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contingut 1">
            <a:extLst>
              <a:ext uri="{FF2B5EF4-FFF2-40B4-BE49-F238E27FC236}">
                <a16:creationId xmlns:a16="http://schemas.microsoft.com/office/drawing/2014/main" id="{90BA015A-20AF-440F-8413-D939C69EAB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98209" y="1432151"/>
            <a:ext cx="3367233" cy="1348527"/>
          </a:xfrm>
        </p:spPr>
        <p:txBody>
          <a:bodyPr/>
          <a:lstStyle/>
          <a:p>
            <a:pPr marL="0" indent="0" algn="just">
              <a:buNone/>
            </a:pPr>
            <a:r>
              <a:rPr lang="ca-ES" dirty="0"/>
              <a:t>Connectar el controlador en sèrie amb la planta, d’aquesta manera es minimitza la caiguda de tensió entre les dues.</a:t>
            </a:r>
          </a:p>
        </p:txBody>
      </p:sp>
      <p:sp>
        <p:nvSpPr>
          <p:cNvPr id="5" name="Títol 4">
            <a:extLst>
              <a:ext uri="{FF2B5EF4-FFF2-40B4-BE49-F238E27FC236}">
                <a16:creationId xmlns:a16="http://schemas.microsoft.com/office/drawing/2014/main" id="{A0961E97-8F98-4B4D-96F2-5C4364E6A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053" y="429930"/>
            <a:ext cx="9131100" cy="432000"/>
          </a:xfrm>
        </p:spPr>
        <p:txBody>
          <a:bodyPr/>
          <a:lstStyle/>
          <a:p>
            <a:r>
              <a:rPr lang="ca-ES" dirty="0"/>
              <a:t>Solució</a:t>
            </a:r>
          </a:p>
        </p:txBody>
      </p:sp>
      <p:sp>
        <p:nvSpPr>
          <p:cNvPr id="7" name="Rectángulo 9">
            <a:extLst>
              <a:ext uri="{FF2B5EF4-FFF2-40B4-BE49-F238E27FC236}">
                <a16:creationId xmlns:a16="http://schemas.microsoft.com/office/drawing/2014/main" id="{CCB320B0-EB9E-4107-9824-08DC54BF4B4A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545665-EC68-4BA4-B0EB-25C447D7BC7C}"/>
              </a:ext>
            </a:extLst>
          </p:cNvPr>
          <p:cNvSpPr/>
          <p:nvPr/>
        </p:nvSpPr>
        <p:spPr>
          <a:xfrm>
            <a:off x="1509667" y="3489120"/>
            <a:ext cx="2407640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/>
              <a:t>PSU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4F5ABF-F6D7-4838-B463-AC9B89950576}"/>
              </a:ext>
            </a:extLst>
          </p:cNvPr>
          <p:cNvSpPr/>
          <p:nvPr/>
        </p:nvSpPr>
        <p:spPr>
          <a:xfrm>
            <a:off x="750463" y="4778695"/>
            <a:ext cx="1518407" cy="591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/>
              <a:t>Planta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8595CC-484E-4875-86FF-D80660D40F3A}"/>
              </a:ext>
            </a:extLst>
          </p:cNvPr>
          <p:cNvSpPr/>
          <p:nvPr/>
        </p:nvSpPr>
        <p:spPr>
          <a:xfrm>
            <a:off x="3158103" y="4778695"/>
            <a:ext cx="1518408" cy="5914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/>
              <a:t>Controlador</a:t>
            </a:r>
          </a:p>
        </p:txBody>
      </p:sp>
      <p:cxnSp>
        <p:nvCxnSpPr>
          <p:cNvPr id="14" name="Connector: angular 13">
            <a:extLst>
              <a:ext uri="{FF2B5EF4-FFF2-40B4-BE49-F238E27FC236}">
                <a16:creationId xmlns:a16="http://schemas.microsoft.com/office/drawing/2014/main" id="{50D5D9D9-24F3-447D-8A65-53A73A440240}"/>
              </a:ext>
            </a:extLst>
          </p:cNvPr>
          <p:cNvCxnSpPr>
            <a:stCxn id="8" idx="1"/>
            <a:endCxn id="10" idx="0"/>
          </p:cNvCxnSpPr>
          <p:nvPr/>
        </p:nvCxnSpPr>
        <p:spPr>
          <a:xfrm rot="10800000" flipV="1">
            <a:off x="1509667" y="3705119"/>
            <a:ext cx="12700" cy="1073575"/>
          </a:xfrm>
          <a:prstGeom prst="bentConnector4">
            <a:avLst>
              <a:gd name="adj1" fmla="val 115598"/>
              <a:gd name="adj2" fmla="val 6006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Connector de fletxa recta 16">
            <a:extLst>
              <a:ext uri="{FF2B5EF4-FFF2-40B4-BE49-F238E27FC236}">
                <a16:creationId xmlns:a16="http://schemas.microsoft.com/office/drawing/2014/main" id="{97F0F599-B794-4006-BEBA-5DFCFB43AB09}"/>
              </a:ext>
            </a:extLst>
          </p:cNvPr>
          <p:cNvCxnSpPr>
            <a:stCxn id="8" idx="3"/>
            <a:endCxn id="12" idx="0"/>
          </p:cNvCxnSpPr>
          <p:nvPr/>
        </p:nvCxnSpPr>
        <p:spPr>
          <a:xfrm>
            <a:off x="3917307" y="3705120"/>
            <a:ext cx="0" cy="107357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Connector de fletxa recta 18">
            <a:extLst>
              <a:ext uri="{FF2B5EF4-FFF2-40B4-BE49-F238E27FC236}">
                <a16:creationId xmlns:a16="http://schemas.microsoft.com/office/drawing/2014/main" id="{95CFFC38-A58F-469B-A73C-B4F968869E35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2268870" y="5074440"/>
            <a:ext cx="889233" cy="0"/>
          </a:xfrm>
          <a:prstGeom prst="straightConnector1">
            <a:avLst/>
          </a:prstGeom>
          <a:ln w="12700">
            <a:prstDash val="lgDash"/>
            <a:headEnd type="arrow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0DD195A-CF89-408E-9154-999B747713E4}"/>
              </a:ext>
            </a:extLst>
          </p:cNvPr>
          <p:cNvSpPr/>
          <p:nvPr/>
        </p:nvSpPr>
        <p:spPr>
          <a:xfrm>
            <a:off x="6396256" y="3489121"/>
            <a:ext cx="2407640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/>
              <a:t>PSU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91B80E-350D-453E-9342-D8B70DF35DF6}"/>
              </a:ext>
            </a:extLst>
          </p:cNvPr>
          <p:cNvSpPr/>
          <p:nvPr/>
        </p:nvSpPr>
        <p:spPr>
          <a:xfrm>
            <a:off x="5637052" y="4778696"/>
            <a:ext cx="1518407" cy="591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/>
              <a:t>Planta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4211AB-44F6-4DB0-80B6-398AEE97FA17}"/>
              </a:ext>
            </a:extLst>
          </p:cNvPr>
          <p:cNvSpPr/>
          <p:nvPr/>
        </p:nvSpPr>
        <p:spPr>
          <a:xfrm>
            <a:off x="8044692" y="4778696"/>
            <a:ext cx="1518408" cy="5914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/>
              <a:t>Controlador</a:t>
            </a:r>
          </a:p>
        </p:txBody>
      </p:sp>
      <p:cxnSp>
        <p:nvCxnSpPr>
          <p:cNvPr id="23" name="Connector: angular 22">
            <a:extLst>
              <a:ext uri="{FF2B5EF4-FFF2-40B4-BE49-F238E27FC236}">
                <a16:creationId xmlns:a16="http://schemas.microsoft.com/office/drawing/2014/main" id="{AA8E9B61-A204-4900-9D57-798EFA0CFD6C}"/>
              </a:ext>
            </a:extLst>
          </p:cNvPr>
          <p:cNvCxnSpPr>
            <a:stCxn id="20" idx="1"/>
            <a:endCxn id="21" idx="0"/>
          </p:cNvCxnSpPr>
          <p:nvPr/>
        </p:nvCxnSpPr>
        <p:spPr>
          <a:xfrm rot="10800000" flipV="1">
            <a:off x="6396256" y="3705120"/>
            <a:ext cx="12700" cy="1073575"/>
          </a:xfrm>
          <a:prstGeom prst="bentConnector4">
            <a:avLst>
              <a:gd name="adj1" fmla="val 115598"/>
              <a:gd name="adj2" fmla="val 6006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Connector de fletxa recta 24">
            <a:extLst>
              <a:ext uri="{FF2B5EF4-FFF2-40B4-BE49-F238E27FC236}">
                <a16:creationId xmlns:a16="http://schemas.microsoft.com/office/drawing/2014/main" id="{AF936376-277B-4A30-A653-86B47528BE8F}"/>
              </a:ext>
            </a:extLst>
          </p:cNvPr>
          <p:cNvCxnSpPr>
            <a:cxnSpLocks/>
          </p:cNvCxnSpPr>
          <p:nvPr/>
        </p:nvCxnSpPr>
        <p:spPr>
          <a:xfrm>
            <a:off x="7155459" y="5208665"/>
            <a:ext cx="889233" cy="0"/>
          </a:xfrm>
          <a:prstGeom prst="straightConnector1">
            <a:avLst/>
          </a:prstGeom>
          <a:ln w="12700">
            <a:prstDash val="lgDash"/>
            <a:headEnd type="arrow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Connector de fletxa recta 27">
            <a:extLst>
              <a:ext uri="{FF2B5EF4-FFF2-40B4-BE49-F238E27FC236}">
                <a16:creationId xmlns:a16="http://schemas.microsoft.com/office/drawing/2014/main" id="{2282E0B7-084C-4638-BDF5-9D4FF2885916}"/>
              </a:ext>
            </a:extLst>
          </p:cNvPr>
          <p:cNvCxnSpPr>
            <a:cxnSpLocks/>
          </p:cNvCxnSpPr>
          <p:nvPr/>
        </p:nvCxnSpPr>
        <p:spPr>
          <a:xfrm>
            <a:off x="7155459" y="4966783"/>
            <a:ext cx="889233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0" name="QuadreDeText 29">
            <a:extLst>
              <a:ext uri="{FF2B5EF4-FFF2-40B4-BE49-F238E27FC236}">
                <a16:creationId xmlns:a16="http://schemas.microsoft.com/office/drawing/2014/main" id="{4621B3ED-B916-4C18-B5DB-52C576E5C2CA}"/>
              </a:ext>
            </a:extLst>
          </p:cNvPr>
          <p:cNvSpPr txBox="1"/>
          <p:nvPr/>
        </p:nvSpPr>
        <p:spPr>
          <a:xfrm>
            <a:off x="5444691" y="4044899"/>
            <a:ext cx="864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>
                <a:solidFill>
                  <a:srgbClr val="FF0000"/>
                </a:solidFill>
              </a:rPr>
              <a:t>Δ</a:t>
            </a:r>
            <a:r>
              <a:rPr lang="ca-ES" sz="1600" dirty="0">
                <a:solidFill>
                  <a:srgbClr val="FF0000"/>
                </a:solidFill>
              </a:rPr>
              <a:t>V &gt; 0</a:t>
            </a:r>
          </a:p>
        </p:txBody>
      </p:sp>
      <p:sp>
        <p:nvSpPr>
          <p:cNvPr id="31" name="QuadreDeText 30">
            <a:extLst>
              <a:ext uri="{FF2B5EF4-FFF2-40B4-BE49-F238E27FC236}">
                <a16:creationId xmlns:a16="http://schemas.microsoft.com/office/drawing/2014/main" id="{953D5F51-6C03-4369-AD1D-66488BCA17B2}"/>
              </a:ext>
            </a:extLst>
          </p:cNvPr>
          <p:cNvSpPr txBox="1"/>
          <p:nvPr/>
        </p:nvSpPr>
        <p:spPr>
          <a:xfrm>
            <a:off x="4004806" y="4050375"/>
            <a:ext cx="864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>
                <a:solidFill>
                  <a:srgbClr val="FF0000"/>
                </a:solidFill>
              </a:rPr>
              <a:t>Δ</a:t>
            </a:r>
            <a:r>
              <a:rPr lang="ca-ES" sz="1600" dirty="0">
                <a:solidFill>
                  <a:srgbClr val="FF0000"/>
                </a:solidFill>
              </a:rPr>
              <a:t>V ≈ 0</a:t>
            </a:r>
          </a:p>
        </p:txBody>
      </p:sp>
      <p:sp>
        <p:nvSpPr>
          <p:cNvPr id="32" name="QuadreDeText 31">
            <a:extLst>
              <a:ext uri="{FF2B5EF4-FFF2-40B4-BE49-F238E27FC236}">
                <a16:creationId xmlns:a16="http://schemas.microsoft.com/office/drawing/2014/main" id="{142C49B8-1914-4AFA-8AF0-D3C5E9C71A64}"/>
              </a:ext>
            </a:extLst>
          </p:cNvPr>
          <p:cNvSpPr txBox="1"/>
          <p:nvPr/>
        </p:nvSpPr>
        <p:spPr>
          <a:xfrm>
            <a:off x="2329807" y="4710337"/>
            <a:ext cx="864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>
                <a:solidFill>
                  <a:schemeClr val="accent5"/>
                </a:solidFill>
              </a:rPr>
              <a:t>Δ</a:t>
            </a:r>
            <a:r>
              <a:rPr lang="ca-ES" sz="1600" dirty="0">
                <a:solidFill>
                  <a:schemeClr val="accent5"/>
                </a:solidFill>
              </a:rPr>
              <a:t>V &gt; 0</a:t>
            </a:r>
          </a:p>
        </p:txBody>
      </p:sp>
      <p:sp>
        <p:nvSpPr>
          <p:cNvPr id="33" name="QuadreDeText 32">
            <a:extLst>
              <a:ext uri="{FF2B5EF4-FFF2-40B4-BE49-F238E27FC236}">
                <a16:creationId xmlns:a16="http://schemas.microsoft.com/office/drawing/2014/main" id="{649DDD5A-6C9B-4CBF-A025-C91C63CE5FEF}"/>
              </a:ext>
            </a:extLst>
          </p:cNvPr>
          <p:cNvSpPr txBox="1"/>
          <p:nvPr/>
        </p:nvSpPr>
        <p:spPr>
          <a:xfrm>
            <a:off x="7168042" y="5305337"/>
            <a:ext cx="864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>
                <a:solidFill>
                  <a:schemeClr val="accent5"/>
                </a:solidFill>
              </a:rPr>
              <a:t>Δ</a:t>
            </a:r>
            <a:r>
              <a:rPr lang="ca-ES" sz="1600" dirty="0">
                <a:solidFill>
                  <a:schemeClr val="accent5"/>
                </a:solidFill>
              </a:rPr>
              <a:t>V ≈ 0</a:t>
            </a:r>
          </a:p>
        </p:txBody>
      </p:sp>
      <p:sp>
        <p:nvSpPr>
          <p:cNvPr id="34" name="QuadreDeText 33">
            <a:extLst>
              <a:ext uri="{FF2B5EF4-FFF2-40B4-BE49-F238E27FC236}">
                <a16:creationId xmlns:a16="http://schemas.microsoft.com/office/drawing/2014/main" id="{E1112745-3CFD-4033-9E3B-DAAAAE35BB52}"/>
              </a:ext>
            </a:extLst>
          </p:cNvPr>
          <p:cNvSpPr txBox="1"/>
          <p:nvPr/>
        </p:nvSpPr>
        <p:spPr>
          <a:xfrm>
            <a:off x="785124" y="4225029"/>
            <a:ext cx="864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>
                <a:solidFill>
                  <a:srgbClr val="FF0000"/>
                </a:solidFill>
              </a:rPr>
              <a:t>Δ</a:t>
            </a:r>
            <a:r>
              <a:rPr lang="ca-ES" sz="1600" dirty="0">
                <a:solidFill>
                  <a:srgbClr val="FF0000"/>
                </a:solidFill>
              </a:rPr>
              <a:t>V &gt; 0</a:t>
            </a:r>
          </a:p>
        </p:txBody>
      </p:sp>
      <p:sp>
        <p:nvSpPr>
          <p:cNvPr id="35" name="QuadreDeText 34">
            <a:extLst>
              <a:ext uri="{FF2B5EF4-FFF2-40B4-BE49-F238E27FC236}">
                <a16:creationId xmlns:a16="http://schemas.microsoft.com/office/drawing/2014/main" id="{0D3393E5-1026-40AF-ADA1-FED7E61C124C}"/>
              </a:ext>
            </a:extLst>
          </p:cNvPr>
          <p:cNvSpPr txBox="1"/>
          <p:nvPr/>
        </p:nvSpPr>
        <p:spPr>
          <a:xfrm>
            <a:off x="7168042" y="4579894"/>
            <a:ext cx="864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>
                <a:solidFill>
                  <a:srgbClr val="FF0000"/>
                </a:solidFill>
              </a:rPr>
              <a:t>Δ</a:t>
            </a:r>
            <a:r>
              <a:rPr lang="ca-ES" sz="1600" dirty="0">
                <a:solidFill>
                  <a:srgbClr val="FF0000"/>
                </a:solidFill>
              </a:rPr>
              <a:t>V ≈ 0</a:t>
            </a:r>
          </a:p>
        </p:txBody>
      </p:sp>
    </p:spTree>
    <p:extLst>
      <p:ext uri="{BB962C8B-B14F-4D97-AF65-F5344CB8AC3E}">
        <p14:creationId xmlns:p14="http://schemas.microsoft.com/office/powerpoint/2010/main" val="4193717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4084" y="3647191"/>
            <a:ext cx="4887992" cy="2195386"/>
          </a:xfrm>
        </p:spPr>
        <p:txBody>
          <a:bodyPr rtlCol="0"/>
          <a:lstStyle/>
          <a:p>
            <a:r>
              <a:rPr lang="ca-ES" sz="4400" dirty="0"/>
              <a:t>Càlcul de paràmetres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F2F1659-815F-46D5-B4BA-92407E18AEDC}"/>
              </a:ext>
            </a:extLst>
          </p:cNvPr>
          <p:cNvSpPr/>
          <p:nvPr/>
        </p:nvSpPr>
        <p:spPr>
          <a:xfrm>
            <a:off x="10071652" y="6175513"/>
            <a:ext cx="2120348" cy="682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Marcador de posición de imagen 6">
            <a:extLst>
              <a:ext uri="{FF2B5EF4-FFF2-40B4-BE49-F238E27FC236}">
                <a16:creationId xmlns:a16="http://schemas.microsoft.com/office/drawing/2014/main" id="{A0CB8A26-6A12-4725-927A-D6238DB830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582" t="3209" r="3840" b="2716"/>
          <a:stretch/>
        </p:blipFill>
        <p:spPr>
          <a:xfrm>
            <a:off x="9804400" y="0"/>
            <a:ext cx="2387601" cy="6858000"/>
          </a:xfrm>
          <a:prstGeom prst="rect">
            <a:avLst/>
          </a:prstGeom>
        </p:spPr>
      </p:pic>
      <p:sp>
        <p:nvSpPr>
          <p:cNvPr id="9" name="Subtítulo 3">
            <a:extLst>
              <a:ext uri="{FF2B5EF4-FFF2-40B4-BE49-F238E27FC236}">
                <a16:creationId xmlns:a16="http://schemas.microsoft.com/office/drawing/2014/main" id="{C23E924E-4905-4260-BAD0-E8A52F919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6747" y="4026716"/>
            <a:ext cx="3126409" cy="1815861"/>
          </a:xfrm>
          <a:ln w="12700">
            <a:solidFill>
              <a:schemeClr val="tx1"/>
            </a:solidFill>
          </a:ln>
        </p:spPr>
        <p:txBody>
          <a:bodyPr rtlCol="0"/>
          <a:lstStyle/>
          <a:p>
            <a:pPr algn="ctr" rtl="0"/>
            <a:r>
              <a:rPr lang="es-ES" sz="4000" dirty="0"/>
              <a:t>Extra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9812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5925221" cy="1291406"/>
          </a:xfrm>
        </p:spPr>
        <p:txBody>
          <a:bodyPr rtlCol="0"/>
          <a:lstStyle/>
          <a:p>
            <a:pPr rtl="0"/>
            <a:r>
              <a:rPr lang="ca-ES" sz="2800" dirty="0"/>
              <a:t>Comportament del Tacòmetre i potenciòmetre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4" name="Imatge 3">
            <a:extLst>
              <a:ext uri="{FF2B5EF4-FFF2-40B4-BE49-F238E27FC236}">
                <a16:creationId xmlns:a16="http://schemas.microsoft.com/office/drawing/2014/main" id="{79033237-BA75-44C0-841D-4DABB4A125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43" r="22157"/>
          <a:stretch/>
        </p:blipFill>
        <p:spPr>
          <a:xfrm>
            <a:off x="6278155" y="342645"/>
            <a:ext cx="3603723" cy="3080694"/>
          </a:xfrm>
          <a:prstGeom prst="rect">
            <a:avLst/>
          </a:prstGeom>
        </p:spPr>
      </p:pic>
      <p:pic>
        <p:nvPicPr>
          <p:cNvPr id="6" name="Imatge 5">
            <a:extLst>
              <a:ext uri="{FF2B5EF4-FFF2-40B4-BE49-F238E27FC236}">
                <a16:creationId xmlns:a16="http://schemas.microsoft.com/office/drawing/2014/main" id="{489F46F7-BBAD-460F-B940-6686801440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2158"/>
          <a:stretch/>
        </p:blipFill>
        <p:spPr>
          <a:xfrm>
            <a:off x="6278155" y="3423338"/>
            <a:ext cx="3603723" cy="3086355"/>
          </a:xfrm>
          <a:prstGeom prst="rect">
            <a:avLst/>
          </a:prstGeom>
        </p:spPr>
      </p:pic>
      <p:pic>
        <p:nvPicPr>
          <p:cNvPr id="8" name="Imatge 7">
            <a:extLst>
              <a:ext uri="{FF2B5EF4-FFF2-40B4-BE49-F238E27FC236}">
                <a16:creationId xmlns:a16="http://schemas.microsoft.com/office/drawing/2014/main" id="{28BDEF6D-F481-4D64-B784-7B93FA32D8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86" r="23038"/>
          <a:stretch/>
        </p:blipFill>
        <p:spPr>
          <a:xfrm>
            <a:off x="1180852" y="1694217"/>
            <a:ext cx="3894488" cy="34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806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Comportament del Motor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4" name="Imatge 3">
            <a:extLst>
              <a:ext uri="{FF2B5EF4-FFF2-40B4-BE49-F238E27FC236}">
                <a16:creationId xmlns:a16="http://schemas.microsoft.com/office/drawing/2014/main" id="{29355569-987F-49E5-8888-9431BDF28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79" y="1446338"/>
            <a:ext cx="5947985" cy="3965323"/>
          </a:xfrm>
          <a:prstGeom prst="rect">
            <a:avLst/>
          </a:prstGeom>
        </p:spPr>
      </p:pic>
      <p:pic>
        <p:nvPicPr>
          <p:cNvPr id="6" name="Imatge 5">
            <a:extLst>
              <a:ext uri="{FF2B5EF4-FFF2-40B4-BE49-F238E27FC236}">
                <a16:creationId xmlns:a16="http://schemas.microsoft.com/office/drawing/2014/main" id="{1A54AD03-5E40-4C06-B674-4660646D05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09" r="21814"/>
          <a:stretch/>
        </p:blipFill>
        <p:spPr>
          <a:xfrm>
            <a:off x="6356551" y="286966"/>
            <a:ext cx="3532641" cy="3136927"/>
          </a:xfrm>
          <a:prstGeom prst="rect">
            <a:avLst/>
          </a:prstGeom>
        </p:spPr>
      </p:pic>
      <p:pic>
        <p:nvPicPr>
          <p:cNvPr id="12" name="Imatge 11">
            <a:extLst>
              <a:ext uri="{FF2B5EF4-FFF2-40B4-BE49-F238E27FC236}">
                <a16:creationId xmlns:a16="http://schemas.microsoft.com/office/drawing/2014/main" id="{60F0C56C-64E3-4B72-80FE-7C547D5D749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87" t="-163" r="21536" b="163"/>
          <a:stretch/>
        </p:blipFill>
        <p:spPr>
          <a:xfrm>
            <a:off x="6356551" y="3423893"/>
            <a:ext cx="3532641" cy="3136927"/>
          </a:xfrm>
          <a:prstGeom prst="rect">
            <a:avLst/>
          </a:prstGeom>
        </p:spPr>
      </p:pic>
      <p:sp>
        <p:nvSpPr>
          <p:cNvPr id="7" name="QuadreDeText 6">
            <a:extLst>
              <a:ext uri="{FF2B5EF4-FFF2-40B4-BE49-F238E27FC236}">
                <a16:creationId xmlns:a16="http://schemas.microsoft.com/office/drawing/2014/main" id="{EB30ADE5-857E-44CA-9CA3-8752660B9440}"/>
              </a:ext>
            </a:extLst>
          </p:cNvPr>
          <p:cNvSpPr txBox="1"/>
          <p:nvPr/>
        </p:nvSpPr>
        <p:spPr>
          <a:xfrm>
            <a:off x="10486239" y="1446338"/>
            <a:ext cx="13338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Matlab:</a:t>
            </a:r>
          </a:p>
          <a:p>
            <a:endParaRPr lang="ca-ES" dirty="0"/>
          </a:p>
          <a:p>
            <a:r>
              <a:rPr lang="ca-ES" b="1" dirty="0"/>
              <a:t>2V</a:t>
            </a:r>
          </a:p>
          <a:p>
            <a:r>
              <a:rPr lang="ca-ES" dirty="0"/>
              <a:t>K = 45</a:t>
            </a:r>
          </a:p>
          <a:p>
            <a:r>
              <a:rPr lang="ca-ES" dirty="0"/>
              <a:t>Tau = 0,255</a:t>
            </a:r>
          </a:p>
          <a:p>
            <a:endParaRPr lang="ca-ES" dirty="0"/>
          </a:p>
          <a:p>
            <a:r>
              <a:rPr lang="ca-ES" b="1" dirty="0"/>
              <a:t>3V</a:t>
            </a:r>
          </a:p>
          <a:p>
            <a:r>
              <a:rPr lang="ca-ES" dirty="0"/>
              <a:t>K = 49</a:t>
            </a:r>
          </a:p>
          <a:p>
            <a:r>
              <a:rPr lang="ca-ES" dirty="0"/>
              <a:t>Tau = 0,255</a:t>
            </a:r>
          </a:p>
        </p:txBody>
      </p:sp>
    </p:spTree>
    <p:extLst>
      <p:ext uri="{BB962C8B-B14F-4D97-AF65-F5344CB8AC3E}">
        <p14:creationId xmlns:p14="http://schemas.microsoft.com/office/powerpoint/2010/main" val="235460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4084" y="3647191"/>
            <a:ext cx="4887992" cy="2195386"/>
          </a:xfrm>
        </p:spPr>
        <p:txBody>
          <a:bodyPr rtlCol="0"/>
          <a:lstStyle/>
          <a:p>
            <a:r>
              <a:rPr lang="ca-ES" sz="4400" dirty="0"/>
              <a:t>Descompensació de les masses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F2F1659-815F-46D5-B4BA-92407E18AEDC}"/>
              </a:ext>
            </a:extLst>
          </p:cNvPr>
          <p:cNvSpPr/>
          <p:nvPr/>
        </p:nvSpPr>
        <p:spPr>
          <a:xfrm>
            <a:off x="10071652" y="6175513"/>
            <a:ext cx="2120348" cy="682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Marcador de posición de imagen 6">
            <a:extLst>
              <a:ext uri="{FF2B5EF4-FFF2-40B4-BE49-F238E27FC236}">
                <a16:creationId xmlns:a16="http://schemas.microsoft.com/office/drawing/2014/main" id="{A0CB8A26-6A12-4725-927A-D6238DB830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582" t="3209" r="3840" b="2716"/>
          <a:stretch/>
        </p:blipFill>
        <p:spPr>
          <a:xfrm>
            <a:off x="9804400" y="0"/>
            <a:ext cx="2387601" cy="6858000"/>
          </a:xfrm>
          <a:prstGeom prst="rect">
            <a:avLst/>
          </a:prstGeom>
        </p:spPr>
      </p:pic>
      <p:sp>
        <p:nvSpPr>
          <p:cNvPr id="9" name="Subtítulo 3">
            <a:extLst>
              <a:ext uri="{FF2B5EF4-FFF2-40B4-BE49-F238E27FC236}">
                <a16:creationId xmlns:a16="http://schemas.microsoft.com/office/drawing/2014/main" id="{C23E924E-4905-4260-BAD0-E8A52F919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6747" y="4026716"/>
            <a:ext cx="3126409" cy="1815861"/>
          </a:xfrm>
          <a:ln w="12700">
            <a:solidFill>
              <a:schemeClr val="tx1"/>
            </a:solidFill>
          </a:ln>
        </p:spPr>
        <p:txBody>
          <a:bodyPr rtlCol="0"/>
          <a:lstStyle/>
          <a:p>
            <a:pPr algn="ctr" rtl="0"/>
            <a:r>
              <a:rPr lang="es-ES" sz="4000" dirty="0"/>
              <a:t>L1-3</a:t>
            </a:r>
          </a:p>
          <a:p>
            <a:pPr algn="ctr" rtl="0"/>
            <a:r>
              <a:rPr lang="es-ES" sz="4000" dirty="0"/>
              <a:t>L2-4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contingut 1">
            <a:extLst>
              <a:ext uri="{FF2B5EF4-FFF2-40B4-BE49-F238E27FC236}">
                <a16:creationId xmlns:a16="http://schemas.microsoft.com/office/drawing/2014/main" id="{90BA015A-20AF-440F-8413-D939C69EAB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53817" y="2007457"/>
            <a:ext cx="3735548" cy="3017549"/>
          </a:xfrm>
        </p:spPr>
        <p:txBody>
          <a:bodyPr/>
          <a:lstStyle/>
          <a:p>
            <a:pPr marL="0" indent="0" algn="just">
              <a:buNone/>
            </a:pPr>
            <a:r>
              <a:rPr lang="ca-ES" dirty="0"/>
              <a:t>Modelar una zona morta en Simulink dona resultats congruents.</a:t>
            </a:r>
          </a:p>
          <a:p>
            <a:pPr marL="0" indent="0" algn="just">
              <a:buNone/>
            </a:pPr>
            <a:r>
              <a:rPr lang="ca-ES" dirty="0"/>
              <a:t>Possibilitats per a la planta:</a:t>
            </a:r>
          </a:p>
          <a:p>
            <a:pPr algn="just"/>
            <a:r>
              <a:rPr lang="ca-ES" dirty="0" err="1"/>
              <a:t>Dithering</a:t>
            </a:r>
            <a:r>
              <a:rPr lang="ca-ES" dirty="0"/>
              <a:t>, PWM</a:t>
            </a:r>
          </a:p>
          <a:p>
            <a:pPr algn="just"/>
            <a:r>
              <a:rPr lang="ca-ES" dirty="0"/>
              <a:t>Compensació de la zona morta</a:t>
            </a:r>
          </a:p>
          <a:p>
            <a:pPr marL="276225" lvl="1" indent="0" algn="just">
              <a:buNone/>
            </a:pPr>
            <a:r>
              <a:rPr lang="ca-ES" sz="1800" dirty="0"/>
              <a:t>(</a:t>
            </a:r>
            <a:r>
              <a:rPr lang="ca-ES" sz="1800" dirty="0" err="1"/>
              <a:t>Vin</a:t>
            </a:r>
            <a:r>
              <a:rPr lang="ca-ES" sz="1800" dirty="0"/>
              <a:t> = u ±</a:t>
            </a:r>
            <a:r>
              <a:rPr lang="ca-ES" sz="1800" dirty="0" err="1"/>
              <a:t>Vd</a:t>
            </a:r>
            <a:r>
              <a:rPr lang="ca-ES" sz="1800" dirty="0"/>
              <a:t> i fem servir K 61)</a:t>
            </a:r>
          </a:p>
          <a:p>
            <a:pPr algn="just"/>
            <a:r>
              <a:rPr lang="ca-ES" dirty="0"/>
              <a:t>Modelar K(V)</a:t>
            </a:r>
          </a:p>
          <a:p>
            <a:pPr algn="just"/>
            <a:r>
              <a:rPr lang="ca-ES" dirty="0" err="1"/>
              <a:t>Etc</a:t>
            </a:r>
            <a:endParaRPr lang="ca-ES" dirty="0"/>
          </a:p>
        </p:txBody>
      </p:sp>
      <p:sp>
        <p:nvSpPr>
          <p:cNvPr id="5" name="Títol 4">
            <a:extLst>
              <a:ext uri="{FF2B5EF4-FFF2-40B4-BE49-F238E27FC236}">
                <a16:creationId xmlns:a16="http://schemas.microsoft.com/office/drawing/2014/main" id="{A0961E97-8F98-4B4D-96F2-5C4364E6A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442" y="423611"/>
            <a:ext cx="9131100" cy="432000"/>
          </a:xfrm>
        </p:spPr>
        <p:txBody>
          <a:bodyPr/>
          <a:lstStyle/>
          <a:p>
            <a:r>
              <a:rPr lang="ca-ES" dirty="0"/>
              <a:t>Solució - Propostes</a:t>
            </a:r>
          </a:p>
        </p:txBody>
      </p:sp>
      <p:sp>
        <p:nvSpPr>
          <p:cNvPr id="7" name="Rectángulo 9">
            <a:extLst>
              <a:ext uri="{FF2B5EF4-FFF2-40B4-BE49-F238E27FC236}">
                <a16:creationId xmlns:a16="http://schemas.microsoft.com/office/drawing/2014/main" id="{CCB320B0-EB9E-4107-9824-08DC54BF4B4A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296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4084" y="3647191"/>
            <a:ext cx="4887992" cy="2195386"/>
          </a:xfrm>
        </p:spPr>
        <p:txBody>
          <a:bodyPr rtlCol="0"/>
          <a:lstStyle/>
          <a:p>
            <a:r>
              <a:rPr lang="ca-ES" sz="4400" dirty="0"/>
              <a:t>Derivador i Filtre </a:t>
            </a:r>
            <a:r>
              <a:rPr lang="ca-ES" sz="4400" dirty="0" err="1"/>
              <a:t>Passabaixos</a:t>
            </a:r>
            <a:endParaRPr lang="ca-ES" sz="44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F2F1659-815F-46D5-B4BA-92407E18AEDC}"/>
              </a:ext>
            </a:extLst>
          </p:cNvPr>
          <p:cNvSpPr/>
          <p:nvPr/>
        </p:nvSpPr>
        <p:spPr>
          <a:xfrm>
            <a:off x="10071652" y="6175513"/>
            <a:ext cx="2120348" cy="682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Marcador de posición de imagen 6">
            <a:extLst>
              <a:ext uri="{FF2B5EF4-FFF2-40B4-BE49-F238E27FC236}">
                <a16:creationId xmlns:a16="http://schemas.microsoft.com/office/drawing/2014/main" id="{A0CB8A26-6A12-4725-927A-D6238DB830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582" t="3209" r="3840" b="2716"/>
          <a:stretch/>
        </p:blipFill>
        <p:spPr>
          <a:xfrm>
            <a:off x="9804400" y="0"/>
            <a:ext cx="2387601" cy="6858000"/>
          </a:xfrm>
          <a:prstGeom prst="rect">
            <a:avLst/>
          </a:prstGeom>
        </p:spPr>
      </p:pic>
      <p:sp>
        <p:nvSpPr>
          <p:cNvPr id="9" name="Subtítulo 3">
            <a:extLst>
              <a:ext uri="{FF2B5EF4-FFF2-40B4-BE49-F238E27FC236}">
                <a16:creationId xmlns:a16="http://schemas.microsoft.com/office/drawing/2014/main" id="{C23E924E-4905-4260-BAD0-E8A52F919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6747" y="4026716"/>
            <a:ext cx="3126409" cy="1815861"/>
          </a:xfrm>
          <a:ln w="12700">
            <a:solidFill>
              <a:schemeClr val="tx1"/>
            </a:solidFill>
          </a:ln>
        </p:spPr>
        <p:txBody>
          <a:bodyPr rtlCol="0"/>
          <a:lstStyle/>
          <a:p>
            <a:pPr algn="ctr" rtl="0"/>
            <a:r>
              <a:rPr lang="es-ES" sz="4000" dirty="0"/>
              <a:t>L2-4</a:t>
            </a:r>
          </a:p>
          <a:p>
            <a:pPr algn="ctr" rtl="0"/>
            <a:r>
              <a:rPr lang="es-ES" sz="4000" dirty="0"/>
              <a:t>L3-2</a:t>
            </a:r>
            <a:endParaRPr lang="es-ES" dirty="0"/>
          </a:p>
        </p:txBody>
      </p:sp>
      <p:sp>
        <p:nvSpPr>
          <p:cNvPr id="2" name="QuadreDeText 1">
            <a:extLst>
              <a:ext uri="{FF2B5EF4-FFF2-40B4-BE49-F238E27FC236}">
                <a16:creationId xmlns:a16="http://schemas.microsoft.com/office/drawing/2014/main" id="{98985DDA-6F35-4894-835A-2016A8B55081}"/>
              </a:ext>
            </a:extLst>
          </p:cNvPr>
          <p:cNvSpPr txBox="1"/>
          <p:nvPr/>
        </p:nvSpPr>
        <p:spPr>
          <a:xfrm>
            <a:off x="2080469" y="1098958"/>
            <a:ext cx="527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>
                <a:solidFill>
                  <a:schemeClr val="bg1"/>
                </a:solidFill>
              </a:rPr>
              <a:t>Soroll i guany del derivador</a:t>
            </a:r>
          </a:p>
          <a:p>
            <a:r>
              <a:rPr lang="ca-ES" dirty="0">
                <a:solidFill>
                  <a:schemeClr val="bg1"/>
                </a:solidFill>
              </a:rPr>
              <a:t>Perquè està el filtre abans del derivador?</a:t>
            </a:r>
          </a:p>
          <a:p>
            <a:r>
              <a:rPr lang="ca-ES" dirty="0">
                <a:solidFill>
                  <a:schemeClr val="bg1"/>
                </a:solidFill>
              </a:rPr>
              <a:t>L3-4 </a:t>
            </a:r>
            <a:r>
              <a:rPr lang="ca-ES" dirty="0" err="1">
                <a:solidFill>
                  <a:schemeClr val="bg1"/>
                </a:solidFill>
              </a:rPr>
              <a:t>Kp</a:t>
            </a:r>
            <a:r>
              <a:rPr lang="ca-ES" dirty="0">
                <a:solidFill>
                  <a:schemeClr val="bg1"/>
                </a:solidFill>
              </a:rPr>
              <a:t> = 3-4 | </a:t>
            </a:r>
            <a:r>
              <a:rPr lang="ca-ES" dirty="0" err="1">
                <a:solidFill>
                  <a:schemeClr val="bg1"/>
                </a:solidFill>
              </a:rPr>
              <a:t>Ki</a:t>
            </a:r>
            <a:r>
              <a:rPr lang="ca-ES" dirty="0">
                <a:solidFill>
                  <a:schemeClr val="bg1"/>
                </a:solidFill>
              </a:rPr>
              <a:t> = 12 Provar altre cop</a:t>
            </a:r>
          </a:p>
        </p:txBody>
      </p:sp>
      <p:sp>
        <p:nvSpPr>
          <p:cNvPr id="4" name="QuadreDeText 3">
            <a:extLst>
              <a:ext uri="{FF2B5EF4-FFF2-40B4-BE49-F238E27FC236}">
                <a16:creationId xmlns:a16="http://schemas.microsoft.com/office/drawing/2014/main" id="{7894446C-C87F-4778-9C0B-ADBB813D5D56}"/>
              </a:ext>
            </a:extLst>
          </p:cNvPr>
          <p:cNvSpPr txBox="1"/>
          <p:nvPr/>
        </p:nvSpPr>
        <p:spPr>
          <a:xfrm>
            <a:off x="1669409" y="698848"/>
            <a:ext cx="1080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dirty="0">
                <a:solidFill>
                  <a:schemeClr val="bg1"/>
                </a:solidFill>
              </a:rPr>
              <a:t>Pendent:</a:t>
            </a:r>
            <a:endParaRPr lang="ca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962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Filtre </a:t>
            </a:r>
            <a:r>
              <a:rPr lang="ca-ES" sz="2800" dirty="0" err="1"/>
              <a:t>passabaixos</a:t>
            </a:r>
            <a:r>
              <a:rPr lang="ca-ES" sz="2800" dirty="0"/>
              <a:t> a 34HZ en Llaç obert - Graó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2" r="12564" b="302"/>
          <a:stretch/>
        </p:blipFill>
        <p:spPr>
          <a:xfrm>
            <a:off x="80768" y="1128634"/>
            <a:ext cx="9926942" cy="566001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Groc</a:t>
            </a:r>
            <a:r>
              <a:rPr lang="es-ES" dirty="0"/>
              <a:t> – Consigna</a:t>
            </a:r>
          </a:p>
          <a:p>
            <a:endParaRPr lang="es-ES" dirty="0"/>
          </a:p>
          <a:p>
            <a:r>
              <a:rPr lang="es-ES" dirty="0"/>
              <a:t>Vermell – </a:t>
            </a:r>
            <a:r>
              <a:rPr lang="es-ES" dirty="0" err="1"/>
              <a:t>Sortida</a:t>
            </a:r>
            <a:r>
              <a:rPr lang="es-ES" dirty="0"/>
              <a:t> del filtre</a:t>
            </a:r>
          </a:p>
        </p:txBody>
      </p:sp>
    </p:spTree>
    <p:extLst>
      <p:ext uri="{BB962C8B-B14F-4D97-AF65-F5344CB8AC3E}">
        <p14:creationId xmlns:p14="http://schemas.microsoft.com/office/powerpoint/2010/main" val="890927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Filtre </a:t>
            </a:r>
            <a:r>
              <a:rPr lang="ca-ES" sz="2800" dirty="0" err="1"/>
              <a:t>passabaixos</a:t>
            </a:r>
            <a:r>
              <a:rPr lang="ca-ES" sz="2800" dirty="0"/>
              <a:t> a 34HZ en Llaç obert - Sinus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2" r="12564" b="302"/>
          <a:stretch/>
        </p:blipFill>
        <p:spPr>
          <a:xfrm>
            <a:off x="80768" y="1128634"/>
            <a:ext cx="9926942" cy="566001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Groc</a:t>
            </a:r>
            <a:r>
              <a:rPr lang="es-ES" dirty="0"/>
              <a:t> – Consigna</a:t>
            </a:r>
          </a:p>
          <a:p>
            <a:endParaRPr lang="es-ES" dirty="0"/>
          </a:p>
          <a:p>
            <a:r>
              <a:rPr lang="es-ES" dirty="0"/>
              <a:t>Vermell – </a:t>
            </a:r>
            <a:r>
              <a:rPr lang="es-ES" dirty="0" err="1"/>
              <a:t>Sortida</a:t>
            </a:r>
            <a:r>
              <a:rPr lang="es-ES" dirty="0"/>
              <a:t> del filtre</a:t>
            </a:r>
          </a:p>
        </p:txBody>
      </p:sp>
    </p:spTree>
    <p:extLst>
      <p:ext uri="{BB962C8B-B14F-4D97-AF65-F5344CB8AC3E}">
        <p14:creationId xmlns:p14="http://schemas.microsoft.com/office/powerpoint/2010/main" val="2031237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Condició d’estabilitat </a:t>
            </a:r>
            <a:r>
              <a:rPr lang="ca-ES" sz="2800" dirty="0" err="1"/>
              <a:t>Kp</a:t>
            </a:r>
            <a:r>
              <a:rPr lang="ca-ES" sz="2800" dirty="0"/>
              <a:t> &gt; </a:t>
            </a:r>
            <a:r>
              <a:rPr lang="ca-ES" sz="2800" dirty="0" err="1"/>
              <a:t>Ki</a:t>
            </a:r>
            <a:r>
              <a:rPr lang="ca-ES" sz="2800" dirty="0"/>
              <a:t>∙</a:t>
            </a:r>
            <a:r>
              <a:rPr lang="el-GR" sz="2800" dirty="0"/>
              <a:t>τ</a:t>
            </a:r>
            <a:r>
              <a:rPr lang="ca-ES" sz="2800" dirty="0"/>
              <a:t> = 3,06 ✓</a:t>
            </a:r>
            <a:br>
              <a:rPr lang="ca-ES" sz="2800" dirty="0"/>
            </a:br>
            <a:r>
              <a:rPr lang="ca-ES" sz="2800" dirty="0"/>
              <a:t>2V </a:t>
            </a:r>
            <a:r>
              <a:rPr lang="ca-ES" sz="2800" dirty="0" err="1"/>
              <a:t>Pos</a:t>
            </a:r>
            <a:r>
              <a:rPr lang="ca-ES" sz="2800" dirty="0"/>
              <a:t> - </a:t>
            </a:r>
            <a:r>
              <a:rPr lang="ca-ES" sz="2800" dirty="0" err="1"/>
              <a:t>Kp</a:t>
            </a:r>
            <a:r>
              <a:rPr lang="ca-ES" sz="2800" dirty="0"/>
              <a:t> 4.0 </a:t>
            </a:r>
            <a:r>
              <a:rPr lang="ca-ES" sz="2800" dirty="0" err="1"/>
              <a:t>Ki</a:t>
            </a:r>
            <a:r>
              <a:rPr lang="ca-ES" sz="2800" dirty="0"/>
              <a:t> 12.0 No filtre                                        L2 - 4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2" r="12564" b="302"/>
          <a:stretch/>
        </p:blipFill>
        <p:spPr>
          <a:xfrm>
            <a:off x="80768" y="1128634"/>
            <a:ext cx="9926942" cy="566001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es-ES" dirty="0" err="1"/>
              <a:t>Vin</a:t>
            </a:r>
            <a:endParaRPr lang="es-ES" dirty="0"/>
          </a:p>
          <a:p>
            <a:endParaRPr lang="es-ES" dirty="0"/>
          </a:p>
          <a:p>
            <a:r>
              <a:rPr lang="es-ES" dirty="0"/>
              <a:t>Vermell – </a:t>
            </a:r>
            <a:r>
              <a:rPr lang="es-ES" dirty="0" err="1"/>
              <a:t>Vpot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4039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Condició d’estabilitat </a:t>
            </a:r>
            <a:r>
              <a:rPr lang="ca-ES" sz="2800" dirty="0" err="1"/>
              <a:t>Kp</a:t>
            </a:r>
            <a:r>
              <a:rPr lang="ca-ES" sz="2800" dirty="0"/>
              <a:t> &gt; </a:t>
            </a:r>
            <a:r>
              <a:rPr lang="ca-ES" sz="2800" dirty="0" err="1"/>
              <a:t>Ki</a:t>
            </a:r>
            <a:r>
              <a:rPr lang="ca-ES" sz="2800" dirty="0"/>
              <a:t>∙</a:t>
            </a:r>
            <a:r>
              <a:rPr lang="el-GR" sz="2800" dirty="0"/>
              <a:t>τ</a:t>
            </a:r>
            <a:r>
              <a:rPr lang="ca-ES" sz="2800" dirty="0"/>
              <a:t> = 3,06 ✓</a:t>
            </a:r>
            <a:br>
              <a:rPr lang="ca-ES" sz="2800" dirty="0"/>
            </a:br>
            <a:r>
              <a:rPr lang="ca-ES" sz="2800" dirty="0"/>
              <a:t>2V </a:t>
            </a:r>
            <a:r>
              <a:rPr lang="ca-ES" sz="2800" dirty="0" err="1"/>
              <a:t>Pos</a:t>
            </a:r>
            <a:r>
              <a:rPr lang="ca-ES" sz="2800" dirty="0"/>
              <a:t> - </a:t>
            </a:r>
            <a:r>
              <a:rPr lang="ca-ES" sz="2800" dirty="0" err="1"/>
              <a:t>Kp</a:t>
            </a:r>
            <a:r>
              <a:rPr lang="ca-ES" sz="2800" dirty="0"/>
              <a:t> 4.0 </a:t>
            </a:r>
            <a:r>
              <a:rPr lang="ca-ES" sz="2800" dirty="0" err="1"/>
              <a:t>Ki</a:t>
            </a:r>
            <a:r>
              <a:rPr lang="ca-ES" sz="2800" dirty="0"/>
              <a:t> 12.0 Filtre 34HZ                                     L2 - 4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2" r="12564" b="302"/>
          <a:stretch/>
        </p:blipFill>
        <p:spPr>
          <a:xfrm>
            <a:off x="80768" y="1128634"/>
            <a:ext cx="9926942" cy="566001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es-ES" dirty="0" err="1"/>
              <a:t>Vin</a:t>
            </a:r>
            <a:endParaRPr lang="es-ES" dirty="0"/>
          </a:p>
          <a:p>
            <a:endParaRPr lang="es-ES" dirty="0"/>
          </a:p>
          <a:p>
            <a:r>
              <a:rPr lang="es-ES" dirty="0"/>
              <a:t>Vermell – </a:t>
            </a:r>
            <a:r>
              <a:rPr lang="es-ES" dirty="0" err="1"/>
              <a:t>Vpot</a:t>
            </a:r>
            <a:endParaRPr lang="es-ES" dirty="0"/>
          </a:p>
        </p:txBody>
      </p:sp>
      <p:sp>
        <p:nvSpPr>
          <p:cNvPr id="3" name="QuadreDeText 2">
            <a:extLst>
              <a:ext uri="{FF2B5EF4-FFF2-40B4-BE49-F238E27FC236}">
                <a16:creationId xmlns:a16="http://schemas.microsoft.com/office/drawing/2014/main" id="{B53F5619-971A-4E60-9C0F-CCF3086A7AA9}"/>
              </a:ext>
            </a:extLst>
          </p:cNvPr>
          <p:cNvSpPr txBox="1"/>
          <p:nvPr/>
        </p:nvSpPr>
        <p:spPr>
          <a:xfrm>
            <a:off x="4053526" y="1745285"/>
            <a:ext cx="186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Afectada del filtre</a:t>
            </a:r>
          </a:p>
        </p:txBody>
      </p:sp>
    </p:spTree>
    <p:extLst>
      <p:ext uri="{BB962C8B-B14F-4D97-AF65-F5344CB8AC3E}">
        <p14:creationId xmlns:p14="http://schemas.microsoft.com/office/powerpoint/2010/main" val="1824323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Condició d’estabilitat </a:t>
            </a:r>
            <a:r>
              <a:rPr lang="ca-ES" sz="2800" dirty="0" err="1"/>
              <a:t>Kp</a:t>
            </a:r>
            <a:r>
              <a:rPr lang="ca-ES" sz="2800" dirty="0"/>
              <a:t> &gt; </a:t>
            </a:r>
            <a:r>
              <a:rPr lang="ca-ES" sz="2800" dirty="0" err="1"/>
              <a:t>Ki</a:t>
            </a:r>
            <a:r>
              <a:rPr lang="ca-ES" sz="2800" dirty="0"/>
              <a:t>∙</a:t>
            </a:r>
            <a:r>
              <a:rPr lang="el-GR" sz="2800" dirty="0"/>
              <a:t>τ</a:t>
            </a:r>
            <a:r>
              <a:rPr lang="ca-ES" sz="2800" dirty="0"/>
              <a:t> = 3,06 X</a:t>
            </a:r>
            <a:br>
              <a:rPr lang="ca-ES" sz="2800" dirty="0"/>
            </a:br>
            <a:r>
              <a:rPr lang="ca-ES" sz="2800" dirty="0"/>
              <a:t>3V </a:t>
            </a:r>
            <a:r>
              <a:rPr lang="ca-ES" sz="2800" dirty="0" err="1"/>
              <a:t>Pos</a:t>
            </a:r>
            <a:r>
              <a:rPr lang="ca-ES" sz="2800" dirty="0"/>
              <a:t> - </a:t>
            </a:r>
            <a:r>
              <a:rPr lang="ca-ES" sz="2800" dirty="0" err="1"/>
              <a:t>Kp</a:t>
            </a:r>
            <a:r>
              <a:rPr lang="ca-ES" sz="2800" dirty="0"/>
              <a:t> 4.0 </a:t>
            </a:r>
            <a:r>
              <a:rPr lang="ca-ES" sz="2800" dirty="0" err="1"/>
              <a:t>Ki</a:t>
            </a:r>
            <a:r>
              <a:rPr lang="ca-ES" sz="2800" dirty="0"/>
              <a:t> 12.0 No filtre                                        L2 - 4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2" r="12564" b="302"/>
          <a:stretch/>
        </p:blipFill>
        <p:spPr>
          <a:xfrm>
            <a:off x="80768" y="1128634"/>
            <a:ext cx="9926942" cy="566001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es-ES" dirty="0" err="1"/>
              <a:t>Vin</a:t>
            </a:r>
            <a:endParaRPr lang="es-ES" dirty="0"/>
          </a:p>
          <a:p>
            <a:endParaRPr lang="es-ES" dirty="0"/>
          </a:p>
          <a:p>
            <a:r>
              <a:rPr lang="es-ES" dirty="0"/>
              <a:t>Vermell – </a:t>
            </a:r>
            <a:r>
              <a:rPr lang="es-ES" dirty="0" err="1"/>
              <a:t>Vpot</a:t>
            </a:r>
            <a:endParaRPr lang="es-ES" dirty="0"/>
          </a:p>
        </p:txBody>
      </p:sp>
      <p:sp>
        <p:nvSpPr>
          <p:cNvPr id="3" name="QuadreDeText 2">
            <a:extLst>
              <a:ext uri="{FF2B5EF4-FFF2-40B4-BE49-F238E27FC236}">
                <a16:creationId xmlns:a16="http://schemas.microsoft.com/office/drawing/2014/main" id="{B53F5619-971A-4E60-9C0F-CCF3086A7AA9}"/>
              </a:ext>
            </a:extLst>
          </p:cNvPr>
          <p:cNvSpPr txBox="1"/>
          <p:nvPr/>
        </p:nvSpPr>
        <p:spPr>
          <a:xfrm>
            <a:off x="7268066" y="2224726"/>
            <a:ext cx="186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Afectada del graó</a:t>
            </a:r>
          </a:p>
        </p:txBody>
      </p:sp>
    </p:spTree>
    <p:extLst>
      <p:ext uri="{BB962C8B-B14F-4D97-AF65-F5344CB8AC3E}">
        <p14:creationId xmlns:p14="http://schemas.microsoft.com/office/powerpoint/2010/main" val="10054391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Condició d’estabilitat </a:t>
            </a:r>
            <a:r>
              <a:rPr lang="ca-ES" sz="2800" dirty="0" err="1"/>
              <a:t>Kp</a:t>
            </a:r>
            <a:r>
              <a:rPr lang="ca-ES" sz="2800" dirty="0"/>
              <a:t> &gt; </a:t>
            </a:r>
            <a:r>
              <a:rPr lang="ca-ES" sz="2800" dirty="0" err="1"/>
              <a:t>Ki</a:t>
            </a:r>
            <a:r>
              <a:rPr lang="ca-ES" sz="2800" dirty="0"/>
              <a:t>∙</a:t>
            </a:r>
            <a:r>
              <a:rPr lang="el-GR" sz="2800" dirty="0"/>
              <a:t>τ</a:t>
            </a:r>
            <a:r>
              <a:rPr lang="ca-ES" sz="2800" dirty="0"/>
              <a:t> = 3,06 ~ (</a:t>
            </a:r>
            <a:r>
              <a:rPr lang="ca-ES" sz="2800" dirty="0" err="1"/>
              <a:t>Marg</a:t>
            </a:r>
            <a:r>
              <a:rPr lang="ca-ES" sz="2800" dirty="0"/>
              <a:t>)</a:t>
            </a:r>
            <a:br>
              <a:rPr lang="ca-ES" sz="2800" dirty="0"/>
            </a:br>
            <a:r>
              <a:rPr lang="ca-ES" sz="2800" dirty="0"/>
              <a:t>2V </a:t>
            </a:r>
            <a:r>
              <a:rPr lang="ca-ES" sz="2800" dirty="0" err="1"/>
              <a:t>Pos</a:t>
            </a:r>
            <a:r>
              <a:rPr lang="ca-ES" sz="2800" dirty="0"/>
              <a:t> - </a:t>
            </a:r>
            <a:r>
              <a:rPr lang="ca-ES" sz="2800" dirty="0" err="1"/>
              <a:t>Kp</a:t>
            </a:r>
            <a:r>
              <a:rPr lang="ca-ES" sz="2800" dirty="0"/>
              <a:t> 3.0 </a:t>
            </a:r>
            <a:r>
              <a:rPr lang="ca-ES" sz="2800" dirty="0" err="1"/>
              <a:t>Ki</a:t>
            </a:r>
            <a:r>
              <a:rPr lang="ca-ES" sz="2800" dirty="0"/>
              <a:t> 12.0 No Filtre                                        L2 - 4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2" r="12564" b="302"/>
          <a:stretch/>
        </p:blipFill>
        <p:spPr>
          <a:xfrm>
            <a:off x="80768" y="1128634"/>
            <a:ext cx="9926942" cy="566001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es-ES" dirty="0" err="1"/>
              <a:t>Vin</a:t>
            </a:r>
            <a:endParaRPr lang="es-ES" dirty="0"/>
          </a:p>
          <a:p>
            <a:endParaRPr lang="es-ES" dirty="0"/>
          </a:p>
          <a:p>
            <a:r>
              <a:rPr lang="es-ES" dirty="0"/>
              <a:t>Vermell – </a:t>
            </a:r>
            <a:r>
              <a:rPr lang="es-ES" dirty="0" err="1"/>
              <a:t>Vpot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72309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Condició d’estabilitat </a:t>
            </a:r>
            <a:r>
              <a:rPr lang="ca-ES" sz="2800" dirty="0" err="1"/>
              <a:t>Kp</a:t>
            </a:r>
            <a:r>
              <a:rPr lang="ca-ES" sz="2800" dirty="0"/>
              <a:t> &gt; </a:t>
            </a:r>
            <a:r>
              <a:rPr lang="ca-ES" sz="2800" dirty="0" err="1"/>
              <a:t>Ki</a:t>
            </a:r>
            <a:r>
              <a:rPr lang="ca-ES" sz="2800" dirty="0"/>
              <a:t>∙</a:t>
            </a:r>
            <a:r>
              <a:rPr lang="el-GR" sz="2800" dirty="0"/>
              <a:t>τ</a:t>
            </a:r>
            <a:r>
              <a:rPr lang="ca-ES" sz="2800" dirty="0"/>
              <a:t> = 3,06 ✓</a:t>
            </a:r>
            <a:br>
              <a:rPr lang="ca-ES" sz="2800" dirty="0"/>
            </a:br>
            <a:r>
              <a:rPr lang="ca-ES" sz="2800" dirty="0"/>
              <a:t>2V </a:t>
            </a:r>
            <a:r>
              <a:rPr lang="ca-ES" sz="2800" dirty="0" err="1"/>
              <a:t>Pos</a:t>
            </a:r>
            <a:r>
              <a:rPr lang="ca-ES" sz="2800" dirty="0"/>
              <a:t> - </a:t>
            </a:r>
            <a:r>
              <a:rPr lang="ca-ES" sz="2800" dirty="0" err="1"/>
              <a:t>Kp</a:t>
            </a:r>
            <a:r>
              <a:rPr lang="ca-ES" sz="2800" dirty="0"/>
              <a:t> 3.0 </a:t>
            </a:r>
            <a:r>
              <a:rPr lang="ca-ES" sz="2800" dirty="0" err="1"/>
              <a:t>Ki</a:t>
            </a:r>
            <a:r>
              <a:rPr lang="ca-ES" sz="2800" dirty="0"/>
              <a:t> 12.0 filtre 34HZ                                     L2 - 4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2" r="12564" b="302"/>
          <a:stretch/>
        </p:blipFill>
        <p:spPr>
          <a:xfrm>
            <a:off x="80768" y="1128634"/>
            <a:ext cx="9926942" cy="566001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es-ES" dirty="0" err="1"/>
              <a:t>Vin</a:t>
            </a:r>
            <a:endParaRPr lang="es-ES" dirty="0"/>
          </a:p>
          <a:p>
            <a:endParaRPr lang="es-ES" dirty="0"/>
          </a:p>
          <a:p>
            <a:r>
              <a:rPr lang="es-ES" dirty="0"/>
              <a:t>Vermell – </a:t>
            </a:r>
            <a:r>
              <a:rPr lang="es-ES" dirty="0" err="1"/>
              <a:t>Vpot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4246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2" r="13334" b="862"/>
          <a:stretch/>
        </p:blipFill>
        <p:spPr>
          <a:xfrm>
            <a:off x="59300" y="1129094"/>
            <a:ext cx="9948410" cy="565820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Càlcul de Pols</a:t>
            </a:r>
            <a:br>
              <a:rPr lang="ca-ES" sz="2800" dirty="0"/>
            </a:br>
            <a:r>
              <a:rPr lang="ca-ES" sz="2800" dirty="0"/>
              <a:t>2V </a:t>
            </a:r>
            <a:r>
              <a:rPr lang="ca-ES" sz="2800" dirty="0" err="1"/>
              <a:t>Pos</a:t>
            </a:r>
            <a:r>
              <a:rPr lang="ca-ES" sz="2800" dirty="0"/>
              <a:t> - </a:t>
            </a:r>
            <a:r>
              <a:rPr lang="ca-ES" sz="2800" dirty="0" err="1"/>
              <a:t>Kp</a:t>
            </a:r>
            <a:r>
              <a:rPr lang="ca-ES" sz="2800" dirty="0"/>
              <a:t> 2.0 </a:t>
            </a:r>
            <a:r>
              <a:rPr lang="ca-ES" sz="2800" dirty="0" err="1"/>
              <a:t>Ki</a:t>
            </a:r>
            <a:r>
              <a:rPr lang="ca-ES" sz="2800" dirty="0"/>
              <a:t> 9.0 </a:t>
            </a:r>
            <a:r>
              <a:rPr lang="ca-ES" sz="2800" dirty="0" err="1"/>
              <a:t>Kd</a:t>
            </a:r>
            <a:r>
              <a:rPr lang="ca-ES" sz="2800" dirty="0"/>
              <a:t> 0.05 Filtre 34Hz                        L3 - 2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es-ES" dirty="0" err="1"/>
              <a:t>Vin</a:t>
            </a:r>
            <a:endParaRPr lang="es-ES" dirty="0"/>
          </a:p>
          <a:p>
            <a:endParaRPr lang="es-ES" dirty="0"/>
          </a:p>
          <a:p>
            <a:r>
              <a:rPr lang="es-ES" dirty="0"/>
              <a:t>Vermell – </a:t>
            </a:r>
            <a:r>
              <a:rPr lang="es-ES" dirty="0" err="1"/>
              <a:t>Vpot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313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Descompensació</a:t>
            </a:r>
            <a:r>
              <a:rPr lang="es-ES" sz="2800" dirty="0"/>
              <a:t> de la Massa</a:t>
            </a:r>
            <a:br>
              <a:rPr lang="es-ES" sz="2800" dirty="0"/>
            </a:br>
            <a:r>
              <a:rPr lang="es-ES" sz="2800" dirty="0"/>
              <a:t>LED a 50 (</a:t>
            </a:r>
            <a:r>
              <a:rPr lang="ca-ES" sz="2800" dirty="0"/>
              <a:t>sense fre</a:t>
            </a:r>
            <a:r>
              <a:rPr lang="es-ES" sz="2800" dirty="0"/>
              <a:t>)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480"/>
          <a:stretch/>
        </p:blipFill>
        <p:spPr>
          <a:xfrm>
            <a:off x="79514" y="1128634"/>
            <a:ext cx="9928196" cy="566001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REF: 0V Motor</a:t>
            </a:r>
          </a:p>
          <a:p>
            <a:endParaRPr lang="es-ES" dirty="0"/>
          </a:p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ca-ES" dirty="0"/>
              <a:t>Referència</a:t>
            </a:r>
            <a:r>
              <a:rPr lang="es-ES" dirty="0"/>
              <a:t> 0V Controlador</a:t>
            </a:r>
          </a:p>
          <a:p>
            <a:endParaRPr lang="es-ES" dirty="0"/>
          </a:p>
          <a:p>
            <a:r>
              <a:rPr lang="es-ES" dirty="0"/>
              <a:t>Vermell – Vout Tac.</a:t>
            </a:r>
          </a:p>
        </p:txBody>
      </p:sp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43" t="7462" r="19452" b="5952"/>
          <a:stretch/>
        </p:blipFill>
        <p:spPr>
          <a:xfrm>
            <a:off x="59299" y="1129094"/>
            <a:ext cx="9948411" cy="565820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Càlcul de Pols</a:t>
            </a:r>
            <a:br>
              <a:rPr lang="ca-ES" sz="2800" dirty="0"/>
            </a:br>
            <a:r>
              <a:rPr lang="ca-ES" sz="2800" dirty="0"/>
              <a:t>2V </a:t>
            </a:r>
            <a:r>
              <a:rPr lang="ca-ES" sz="2800" dirty="0" err="1"/>
              <a:t>Pos</a:t>
            </a:r>
            <a:r>
              <a:rPr lang="ca-ES" sz="2800" dirty="0"/>
              <a:t> - </a:t>
            </a:r>
            <a:r>
              <a:rPr lang="ca-ES" sz="2800" dirty="0" err="1"/>
              <a:t>Kp</a:t>
            </a:r>
            <a:r>
              <a:rPr lang="ca-ES" sz="2800" dirty="0"/>
              <a:t> 2.0 </a:t>
            </a:r>
            <a:r>
              <a:rPr lang="ca-ES" sz="2800" dirty="0" err="1"/>
              <a:t>Ki</a:t>
            </a:r>
            <a:r>
              <a:rPr lang="ca-ES" sz="2800" dirty="0"/>
              <a:t> 9.0 </a:t>
            </a:r>
            <a:r>
              <a:rPr lang="ca-ES" sz="2800" dirty="0" err="1"/>
              <a:t>Kd</a:t>
            </a:r>
            <a:r>
              <a:rPr lang="ca-ES" sz="2800" dirty="0"/>
              <a:t> 0.05 Filtre 34Hz                        L3 - 2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es-ES" dirty="0" err="1"/>
              <a:t>Vtac</a:t>
            </a:r>
            <a:endParaRPr lang="es-ES" dirty="0"/>
          </a:p>
          <a:p>
            <a:endParaRPr lang="es-ES" dirty="0"/>
          </a:p>
          <a:p>
            <a:r>
              <a:rPr lang="es-ES" dirty="0"/>
              <a:t>Vermell – </a:t>
            </a:r>
            <a:r>
              <a:rPr lang="es-ES" dirty="0" err="1"/>
              <a:t>Vpot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226471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>
            <a:extLst>
              <a:ext uri="{FF2B5EF4-FFF2-40B4-BE49-F238E27FC236}">
                <a16:creationId xmlns:a16="http://schemas.microsoft.com/office/drawing/2014/main" id="{F11A6B65-5A20-4F4D-ACBB-ED50132D45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GRÀCIES</a:t>
            </a:r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Descompensació</a:t>
            </a:r>
            <a:r>
              <a:rPr lang="es-ES" sz="2800" dirty="0"/>
              <a:t> de la Massa</a:t>
            </a:r>
            <a:br>
              <a:rPr lang="es-ES" sz="2800" dirty="0"/>
            </a:br>
            <a:r>
              <a:rPr lang="es-ES" sz="2800" dirty="0"/>
              <a:t>LED a 50 (</a:t>
            </a:r>
            <a:r>
              <a:rPr lang="ca-ES" sz="2800" dirty="0"/>
              <a:t>sense</a:t>
            </a:r>
            <a:r>
              <a:rPr lang="es-ES" sz="2800" dirty="0"/>
              <a:t> </a:t>
            </a:r>
            <a:r>
              <a:rPr lang="ca-ES" sz="2800" dirty="0"/>
              <a:t>fre</a:t>
            </a:r>
            <a:r>
              <a:rPr lang="es-ES" sz="2800" dirty="0"/>
              <a:t>)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479"/>
          <a:stretch/>
        </p:blipFill>
        <p:spPr>
          <a:xfrm>
            <a:off x="79515" y="1128634"/>
            <a:ext cx="9928196" cy="566001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REF: 0V Controlador</a:t>
            </a:r>
          </a:p>
          <a:p>
            <a:endParaRPr lang="es-ES" dirty="0"/>
          </a:p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ca-ES" dirty="0"/>
              <a:t>Referència</a:t>
            </a:r>
            <a:r>
              <a:rPr lang="es-ES" dirty="0"/>
              <a:t> 0V Motor</a:t>
            </a:r>
          </a:p>
          <a:p>
            <a:endParaRPr lang="es-ES" dirty="0"/>
          </a:p>
          <a:p>
            <a:r>
              <a:rPr lang="es-ES" dirty="0"/>
              <a:t>Vermell – Vout Tac.</a:t>
            </a:r>
          </a:p>
        </p:txBody>
      </p:sp>
    </p:spTree>
    <p:extLst>
      <p:ext uri="{BB962C8B-B14F-4D97-AF65-F5344CB8AC3E}">
        <p14:creationId xmlns:p14="http://schemas.microsoft.com/office/powerpoint/2010/main" val="662601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Descompensació</a:t>
            </a:r>
            <a:r>
              <a:rPr lang="es-ES" sz="2800" dirty="0"/>
              <a:t> de la Massa</a:t>
            </a:r>
            <a:br>
              <a:rPr lang="es-ES" sz="2800" dirty="0"/>
            </a:br>
            <a:r>
              <a:rPr lang="es-ES" sz="2800" dirty="0"/>
              <a:t>LED a 32 (</a:t>
            </a:r>
            <a:r>
              <a:rPr lang="ca-ES" sz="2800" dirty="0"/>
              <a:t>amb</a:t>
            </a:r>
            <a:r>
              <a:rPr lang="es-ES" sz="2800" dirty="0"/>
              <a:t> </a:t>
            </a:r>
            <a:r>
              <a:rPr lang="ca-ES" sz="2800" dirty="0"/>
              <a:t>fre</a:t>
            </a:r>
            <a:r>
              <a:rPr lang="es-ES" sz="2800" dirty="0"/>
              <a:t>)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479"/>
          <a:stretch/>
        </p:blipFill>
        <p:spPr>
          <a:xfrm>
            <a:off x="79515" y="1128634"/>
            <a:ext cx="9928196" cy="566001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REF: 0V Motor</a:t>
            </a:r>
          </a:p>
          <a:p>
            <a:endParaRPr lang="es-ES" dirty="0"/>
          </a:p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ca-ES" dirty="0"/>
              <a:t>Referència</a:t>
            </a:r>
            <a:r>
              <a:rPr lang="es-ES" dirty="0"/>
              <a:t> 0V Controlador</a:t>
            </a:r>
          </a:p>
          <a:p>
            <a:endParaRPr lang="es-ES" dirty="0"/>
          </a:p>
          <a:p>
            <a:r>
              <a:rPr lang="es-ES" dirty="0"/>
              <a:t>Vermell – Vout Tac.</a:t>
            </a:r>
          </a:p>
        </p:txBody>
      </p:sp>
    </p:spTree>
    <p:extLst>
      <p:ext uri="{BB962C8B-B14F-4D97-AF65-F5344CB8AC3E}">
        <p14:creationId xmlns:p14="http://schemas.microsoft.com/office/powerpoint/2010/main" val="3117999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Descompensació</a:t>
            </a:r>
            <a:r>
              <a:rPr lang="es-ES" sz="2800" dirty="0"/>
              <a:t> de la Massa</a:t>
            </a:r>
            <a:br>
              <a:rPr lang="es-ES" sz="2800" dirty="0"/>
            </a:br>
            <a:r>
              <a:rPr lang="es-ES" sz="2800" dirty="0"/>
              <a:t>LED a 32 (</a:t>
            </a:r>
            <a:r>
              <a:rPr lang="ca-ES" sz="2800" dirty="0"/>
              <a:t>amb</a:t>
            </a:r>
            <a:r>
              <a:rPr lang="es-ES" sz="2800" dirty="0"/>
              <a:t> </a:t>
            </a:r>
            <a:r>
              <a:rPr lang="ca-ES" sz="2800" dirty="0"/>
              <a:t>fre</a:t>
            </a:r>
            <a:r>
              <a:rPr lang="es-ES" sz="2800" dirty="0"/>
              <a:t>)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479"/>
          <a:stretch/>
        </p:blipFill>
        <p:spPr>
          <a:xfrm>
            <a:off x="79515" y="1128634"/>
            <a:ext cx="9928195" cy="566001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REF: 0V Controlador</a:t>
            </a:r>
          </a:p>
          <a:p>
            <a:endParaRPr lang="es-ES" dirty="0"/>
          </a:p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ca-ES" dirty="0"/>
              <a:t>Referència</a:t>
            </a:r>
            <a:r>
              <a:rPr lang="es-ES" dirty="0"/>
              <a:t> 0V Motor</a:t>
            </a:r>
          </a:p>
          <a:p>
            <a:endParaRPr lang="es-ES" dirty="0"/>
          </a:p>
          <a:p>
            <a:r>
              <a:rPr lang="es-ES" dirty="0"/>
              <a:t>Vermell – Vout Tac.</a:t>
            </a:r>
          </a:p>
        </p:txBody>
      </p:sp>
    </p:spTree>
    <p:extLst>
      <p:ext uri="{BB962C8B-B14F-4D97-AF65-F5344CB8AC3E}">
        <p14:creationId xmlns:p14="http://schemas.microsoft.com/office/powerpoint/2010/main" val="3348671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r>
              <a:rPr lang="ca-ES" sz="2800" dirty="0"/>
              <a:t>Temps D’establiment afectat per</a:t>
            </a:r>
            <a:r>
              <a:rPr lang="es-ES" sz="2800" dirty="0"/>
              <a:t> la Massa</a:t>
            </a:r>
            <a:br>
              <a:rPr lang="es-ES" sz="2800" dirty="0"/>
            </a:br>
            <a:r>
              <a:rPr lang="es-ES" sz="2800" dirty="0"/>
              <a:t>(</a:t>
            </a:r>
            <a:r>
              <a:rPr lang="es-ES" sz="2800" dirty="0" err="1"/>
              <a:t>Kp</a:t>
            </a:r>
            <a:r>
              <a:rPr lang="es-ES" sz="2800" dirty="0"/>
              <a:t> = 5 | KI = 10)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479"/>
          <a:stretch/>
        </p:blipFill>
        <p:spPr>
          <a:xfrm>
            <a:off x="79515" y="1128634"/>
            <a:ext cx="9928195" cy="566001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REF: 0V Motor</a:t>
            </a:r>
          </a:p>
          <a:p>
            <a:endParaRPr lang="es-ES" dirty="0"/>
          </a:p>
          <a:p>
            <a:r>
              <a:rPr lang="ca-ES" dirty="0"/>
              <a:t>Groc</a:t>
            </a:r>
            <a:r>
              <a:rPr lang="es-ES" dirty="0"/>
              <a:t> – Error</a:t>
            </a:r>
          </a:p>
          <a:p>
            <a:endParaRPr lang="es-ES" dirty="0"/>
          </a:p>
          <a:p>
            <a:r>
              <a:rPr lang="es-ES" dirty="0"/>
              <a:t>Vermell – Vout Tac.</a:t>
            </a:r>
          </a:p>
        </p:txBody>
      </p:sp>
    </p:spTree>
    <p:extLst>
      <p:ext uri="{BB962C8B-B14F-4D97-AF65-F5344CB8AC3E}">
        <p14:creationId xmlns:p14="http://schemas.microsoft.com/office/powerpoint/2010/main" val="3579101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r>
              <a:rPr lang="ca-ES" sz="2800" dirty="0"/>
              <a:t>Temps D’establiment afectat per</a:t>
            </a:r>
            <a:r>
              <a:rPr lang="es-ES" sz="2800" dirty="0"/>
              <a:t> la Massa</a:t>
            </a:r>
            <a:br>
              <a:rPr lang="es-ES" sz="2800" dirty="0"/>
            </a:br>
            <a:r>
              <a:rPr lang="es-ES" sz="2800" dirty="0"/>
              <a:t>(</a:t>
            </a:r>
            <a:r>
              <a:rPr lang="es-ES" sz="2800" dirty="0" err="1"/>
              <a:t>Kp</a:t>
            </a:r>
            <a:r>
              <a:rPr lang="es-ES" sz="2800" dirty="0"/>
              <a:t> = 5 | KI = 10)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479"/>
          <a:stretch/>
        </p:blipFill>
        <p:spPr>
          <a:xfrm>
            <a:off x="79517" y="1128634"/>
            <a:ext cx="9928194" cy="566001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REF: 0V Controlador</a:t>
            </a:r>
          </a:p>
          <a:p>
            <a:endParaRPr lang="es-ES" dirty="0"/>
          </a:p>
          <a:p>
            <a:r>
              <a:rPr lang="ca-ES" dirty="0"/>
              <a:t>Groc</a:t>
            </a:r>
            <a:r>
              <a:rPr lang="es-ES" dirty="0"/>
              <a:t> – Error</a:t>
            </a:r>
          </a:p>
          <a:p>
            <a:endParaRPr lang="es-ES" dirty="0"/>
          </a:p>
          <a:p>
            <a:r>
              <a:rPr lang="es-ES" dirty="0"/>
              <a:t>Vermell – Vout Tac.</a:t>
            </a:r>
          </a:p>
        </p:txBody>
      </p:sp>
    </p:spTree>
    <p:extLst>
      <p:ext uri="{BB962C8B-B14F-4D97-AF65-F5344CB8AC3E}">
        <p14:creationId xmlns:p14="http://schemas.microsoft.com/office/powerpoint/2010/main" val="3589973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647191"/>
            <a:ext cx="7262075" cy="2195386"/>
          </a:xfrm>
        </p:spPr>
        <p:txBody>
          <a:bodyPr rtlCol="0"/>
          <a:lstStyle/>
          <a:p>
            <a:r>
              <a:rPr lang="ca-ES" sz="4000" dirty="0"/>
              <a:t>Control de Posició amb controlador proporcional (</a:t>
            </a:r>
            <a:r>
              <a:rPr lang="ca-ES" sz="4000" dirty="0" err="1"/>
              <a:t>Kp</a:t>
            </a:r>
            <a:r>
              <a:rPr lang="ca-ES" sz="4000" dirty="0"/>
              <a:t> baixes)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F2F1659-815F-46D5-B4BA-92407E18AEDC}"/>
              </a:ext>
            </a:extLst>
          </p:cNvPr>
          <p:cNvSpPr/>
          <p:nvPr/>
        </p:nvSpPr>
        <p:spPr>
          <a:xfrm>
            <a:off x="10071652" y="6175513"/>
            <a:ext cx="2120348" cy="682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Marcador de posición de imagen 6">
            <a:extLst>
              <a:ext uri="{FF2B5EF4-FFF2-40B4-BE49-F238E27FC236}">
                <a16:creationId xmlns:a16="http://schemas.microsoft.com/office/drawing/2014/main" id="{A0CB8A26-6A12-4725-927A-D6238DB830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582" t="3209" r="3840" b="2716"/>
          <a:stretch/>
        </p:blipFill>
        <p:spPr>
          <a:xfrm>
            <a:off x="9804400" y="0"/>
            <a:ext cx="2387601" cy="6858000"/>
          </a:xfrm>
          <a:prstGeom prst="rect">
            <a:avLst/>
          </a:prstGeom>
        </p:spPr>
      </p:pic>
      <p:sp>
        <p:nvSpPr>
          <p:cNvPr id="9" name="Subtítulo 3">
            <a:extLst>
              <a:ext uri="{FF2B5EF4-FFF2-40B4-BE49-F238E27FC236}">
                <a16:creationId xmlns:a16="http://schemas.microsoft.com/office/drawing/2014/main" id="{C23E924E-4905-4260-BAD0-E8A52F919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6747" y="4026716"/>
            <a:ext cx="3126409" cy="1815861"/>
          </a:xfrm>
          <a:ln w="12700">
            <a:solidFill>
              <a:schemeClr val="tx1"/>
            </a:solidFill>
          </a:ln>
        </p:spPr>
        <p:txBody>
          <a:bodyPr rtlCol="0"/>
          <a:lstStyle/>
          <a:p>
            <a:pPr algn="ctr" rtl="0"/>
            <a:r>
              <a:rPr lang="es-ES" sz="4000" dirty="0"/>
              <a:t>Extra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31859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677714_TF67328976" id="{CFA10EA1-FB96-4DF7-9AEA-652009566947}" vid="{942A39ED-054D-487A-BA3A-AD0BCEB3D6F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BBB5711-29E1-4F8E-81A0-7947C57B2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6CB1848-D3E0-4F10-B640-720BE758B8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934E25-8442-49E9-ABDF-3146C4145F3B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6dc4bcd6-49db-4c07-9060-8acfc67cef9f"/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fb0879af-3eba-417a-a55a-ffe6dcd6ca77"/>
    <ds:schemaRef ds:uri="http://schemas.microsoft.com/sharepoint/v3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minimalista</Template>
  <TotalTime>0</TotalTime>
  <Words>810</Words>
  <Application>Microsoft Office PowerPoint</Application>
  <PresentationFormat>Pantalla panoràmica</PresentationFormat>
  <Paragraphs>195</Paragraphs>
  <Slides>31</Slides>
  <Notes>30</Notes>
  <HiddenSlides>0</HiddenSlides>
  <MMClips>0</MMClips>
  <ScaleCrop>false</ScaleCrop>
  <HeadingPairs>
    <vt:vector size="6" baseType="variant">
      <vt:variant>
        <vt:lpstr>Tipus de lletra utilitzats</vt:lpstr>
      </vt:variant>
      <vt:variant>
        <vt:i4>4</vt:i4>
      </vt:variant>
      <vt:variant>
        <vt:lpstr>Tema</vt:lpstr>
      </vt:variant>
      <vt:variant>
        <vt:i4>1</vt:i4>
      </vt:variant>
      <vt:variant>
        <vt:lpstr>Títols de les diapositives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Corbel</vt:lpstr>
      <vt:lpstr>Times New Roman</vt:lpstr>
      <vt:lpstr>Tema de Office</vt:lpstr>
      <vt:lpstr>Resultats de l’Anàlisi de la Planta de DS/CA</vt:lpstr>
      <vt:lpstr>Descompensació de les masses</vt:lpstr>
      <vt:lpstr>Descompensació de la Massa LED a 50 (sense fre)</vt:lpstr>
      <vt:lpstr>Descompensació de la Massa LED a 50 (sense fre)</vt:lpstr>
      <vt:lpstr>Descompensació de la Massa LED a 32 (amb fre)</vt:lpstr>
      <vt:lpstr>Descompensació de la Massa LED a 32 (amb fre)</vt:lpstr>
      <vt:lpstr>Temps D’establiment afectat per la Massa (Kp = 5 | KI = 10)</vt:lpstr>
      <vt:lpstr>Temps D’establiment afectat per la Massa (Kp = 5 | KI = 10)</vt:lpstr>
      <vt:lpstr>Control de Posició amb controlador proporcional (Kp baixes)</vt:lpstr>
      <vt:lpstr>Descompensació de la Massa (Kp = 2, 2V) Fregament</vt:lpstr>
      <vt:lpstr>Descompensació de la Massa (Kp = 1, 2V) Fregament</vt:lpstr>
      <vt:lpstr>Descompensació de la Massa (Kp = 2, 3V) Fregament</vt:lpstr>
      <vt:lpstr>Descompensació de la Massa (Kp = 1, 3V) Fregament</vt:lpstr>
      <vt:lpstr>Descompensació de la Massa (Kp = 0.5, 3V) Fregament</vt:lpstr>
      <vt:lpstr>Descompensació de la Massa (Kp = 1, 3V) Fregament</vt:lpstr>
      <vt:lpstr>Solució</vt:lpstr>
      <vt:lpstr>Càlcul de paràmetres</vt:lpstr>
      <vt:lpstr>Comportament del Tacòmetre i potenciòmetre</vt:lpstr>
      <vt:lpstr>Comportament del Motor</vt:lpstr>
      <vt:lpstr>Solució - Propostes</vt:lpstr>
      <vt:lpstr>Derivador i Filtre Passabaixos</vt:lpstr>
      <vt:lpstr>Filtre passabaixos a 34HZ en Llaç obert - Graó</vt:lpstr>
      <vt:lpstr>Filtre passabaixos a 34HZ en Llaç obert - Sinus</vt:lpstr>
      <vt:lpstr>Condició d’estabilitat Kp &gt; Ki∙τ = 3,06 ✓ 2V Pos - Kp 4.0 Ki 12.0 No filtre                                        L2 - 4</vt:lpstr>
      <vt:lpstr>Condició d’estabilitat Kp &gt; Ki∙τ = 3,06 ✓ 2V Pos - Kp 4.0 Ki 12.0 Filtre 34HZ                                     L2 - 4</vt:lpstr>
      <vt:lpstr>Condició d’estabilitat Kp &gt; Ki∙τ = 3,06 X 3V Pos - Kp 4.0 Ki 12.0 No filtre                                        L2 - 4</vt:lpstr>
      <vt:lpstr>Condició d’estabilitat Kp &gt; Ki∙τ = 3,06 ~ (Marg) 2V Pos - Kp 3.0 Ki 12.0 No Filtre                                        L2 - 4</vt:lpstr>
      <vt:lpstr>Condició d’estabilitat Kp &gt; Ki∙τ = 3,06 ✓ 2V Pos - Kp 3.0 Ki 12.0 filtre 34HZ                                     L2 - 4</vt:lpstr>
      <vt:lpstr>Càlcul de Pols 2V Pos - Kp 2.0 Ki 9.0 Kd 0.05 Filtre 34Hz                        L3 - 2</vt:lpstr>
      <vt:lpstr>Càlcul de Pols 2V Pos - Kp 2.0 Ki 9.0 Kd 0.05 Filtre 34Hz                        L3 - 2</vt:lpstr>
      <vt:lpstr>GRÀCIES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2022-02-22T10:07:40Z</dcterms:created>
  <dcterms:modified xsi:type="dcterms:W3CDTF">2022-03-22T23:48:09Z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