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8" r:id="rId13"/>
    <p:sldId id="311" r:id="rId14"/>
    <p:sldId id="312" r:id="rId15"/>
    <p:sldId id="293" r:id="rId16"/>
    <p:sldId id="294" r:id="rId17"/>
    <p:sldId id="295" r:id="rId18"/>
    <p:sldId id="313" r:id="rId19"/>
    <p:sldId id="297" r:id="rId20"/>
    <p:sldId id="314" r:id="rId21"/>
    <p:sldId id="315" r:id="rId22"/>
    <p:sldId id="316" r:id="rId23"/>
    <p:sldId id="319" r:id="rId24"/>
    <p:sldId id="317" r:id="rId25"/>
    <p:sldId id="320" r:id="rId26"/>
    <p:sldId id="321" r:id="rId27"/>
    <p:sldId id="323" r:id="rId28"/>
    <p:sldId id="325" r:id="rId29"/>
    <p:sldId id="324" r:id="rId30"/>
    <p:sldId id="326" r:id="rId31"/>
    <p:sldId id="327" r:id="rId32"/>
    <p:sldId id="329" r:id="rId33"/>
    <p:sldId id="328" r:id="rId34"/>
    <p:sldId id="331" r:id="rId35"/>
    <p:sldId id="332" r:id="rId36"/>
    <p:sldId id="334" r:id="rId37"/>
    <p:sldId id="335" r:id="rId38"/>
    <p:sldId id="336" r:id="rId39"/>
    <p:sldId id="330" r:id="rId40"/>
    <p:sldId id="337" r:id="rId41"/>
    <p:sldId id="338" r:id="rId42"/>
    <p:sldId id="340" r:id="rId43"/>
    <p:sldId id="339" r:id="rId44"/>
    <p:sldId id="296" r:id="rId4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307" autoAdjust="0"/>
  </p:normalViewPr>
  <p:slideViewPr>
    <p:cSldViewPr snapToGrid="0">
      <p:cViewPr varScale="1">
        <p:scale>
          <a:sx n="65" d="100"/>
          <a:sy n="65" d="100"/>
        </p:scale>
        <p:origin x="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1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20/04/2022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20/04/2022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95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5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7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16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45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746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546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7093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013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589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3220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9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800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992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775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 smtClean="0"/>
              <a:t>Placa</a:t>
            </a:r>
            <a:r>
              <a:rPr lang="ca-ES" baseline="0" dirty="0" smtClean="0"/>
              <a:t> de PWM externa – </a:t>
            </a:r>
            <a:r>
              <a:rPr lang="ca-ES" baseline="0" dirty="0" err="1" smtClean="0"/>
              <a:t>Solucio</a:t>
            </a:r>
            <a:r>
              <a:rPr lang="ca-ES" baseline="0" dirty="0" smtClean="0"/>
              <a:t> objectiu</a:t>
            </a:r>
          </a:p>
          <a:p>
            <a:r>
              <a:rPr lang="ca-ES" baseline="0" dirty="0" smtClean="0"/>
              <a:t>Canviar transistors – El  circuit és per a règim </a:t>
            </a:r>
            <a:r>
              <a:rPr lang="ca-ES" baseline="0" dirty="0" err="1" smtClean="0"/>
              <a:t>anàlogic</a:t>
            </a:r>
            <a:r>
              <a:rPr lang="ca-ES" baseline="0" dirty="0" smtClean="0"/>
              <a:t>, no val la pena reciclar</a:t>
            </a:r>
          </a:p>
          <a:p>
            <a:r>
              <a:rPr lang="ca-ES" baseline="0" dirty="0" err="1" smtClean="0"/>
              <a:t>Histerèsi</a:t>
            </a:r>
            <a:r>
              <a:rPr lang="ca-ES" baseline="0" dirty="0" smtClean="0"/>
              <a:t>, </a:t>
            </a:r>
            <a:r>
              <a:rPr lang="ca-ES" baseline="0" dirty="0" err="1" smtClean="0"/>
              <a:t>etc</a:t>
            </a:r>
            <a:r>
              <a:rPr lang="ca-ES" baseline="0" dirty="0" smtClean="0"/>
              <a:t> – No val la pena, si es fa per software no seria adequat per a DS i si fos </a:t>
            </a:r>
            <a:r>
              <a:rPr lang="ca-ES" baseline="0" smtClean="0"/>
              <a:t>en hardware millor fer la placa de PWM</a:t>
            </a:r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1943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7/4/22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61914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61914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61915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61915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Modelar una zona morta en Simulink dona resultats congruents.</a:t>
            </a:r>
          </a:p>
          <a:p>
            <a:pPr marL="0" indent="0" algn="just">
              <a:buNone/>
            </a:pPr>
            <a:r>
              <a:rPr lang="ca-ES" dirty="0"/>
              <a:t>Possibilitats per a la planta:</a:t>
            </a:r>
          </a:p>
          <a:p>
            <a:pPr algn="just"/>
            <a:r>
              <a:rPr lang="ca-ES" dirty="0" err="1"/>
              <a:t>Dithering</a:t>
            </a:r>
            <a:r>
              <a:rPr lang="ca-ES" dirty="0"/>
              <a:t>, PWM</a:t>
            </a:r>
          </a:p>
          <a:p>
            <a:pPr algn="just"/>
            <a:r>
              <a:rPr lang="ca-ES" dirty="0"/>
              <a:t>Compensació de la zona morta</a:t>
            </a:r>
          </a:p>
          <a:p>
            <a:pPr marL="276225" lvl="1" indent="0" algn="just">
              <a:buNone/>
            </a:pPr>
            <a:r>
              <a:rPr lang="ca-ES" sz="1800" dirty="0"/>
              <a:t>(</a:t>
            </a:r>
            <a:r>
              <a:rPr lang="ca-ES" sz="1800" dirty="0" err="1"/>
              <a:t>Histerèsi</a:t>
            </a:r>
            <a:r>
              <a:rPr lang="ca-ES" sz="1800" dirty="0"/>
              <a:t> i fem servir K 61)</a:t>
            </a:r>
          </a:p>
          <a:p>
            <a:pPr algn="just"/>
            <a:r>
              <a:rPr lang="ca-ES" dirty="0" err="1"/>
              <a:t>Etc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Solució -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9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</a:p>
          <a:p>
            <a:pPr algn="ctr" rtl="0"/>
            <a:r>
              <a:rPr lang="es-ES" sz="4000" dirty="0"/>
              <a:t>L3-2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Graó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8909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Sinus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203123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3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4053526" y="1745285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filtre</a:t>
            </a:r>
          </a:p>
        </p:txBody>
      </p:sp>
    </p:spTree>
    <p:extLst>
      <p:ext uri="{BB962C8B-B14F-4D97-AF65-F5344CB8AC3E}">
        <p14:creationId xmlns:p14="http://schemas.microsoft.com/office/powerpoint/2010/main" val="182432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X</a:t>
            </a:r>
            <a:br>
              <a:rPr lang="ca-ES" sz="2800" dirty="0"/>
            </a:br>
            <a:r>
              <a:rPr lang="ca-ES" sz="2800" dirty="0"/>
              <a:t>3V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7268066" y="222472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graó</a:t>
            </a:r>
          </a:p>
        </p:txBody>
      </p:sp>
    </p:spTree>
    <p:extLst>
      <p:ext uri="{BB962C8B-B14F-4D97-AF65-F5344CB8AC3E}">
        <p14:creationId xmlns:p14="http://schemas.microsoft.com/office/powerpoint/2010/main" val="10054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~ (A vegades)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3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61914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24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13334" b="862"/>
          <a:stretch/>
        </p:blipFill>
        <p:spPr>
          <a:xfrm>
            <a:off x="68727" y="1129094"/>
            <a:ext cx="9948410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1726248" y="1921114"/>
            <a:ext cx="247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La zona morta impedeix oscil·lacions d’amplitud petita</a:t>
            </a:r>
          </a:p>
        </p:txBody>
      </p:sp>
    </p:spTree>
    <p:extLst>
      <p:ext uri="{BB962C8B-B14F-4D97-AF65-F5344CB8AC3E}">
        <p14:creationId xmlns:p14="http://schemas.microsoft.com/office/powerpoint/2010/main" val="3463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0087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t="7462" r="19452" b="5952"/>
          <a:stretch/>
        </p:blipFill>
        <p:spPr>
          <a:xfrm>
            <a:off x="68726" y="1129094"/>
            <a:ext cx="9948411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 - Simulació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 II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071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filtre </a:t>
            </a:r>
            <a:r>
              <a:rPr lang="ca-ES" sz="2800" dirty="0" err="1"/>
              <a:t>passabaixos</a:t>
            </a:r>
            <a:r>
              <a:rPr lang="ca-ES" sz="2800" dirty="0"/>
              <a:t> de 34Hz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" b="1697"/>
          <a:stretch/>
        </p:blipFill>
        <p:spPr>
          <a:xfrm>
            <a:off x="75414" y="1117600"/>
            <a:ext cx="10984472" cy="5672705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8CCEFEDB-A0BC-4097-831F-1A4FD16F23EA}"/>
              </a:ext>
            </a:extLst>
          </p:cNvPr>
          <p:cNvSpPr txBox="1"/>
          <p:nvPr/>
        </p:nvSpPr>
        <p:spPr>
          <a:xfrm>
            <a:off x="1785257" y="1920119"/>
            <a:ext cx="241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Desfasament no nul per a freqüències baixes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7C3E0-7BEC-4498-9523-00C4BD3FA994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9C2FB004-8CF0-453D-8DD9-ADB8F07A5296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34 Hz</a:t>
            </a:r>
          </a:p>
        </p:txBody>
      </p:sp>
    </p:spTree>
    <p:extLst>
      <p:ext uri="{BB962C8B-B14F-4D97-AF65-F5344CB8AC3E}">
        <p14:creationId xmlns:p14="http://schemas.microsoft.com/office/powerpoint/2010/main" val="351764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" b="1741"/>
          <a:stretch/>
        </p:blipFill>
        <p:spPr>
          <a:xfrm>
            <a:off x="75413" y="1117600"/>
            <a:ext cx="10917301" cy="5674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0C64F8-8D0D-41EE-A7DA-CF96516B9C6E}"/>
              </a:ext>
            </a:extLst>
          </p:cNvPr>
          <p:cNvSpPr/>
          <p:nvPr/>
        </p:nvSpPr>
        <p:spPr>
          <a:xfrm>
            <a:off x="4505508" y="1117600"/>
            <a:ext cx="219013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500039A5-4803-4FB8-92CD-A9E2D1B2C614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1 Hz</a:t>
            </a:r>
          </a:p>
        </p:txBody>
      </p:sp>
    </p:spTree>
    <p:extLst>
      <p:ext uri="{BB962C8B-B14F-4D97-AF65-F5344CB8AC3E}">
        <p14:creationId xmlns:p14="http://schemas.microsoft.com/office/powerpoint/2010/main" val="130021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Comportament del Derivador per a guany </a:t>
            </a:r>
            <a:r>
              <a:rPr lang="ca-ES" sz="2800" dirty="0" err="1"/>
              <a:t>Kd</a:t>
            </a:r>
            <a:r>
              <a:rPr lang="ca-ES" sz="2800" dirty="0"/>
              <a:t> = 0.01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6" b="1767"/>
          <a:stretch/>
        </p:blipFill>
        <p:spPr>
          <a:xfrm>
            <a:off x="74981" y="1117600"/>
            <a:ext cx="10916450" cy="5672705"/>
          </a:xfrm>
          <a:prstGeom prst="rect">
            <a:avLst/>
          </a:prstGeo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568FA015-B1D9-430F-B2DB-2DFF69CC0A17}"/>
              </a:ext>
            </a:extLst>
          </p:cNvPr>
          <p:cNvSpPr txBox="1"/>
          <p:nvPr/>
        </p:nvSpPr>
        <p:spPr>
          <a:xfrm>
            <a:off x="5985615" y="1849497"/>
            <a:ext cx="27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Freqüència de tall a 10,4 Hz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A6BB5-977B-4BF8-A56A-014C78A6043F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7259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67695"/>
            <a:ext cx="5925221" cy="1101229"/>
          </a:xfrm>
        </p:spPr>
        <p:txBody>
          <a:bodyPr rtlCol="0"/>
          <a:lstStyle/>
          <a:p>
            <a:pPr rtl="0"/>
            <a:r>
              <a:rPr lang="ca-ES" sz="2800" dirty="0"/>
              <a:t>Bode Teòric del derivador per a múltiples </a:t>
            </a:r>
            <a:r>
              <a:rPr lang="ca-ES" sz="2800" dirty="0" err="1"/>
              <a:t>Kd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0C0576B-D581-475A-9045-07D86A351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3" b="1839"/>
          <a:stretch/>
        </p:blipFill>
        <p:spPr>
          <a:xfrm>
            <a:off x="69869" y="1117600"/>
            <a:ext cx="10844951" cy="5673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3A6BB5-977B-4BF8-A56A-014C78A6043F}"/>
              </a:ext>
            </a:extLst>
          </p:cNvPr>
          <p:cNvSpPr/>
          <p:nvPr/>
        </p:nvSpPr>
        <p:spPr>
          <a:xfrm>
            <a:off x="4454013" y="1117600"/>
            <a:ext cx="2190135" cy="51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18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No activar el filtre si no és necessari</a:t>
            </a:r>
          </a:p>
          <a:p>
            <a:pPr marL="0" indent="0" algn="just">
              <a:buNone/>
            </a:pPr>
            <a:r>
              <a:rPr lang="ca-ES" dirty="0"/>
              <a:t>Per evitar zona morta fer servir PID en velocitat</a:t>
            </a:r>
          </a:p>
          <a:p>
            <a:pPr marL="0" indent="0" algn="just">
              <a:buNone/>
            </a:pPr>
            <a:r>
              <a:rPr lang="ca-ES" dirty="0"/>
              <a:t>Perquè filtre abans de </a:t>
            </a:r>
            <a:r>
              <a:rPr lang="ca-ES" dirty="0" err="1"/>
              <a:t>Kd</a:t>
            </a:r>
            <a:r>
              <a:rPr lang="ca-ES" dirty="0"/>
              <a:t> i no després?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Punts pendents i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Control per PWM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 err="1"/>
              <a:t>Solucions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534868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75" y="67380"/>
            <a:ext cx="5925221" cy="1101229"/>
          </a:xfrm>
        </p:spPr>
        <p:txBody>
          <a:bodyPr rtlCol="0"/>
          <a:lstStyle/>
          <a:p>
            <a:pPr rtl="0"/>
            <a:r>
              <a:rPr lang="ca-ES" dirty="0"/>
              <a:t>Circuit d’alimentació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28AC2F40-7D86-40DC-B91B-AF01B58C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871744"/>
            <a:ext cx="4494658" cy="5689076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5088E482-2139-4A3B-8C76-FAF325A8F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120" y="1210299"/>
            <a:ext cx="3460468" cy="2458256"/>
          </a:xfrm>
          <a:prstGeom prst="rect">
            <a:avLst/>
          </a:prstGeom>
        </p:spPr>
      </p:pic>
      <p:sp>
        <p:nvSpPr>
          <p:cNvPr id="14" name="QuadreDeText 13">
            <a:extLst>
              <a:ext uri="{FF2B5EF4-FFF2-40B4-BE49-F238E27FC236}">
                <a16:creationId xmlns:a16="http://schemas.microsoft.com/office/drawing/2014/main" id="{B996C267-25F0-4E82-B891-A9ACF0FD0788}"/>
              </a:ext>
            </a:extLst>
          </p:cNvPr>
          <p:cNvSpPr txBox="1"/>
          <p:nvPr/>
        </p:nvSpPr>
        <p:spPr>
          <a:xfrm>
            <a:off x="4835120" y="871743"/>
            <a:ext cx="4978183" cy="33855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a-ES" sz="1600" b="1" cap="all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TIP 121, 126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6C939-B6C5-466A-9BCE-0FC17356E0DF}"/>
              </a:ext>
            </a:extLst>
          </p:cNvPr>
          <p:cNvSpPr/>
          <p:nvPr/>
        </p:nvSpPr>
        <p:spPr>
          <a:xfrm>
            <a:off x="8295588" y="1210298"/>
            <a:ext cx="1517716" cy="245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Paràmetres:</a:t>
            </a:r>
          </a:p>
          <a:p>
            <a:r>
              <a:rPr lang="ca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Darlington</a:t>
            </a:r>
          </a:p>
          <a:p>
            <a:r>
              <a:rPr lang="ca-ES" dirty="0">
                <a:solidFill>
                  <a:schemeClr val="tx1"/>
                </a:solidFill>
              </a:rPr>
              <a:t>      121 NPN</a:t>
            </a:r>
          </a:p>
          <a:p>
            <a:r>
              <a:rPr lang="ca-ES" dirty="0">
                <a:solidFill>
                  <a:schemeClr val="tx1"/>
                </a:solidFill>
              </a:rPr>
              <a:t>      126 PNP</a:t>
            </a:r>
          </a:p>
          <a:p>
            <a:r>
              <a:rPr lang="ca-ES" dirty="0">
                <a:solidFill>
                  <a:schemeClr val="tx1"/>
                </a:solidFill>
              </a:rPr>
              <a:t> - </a:t>
            </a:r>
            <a:r>
              <a:rPr lang="ca-ES" dirty="0" err="1">
                <a:solidFill>
                  <a:schemeClr val="tx1"/>
                </a:solidFill>
              </a:rPr>
              <a:t>hFE</a:t>
            </a:r>
            <a:r>
              <a:rPr lang="ca-ES" dirty="0">
                <a:solidFill>
                  <a:schemeClr val="tx1"/>
                </a:solidFill>
              </a:rPr>
              <a:t> 2500</a:t>
            </a:r>
          </a:p>
          <a:p>
            <a:r>
              <a:rPr lang="ca-ES" dirty="0">
                <a:solidFill>
                  <a:schemeClr val="tx1"/>
                </a:solidFill>
              </a:rPr>
              <a:t> - </a:t>
            </a:r>
            <a:r>
              <a:rPr lang="ca-ES" dirty="0" err="1">
                <a:solidFill>
                  <a:schemeClr val="tx1"/>
                </a:solidFill>
              </a:rPr>
              <a:t>Icmàx</a:t>
            </a:r>
            <a:r>
              <a:rPr lang="ca-ES" dirty="0">
                <a:solidFill>
                  <a:schemeClr val="tx1"/>
                </a:solidFill>
              </a:rPr>
              <a:t> 5A</a:t>
            </a:r>
          </a:p>
          <a:p>
            <a:r>
              <a:rPr lang="ca-ES" dirty="0">
                <a:solidFill>
                  <a:schemeClr val="tx1"/>
                </a:solidFill>
              </a:rPr>
              <a:t> - VCE 80V</a:t>
            </a:r>
          </a:p>
          <a:p>
            <a:r>
              <a:rPr lang="ca-ES" dirty="0">
                <a:solidFill>
                  <a:schemeClr val="tx1"/>
                </a:solidFill>
              </a:rPr>
              <a:t> - VCB 80V</a:t>
            </a:r>
          </a:p>
          <a:p>
            <a:r>
              <a:rPr lang="ca-ES" dirty="0">
                <a:solidFill>
                  <a:schemeClr val="tx1"/>
                </a:solidFill>
              </a:rPr>
              <a:t> - VEB 5V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39E2774F-B929-46BE-83EC-130D21589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120" y="4008790"/>
            <a:ext cx="3460468" cy="2552030"/>
          </a:xfrm>
          <a:prstGeom prst="rect">
            <a:avLst/>
          </a:prstGeom>
        </p:spPr>
      </p:pic>
      <p:sp>
        <p:nvSpPr>
          <p:cNvPr id="19" name="QuadreDeText 18">
            <a:extLst>
              <a:ext uri="{FF2B5EF4-FFF2-40B4-BE49-F238E27FC236}">
                <a16:creationId xmlns:a16="http://schemas.microsoft.com/office/drawing/2014/main" id="{B5859505-B79D-4D5D-B31B-50A98A5FF5D5}"/>
              </a:ext>
            </a:extLst>
          </p:cNvPr>
          <p:cNvSpPr txBox="1"/>
          <p:nvPr/>
        </p:nvSpPr>
        <p:spPr>
          <a:xfrm>
            <a:off x="4835120" y="3668555"/>
            <a:ext cx="4978183" cy="33855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ca-ES" sz="1600" b="1" cap="all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BC 237, 327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803061-692F-4A13-8B9E-F18F83071EE4}"/>
              </a:ext>
            </a:extLst>
          </p:cNvPr>
          <p:cNvSpPr/>
          <p:nvPr/>
        </p:nvSpPr>
        <p:spPr>
          <a:xfrm>
            <a:off x="8295588" y="4007109"/>
            <a:ext cx="1517716" cy="255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Paràmetres:</a:t>
            </a:r>
          </a:p>
          <a:p>
            <a:r>
              <a:rPr lang="ca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BJT</a:t>
            </a:r>
          </a:p>
          <a:p>
            <a:r>
              <a:rPr lang="ca-ES" dirty="0">
                <a:solidFill>
                  <a:schemeClr val="tx1"/>
                </a:solidFill>
              </a:rPr>
              <a:t>      237 NPN</a:t>
            </a:r>
          </a:p>
          <a:p>
            <a:r>
              <a:rPr lang="ca-ES" dirty="0">
                <a:solidFill>
                  <a:schemeClr val="tx1"/>
                </a:solidFill>
              </a:rPr>
              <a:t>      327 PNP</a:t>
            </a:r>
          </a:p>
          <a:p>
            <a:r>
              <a:rPr lang="ca-ES" dirty="0">
                <a:solidFill>
                  <a:schemeClr val="tx1"/>
                </a:solidFill>
              </a:rPr>
              <a:t> - </a:t>
            </a:r>
            <a:r>
              <a:rPr lang="ca-ES" dirty="0" err="1">
                <a:solidFill>
                  <a:schemeClr val="tx1"/>
                </a:solidFill>
              </a:rPr>
              <a:t>hFE</a:t>
            </a:r>
            <a:r>
              <a:rPr lang="ca-ES" dirty="0">
                <a:solidFill>
                  <a:schemeClr val="tx1"/>
                </a:solidFill>
              </a:rPr>
              <a:t> 350</a:t>
            </a:r>
          </a:p>
          <a:p>
            <a:r>
              <a:rPr lang="ca-ES" dirty="0">
                <a:solidFill>
                  <a:schemeClr val="tx1"/>
                </a:solidFill>
              </a:rPr>
              <a:t> - </a:t>
            </a:r>
            <a:r>
              <a:rPr lang="ca-ES" dirty="0" err="1">
                <a:solidFill>
                  <a:schemeClr val="tx1"/>
                </a:solidFill>
              </a:rPr>
              <a:t>Icmàx</a:t>
            </a:r>
            <a:endParaRPr lang="ca-ES" dirty="0">
              <a:solidFill>
                <a:schemeClr val="tx1"/>
              </a:solidFill>
            </a:endParaRPr>
          </a:p>
          <a:p>
            <a:r>
              <a:rPr lang="ca-ES" dirty="0">
                <a:solidFill>
                  <a:schemeClr val="tx1"/>
                </a:solidFill>
              </a:rPr>
              <a:t>      237 0,1A</a:t>
            </a:r>
          </a:p>
          <a:p>
            <a:r>
              <a:rPr lang="ca-ES" dirty="0">
                <a:solidFill>
                  <a:schemeClr val="tx1"/>
                </a:solidFill>
              </a:rPr>
              <a:t>      327 0,8A</a:t>
            </a:r>
          </a:p>
          <a:p>
            <a:r>
              <a:rPr lang="ca-ES" dirty="0">
                <a:solidFill>
                  <a:schemeClr val="tx1"/>
                </a:solidFill>
              </a:rPr>
              <a:t> - VCE 45V</a:t>
            </a:r>
          </a:p>
        </p:txBody>
      </p:sp>
    </p:spTree>
    <p:extLst>
      <p:ext uri="{BB962C8B-B14F-4D97-AF65-F5344CB8AC3E}">
        <p14:creationId xmlns:p14="http://schemas.microsoft.com/office/powerpoint/2010/main" val="349601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7" y="55911"/>
            <a:ext cx="5925221" cy="1101229"/>
          </a:xfrm>
        </p:spPr>
        <p:txBody>
          <a:bodyPr rtlCol="0"/>
          <a:lstStyle/>
          <a:p>
            <a:pPr rtl="0"/>
            <a:r>
              <a:rPr lang="ca-ES" dirty="0"/>
              <a:t>Circuit d’alimentació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3647F02E-4AC1-42FC-A290-9E97B81BC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5" t="17707" r="5917" b="16040"/>
          <a:stretch/>
        </p:blipFill>
        <p:spPr>
          <a:xfrm>
            <a:off x="443061" y="1157140"/>
            <a:ext cx="6252564" cy="4543720"/>
          </a:xfrm>
          <a:prstGeom prst="rect">
            <a:avLst/>
          </a:prstGeom>
        </p:spPr>
      </p:pic>
      <p:pic>
        <p:nvPicPr>
          <p:cNvPr id="5" name="Imatge 4">
            <a:extLst>
              <a:ext uri="{FF2B5EF4-FFF2-40B4-BE49-F238E27FC236}">
                <a16:creationId xmlns:a16="http://schemas.microsoft.com/office/drawing/2014/main" id="{117F6D5E-A2B9-4656-9D43-769122484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00" t="5498" r="14605" b="76495"/>
          <a:stretch/>
        </p:blipFill>
        <p:spPr>
          <a:xfrm>
            <a:off x="6695625" y="1944363"/>
            <a:ext cx="3296787" cy="29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Placa de control externa</a:t>
            </a:r>
          </a:p>
          <a:p>
            <a:pPr marL="0" indent="0" algn="just">
              <a:buNone/>
            </a:pPr>
            <a:r>
              <a:rPr lang="ca-ES" dirty="0"/>
              <a:t>Canviar els transistors</a:t>
            </a:r>
          </a:p>
          <a:p>
            <a:pPr marL="0" indent="0" algn="just">
              <a:buNone/>
            </a:pPr>
            <a:r>
              <a:rPr lang="ca-ES" dirty="0"/>
              <a:t>No fer PWM (Histèresis, </a:t>
            </a:r>
            <a:r>
              <a:rPr lang="ca-ES" dirty="0" err="1"/>
              <a:t>etc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Punts pendents i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035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88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0090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8209" y="1432151"/>
            <a:ext cx="3367233" cy="1348527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Connectar el controlador en sèrie amb la planta, d’aquesta manera es minimitza la caiguda de tensió entre les dues.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3" y="429930"/>
            <a:ext cx="9131100" cy="432000"/>
          </a:xfrm>
        </p:spPr>
        <p:txBody>
          <a:bodyPr/>
          <a:lstStyle/>
          <a:p>
            <a:r>
              <a:rPr lang="ca-ES" dirty="0"/>
              <a:t>Solució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45665-EC68-4BA4-B0EB-25C447D7BC7C}"/>
              </a:ext>
            </a:extLst>
          </p:cNvPr>
          <p:cNvSpPr/>
          <p:nvPr/>
        </p:nvSpPr>
        <p:spPr>
          <a:xfrm>
            <a:off x="1509667" y="3489120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F5ABF-F6D7-4838-B463-AC9B89950576}"/>
              </a:ext>
            </a:extLst>
          </p:cNvPr>
          <p:cNvSpPr/>
          <p:nvPr/>
        </p:nvSpPr>
        <p:spPr>
          <a:xfrm>
            <a:off x="750463" y="4778695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595CC-484E-4875-86FF-D80660D40F3A}"/>
              </a:ext>
            </a:extLst>
          </p:cNvPr>
          <p:cNvSpPr/>
          <p:nvPr/>
        </p:nvSpPr>
        <p:spPr>
          <a:xfrm>
            <a:off x="3158103" y="4778695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14" name="Connector: angular 13">
            <a:extLst>
              <a:ext uri="{FF2B5EF4-FFF2-40B4-BE49-F238E27FC236}">
                <a16:creationId xmlns:a16="http://schemas.microsoft.com/office/drawing/2014/main" id="{50D5D9D9-24F3-447D-8A65-53A73A440240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509667" y="3705119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or de fletxa recta 16">
            <a:extLst>
              <a:ext uri="{FF2B5EF4-FFF2-40B4-BE49-F238E27FC236}">
                <a16:creationId xmlns:a16="http://schemas.microsoft.com/office/drawing/2014/main" id="{97F0F599-B794-4006-BEBA-5DFCFB43AB09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917307" y="3705120"/>
            <a:ext cx="0" cy="107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95CFFC38-A58F-469B-A73C-B4F968869E3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68870" y="5074440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195A-CF89-408E-9154-999B747713E4}"/>
              </a:ext>
            </a:extLst>
          </p:cNvPr>
          <p:cNvSpPr/>
          <p:nvPr/>
        </p:nvSpPr>
        <p:spPr>
          <a:xfrm>
            <a:off x="6396256" y="3489121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B80E-350D-453E-9342-D8B70DF35DF6}"/>
              </a:ext>
            </a:extLst>
          </p:cNvPr>
          <p:cNvSpPr/>
          <p:nvPr/>
        </p:nvSpPr>
        <p:spPr>
          <a:xfrm>
            <a:off x="5637052" y="4778696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211AB-44F6-4DB0-80B6-398AEE97FA17}"/>
              </a:ext>
            </a:extLst>
          </p:cNvPr>
          <p:cNvSpPr/>
          <p:nvPr/>
        </p:nvSpPr>
        <p:spPr>
          <a:xfrm>
            <a:off x="8044692" y="4778696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23" name="Connector: angular 22">
            <a:extLst>
              <a:ext uri="{FF2B5EF4-FFF2-40B4-BE49-F238E27FC236}">
                <a16:creationId xmlns:a16="http://schemas.microsoft.com/office/drawing/2014/main" id="{AA8E9B61-A204-4900-9D57-798EFA0CFD6C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396256" y="3705120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 de fletxa recta 24">
            <a:extLst>
              <a:ext uri="{FF2B5EF4-FFF2-40B4-BE49-F238E27FC236}">
                <a16:creationId xmlns:a16="http://schemas.microsoft.com/office/drawing/2014/main" id="{AF936376-277B-4A30-A653-86B47528BE8F}"/>
              </a:ext>
            </a:extLst>
          </p:cNvPr>
          <p:cNvCxnSpPr>
            <a:cxnSpLocks/>
          </p:cNvCxnSpPr>
          <p:nvPr/>
        </p:nvCxnSpPr>
        <p:spPr>
          <a:xfrm>
            <a:off x="7155459" y="5208665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nector de fletxa recta 27">
            <a:extLst>
              <a:ext uri="{FF2B5EF4-FFF2-40B4-BE49-F238E27FC236}">
                <a16:creationId xmlns:a16="http://schemas.microsoft.com/office/drawing/2014/main" id="{2282E0B7-084C-4638-BDF5-9D4FF2885916}"/>
              </a:ext>
            </a:extLst>
          </p:cNvPr>
          <p:cNvCxnSpPr>
            <a:cxnSpLocks/>
          </p:cNvCxnSpPr>
          <p:nvPr/>
        </p:nvCxnSpPr>
        <p:spPr>
          <a:xfrm>
            <a:off x="7155459" y="4966783"/>
            <a:ext cx="889233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4621B3ED-B916-4C18-B5DB-52C576E5C2CA}"/>
              </a:ext>
            </a:extLst>
          </p:cNvPr>
          <p:cNvSpPr txBox="1"/>
          <p:nvPr/>
        </p:nvSpPr>
        <p:spPr>
          <a:xfrm>
            <a:off x="5444691" y="404489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53D5F51-6C03-4369-AD1D-66488BCA17B2}"/>
              </a:ext>
            </a:extLst>
          </p:cNvPr>
          <p:cNvSpPr txBox="1"/>
          <p:nvPr/>
        </p:nvSpPr>
        <p:spPr>
          <a:xfrm>
            <a:off x="4004806" y="4050375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142C49B8-1914-4AFA-8AF0-D3C5E9C71A64}"/>
              </a:ext>
            </a:extLst>
          </p:cNvPr>
          <p:cNvSpPr txBox="1"/>
          <p:nvPr/>
        </p:nvSpPr>
        <p:spPr>
          <a:xfrm>
            <a:off x="2329807" y="4710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&gt; 0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649DDD5A-6C9B-4CBF-A025-C91C63CE5FEF}"/>
              </a:ext>
            </a:extLst>
          </p:cNvPr>
          <p:cNvSpPr txBox="1"/>
          <p:nvPr/>
        </p:nvSpPr>
        <p:spPr>
          <a:xfrm>
            <a:off x="7168042" y="5305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≈ 0</a:t>
            </a:r>
          </a:p>
        </p:txBody>
      </p:sp>
      <p:sp>
        <p:nvSpPr>
          <p:cNvPr id="34" name="QuadreDeText 33">
            <a:extLst>
              <a:ext uri="{FF2B5EF4-FFF2-40B4-BE49-F238E27FC236}">
                <a16:creationId xmlns:a16="http://schemas.microsoft.com/office/drawing/2014/main" id="{E1112745-3CFD-4033-9E3B-DAAAAE35BB52}"/>
              </a:ext>
            </a:extLst>
          </p:cNvPr>
          <p:cNvSpPr txBox="1"/>
          <p:nvPr/>
        </p:nvSpPr>
        <p:spPr>
          <a:xfrm>
            <a:off x="785124" y="422502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5" name="QuadreDeText 34">
            <a:extLst>
              <a:ext uri="{FF2B5EF4-FFF2-40B4-BE49-F238E27FC236}">
                <a16:creationId xmlns:a16="http://schemas.microsoft.com/office/drawing/2014/main" id="{0D3393E5-1026-40AF-ADA1-FED7E61C124C}"/>
              </a:ext>
            </a:extLst>
          </p:cNvPr>
          <p:cNvSpPr txBox="1"/>
          <p:nvPr/>
        </p:nvSpPr>
        <p:spPr>
          <a:xfrm>
            <a:off x="7168042" y="4579894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</p:spTree>
    <p:extLst>
      <p:ext uri="{BB962C8B-B14F-4D97-AF65-F5344CB8AC3E}">
        <p14:creationId xmlns:p14="http://schemas.microsoft.com/office/powerpoint/2010/main" val="419371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874</Words>
  <Application>Microsoft Office PowerPoint</Application>
  <PresentationFormat>Pantalla panoràmica</PresentationFormat>
  <Paragraphs>246</Paragraphs>
  <Slides>41</Slides>
  <Notes>40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Solució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Càlcul de paràmetres</vt:lpstr>
      <vt:lpstr>Comportament del Tacòmetre i potenciòmetre</vt:lpstr>
      <vt:lpstr>Comportament del Motor</vt:lpstr>
      <vt:lpstr>Solució - Propostes</vt:lpstr>
      <vt:lpstr>Derivador i Filtre Passabaixos</vt:lpstr>
      <vt:lpstr>Filtre passabaixos a 34HZ en Llaç obert - Graó</vt:lpstr>
      <vt:lpstr>Filtre passabaixos a 34HZ en Llaç obert - Sinus</vt:lpstr>
      <vt:lpstr>Condició d’estabilitat Kp &gt; Ki∙τ = 3,06 ✓ 2V Pos - Kp 4.0 Ki 12.0 No filtre                                        L2 - 4</vt:lpstr>
      <vt:lpstr>Condició d’estabilitat Kp &gt; Ki∙τ = 3,06 ✓ 2V Pos - Kp 4.0 Ki 12.0 Filtre 34HZ                                     L2 - 4</vt:lpstr>
      <vt:lpstr>Condició d’estabilitat Kp &gt; Ki∙τ = 3,06 X 3V Pos - Kp 4.0 Ki 12.0 No filtre                                        L2 - 4</vt:lpstr>
      <vt:lpstr>Condició d’estabilitat Kp &gt; Ki∙τ = 3,06 ~ (A vegades) 2V Pos - Kp 3.0 Ki 12.0 No Filtre                                        L2 - 4</vt:lpstr>
      <vt:lpstr>Condició d’estabilitat Kp &gt; Ki∙τ = 3,06 ✓ 2V Pos - Kp 3.0 Ki 12.0 filtre 34HZ                                     L2 - 4</vt:lpstr>
      <vt:lpstr>Càlcul de Pols 2V Pos - Kp 2.0 Ki 9.0 Kd 0.05 Filtre 34Hz                        L3 - 2</vt:lpstr>
      <vt:lpstr>Càlcul de Pols - Simulació 2V Pos - Kp 2.0 Ki 9.0 Kd 0.05 Filtre 34Hz                        L3 - 2</vt:lpstr>
      <vt:lpstr>Càlcul de paràmetres II</vt:lpstr>
      <vt:lpstr>Comportament del filtre passabaixos de 34Hz</vt:lpstr>
      <vt:lpstr>Comportament del Derivador per a guany Kd = 0.1</vt:lpstr>
      <vt:lpstr>Comportament del Derivador per a guany Kd = 0.01</vt:lpstr>
      <vt:lpstr>Bode Teòric del derivador per a múltiples Kd</vt:lpstr>
      <vt:lpstr>Punts pendents i propostes</vt:lpstr>
      <vt:lpstr>Control per PWM</vt:lpstr>
      <vt:lpstr>Circuit d’alimentació</vt:lpstr>
      <vt:lpstr>Circuit d’alimentació</vt:lpstr>
      <vt:lpstr>Punts pendents i propostes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2022-04-20T07:56:07Z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