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82" r:id="rId5"/>
    <p:sldId id="292" r:id="rId6"/>
    <p:sldId id="291" r:id="rId7"/>
    <p:sldId id="300" r:id="rId8"/>
    <p:sldId id="298" r:id="rId9"/>
    <p:sldId id="301" r:id="rId10"/>
    <p:sldId id="309" r:id="rId11"/>
    <p:sldId id="310" r:id="rId12"/>
    <p:sldId id="318" r:id="rId13"/>
    <p:sldId id="311" r:id="rId14"/>
    <p:sldId id="312" r:id="rId15"/>
    <p:sldId id="293" r:id="rId16"/>
    <p:sldId id="294" r:id="rId17"/>
    <p:sldId id="295" r:id="rId18"/>
    <p:sldId id="313" r:id="rId19"/>
    <p:sldId id="297" r:id="rId20"/>
    <p:sldId id="314" r:id="rId21"/>
    <p:sldId id="315" r:id="rId22"/>
    <p:sldId id="316" r:id="rId23"/>
    <p:sldId id="319" r:id="rId24"/>
    <p:sldId id="317" r:id="rId25"/>
    <p:sldId id="320" r:id="rId26"/>
    <p:sldId id="321" r:id="rId27"/>
    <p:sldId id="323" r:id="rId28"/>
    <p:sldId id="325" r:id="rId29"/>
    <p:sldId id="324" r:id="rId30"/>
    <p:sldId id="326" r:id="rId31"/>
    <p:sldId id="327" r:id="rId32"/>
    <p:sldId id="329" r:id="rId33"/>
    <p:sldId id="328" r:id="rId34"/>
    <p:sldId id="330" r:id="rId35"/>
    <p:sldId id="296" r:id="rId3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30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23/03/2022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23/03/2022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17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30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69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9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69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88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724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959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697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56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379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16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459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746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478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81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82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5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Modelar zona morta de velocitat (A partir de quina velocitat el motor para -&gt; Zona morta 3D en comptes de plana)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97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2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826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01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5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0582" t="3209" r="3840" b="2716"/>
          <a:stretch/>
        </p:blipFill>
        <p:spPr>
          <a:xfrm>
            <a:off x="9804400" y="-24250"/>
            <a:ext cx="2387601" cy="689148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16" y="3742288"/>
            <a:ext cx="6798250" cy="2278478"/>
          </a:xfrm>
        </p:spPr>
        <p:txBody>
          <a:bodyPr rtlCol="0"/>
          <a:lstStyle/>
          <a:p>
            <a:pPr rtl="0"/>
            <a:r>
              <a:rPr lang="ca-ES" dirty="0"/>
              <a:t>Resultats</a:t>
            </a:r>
            <a:r>
              <a:rPr lang="es-ES" dirty="0"/>
              <a:t> de </a:t>
            </a:r>
            <a:r>
              <a:rPr lang="es-ES" dirty="0" err="1"/>
              <a:t>l’Anàlisi</a:t>
            </a:r>
            <a:r>
              <a:rPr lang="es-ES" dirty="0"/>
              <a:t> de la Planta de DS/CA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52" y="4026716"/>
            <a:ext cx="3080130" cy="1815861"/>
          </a:xfrm>
        </p:spPr>
        <p:txBody>
          <a:bodyPr rtlCol="0"/>
          <a:lstStyle/>
          <a:p>
            <a:pPr algn="ctr" rtl="0"/>
            <a:r>
              <a:rPr lang="ca-ES" dirty="0"/>
              <a:t>Sessió</a:t>
            </a:r>
            <a:r>
              <a:rPr lang="es-ES" dirty="0"/>
              <a:t> --/--/--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47191"/>
            <a:ext cx="7262075" cy="2195386"/>
          </a:xfrm>
        </p:spPr>
        <p:txBody>
          <a:bodyPr rtlCol="0"/>
          <a:lstStyle/>
          <a:p>
            <a:r>
              <a:rPr lang="ca-ES" sz="4000" dirty="0"/>
              <a:t>Control de Posició amb controlador proporcional (</a:t>
            </a:r>
            <a:r>
              <a:rPr lang="ca-ES" sz="4000" dirty="0" err="1"/>
              <a:t>Kp</a:t>
            </a:r>
            <a:r>
              <a:rPr lang="ca-ES" sz="4000" dirty="0"/>
              <a:t> baixes)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1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24"/>
          <a:stretch/>
        </p:blipFill>
        <p:spPr>
          <a:xfrm>
            <a:off x="80768" y="1128634"/>
            <a:ext cx="9911730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7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2V)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80768" y="1128634"/>
            <a:ext cx="9903492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2,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4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3" name="QuadreDeText 2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0,2*2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0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2"/>
          <a:stretch/>
        </p:blipFill>
        <p:spPr>
          <a:xfrm>
            <a:off x="80769" y="1128634"/>
            <a:ext cx="9887016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4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1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0.5,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0,9*0,5 = 0,45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 (</a:t>
            </a:r>
            <a:r>
              <a:rPr lang="es-ES" sz="2800" dirty="0" err="1"/>
              <a:t>Kp</a:t>
            </a:r>
            <a:r>
              <a:rPr lang="es-ES" sz="2800" dirty="0"/>
              <a:t> = 1, 3V)</a:t>
            </a:r>
            <a:br>
              <a:rPr lang="es-ES" sz="2800" dirty="0"/>
            </a:br>
            <a:r>
              <a:rPr lang="ca-ES" sz="2800" dirty="0"/>
              <a:t>Fregament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/>
        </p:blipFill>
        <p:spPr>
          <a:xfrm>
            <a:off x="80769" y="1128634"/>
            <a:ext cx="9895253" cy="566001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Vout</a:t>
            </a:r>
            <a:r>
              <a:rPr lang="es-ES" dirty="0"/>
              <a:t> </a:t>
            </a:r>
            <a:r>
              <a:rPr lang="es-ES" dirty="0" err="1"/>
              <a:t>Pot</a:t>
            </a:r>
            <a:r>
              <a:rPr lang="es-ES" dirty="0"/>
              <a:t>.</a:t>
            </a:r>
          </a:p>
        </p:txBody>
      </p:sp>
      <p:sp>
        <p:nvSpPr>
          <p:cNvPr id="6" name="QuadreDeText 5"/>
          <p:cNvSpPr txBox="1"/>
          <p:nvPr/>
        </p:nvSpPr>
        <p:spPr>
          <a:xfrm>
            <a:off x="6812691" y="2636108"/>
            <a:ext cx="16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0,4*1 = 0,4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0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Càlcul de paràmetres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Extra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5925221" cy="1291406"/>
          </a:xfrm>
        </p:spPr>
        <p:txBody>
          <a:bodyPr rtlCol="0"/>
          <a:lstStyle/>
          <a:p>
            <a:pPr rtl="0"/>
            <a:r>
              <a:rPr lang="ca-ES" sz="2800" dirty="0"/>
              <a:t>Comportament del Tacòmetre i potenciòmetre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79033237-BA75-44C0-841D-4DABB4A1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3" r="22157"/>
          <a:stretch/>
        </p:blipFill>
        <p:spPr>
          <a:xfrm>
            <a:off x="6278155" y="342645"/>
            <a:ext cx="3603723" cy="3080694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489F46F7-BBAD-460F-B940-6686801440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58"/>
          <a:stretch/>
        </p:blipFill>
        <p:spPr>
          <a:xfrm>
            <a:off x="6278155" y="3423338"/>
            <a:ext cx="3603723" cy="308635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28BDEF6D-F481-4D64-B784-7B93FA32D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" r="23038"/>
          <a:stretch/>
        </p:blipFill>
        <p:spPr>
          <a:xfrm>
            <a:off x="1180852" y="1694217"/>
            <a:ext cx="3894488" cy="34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Comportament del Motor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29355569-987F-49E5-8888-9431BDF2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" y="1446338"/>
            <a:ext cx="5947985" cy="3965323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1A54AD03-5E40-4C06-B674-4660646D05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9" r="21814"/>
          <a:stretch/>
        </p:blipFill>
        <p:spPr>
          <a:xfrm>
            <a:off x="6356551" y="286966"/>
            <a:ext cx="3532641" cy="3136927"/>
          </a:xfrm>
          <a:prstGeom prst="rect">
            <a:avLst/>
          </a:prstGeom>
        </p:spPr>
      </p:pic>
      <p:pic>
        <p:nvPicPr>
          <p:cNvPr id="12" name="Imatge 11">
            <a:extLst>
              <a:ext uri="{FF2B5EF4-FFF2-40B4-BE49-F238E27FC236}">
                <a16:creationId xmlns:a16="http://schemas.microsoft.com/office/drawing/2014/main" id="{60F0C56C-64E3-4B72-80FE-7C547D5D7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87" t="-163" r="21536" b="163"/>
          <a:stretch/>
        </p:blipFill>
        <p:spPr>
          <a:xfrm>
            <a:off x="6356551" y="3423893"/>
            <a:ext cx="3532641" cy="3136927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EB30ADE5-857E-44CA-9CA3-8752660B9440}"/>
              </a:ext>
            </a:extLst>
          </p:cNvPr>
          <p:cNvSpPr txBox="1"/>
          <p:nvPr/>
        </p:nvSpPr>
        <p:spPr>
          <a:xfrm>
            <a:off x="10486239" y="1446338"/>
            <a:ext cx="1333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Matlab:</a:t>
            </a:r>
          </a:p>
          <a:p>
            <a:endParaRPr lang="ca-ES" dirty="0"/>
          </a:p>
          <a:p>
            <a:r>
              <a:rPr lang="ca-ES" b="1" dirty="0"/>
              <a:t>2V</a:t>
            </a:r>
          </a:p>
          <a:p>
            <a:r>
              <a:rPr lang="ca-ES" dirty="0"/>
              <a:t>K = 45</a:t>
            </a:r>
          </a:p>
          <a:p>
            <a:r>
              <a:rPr lang="ca-ES" dirty="0"/>
              <a:t>Tau = 0,255</a:t>
            </a:r>
          </a:p>
          <a:p>
            <a:endParaRPr lang="ca-ES" dirty="0"/>
          </a:p>
          <a:p>
            <a:r>
              <a:rPr lang="ca-ES" b="1" dirty="0"/>
              <a:t>3V</a:t>
            </a:r>
          </a:p>
          <a:p>
            <a:r>
              <a:rPr lang="ca-ES" dirty="0"/>
              <a:t>K = 49</a:t>
            </a:r>
          </a:p>
          <a:p>
            <a:r>
              <a:rPr lang="ca-ES" dirty="0"/>
              <a:t>Tau = 0,255</a:t>
            </a:r>
          </a:p>
        </p:txBody>
      </p:sp>
    </p:spTree>
    <p:extLst>
      <p:ext uri="{BB962C8B-B14F-4D97-AF65-F5344CB8AC3E}">
        <p14:creationId xmlns:p14="http://schemas.microsoft.com/office/powerpoint/2010/main" val="23546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Descompensació de les masses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L1-3</a:t>
            </a:r>
          </a:p>
          <a:p>
            <a:pPr algn="ctr" rtl="0"/>
            <a:r>
              <a:rPr lang="es-ES" sz="4000" dirty="0"/>
              <a:t>L2-4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Modelar una zona morta en Simulink dona resultats congruents.</a:t>
            </a:r>
          </a:p>
          <a:p>
            <a:pPr marL="0" indent="0" algn="just">
              <a:buNone/>
            </a:pPr>
            <a:r>
              <a:rPr lang="ca-ES" dirty="0"/>
              <a:t>Possibilitats per a la planta:</a:t>
            </a:r>
          </a:p>
          <a:p>
            <a:pPr algn="just"/>
            <a:r>
              <a:rPr lang="ca-ES" dirty="0" err="1"/>
              <a:t>Dithering</a:t>
            </a:r>
            <a:r>
              <a:rPr lang="ca-ES" dirty="0"/>
              <a:t>, PWM</a:t>
            </a:r>
          </a:p>
          <a:p>
            <a:pPr algn="just"/>
            <a:r>
              <a:rPr lang="ca-ES" dirty="0"/>
              <a:t>Compensació de la zona morta</a:t>
            </a:r>
          </a:p>
          <a:p>
            <a:pPr marL="276225" lvl="1" indent="0" algn="just">
              <a:buNone/>
            </a:pPr>
            <a:r>
              <a:rPr lang="ca-ES" sz="1800" dirty="0" smtClean="0"/>
              <a:t>(</a:t>
            </a:r>
            <a:r>
              <a:rPr lang="ca-ES" sz="1800" dirty="0" err="1" smtClean="0"/>
              <a:t>Histerèsi</a:t>
            </a:r>
            <a:r>
              <a:rPr lang="ca-ES" sz="1800" dirty="0" smtClean="0"/>
              <a:t> </a:t>
            </a:r>
            <a:r>
              <a:rPr lang="ca-ES" sz="1800" dirty="0"/>
              <a:t>i fem servir K 61</a:t>
            </a:r>
            <a:r>
              <a:rPr lang="ca-ES" sz="1800" dirty="0" smtClean="0"/>
              <a:t>)</a:t>
            </a:r>
          </a:p>
          <a:p>
            <a:pPr algn="just"/>
            <a:r>
              <a:rPr lang="ca-ES" dirty="0" err="1" smtClean="0"/>
              <a:t>Etc</a:t>
            </a:r>
            <a:endParaRPr lang="ca-ES" dirty="0"/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/>
              <a:t>Solució - Propostes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84" y="3647191"/>
            <a:ext cx="4887992" cy="2195386"/>
          </a:xfrm>
        </p:spPr>
        <p:txBody>
          <a:bodyPr rtlCol="0"/>
          <a:lstStyle/>
          <a:p>
            <a:r>
              <a:rPr lang="ca-ES" sz="4400" dirty="0"/>
              <a:t>Derivador i Filtre </a:t>
            </a:r>
            <a:r>
              <a:rPr lang="ca-ES" sz="4400" dirty="0" err="1"/>
              <a:t>Passabaixos</a:t>
            </a:r>
            <a:endParaRPr lang="ca-ES" sz="4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2F1659-815F-46D5-B4BA-92407E18AEDC}"/>
              </a:ext>
            </a:extLst>
          </p:cNvPr>
          <p:cNvSpPr/>
          <p:nvPr/>
        </p:nvSpPr>
        <p:spPr>
          <a:xfrm>
            <a:off x="10071652" y="6175513"/>
            <a:ext cx="2120348" cy="68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posición de imagen 6">
            <a:extLst>
              <a:ext uri="{FF2B5EF4-FFF2-40B4-BE49-F238E27FC236}">
                <a16:creationId xmlns:a16="http://schemas.microsoft.com/office/drawing/2014/main" id="{A0CB8A26-6A12-4725-927A-D6238DB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82" t="3209" r="3840" b="2716"/>
          <a:stretch/>
        </p:blipFill>
        <p:spPr>
          <a:xfrm>
            <a:off x="9804400" y="0"/>
            <a:ext cx="2387601" cy="6858000"/>
          </a:xfrm>
          <a:prstGeom prst="rect">
            <a:avLst/>
          </a:prstGeom>
        </p:spPr>
      </p:pic>
      <p:sp>
        <p:nvSpPr>
          <p:cNvPr id="9" name="Subtítulo 3">
            <a:extLst>
              <a:ext uri="{FF2B5EF4-FFF2-40B4-BE49-F238E27FC236}">
                <a16:creationId xmlns:a16="http://schemas.microsoft.com/office/drawing/2014/main" id="{C23E924E-4905-4260-BAD0-E8A52F91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747" y="4026716"/>
            <a:ext cx="3126409" cy="1815861"/>
          </a:xfrm>
          <a:ln w="12700">
            <a:solidFill>
              <a:schemeClr val="tx1"/>
            </a:solidFill>
          </a:ln>
        </p:spPr>
        <p:txBody>
          <a:bodyPr rtlCol="0"/>
          <a:lstStyle/>
          <a:p>
            <a:pPr algn="ctr" rtl="0"/>
            <a:r>
              <a:rPr lang="es-ES" sz="4000" dirty="0"/>
              <a:t>L2-4</a:t>
            </a:r>
          </a:p>
          <a:p>
            <a:pPr algn="ctr" rtl="0"/>
            <a:r>
              <a:rPr lang="es-ES" sz="4000" dirty="0"/>
              <a:t>L3-2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9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Graó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8909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Filtre </a:t>
            </a:r>
            <a:r>
              <a:rPr lang="ca-ES" sz="2800" dirty="0" err="1"/>
              <a:t>passabaixos</a:t>
            </a:r>
            <a:r>
              <a:rPr lang="ca-ES" sz="2800" dirty="0"/>
              <a:t> a 34HZ en Llaç obert - Sinus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Consigna</a:t>
            </a:r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Sortida</a:t>
            </a:r>
            <a:r>
              <a:rPr lang="es-ES" dirty="0"/>
              <a:t> del filtre</a:t>
            </a:r>
          </a:p>
        </p:txBody>
      </p:sp>
    </p:spTree>
    <p:extLst>
      <p:ext uri="{BB962C8B-B14F-4D97-AF65-F5344CB8AC3E}">
        <p14:creationId xmlns:p14="http://schemas.microsoft.com/office/powerpoint/2010/main" val="20312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4053526" y="1745285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filtre</a:t>
            </a:r>
          </a:p>
        </p:txBody>
      </p:sp>
    </p:spTree>
    <p:extLst>
      <p:ext uri="{BB962C8B-B14F-4D97-AF65-F5344CB8AC3E}">
        <p14:creationId xmlns:p14="http://schemas.microsoft.com/office/powerpoint/2010/main" val="18243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X</a:t>
            </a:r>
            <a:br>
              <a:rPr lang="ca-ES" sz="2800" dirty="0"/>
            </a:br>
            <a:r>
              <a:rPr lang="ca-ES" sz="2800" dirty="0"/>
              <a:t>3V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4.0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7268066" y="222472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Afectada del graó</a:t>
            </a:r>
          </a:p>
        </p:txBody>
      </p:sp>
    </p:spTree>
    <p:extLst>
      <p:ext uri="{BB962C8B-B14F-4D97-AF65-F5344CB8AC3E}">
        <p14:creationId xmlns:p14="http://schemas.microsoft.com/office/powerpoint/2010/main" val="10054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~ </a:t>
            </a:r>
            <a:r>
              <a:rPr lang="ca-ES" sz="2800" dirty="0" smtClean="0"/>
              <a:t>(A vegades)</a:t>
            </a:r>
            <a:r>
              <a:rPr lang="ca-ES" sz="2800" dirty="0"/>
              <a:t/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No Filtre   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3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Condició d’estabilitat </a:t>
            </a:r>
            <a:r>
              <a:rPr lang="ca-ES" sz="2800" dirty="0" err="1"/>
              <a:t>Kp</a:t>
            </a:r>
            <a:r>
              <a:rPr lang="ca-ES" sz="2800" dirty="0"/>
              <a:t> &gt; </a:t>
            </a:r>
            <a:r>
              <a:rPr lang="ca-ES" sz="2800" dirty="0" err="1"/>
              <a:t>Ki</a:t>
            </a:r>
            <a:r>
              <a:rPr lang="ca-ES" sz="2800" dirty="0"/>
              <a:t>∙</a:t>
            </a:r>
            <a:r>
              <a:rPr lang="el-GR" sz="2800" dirty="0"/>
              <a:t>τ</a:t>
            </a:r>
            <a:r>
              <a:rPr lang="ca-ES" sz="2800" dirty="0"/>
              <a:t> = 3,06 ✓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3.0 </a:t>
            </a:r>
            <a:r>
              <a:rPr lang="ca-ES" sz="2800" dirty="0" err="1"/>
              <a:t>Ki</a:t>
            </a:r>
            <a:r>
              <a:rPr lang="ca-ES" sz="2800" dirty="0"/>
              <a:t> 12.0 filtre 34HZ                                     L2 - 4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 r="12564" b="302"/>
          <a:stretch/>
        </p:blipFill>
        <p:spPr>
          <a:xfrm>
            <a:off x="80768" y="1128634"/>
            <a:ext cx="9926942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2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" r="13334" b="862"/>
          <a:stretch/>
        </p:blipFill>
        <p:spPr>
          <a:xfrm>
            <a:off x="59300" y="1129094"/>
            <a:ext cx="9948410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Vin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B53F5619-971A-4E60-9C0F-CCF3086A7AA9}"/>
              </a:ext>
            </a:extLst>
          </p:cNvPr>
          <p:cNvSpPr txBox="1"/>
          <p:nvPr/>
        </p:nvSpPr>
        <p:spPr>
          <a:xfrm>
            <a:off x="1726248" y="1921114"/>
            <a:ext cx="2476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La zona morta impedeix oscil·lacions d’amplitud petita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63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 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0"/>
          <a:stretch/>
        </p:blipFill>
        <p:spPr>
          <a:xfrm>
            <a:off x="79514" y="1128634"/>
            <a:ext cx="9928196" cy="5660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3" t="7462" r="19452" b="5952"/>
          <a:stretch/>
        </p:blipFill>
        <p:spPr>
          <a:xfrm>
            <a:off x="59299" y="1129094"/>
            <a:ext cx="9948411" cy="565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Càlcul de Pols</a:t>
            </a:r>
            <a:br>
              <a:rPr lang="ca-ES" sz="2800" dirty="0"/>
            </a:br>
            <a:r>
              <a:rPr lang="ca-ES" sz="2800" dirty="0"/>
              <a:t>2V </a:t>
            </a:r>
            <a:r>
              <a:rPr lang="ca-ES" sz="2800" dirty="0" err="1"/>
              <a:t>Pos</a:t>
            </a:r>
            <a:r>
              <a:rPr lang="ca-ES" sz="2800" dirty="0"/>
              <a:t> - </a:t>
            </a:r>
            <a:r>
              <a:rPr lang="ca-ES" sz="2800" dirty="0" err="1"/>
              <a:t>Kp</a:t>
            </a:r>
            <a:r>
              <a:rPr lang="ca-ES" sz="2800" dirty="0"/>
              <a:t> 2.0 </a:t>
            </a:r>
            <a:r>
              <a:rPr lang="ca-ES" sz="2800" dirty="0" err="1"/>
              <a:t>Ki</a:t>
            </a:r>
            <a:r>
              <a:rPr lang="ca-ES" sz="2800" dirty="0"/>
              <a:t> 9.0 </a:t>
            </a:r>
            <a:r>
              <a:rPr lang="ca-ES" sz="2800" dirty="0" err="1"/>
              <a:t>Kd</a:t>
            </a:r>
            <a:r>
              <a:rPr lang="ca-ES" sz="2800" dirty="0"/>
              <a:t> 0.05 Filtre 34Hz                        L3 - 2</a:t>
            </a:r>
            <a:endParaRPr lang="es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es-ES" dirty="0" err="1"/>
              <a:t>Vtac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Vermell – </a:t>
            </a:r>
            <a:r>
              <a:rPr lang="es-ES" dirty="0" err="1"/>
              <a:t>Vpot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6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817" y="2007458"/>
            <a:ext cx="3735548" cy="2638434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 smtClean="0"/>
              <a:t>No activar el filtre si no és necessari</a:t>
            </a:r>
          </a:p>
          <a:p>
            <a:pPr marL="0" indent="0" algn="just">
              <a:buNone/>
            </a:pPr>
            <a:r>
              <a:rPr lang="ca-ES" dirty="0" smtClean="0"/>
              <a:t>Per evitar zona morta fer servir PID en velocitat</a:t>
            </a:r>
          </a:p>
          <a:p>
            <a:pPr marL="0" indent="0" algn="just">
              <a:buNone/>
            </a:pPr>
            <a:r>
              <a:rPr lang="ca-ES" dirty="0" smtClean="0"/>
              <a:t>Perquè filtre abans de </a:t>
            </a:r>
            <a:r>
              <a:rPr lang="ca-ES" dirty="0" err="1" smtClean="0"/>
              <a:t>Kd</a:t>
            </a:r>
            <a:r>
              <a:rPr lang="ca-ES" dirty="0" smtClean="0"/>
              <a:t> i no després?</a:t>
            </a:r>
            <a:endParaRPr lang="ca-ES" dirty="0"/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42" y="423611"/>
            <a:ext cx="9131100" cy="432000"/>
          </a:xfrm>
        </p:spPr>
        <p:txBody>
          <a:bodyPr/>
          <a:lstStyle/>
          <a:p>
            <a:r>
              <a:rPr lang="ca-ES" dirty="0" smtClean="0"/>
              <a:t>Punts pendents i propostes</a:t>
            </a:r>
            <a:endParaRPr lang="ca-ES" dirty="0"/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GRÀCIES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50 (</a:t>
            </a:r>
            <a:r>
              <a:rPr lang="ca-ES" sz="2800" dirty="0"/>
              <a:t>sense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6626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6" cy="566001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Controlador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1179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pPr rtl="0"/>
            <a:r>
              <a:rPr lang="ca-ES" sz="2800" dirty="0"/>
              <a:t>Descompensació</a:t>
            </a:r>
            <a:r>
              <a:rPr lang="es-ES" sz="2800" dirty="0"/>
              <a:t> de la Massa</a:t>
            </a:r>
            <a:br>
              <a:rPr lang="es-ES" sz="2800" dirty="0"/>
            </a:br>
            <a:r>
              <a:rPr lang="es-ES" sz="2800" dirty="0"/>
              <a:t>LED a 32 (</a:t>
            </a:r>
            <a:r>
              <a:rPr lang="ca-ES" sz="2800" dirty="0"/>
              <a:t>amb</a:t>
            </a:r>
            <a:r>
              <a:rPr lang="es-ES" sz="2800" dirty="0"/>
              <a:t> </a:t>
            </a:r>
            <a:r>
              <a:rPr lang="ca-ES" sz="2800" dirty="0"/>
              <a:t>fre</a:t>
            </a:r>
            <a:r>
              <a:rPr lang="es-ES" sz="2800" dirty="0"/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</a:t>
            </a:r>
            <a:r>
              <a:rPr lang="ca-ES" dirty="0"/>
              <a:t>Referència</a:t>
            </a:r>
            <a:r>
              <a:rPr lang="es-ES" dirty="0"/>
              <a:t> 0V Motor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3486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5" y="1128634"/>
            <a:ext cx="9928195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Motor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791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79" y="143111"/>
            <a:ext cx="9480626" cy="985983"/>
          </a:xfrm>
        </p:spPr>
        <p:txBody>
          <a:bodyPr rtlCol="0"/>
          <a:lstStyle/>
          <a:p>
            <a:r>
              <a:rPr lang="ca-ES" sz="2800" dirty="0"/>
              <a:t>Temps D’establiment afectat per</a:t>
            </a:r>
            <a:r>
              <a:rPr lang="es-ES" sz="2800" dirty="0"/>
              <a:t> la Massa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Kp</a:t>
            </a:r>
            <a:r>
              <a:rPr lang="es-ES" sz="2800" dirty="0"/>
              <a:t> = 5 | KI = 10)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F7F631-717C-4283-B2CA-33A0C8D9E561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9F97CF-DDE0-4E79-8442-F818579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79517" y="1128634"/>
            <a:ext cx="9928194" cy="566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B90111-7D2D-45B4-B3F2-7559AFE0FA14}"/>
              </a:ext>
            </a:extLst>
          </p:cNvPr>
          <p:cNvSpPr txBox="1"/>
          <p:nvPr/>
        </p:nvSpPr>
        <p:spPr>
          <a:xfrm>
            <a:off x="10007710" y="143111"/>
            <a:ext cx="218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REF: 0V Controlador</a:t>
            </a:r>
          </a:p>
          <a:p>
            <a:endParaRPr lang="es-ES" dirty="0"/>
          </a:p>
          <a:p>
            <a:r>
              <a:rPr lang="ca-ES" dirty="0"/>
              <a:t>Groc</a:t>
            </a:r>
            <a:r>
              <a:rPr lang="es-ES" dirty="0"/>
              <a:t> – Error</a:t>
            </a:r>
          </a:p>
          <a:p>
            <a:endParaRPr lang="es-ES" dirty="0"/>
          </a:p>
          <a:p>
            <a:r>
              <a:rPr lang="es-ES" dirty="0"/>
              <a:t>Vermell – Vout Tac.</a:t>
            </a:r>
          </a:p>
        </p:txBody>
      </p:sp>
    </p:spTree>
    <p:extLst>
      <p:ext uri="{BB962C8B-B14F-4D97-AF65-F5344CB8AC3E}">
        <p14:creationId xmlns:p14="http://schemas.microsoft.com/office/powerpoint/2010/main" val="35899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>
            <a:extLst>
              <a:ext uri="{FF2B5EF4-FFF2-40B4-BE49-F238E27FC236}">
                <a16:creationId xmlns:a16="http://schemas.microsoft.com/office/drawing/2014/main" id="{90BA015A-20AF-440F-8413-D939C69E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8209" y="1432151"/>
            <a:ext cx="3367233" cy="1348527"/>
          </a:xfrm>
        </p:spPr>
        <p:txBody>
          <a:bodyPr/>
          <a:lstStyle/>
          <a:p>
            <a:pPr marL="0" indent="0" algn="just">
              <a:buNone/>
            </a:pPr>
            <a:r>
              <a:rPr lang="ca-ES" dirty="0"/>
              <a:t>Connectar el controlador en sèrie amb la planta, d’aquesta manera es minimitza la caiguda de tensió entre les dues.</a:t>
            </a:r>
          </a:p>
        </p:txBody>
      </p:sp>
      <p:sp>
        <p:nvSpPr>
          <p:cNvPr id="5" name="Títol 4">
            <a:extLst>
              <a:ext uri="{FF2B5EF4-FFF2-40B4-BE49-F238E27FC236}">
                <a16:creationId xmlns:a16="http://schemas.microsoft.com/office/drawing/2014/main" id="{A0961E97-8F98-4B4D-96F2-5C4364E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3" y="429930"/>
            <a:ext cx="9131100" cy="432000"/>
          </a:xfrm>
        </p:spPr>
        <p:txBody>
          <a:bodyPr/>
          <a:lstStyle/>
          <a:p>
            <a:r>
              <a:rPr lang="ca-ES" dirty="0"/>
              <a:t>Solució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CCB320B0-EB9E-4107-9824-08DC54BF4B4A}"/>
              </a:ext>
            </a:extLst>
          </p:cNvPr>
          <p:cNvSpPr/>
          <p:nvPr/>
        </p:nvSpPr>
        <p:spPr>
          <a:xfrm>
            <a:off x="10126980" y="6263640"/>
            <a:ext cx="206502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45665-EC68-4BA4-B0EB-25C447D7BC7C}"/>
              </a:ext>
            </a:extLst>
          </p:cNvPr>
          <p:cNvSpPr/>
          <p:nvPr/>
        </p:nvSpPr>
        <p:spPr>
          <a:xfrm>
            <a:off x="1509667" y="3489120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F5ABF-F6D7-4838-B463-AC9B89950576}"/>
              </a:ext>
            </a:extLst>
          </p:cNvPr>
          <p:cNvSpPr/>
          <p:nvPr/>
        </p:nvSpPr>
        <p:spPr>
          <a:xfrm>
            <a:off x="750463" y="4778695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595CC-484E-4875-86FF-D80660D40F3A}"/>
              </a:ext>
            </a:extLst>
          </p:cNvPr>
          <p:cNvSpPr/>
          <p:nvPr/>
        </p:nvSpPr>
        <p:spPr>
          <a:xfrm>
            <a:off x="3158103" y="4778695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14" name="Connector: angular 13">
            <a:extLst>
              <a:ext uri="{FF2B5EF4-FFF2-40B4-BE49-F238E27FC236}">
                <a16:creationId xmlns:a16="http://schemas.microsoft.com/office/drawing/2014/main" id="{50D5D9D9-24F3-447D-8A65-53A73A440240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rot="10800000" flipV="1">
            <a:off x="1509667" y="3705119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ctor de fletxa recta 16">
            <a:extLst>
              <a:ext uri="{FF2B5EF4-FFF2-40B4-BE49-F238E27FC236}">
                <a16:creationId xmlns:a16="http://schemas.microsoft.com/office/drawing/2014/main" id="{97F0F599-B794-4006-BEBA-5DFCFB43AB09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917307" y="3705120"/>
            <a:ext cx="0" cy="10735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95CFFC38-A58F-469B-A73C-B4F968869E35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268870" y="5074440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195A-CF89-408E-9154-999B747713E4}"/>
              </a:ext>
            </a:extLst>
          </p:cNvPr>
          <p:cNvSpPr/>
          <p:nvPr/>
        </p:nvSpPr>
        <p:spPr>
          <a:xfrm>
            <a:off x="6396256" y="3489121"/>
            <a:ext cx="240764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PSU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1B80E-350D-453E-9342-D8B70DF35DF6}"/>
              </a:ext>
            </a:extLst>
          </p:cNvPr>
          <p:cNvSpPr/>
          <p:nvPr/>
        </p:nvSpPr>
        <p:spPr>
          <a:xfrm>
            <a:off x="5637052" y="4778696"/>
            <a:ext cx="1518407" cy="591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Planta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4211AB-44F6-4DB0-80B6-398AEE97FA17}"/>
              </a:ext>
            </a:extLst>
          </p:cNvPr>
          <p:cNvSpPr/>
          <p:nvPr/>
        </p:nvSpPr>
        <p:spPr>
          <a:xfrm>
            <a:off x="8044692" y="4778696"/>
            <a:ext cx="1518408" cy="591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Controlador</a:t>
            </a:r>
          </a:p>
        </p:txBody>
      </p:sp>
      <p:cxnSp>
        <p:nvCxnSpPr>
          <p:cNvPr id="23" name="Connector: angular 22">
            <a:extLst>
              <a:ext uri="{FF2B5EF4-FFF2-40B4-BE49-F238E27FC236}">
                <a16:creationId xmlns:a16="http://schemas.microsoft.com/office/drawing/2014/main" id="{AA8E9B61-A204-4900-9D57-798EFA0CFD6C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6396256" y="3705120"/>
            <a:ext cx="12700" cy="1073575"/>
          </a:xfrm>
          <a:prstGeom prst="bentConnector4">
            <a:avLst>
              <a:gd name="adj1" fmla="val 115598"/>
              <a:gd name="adj2" fmla="val 600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or de fletxa recta 24">
            <a:extLst>
              <a:ext uri="{FF2B5EF4-FFF2-40B4-BE49-F238E27FC236}">
                <a16:creationId xmlns:a16="http://schemas.microsoft.com/office/drawing/2014/main" id="{AF936376-277B-4A30-A653-86B47528BE8F}"/>
              </a:ext>
            </a:extLst>
          </p:cNvPr>
          <p:cNvCxnSpPr>
            <a:cxnSpLocks/>
          </p:cNvCxnSpPr>
          <p:nvPr/>
        </p:nvCxnSpPr>
        <p:spPr>
          <a:xfrm>
            <a:off x="7155459" y="5208665"/>
            <a:ext cx="889233" cy="0"/>
          </a:xfrm>
          <a:prstGeom prst="straightConnector1">
            <a:avLst/>
          </a:prstGeom>
          <a:ln w="12700">
            <a:prstDash val="lgDash"/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nector de fletxa recta 27">
            <a:extLst>
              <a:ext uri="{FF2B5EF4-FFF2-40B4-BE49-F238E27FC236}">
                <a16:creationId xmlns:a16="http://schemas.microsoft.com/office/drawing/2014/main" id="{2282E0B7-084C-4638-BDF5-9D4FF2885916}"/>
              </a:ext>
            </a:extLst>
          </p:cNvPr>
          <p:cNvCxnSpPr>
            <a:cxnSpLocks/>
          </p:cNvCxnSpPr>
          <p:nvPr/>
        </p:nvCxnSpPr>
        <p:spPr>
          <a:xfrm>
            <a:off x="7155459" y="4966783"/>
            <a:ext cx="889233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QuadreDeText 29">
            <a:extLst>
              <a:ext uri="{FF2B5EF4-FFF2-40B4-BE49-F238E27FC236}">
                <a16:creationId xmlns:a16="http://schemas.microsoft.com/office/drawing/2014/main" id="{4621B3ED-B916-4C18-B5DB-52C576E5C2CA}"/>
              </a:ext>
            </a:extLst>
          </p:cNvPr>
          <p:cNvSpPr txBox="1"/>
          <p:nvPr/>
        </p:nvSpPr>
        <p:spPr>
          <a:xfrm>
            <a:off x="5444691" y="404489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53D5F51-6C03-4369-AD1D-66488BCA17B2}"/>
              </a:ext>
            </a:extLst>
          </p:cNvPr>
          <p:cNvSpPr txBox="1"/>
          <p:nvPr/>
        </p:nvSpPr>
        <p:spPr>
          <a:xfrm>
            <a:off x="4004806" y="4050375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142C49B8-1914-4AFA-8AF0-D3C5E9C71A64}"/>
              </a:ext>
            </a:extLst>
          </p:cNvPr>
          <p:cNvSpPr txBox="1"/>
          <p:nvPr/>
        </p:nvSpPr>
        <p:spPr>
          <a:xfrm>
            <a:off x="2329807" y="4710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&gt; 0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649DDD5A-6C9B-4CBF-A025-C91C63CE5FEF}"/>
              </a:ext>
            </a:extLst>
          </p:cNvPr>
          <p:cNvSpPr txBox="1"/>
          <p:nvPr/>
        </p:nvSpPr>
        <p:spPr>
          <a:xfrm>
            <a:off x="7168042" y="5305337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accent5"/>
                </a:solidFill>
              </a:rPr>
              <a:t>Δ</a:t>
            </a:r>
            <a:r>
              <a:rPr lang="ca-ES" sz="1600" dirty="0">
                <a:solidFill>
                  <a:schemeClr val="accent5"/>
                </a:solidFill>
              </a:rPr>
              <a:t>V ≈ 0</a:t>
            </a:r>
          </a:p>
        </p:txBody>
      </p:sp>
      <p:sp>
        <p:nvSpPr>
          <p:cNvPr id="34" name="QuadreDeText 33">
            <a:extLst>
              <a:ext uri="{FF2B5EF4-FFF2-40B4-BE49-F238E27FC236}">
                <a16:creationId xmlns:a16="http://schemas.microsoft.com/office/drawing/2014/main" id="{E1112745-3CFD-4033-9E3B-DAAAAE35BB52}"/>
              </a:ext>
            </a:extLst>
          </p:cNvPr>
          <p:cNvSpPr txBox="1"/>
          <p:nvPr/>
        </p:nvSpPr>
        <p:spPr>
          <a:xfrm>
            <a:off x="785124" y="4225029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&gt; 0</a:t>
            </a:r>
          </a:p>
        </p:txBody>
      </p:sp>
      <p:sp>
        <p:nvSpPr>
          <p:cNvPr id="35" name="QuadreDeText 34">
            <a:extLst>
              <a:ext uri="{FF2B5EF4-FFF2-40B4-BE49-F238E27FC236}">
                <a16:creationId xmlns:a16="http://schemas.microsoft.com/office/drawing/2014/main" id="{0D3393E5-1026-40AF-ADA1-FED7E61C124C}"/>
              </a:ext>
            </a:extLst>
          </p:cNvPr>
          <p:cNvSpPr txBox="1"/>
          <p:nvPr/>
        </p:nvSpPr>
        <p:spPr>
          <a:xfrm>
            <a:off x="7168042" y="4579894"/>
            <a:ext cx="86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Δ</a:t>
            </a:r>
            <a:r>
              <a:rPr lang="ca-ES" sz="1600" dirty="0">
                <a:solidFill>
                  <a:srgbClr val="FF0000"/>
                </a:solidFill>
              </a:rPr>
              <a:t>V ≈ 0</a:t>
            </a:r>
          </a:p>
        </p:txBody>
      </p:sp>
    </p:spTree>
    <p:extLst>
      <p:ext uri="{BB962C8B-B14F-4D97-AF65-F5344CB8AC3E}">
        <p14:creationId xmlns:p14="http://schemas.microsoft.com/office/powerpoint/2010/main" val="41937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b0879af-3eba-417a-a55a-ffe6dcd6ca77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0</TotalTime>
  <Words>676</Words>
  <Application>Microsoft Office PowerPoint</Application>
  <PresentationFormat>Pantalla panoràmica</PresentationFormat>
  <Paragraphs>197</Paragraphs>
  <Slides>32</Slides>
  <Notes>31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Times New Roman</vt:lpstr>
      <vt:lpstr>Tema de Office</vt:lpstr>
      <vt:lpstr>Resultats de l’Anàlisi de la Planta de DS/CA</vt:lpstr>
      <vt:lpstr>Descompensació de les masses</vt:lpstr>
      <vt:lpstr>Descompensació de la Massa LED a 50 (sense fre)</vt:lpstr>
      <vt:lpstr>Descompensació de la Massa LED a 50 (sense fre)</vt:lpstr>
      <vt:lpstr>Descompensació de la Massa LED a 32 (amb fre)</vt:lpstr>
      <vt:lpstr>Descompensació de la Massa LED a 32 (amb fre)</vt:lpstr>
      <vt:lpstr>Temps D’establiment afectat per la Massa (Kp = 5 | KI = 10)</vt:lpstr>
      <vt:lpstr>Temps D’establiment afectat per la Massa (Kp = 5 | KI = 10)</vt:lpstr>
      <vt:lpstr>Solució</vt:lpstr>
      <vt:lpstr>Control de Posició amb controlador proporcional (Kp baixes)</vt:lpstr>
      <vt:lpstr>Descompensació de la Massa (Kp = 2, 2V) Fregament</vt:lpstr>
      <vt:lpstr>Descompensació de la Massa (Kp = 1, 2V) Fregament</vt:lpstr>
      <vt:lpstr>Descompensació de la Massa (Kp = 2, 3V) Fregament</vt:lpstr>
      <vt:lpstr>Descompensació de la Massa (Kp = 1, 3V) Fregament</vt:lpstr>
      <vt:lpstr>Descompensació de la Massa (Kp = 0.5, 3V) Fregament</vt:lpstr>
      <vt:lpstr>Descompensació de la Massa (Kp = 1, 3V) Fregament</vt:lpstr>
      <vt:lpstr>Càlcul de paràmetres</vt:lpstr>
      <vt:lpstr>Comportament del Tacòmetre i potenciòmetre</vt:lpstr>
      <vt:lpstr>Comportament del Motor</vt:lpstr>
      <vt:lpstr>Solució - Propostes</vt:lpstr>
      <vt:lpstr>Derivador i Filtre Passabaixos</vt:lpstr>
      <vt:lpstr>Filtre passabaixos a 34HZ en Llaç obert - Graó</vt:lpstr>
      <vt:lpstr>Filtre passabaixos a 34HZ en Llaç obert - Sinus</vt:lpstr>
      <vt:lpstr>Condició d’estabilitat Kp &gt; Ki∙τ = 3,06 ✓ 2V Pos - Kp 4.0 Ki 12.0 No filtre                                        L2 - 4</vt:lpstr>
      <vt:lpstr>Condició d’estabilitat Kp &gt; Ki∙τ = 3,06 ✓ 2V Pos - Kp 4.0 Ki 12.0 Filtre 34HZ                                     L2 - 4</vt:lpstr>
      <vt:lpstr>Condició d’estabilitat Kp &gt; Ki∙τ = 3,06 X 3V Pos - Kp 4.0 Ki 12.0 No filtre                                        L2 - 4</vt:lpstr>
      <vt:lpstr>Condició d’estabilitat Kp &gt; Ki∙τ = 3,06 ~ (A vegades) 2V Pos - Kp 3.0 Ki 12.0 No Filtre                                        L2 - 4</vt:lpstr>
      <vt:lpstr>Condició d’estabilitat Kp &gt; Ki∙τ = 3,06 ✓ 2V Pos - Kp 3.0 Ki 12.0 filtre 34HZ                                     L2 - 4</vt:lpstr>
      <vt:lpstr>Càlcul de Pols 2V Pos - Kp 2.0 Ki 9.0 Kd 0.05 Filtre 34Hz                        L3 - 2</vt:lpstr>
      <vt:lpstr>Càlcul de Pols 2V Pos - Kp 2.0 Ki 9.0 Kd 0.05 Filtre 34Hz                        L3 - 2</vt:lpstr>
      <vt:lpstr>Punts pendents i propostes</vt:lpstr>
      <vt:lpstr>GRÀCIES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2022-02-22T10:07:40Z</dcterms:created>
  <dcterms:modified xsi:type="dcterms:W3CDTF">2022-03-23T11:51:46Z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