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13"/>
  </p:notesMasterIdLst>
  <p:handoutMasterIdLst>
    <p:handoutMasterId r:id="rId14"/>
  </p:handoutMasterIdLst>
  <p:sldIdLst>
    <p:sldId id="256" r:id="rId5"/>
    <p:sldId id="257" r:id="rId6"/>
    <p:sldId id="267" r:id="rId7"/>
    <p:sldId id="268" r:id="rId8"/>
    <p:sldId id="269" r:id="rId9"/>
    <p:sldId id="270" r:id="rId10"/>
    <p:sldId id="271" r:id="rId11"/>
    <p:sldId id="272" r:id="rId1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02BF9B-61F8-B570-1B7E-2CC5AEBBDEBF}" v="723" dt="2024-07-20T07:25:14.748"/>
  </p1510:revLst>
</p1510:revInfo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5274" autoAdjust="0"/>
  </p:normalViewPr>
  <p:slideViewPr>
    <p:cSldViewPr>
      <p:cViewPr varScale="1">
        <p:scale>
          <a:sx n="75" d="100"/>
          <a:sy n="75" d="100"/>
        </p:scale>
        <p:origin x="60" y="594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7/20/2024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7/20/2024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256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68651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309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647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871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008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265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428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875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432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frame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699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frame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91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7/20/2024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0594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Analyzing Advertising Impact on Sales: A Data-Driven Approach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4" y="274638"/>
            <a:ext cx="10361686" cy="996867"/>
          </a:xfr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Average amount spent on TV advertisements</a:t>
            </a:r>
            <a:endParaRPr lang="en-US" dirty="0" err="1"/>
          </a:p>
        </p:txBody>
      </p:sp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38D77948-C273-E83E-6979-F64C141E38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7993" y="1845809"/>
            <a:ext cx="7504272" cy="729575"/>
          </a:xfrm>
        </p:spPr>
      </p:pic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788" y="382169"/>
            <a:ext cx="12068837" cy="1522566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   </a:t>
            </a:r>
            <a:br>
              <a:rPr lang="en-US" dirty="0"/>
            </a:br>
            <a:r>
              <a:rPr lang="en-US" dirty="0"/>
              <a:t>Correlation</a:t>
            </a:r>
            <a:r>
              <a:rPr lang="en-US" sz="1500" dirty="0">
                <a:solidFill>
                  <a:srgbClr val="D5D5D5"/>
                </a:solidFill>
              </a:rPr>
              <a:t> </a:t>
            </a:r>
            <a:r>
              <a:rPr lang="en-US" dirty="0"/>
              <a:t>between radio advertising expenditure and product sales</a:t>
            </a:r>
            <a:endParaRPr lang="en-US"/>
          </a:p>
          <a:p>
            <a:pPr algn="ctr"/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1448A67-6837-3E72-7296-9EFC085559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038" y="1582411"/>
            <a:ext cx="5969958" cy="5127436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09CF508-707F-0982-1669-C9FC8C3154E7}"/>
              </a:ext>
            </a:extLst>
          </p:cNvPr>
          <p:cNvSpPr txBox="1"/>
          <p:nvPr/>
        </p:nvSpPr>
        <p:spPr>
          <a:xfrm>
            <a:off x="6516589" y="1625419"/>
            <a:ext cx="5606951" cy="20867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90000"/>
              </a:lnSpc>
              <a:buFont typeface="Arial"/>
              <a:buChar char="•"/>
            </a:pPr>
            <a:r>
              <a:rPr lang="en-US" sz="2400" dirty="0">
                <a:solidFill>
                  <a:srgbClr val="00FFFF"/>
                </a:solidFill>
              </a:rPr>
              <a:t>The scatter plot shows that there is a positive correlation.</a:t>
            </a:r>
          </a:p>
          <a:p>
            <a:pPr marL="342900" indent="-342900">
              <a:lnSpc>
                <a:spcPct val="90000"/>
              </a:lnSpc>
              <a:buFont typeface="Arial"/>
              <a:buChar char="•"/>
            </a:pPr>
            <a:endParaRPr lang="en-US" sz="2400" dirty="0">
              <a:solidFill>
                <a:srgbClr val="00FFFF"/>
              </a:solidFill>
            </a:endParaRPr>
          </a:p>
          <a:p>
            <a:pPr marL="342900" indent="-342900">
              <a:lnSpc>
                <a:spcPct val="90000"/>
              </a:lnSpc>
              <a:buFont typeface="Arial"/>
              <a:buChar char="•"/>
            </a:pPr>
            <a:r>
              <a:rPr lang="en-US" sz="2400" dirty="0">
                <a:solidFill>
                  <a:srgbClr val="00FFFF"/>
                </a:solidFill>
                <a:ea typeface="+mn-lt"/>
                <a:cs typeface="+mn-lt"/>
              </a:rPr>
              <a:t>This implies that an increase in radio advertising expenditure leads to higher product sales.</a:t>
            </a:r>
          </a:p>
        </p:txBody>
      </p:sp>
    </p:spTree>
    <p:extLst>
      <p:ext uri="{BB962C8B-B14F-4D97-AF65-F5344CB8AC3E}">
        <p14:creationId xmlns:p14="http://schemas.microsoft.com/office/powerpoint/2010/main" val="396580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551" y="226847"/>
            <a:ext cx="11137664" cy="1020762"/>
          </a:xfrm>
        </p:spPr>
        <p:txBody>
          <a:bodyPr/>
          <a:lstStyle/>
          <a:p>
            <a:pPr algn="ctr"/>
            <a:r>
              <a:rPr lang="en-US"/>
              <a:t>Advertising medium with the highest impact on sales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E2FA995-CBBB-12FD-C1D9-0EBC29217A0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51306" y="1908120"/>
            <a:ext cx="5788928" cy="652744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95072F-189A-CC3B-5AE0-EBB2653AF2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6424" y="1905000"/>
            <a:ext cx="6258068" cy="435083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solidFill>
                  <a:srgbClr val="00FFFF"/>
                </a:solidFill>
                <a:ea typeface="+mn-lt"/>
                <a:cs typeface="+mn-lt"/>
              </a:rPr>
              <a:t>Measuring Correlations</a:t>
            </a:r>
            <a:r>
              <a:rPr lang="en-US" dirty="0">
                <a:solidFill>
                  <a:srgbClr val="00FFFF"/>
                </a:solidFill>
                <a:ea typeface="+mn-lt"/>
                <a:cs typeface="+mn-lt"/>
              </a:rPr>
              <a:t>: The code checks how closely related the amount spent on each type of advertising (TV, radio, newspaper) is to the product sales. </a:t>
            </a:r>
            <a:endParaRPr lang="en-US" dirty="0">
              <a:solidFill>
                <a:srgbClr val="00FFFF"/>
              </a:solidFill>
            </a:endParaRPr>
          </a:p>
          <a:p>
            <a:r>
              <a:rPr lang="en-US" b="1" dirty="0">
                <a:solidFill>
                  <a:srgbClr val="00FFFF"/>
                </a:solidFill>
                <a:ea typeface="+mn-lt"/>
                <a:cs typeface="+mn-lt"/>
              </a:rPr>
              <a:t>Finding the strongest correlation</a:t>
            </a:r>
            <a:r>
              <a:rPr lang="en-US" dirty="0">
                <a:solidFill>
                  <a:srgbClr val="00FFFF"/>
                </a:solidFill>
                <a:ea typeface="+mn-lt"/>
                <a:cs typeface="+mn-lt"/>
              </a:rPr>
              <a:t>: After looking at the strength of these relationships, we identify which one is the strongest.</a:t>
            </a:r>
            <a:endParaRPr lang="en-US" dirty="0">
              <a:solidFill>
                <a:srgbClr val="00FFFF"/>
              </a:solidFill>
            </a:endParaRPr>
          </a:p>
          <a:p>
            <a:endParaRPr lang="en-US" dirty="0">
              <a:solidFill>
                <a:srgbClr val="00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73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540" y="274638"/>
            <a:ext cx="11853951" cy="1020762"/>
          </a:xfrm>
        </p:spPr>
        <p:txBody>
          <a:bodyPr>
            <a:normAutofit fontScale="90000"/>
          </a:bodyPr>
          <a:lstStyle/>
          <a:p>
            <a:pPr algn="ctr"/>
            <a:br>
              <a:rPr lang="en-US" dirty="0">
                <a:ea typeface="+mj-lt"/>
                <a:cs typeface="+mj-lt"/>
              </a:rPr>
            </a:br>
            <a:r>
              <a:rPr lang="en-US" dirty="0">
                <a:ea typeface="+mj-lt"/>
                <a:cs typeface="+mj-lt"/>
              </a:rPr>
              <a:t>Predicting Sales with a Multi-Variable Linear Regression Model: TV, Radio, and Newspaper</a:t>
            </a:r>
            <a:endParaRPr lang="en-US" dirty="0"/>
          </a:p>
        </p:txBody>
      </p:sp>
      <p:pic>
        <p:nvPicPr>
          <p:cNvPr id="23" name="Picture 22" descr="A graph with blue dots and red line&#10;&#10;Description automatically generated">
            <a:extLst>
              <a:ext uri="{FF2B5EF4-FFF2-40B4-BE49-F238E27FC236}">
                <a16:creationId xmlns:a16="http://schemas.microsoft.com/office/drawing/2014/main" id="{802CE1C0-C1F9-EA6A-3BDC-44A46E6E42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8" y="1288779"/>
            <a:ext cx="6984234" cy="5582746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6F82472-C182-8E50-166A-8897E60932D5}"/>
              </a:ext>
            </a:extLst>
          </p:cNvPr>
          <p:cNvSpPr txBox="1"/>
          <p:nvPr/>
        </p:nvSpPr>
        <p:spPr>
          <a:xfrm>
            <a:off x="6984728" y="1162873"/>
            <a:ext cx="4980643" cy="57061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3200" b="1" dirty="0">
                <a:solidFill>
                  <a:srgbClr val="FFFF00"/>
                </a:solidFill>
              </a:rPr>
              <a:t>Insights made:</a:t>
            </a:r>
          </a:p>
          <a:p>
            <a:pPr>
              <a:lnSpc>
                <a:spcPct val="90000"/>
              </a:lnSpc>
            </a:pPr>
            <a:endParaRPr lang="en-US" sz="3200" b="1" dirty="0">
              <a:solidFill>
                <a:srgbClr val="FFFF00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solidFill>
                  <a:srgbClr val="00FFFF"/>
                </a:solidFill>
                <a:ea typeface="+mn-lt"/>
                <a:cs typeface="+mn-lt"/>
              </a:rPr>
              <a:t> </a:t>
            </a:r>
            <a:r>
              <a:rPr lang="en-US" sz="2400" b="1" dirty="0">
                <a:solidFill>
                  <a:srgbClr val="00FFFF"/>
                </a:solidFill>
                <a:ea typeface="+mn-lt"/>
                <a:cs typeface="+mn-lt"/>
              </a:rPr>
              <a:t>Strong Predictive Power:</a:t>
            </a:r>
            <a:r>
              <a:rPr lang="en-US" sz="2400" dirty="0">
                <a:solidFill>
                  <a:srgbClr val="00FFFF"/>
                </a:solidFill>
                <a:ea typeface="+mn-lt"/>
                <a:cs typeface="+mn-lt"/>
              </a:rPr>
              <a:t> Predictions closely match actual sales.</a:t>
            </a:r>
            <a:endParaRPr lang="en-US" sz="2400">
              <a:solidFill>
                <a:srgbClr val="00FFFF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solidFill>
                  <a:srgbClr val="00FFFF"/>
                </a:solidFill>
                <a:ea typeface="+mn-lt"/>
                <a:cs typeface="+mn-lt"/>
              </a:rPr>
              <a:t> </a:t>
            </a:r>
            <a:r>
              <a:rPr lang="en-US" sz="2400" b="1" dirty="0">
                <a:solidFill>
                  <a:srgbClr val="00FFFF"/>
                </a:solidFill>
                <a:ea typeface="+mn-lt"/>
                <a:cs typeface="+mn-lt"/>
              </a:rPr>
              <a:t>High R² Score:</a:t>
            </a:r>
            <a:r>
              <a:rPr lang="en-US" sz="2400" dirty="0">
                <a:solidFill>
                  <a:srgbClr val="00FFFF"/>
                </a:solidFill>
                <a:ea typeface="+mn-lt"/>
                <a:cs typeface="+mn-lt"/>
              </a:rPr>
              <a:t> ~0.91, indicating 91% of sales variability is explained by the model.</a:t>
            </a:r>
            <a:endParaRPr lang="en-US" sz="2400">
              <a:solidFill>
                <a:srgbClr val="00FFFF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rgbClr val="00FFFF"/>
                </a:solidFill>
                <a:ea typeface="+mn-lt"/>
                <a:cs typeface="+mn-lt"/>
              </a:rPr>
              <a:t>Low Mean Squared Error</a:t>
            </a:r>
            <a:r>
              <a:rPr lang="en-US" sz="2400" dirty="0">
                <a:solidFill>
                  <a:srgbClr val="00FFFF"/>
                </a:solidFill>
                <a:ea typeface="+mn-lt"/>
                <a:cs typeface="+mn-lt"/>
              </a:rPr>
              <a:t>: ~2.91, reflecting high model accuracy.</a:t>
            </a:r>
            <a:endParaRPr lang="en-US" sz="2400">
              <a:solidFill>
                <a:srgbClr val="00FFFF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rgbClr val="00FFFF"/>
                </a:solidFill>
                <a:ea typeface="+mn-lt"/>
                <a:cs typeface="+mn-lt"/>
              </a:rPr>
              <a:t>Linearity</a:t>
            </a:r>
            <a:r>
              <a:rPr lang="en-US" sz="2400" dirty="0">
                <a:solidFill>
                  <a:srgbClr val="00FFFF"/>
                </a:solidFill>
                <a:ea typeface="+mn-lt"/>
                <a:cs typeface="+mn-lt"/>
              </a:rPr>
              <a:t>: Data points align well along the red line, showing a linear relationship.</a:t>
            </a:r>
            <a:endParaRPr lang="en-US" sz="2400" dirty="0">
              <a:solidFill>
                <a:srgbClr val="00FFFF"/>
              </a:solidFill>
            </a:endParaRPr>
          </a:p>
          <a:p>
            <a:pPr>
              <a:lnSpc>
                <a:spcPct val="90000"/>
              </a:lnSpc>
            </a:pPr>
            <a:endParaRPr lang="en-US" sz="2400" dirty="0">
              <a:solidFill>
                <a:srgbClr val="00FFFF"/>
              </a:solidFill>
            </a:endParaRPr>
          </a:p>
          <a:p>
            <a:pPr>
              <a:lnSpc>
                <a:spcPct val="90000"/>
              </a:lnSpc>
            </a:pPr>
            <a:endParaRPr lang="en-US" sz="2400" b="1" dirty="0">
              <a:solidFill>
                <a:srgbClr val="00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55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B2049-F954-ABB3-D380-3A11DB88E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endParaRPr lang="en-US"/>
          </a:p>
          <a:p>
            <a:pPr algn="ctr"/>
            <a:r>
              <a:rPr lang="en-US" dirty="0">
                <a:ea typeface="+mj-lt"/>
                <a:cs typeface="+mj-lt"/>
              </a:rPr>
              <a:t>Predicting Sales Based on New Advertising Expenditures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BCAB571-D434-3001-B757-8EAB1F6A16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6277" y="1900019"/>
            <a:ext cx="6410029" cy="114463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1A33AA9-88D6-7C51-91E0-5BFECC4BA204}"/>
              </a:ext>
            </a:extLst>
          </p:cNvPr>
          <p:cNvSpPr txBox="1"/>
          <p:nvPr/>
        </p:nvSpPr>
        <p:spPr>
          <a:xfrm>
            <a:off x="7515932" y="1625469"/>
            <a:ext cx="4458856" cy="27515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90000"/>
              </a:lnSpc>
              <a:buFont typeface="Arial"/>
              <a:buChar char="•"/>
            </a:pPr>
            <a:r>
              <a:rPr lang="en-US" sz="2400" dirty="0">
                <a:solidFill>
                  <a:srgbClr val="00FFFF"/>
                </a:solidFill>
              </a:rPr>
              <a:t>After </a:t>
            </a:r>
            <a:r>
              <a:rPr lang="en-US" sz="2400" err="1">
                <a:solidFill>
                  <a:srgbClr val="00FFFF"/>
                </a:solidFill>
              </a:rPr>
              <a:t>analysing</a:t>
            </a:r>
            <a:r>
              <a:rPr lang="en-US" sz="2400" dirty="0">
                <a:solidFill>
                  <a:srgbClr val="00FFFF"/>
                </a:solidFill>
              </a:rPr>
              <a:t> the data and creating a machine learning model, we predicted the sales</a:t>
            </a:r>
          </a:p>
          <a:p>
            <a:pPr>
              <a:lnSpc>
                <a:spcPct val="90000"/>
              </a:lnSpc>
            </a:pPr>
            <a:endParaRPr lang="en-US" sz="2400" dirty="0">
              <a:solidFill>
                <a:srgbClr val="00FFFF"/>
              </a:solidFill>
            </a:endParaRPr>
          </a:p>
          <a:p>
            <a:pPr marL="342900" indent="-342900">
              <a:lnSpc>
                <a:spcPct val="90000"/>
              </a:lnSpc>
              <a:buFont typeface="Arial"/>
              <a:buChar char="•"/>
            </a:pPr>
            <a:r>
              <a:rPr lang="en-US" sz="2400" dirty="0">
                <a:solidFill>
                  <a:srgbClr val="00FFFF"/>
                </a:solidFill>
              </a:rPr>
              <a:t>If one spends $200 on TV, $40 on Radio and $50 on Newspapers, the predicted sales is $19.87</a:t>
            </a:r>
          </a:p>
        </p:txBody>
      </p:sp>
    </p:spTree>
    <p:extLst>
      <p:ext uri="{BB962C8B-B14F-4D97-AF65-F5344CB8AC3E}">
        <p14:creationId xmlns:p14="http://schemas.microsoft.com/office/powerpoint/2010/main" val="3872810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B9618-03FF-B702-4CB2-533309F38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ea typeface="+mj-lt"/>
                <a:cs typeface="+mj-lt"/>
              </a:rPr>
              <a:t>Impact of Normalization on Linear Regression Model Performance</a:t>
            </a:r>
            <a:endParaRPr lang="en-US" dirty="0"/>
          </a:p>
        </p:txBody>
      </p:sp>
      <p:pic>
        <p:nvPicPr>
          <p:cNvPr id="4" name="Content Placeholder 3" descr="A graph with blue dots and red line&#10;&#10;Description automatically generated">
            <a:extLst>
              <a:ext uri="{FF2B5EF4-FFF2-40B4-BE49-F238E27FC236}">
                <a16:creationId xmlns:a16="http://schemas.microsoft.com/office/drawing/2014/main" id="{4B473848-825A-9615-0248-0DA6E66A01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114" y="1714811"/>
            <a:ext cx="6202409" cy="501676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DA0866F-A95D-F06E-2CB2-6D2D8EA57B87}"/>
              </a:ext>
            </a:extLst>
          </p:cNvPr>
          <p:cNvSpPr txBox="1"/>
          <p:nvPr/>
        </p:nvSpPr>
        <p:spPr>
          <a:xfrm>
            <a:off x="6546615" y="1610556"/>
            <a:ext cx="5428173" cy="55092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rtl="0"/>
            <a:r>
              <a:rPr lang="en-US" sz="3200" b="1" baseline="0" dirty="0">
                <a:solidFill>
                  <a:srgbClr val="FFFF00"/>
                </a:solidFill>
                <a:latin typeface="Corbel"/>
                <a:ea typeface="Segoe UI"/>
                <a:cs typeface="Segoe UI"/>
              </a:rPr>
              <a:t>Insights made:</a:t>
            </a:r>
            <a:r>
              <a:rPr lang="en-US" sz="3200" dirty="0">
                <a:solidFill>
                  <a:srgbClr val="FFFFFF"/>
                </a:solidFill>
                <a:latin typeface="Corbel"/>
                <a:ea typeface="Segoe UI"/>
                <a:cs typeface="Segoe UI"/>
              </a:rPr>
              <a:t>​</a:t>
            </a:r>
          </a:p>
          <a:p>
            <a:pPr rtl="0"/>
            <a:r>
              <a:rPr lang="en-US" sz="3200" dirty="0">
                <a:solidFill>
                  <a:srgbClr val="FFFFFF"/>
                </a:solidFill>
                <a:latin typeface="Corbel"/>
                <a:ea typeface="Segoe UI"/>
                <a:cs typeface="Segoe UI"/>
              </a:rPr>
              <a:t>​</a:t>
            </a:r>
          </a:p>
          <a:p>
            <a:pPr marL="342900" indent="-342900">
              <a:buFont typeface="Arial"/>
              <a:buChar char="•"/>
            </a:pPr>
            <a:r>
              <a:rPr lang="en-US" sz="2400" baseline="0" dirty="0">
                <a:solidFill>
                  <a:srgbClr val="00FFFF"/>
                </a:solidFill>
                <a:latin typeface="Corbel"/>
                <a:ea typeface="Arial"/>
                <a:cs typeface="Arial"/>
              </a:rPr>
              <a:t> </a:t>
            </a:r>
            <a:r>
              <a:rPr lang="en-US" sz="2400" dirty="0">
                <a:solidFill>
                  <a:srgbClr val="00FFFF"/>
                </a:solidFill>
                <a:latin typeface="Corbel"/>
                <a:cs typeface="Segoe UI"/>
              </a:rPr>
              <a:t>The performance metrics for both the non-normalized and normalized datasets are almost identical.</a:t>
            </a:r>
          </a:p>
          <a:p>
            <a:pPr marL="342900" lvl="0" indent="-342900">
              <a:buFont typeface="Arial"/>
              <a:buChar char="•"/>
            </a:pPr>
            <a:endParaRPr lang="en-US" sz="2400" dirty="0">
              <a:solidFill>
                <a:srgbClr val="00FFFF"/>
              </a:solidFill>
              <a:latin typeface="Corbel"/>
              <a:cs typeface="Segoe UI"/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solidFill>
                  <a:srgbClr val="00FFFF"/>
                </a:solidFill>
                <a:latin typeface="Corbel"/>
                <a:cs typeface="Segoe UI"/>
              </a:rPr>
              <a:t>This indicates that normalization did not have a significant impact on the performance of the linear regression model in this case.</a:t>
            </a:r>
          </a:p>
          <a:p>
            <a:pPr marL="342900" indent="-342900">
              <a:buFont typeface="Arial"/>
              <a:buChar char="•"/>
            </a:pPr>
            <a:endParaRPr lang="en-US" sz="2400" dirty="0">
              <a:solidFill>
                <a:srgbClr val="00FFFF"/>
              </a:solidFill>
              <a:latin typeface="Corbel"/>
              <a:cs typeface="Segoe UI"/>
            </a:endParaRPr>
          </a:p>
          <a:p>
            <a:pPr marL="342900" indent="-342900">
              <a:buFont typeface="Arial,Sans-Serif"/>
              <a:buChar char="•"/>
            </a:pPr>
            <a:endParaRPr lang="en-US" sz="2400" dirty="0">
              <a:solidFill>
                <a:srgbClr val="FFFFFF"/>
              </a:solidFill>
              <a:latin typeface="Corbel"/>
              <a:ea typeface="Segoe UI"/>
              <a:cs typeface="Segoe UI"/>
            </a:endParaRPr>
          </a:p>
          <a:p>
            <a:pPr rtl="0"/>
            <a:r>
              <a:rPr lang="en-US" sz="2400" dirty="0">
                <a:solidFill>
                  <a:srgbClr val="FFFFFF"/>
                </a:solidFill>
                <a:latin typeface="Corbel"/>
                <a:ea typeface="Segoe UI"/>
                <a:cs typeface="Segoe UI"/>
              </a:rPr>
              <a:t>​</a:t>
            </a:r>
          </a:p>
          <a:p>
            <a:pPr rtl="0"/>
            <a:r>
              <a:rPr lang="en-US" sz="2400" dirty="0">
                <a:solidFill>
                  <a:srgbClr val="FFFFFF"/>
                </a:solidFill>
                <a:latin typeface="Corbel"/>
                <a:ea typeface="Segoe UI"/>
                <a:cs typeface="Segoe UI"/>
              </a:rPr>
              <a:t>​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94852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B173B-F38D-FC50-2937-BD805DAA4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488" y="274638"/>
            <a:ext cx="11340612" cy="1020762"/>
          </a:xfrm>
        </p:spPr>
        <p:txBody>
          <a:bodyPr>
            <a:normAutofit fontScale="90000"/>
          </a:bodyPr>
          <a:lstStyle/>
          <a:p>
            <a:pPr algn="ctr"/>
            <a:br>
              <a:rPr lang="en-US" dirty="0">
                <a:ea typeface="+mj-lt"/>
                <a:cs typeface="+mj-lt"/>
              </a:rPr>
            </a:br>
            <a:br>
              <a:rPr lang="en-US" dirty="0">
                <a:ea typeface="+mj-lt"/>
                <a:cs typeface="+mj-lt"/>
              </a:rPr>
            </a:br>
            <a:r>
              <a:rPr lang="en-US" dirty="0">
                <a:ea typeface="+mj-lt"/>
                <a:cs typeface="+mj-lt"/>
              </a:rPr>
              <a:t>Impact of Using Only Radio and Newspaper Advertising Expenditures on Sales Predictions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165CF-E634-8470-FBEC-A0550C4049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0302" y="1689942"/>
            <a:ext cx="5634192" cy="4541997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sz="2800" b="1" dirty="0">
                <a:solidFill>
                  <a:srgbClr val="FFFF00"/>
                </a:solidFill>
                <a:ea typeface="+mn-lt"/>
                <a:cs typeface="+mn-lt"/>
              </a:rPr>
              <a:t>Key Insights:</a:t>
            </a:r>
            <a:endParaRPr lang="en-US" sz="2800" b="1" dirty="0">
              <a:solidFill>
                <a:srgbClr val="FFFF00"/>
              </a:solidFill>
            </a:endParaRPr>
          </a:p>
          <a:p>
            <a:r>
              <a:rPr lang="en-US" b="1" dirty="0">
                <a:solidFill>
                  <a:srgbClr val="00FFFF"/>
                </a:solidFill>
                <a:ea typeface="+mn-lt"/>
                <a:cs typeface="+mn-lt"/>
              </a:rPr>
              <a:t>Performance Measurement</a:t>
            </a:r>
            <a:r>
              <a:rPr lang="en-US" dirty="0">
                <a:solidFill>
                  <a:srgbClr val="00FFFF"/>
                </a:solidFill>
                <a:ea typeface="+mn-lt"/>
                <a:cs typeface="+mn-lt"/>
              </a:rPr>
              <a:t>: The analysis looks at how accurately the model predicts sales using only radio and newspaper advertising compared to the full model.</a:t>
            </a:r>
            <a:endParaRPr lang="en-US" dirty="0">
              <a:solidFill>
                <a:srgbClr val="00FFFF"/>
              </a:solidFill>
            </a:endParaRPr>
          </a:p>
          <a:p>
            <a:r>
              <a:rPr lang="en-US" b="1" dirty="0">
                <a:solidFill>
                  <a:srgbClr val="00FFFF"/>
                </a:solidFill>
                <a:ea typeface="+mn-lt"/>
                <a:cs typeface="+mn-lt"/>
              </a:rPr>
              <a:t>Results</a:t>
            </a:r>
            <a:r>
              <a:rPr lang="en-US" dirty="0">
                <a:solidFill>
                  <a:srgbClr val="00FFFF"/>
                </a:solidFill>
                <a:ea typeface="+mn-lt"/>
                <a:cs typeface="+mn-lt"/>
              </a:rPr>
              <a:t>: The predictions using just radio and newspaper advertising were slightly less accurate than those using all three types of advertising (including TV).</a:t>
            </a:r>
            <a:endParaRPr lang="en-US">
              <a:solidFill>
                <a:srgbClr val="00FFFF"/>
              </a:solidFill>
            </a:endParaRPr>
          </a:p>
          <a:p>
            <a:r>
              <a:rPr lang="en-US" b="1" dirty="0">
                <a:solidFill>
                  <a:srgbClr val="00FFFF"/>
                </a:solidFill>
                <a:ea typeface="+mn-lt"/>
                <a:cs typeface="+mn-lt"/>
              </a:rPr>
              <a:t>Conclusion</a:t>
            </a:r>
            <a:r>
              <a:rPr lang="en-US" dirty="0">
                <a:solidFill>
                  <a:srgbClr val="00FFFF"/>
                </a:solidFill>
                <a:ea typeface="+mn-lt"/>
                <a:cs typeface="+mn-lt"/>
              </a:rPr>
              <a:t>: This suggests that TV advertising plays an important role in predicting sales. Including TV advertising data makes the predictions more precise.</a:t>
            </a:r>
            <a:endParaRPr lang="en-US">
              <a:solidFill>
                <a:srgbClr val="00FFFF"/>
              </a:solidFill>
            </a:endParaRPr>
          </a:p>
          <a:p>
            <a:endParaRPr lang="en-US" dirty="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7A298391-084C-2771-1135-665FFDDD48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52" y="1952393"/>
            <a:ext cx="6555522" cy="1471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796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stom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Custom" id="{37DB63F3-72C7-4A67-82CB-DE1EC68F0B1F}" vid="{1DDF8815-C24B-4878-AB18-C1C7DB7407AA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82B82EB-80D3-4DDB-9A53-0D22163B57B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25FC92C0-A33F-467F-A65D-AA0CE0BD2B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BA52FF4-E484-4953-8434-9402E3BE0AB5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Custom</Template>
  <TotalTime>0</TotalTime>
  <Words>101</Words>
  <Application>Microsoft Office PowerPoint</Application>
  <PresentationFormat>Custom</PresentationFormat>
  <Paragraphs>35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Custom</vt:lpstr>
      <vt:lpstr>Analyzing Advertising Impact on Sales: A Data-Driven Approach</vt:lpstr>
      <vt:lpstr>Average amount spent on TV advertisements</vt:lpstr>
      <vt:lpstr>    Correlation between radio advertising expenditure and product sales </vt:lpstr>
      <vt:lpstr>Advertising medium with the highest impact on sales</vt:lpstr>
      <vt:lpstr> Predicting Sales with a Multi-Variable Linear Regression Model: TV, Radio, and Newspaper</vt:lpstr>
      <vt:lpstr> Predicting Sales Based on New Advertising Expenditures</vt:lpstr>
      <vt:lpstr>Impact of Normalization on Linear Regression Model Performance</vt:lpstr>
      <vt:lpstr>  Impact of Using Only Radio and Newspaper Advertising Expenditures on Sales Predictions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/>
  <cp:lastModifiedBy/>
  <cp:revision>145</cp:revision>
  <dcterms:created xsi:type="dcterms:W3CDTF">2024-07-20T06:30:51Z</dcterms:created>
  <dcterms:modified xsi:type="dcterms:W3CDTF">2024-07-20T07:25:42Z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