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7" r:id="rId7"/>
    <p:sldId id="268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2BF9B-61F8-B570-1B7E-2CC5AEBBDEBF}" v="1442" dt="2024-07-20T11:16:36.84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Analyzing Facebook Live Sellers: Insights from Thai Fashion and Cosmetics Retailers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61686" cy="996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Analyzing the Correlation Between Reactions and Other Engagement Metrics</a:t>
            </a:r>
            <a:endParaRPr lang="en-US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08E036-969B-EC75-440B-72A8ED1B1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" y="1582411"/>
            <a:ext cx="5542819" cy="5258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DE844-A2AA-D60E-D714-F165DF5B3CAF}"/>
              </a:ext>
            </a:extLst>
          </p:cNvPr>
          <p:cNvSpPr txBox="1"/>
          <p:nvPr/>
        </p:nvSpPr>
        <p:spPr>
          <a:xfrm>
            <a:off x="5681511" y="1535946"/>
            <a:ext cx="6397293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Number of reactions and number of comments: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Correlation Coefficient: 0.151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Strength: Weak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Direction: Positive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Number of reactions and number of shares: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br>
              <a:rPr lang="en-US" sz="2000" dirty="0"/>
            </a:br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Correlation Coefficient: 0.251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Strength: Weak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Direction: Positive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Number of comments and number of shares:</a:t>
            </a:r>
            <a:endParaRPr lang="en-US" sz="2000" dirty="0">
              <a:solidFill>
                <a:srgbClr val="00FFFF"/>
              </a:solidFill>
            </a:endParaRPr>
          </a:p>
          <a:p>
            <a:endParaRPr lang="en-US" sz="2000" dirty="0">
              <a:solidFill>
                <a:srgbClr val="00FFFF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Correlation Coefficient: 0.641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Strength: Moderate</a:t>
            </a: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Direction: Positive </a:t>
            </a:r>
            <a:endParaRPr lang="en-US" sz="2000" dirty="0">
              <a:solidFill>
                <a:srgbClr val="00FFFF"/>
              </a:solidFill>
            </a:endParaRPr>
          </a:p>
          <a:p>
            <a:pPr marL="342900" indent="-342900" algn="l">
              <a:lnSpc>
                <a:spcPct val="90000"/>
              </a:lnSpc>
              <a:buFont typeface="Arial"/>
              <a:buChar char="•"/>
            </a:pPr>
            <a:endParaRPr lang="en-US" sz="2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88" y="310482"/>
            <a:ext cx="12068837" cy="11043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Training a K-Means Clustering Model on Facebook Live Sellers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CF508-707F-0982-1669-C9FC8C3154E7}"/>
              </a:ext>
            </a:extLst>
          </p:cNvPr>
          <p:cNvSpPr txBox="1"/>
          <p:nvPr/>
        </p:nvSpPr>
        <p:spPr>
          <a:xfrm>
            <a:off x="6516589" y="1625419"/>
            <a:ext cx="5606951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The plot shows that the optimum number of clusters is '5'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00FFFF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Therefore, a K-Means cluster model with 5 clusters has been used and accuracy has been measured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00FFFF"/>
              </a:solidFill>
            </a:endParaRPr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4D518BBE-DF33-8182-E51C-111DC2B4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6" y="1618254"/>
            <a:ext cx="6508571" cy="5223019"/>
          </a:xfrm>
        </p:spPr>
      </p:pic>
      <p:pic>
        <p:nvPicPr>
          <p:cNvPr id="8" name="Picture 7" descr="A grey background with white text&#10;&#10;Description automatically generated">
            <a:extLst>
              <a:ext uri="{FF2B5EF4-FFF2-40B4-BE49-F238E27FC236}">
                <a16:creationId xmlns:a16="http://schemas.microsoft.com/office/drawing/2014/main" id="{720B2929-8D6B-205A-1478-B71DD648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95" y="4051194"/>
            <a:ext cx="5618810" cy="7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51" y="155161"/>
            <a:ext cx="11137664" cy="1020762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Distribution of Post Types in the Dataset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072F-189A-CC3B-5AE0-EBB2653A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424" y="1905000"/>
            <a:ext cx="6258068" cy="4350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FFFF"/>
                </a:solidFill>
                <a:ea typeface="+mn-lt"/>
                <a:cs typeface="+mn-lt"/>
              </a:rPr>
              <a:t>'Photos' are the most common posts in the dataset while 'Links' are the least common.</a:t>
            </a:r>
            <a:endParaRPr lang="en-US" dirty="0">
              <a:solidFill>
                <a:srgbClr val="00FFFF"/>
              </a:solidFill>
            </a:endParaRPr>
          </a:p>
          <a:p>
            <a:r>
              <a:rPr lang="en-US" dirty="0">
                <a:solidFill>
                  <a:srgbClr val="00FFFF"/>
                </a:solidFill>
              </a:rPr>
              <a:t>The count of each type of posts has been specified</a:t>
            </a:r>
            <a:endParaRPr lang="en-US" b="1" dirty="0">
              <a:solidFill>
                <a:srgbClr val="00FFFF"/>
              </a:solidFill>
            </a:endParaRPr>
          </a:p>
          <a:p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875BCF-11B3-3B10-5681-9576EEB0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0" y="1718533"/>
            <a:ext cx="5934176" cy="25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40" y="274638"/>
            <a:ext cx="11853951" cy="1020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Average Engagement Metrics by Post Type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82472-C182-8E50-166A-8897E60932D5}"/>
              </a:ext>
            </a:extLst>
          </p:cNvPr>
          <p:cNvSpPr txBox="1"/>
          <p:nvPr/>
        </p:nvSpPr>
        <p:spPr>
          <a:xfrm>
            <a:off x="156121" y="1449619"/>
            <a:ext cx="5123900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00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FFFF"/>
                </a:solidFill>
                <a:ea typeface="+mn-lt"/>
                <a:cs typeface="+mn-lt"/>
              </a:rPr>
              <a:t>Link</a:t>
            </a:r>
            <a:br>
              <a:rPr lang="en-US" dirty="0"/>
            </a:br>
            <a:endParaRPr lang="en-US" sz="200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Comments: 5.70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Reactions: 370.14</a:t>
            </a: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Shares: 4.40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sz="2000">
              <a:solidFill>
                <a:srgbClr val="00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FFFF"/>
                </a:solidFill>
                <a:ea typeface="+mn-lt"/>
                <a:cs typeface="+mn-lt"/>
              </a:rPr>
              <a:t>Photo</a:t>
            </a:r>
            <a:br>
              <a:rPr lang="en-US" dirty="0"/>
            </a:br>
            <a:endParaRPr lang="en-US" sz="200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Comments: 15.99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Reactions: 181.29</a:t>
            </a:r>
            <a:endParaRPr lang="en-US" sz="2000" dirty="0">
              <a:solidFill>
                <a:srgbClr val="00FFFF"/>
              </a:solidFill>
            </a:endParaRPr>
          </a:p>
          <a:p>
            <a:r>
              <a:rPr lang="en-US" sz="2000" dirty="0">
                <a:solidFill>
                  <a:srgbClr val="00FFFF"/>
                </a:solidFill>
                <a:ea typeface="+mn-lt"/>
                <a:cs typeface="+mn-lt"/>
              </a:rPr>
              <a:t>Average Shares: 2.55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sz="2000">
              <a:solidFill>
                <a:srgbClr val="00FFFF"/>
              </a:solidFill>
            </a:endParaRPr>
          </a:p>
          <a:p>
            <a:endParaRPr lang="en-US" sz="2000">
              <a:solidFill>
                <a:srgbClr val="00FFFF"/>
              </a:solidFill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A7016F-249A-5E77-0F77-2C325176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18" y="2905622"/>
            <a:ext cx="5901479" cy="1572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72C2F-2BE5-FB3D-9706-FDEAE3939771}"/>
              </a:ext>
            </a:extLst>
          </p:cNvPr>
          <p:cNvSpPr txBox="1"/>
          <p:nvPr/>
        </p:nvSpPr>
        <p:spPr>
          <a:xfrm>
            <a:off x="3340311" y="1595595"/>
            <a:ext cx="3146454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FFFF"/>
                </a:solidFill>
              </a:rPr>
              <a:t>Status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sz="2000" dirty="0">
                <a:solidFill>
                  <a:srgbClr val="00FFFF"/>
                </a:solidFill>
              </a:rPr>
              <a:t>Average Comments: 36.24</a:t>
            </a:r>
            <a:endParaRPr lang="en-US" sz="2000" dirty="0"/>
          </a:p>
          <a:p>
            <a:r>
              <a:rPr lang="en-US" sz="2000" dirty="0">
                <a:solidFill>
                  <a:srgbClr val="00FFFF"/>
                </a:solidFill>
              </a:rPr>
              <a:t>Average Reactions: 438.78</a:t>
            </a:r>
            <a:endParaRPr lang="en-US" sz="2000"/>
          </a:p>
          <a:p>
            <a:r>
              <a:rPr lang="en-US" sz="2000" dirty="0">
                <a:solidFill>
                  <a:srgbClr val="00FFFF"/>
                </a:solidFill>
              </a:rPr>
              <a:t>Average Shares: 2.56</a:t>
            </a:r>
            <a:endParaRPr lang="en-US" sz="2000"/>
          </a:p>
          <a:p>
            <a:br>
              <a:rPr lang="en-US" dirty="0"/>
            </a:b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FFFF"/>
                </a:solidFill>
              </a:rPr>
              <a:t>Video</a:t>
            </a:r>
            <a:endParaRPr lang="en-US" sz="2000" b="1" dirty="0"/>
          </a:p>
          <a:p>
            <a:br>
              <a:rPr lang="en-US" dirty="0"/>
            </a:br>
            <a:endParaRPr lang="en-US" sz="2000"/>
          </a:p>
          <a:p>
            <a:r>
              <a:rPr lang="en-US" sz="2000" dirty="0">
                <a:solidFill>
                  <a:srgbClr val="00FFFF"/>
                </a:solidFill>
              </a:rPr>
              <a:t>Average Comments: 642.48</a:t>
            </a:r>
            <a:endParaRPr lang="en-US" sz="2000"/>
          </a:p>
          <a:p>
            <a:r>
              <a:rPr lang="en-US" sz="2000" dirty="0">
                <a:solidFill>
                  <a:srgbClr val="00FFFF"/>
                </a:solidFill>
              </a:rPr>
              <a:t>Average Reactions: 283.41</a:t>
            </a:r>
            <a:endParaRPr lang="en-US" sz="2000"/>
          </a:p>
          <a:p>
            <a:r>
              <a:rPr lang="en-US" sz="2000" dirty="0">
                <a:solidFill>
                  <a:srgbClr val="00FFFF"/>
                </a:solidFill>
              </a:rPr>
              <a:t>Average Shares: 115.68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Analyzing Facebook Live Sellers: Insights from Thai Fashion and Cosmetics Retailers</vt:lpstr>
      <vt:lpstr>Analyzing the Correlation Between Reactions and Other Engagement Metrics</vt:lpstr>
      <vt:lpstr>Training a K-Means Clustering Model on Facebook Live Sellers Data</vt:lpstr>
      <vt:lpstr>Distribution of Post Types in the Dataset</vt:lpstr>
      <vt:lpstr>Average Engagement Metrics by Post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248</cp:revision>
  <dcterms:created xsi:type="dcterms:W3CDTF">2024-07-20T06:30:51Z</dcterms:created>
  <dcterms:modified xsi:type="dcterms:W3CDTF">2024-07-20T11:17:20Z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