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44721D9-C6EC-CD7A-C3FE-3DA1AED0FFB7}" v="510" dt="2024-07-23T12:07:01.8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798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749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394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7/23/2024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34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102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7/23/2024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199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7/23/2024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322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7/23/2024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122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7/23/2024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345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7/23/2024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832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7/23/2024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883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7/23/2024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599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4056FD6-9767-4B1A-ACC2-9883F6A5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79928" cy="6858000"/>
          </a:xfrm>
          <a:prstGeom prst="rect">
            <a:avLst/>
          </a:prstGeom>
          <a:blipFill dpi="0" rotWithShape="1">
            <a:blip r:embed="rId2">
              <a:alphaModFix amt="20000"/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White structure">
            <a:extLst>
              <a:ext uri="{FF2B5EF4-FFF2-40B4-BE49-F238E27FC236}">
                <a16:creationId xmlns:a16="http://schemas.microsoft.com/office/drawing/2014/main" id="{74F6E20F-2C29-EE1F-D5E2-C641FCE4A80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</a:blip>
          <a:srcRect r="6" b="24261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6275" y="744909"/>
            <a:ext cx="10190071" cy="3145855"/>
          </a:xfrm>
        </p:spPr>
        <p:txBody>
          <a:bodyPr anchor="b">
            <a:normAutofit/>
          </a:bodyPr>
          <a:lstStyle/>
          <a:p>
            <a:r>
              <a:rPr lang="en-US" sz="5200" dirty="0">
                <a:solidFill>
                  <a:schemeClr val="tx1">
                    <a:lumMod val="95000"/>
                    <a:lumOff val="5000"/>
                  </a:schemeClr>
                </a:solidFill>
                <a:ea typeface="+mj-lt"/>
                <a:cs typeface="+mj-lt"/>
              </a:rPr>
              <a:t>Analysis and Prediction of Wine Quality Using Machine Learning</a:t>
            </a:r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26FA1-B848-C6F9-C286-6F456D206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>
                <a:ea typeface="+mj-lt"/>
                <a:cs typeface="+mj-lt"/>
              </a:rPr>
              <a:t>Wine Quality Analysis: Frequency and Quantity Distribution</a:t>
            </a:r>
            <a:endParaRPr lang="en-US"/>
          </a:p>
        </p:txBody>
      </p:sp>
      <p:pic>
        <p:nvPicPr>
          <p:cNvPr id="4" name="Content Placeholder 3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015377EB-524C-A941-8F30-2B88C2CA54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4763" y="2049322"/>
            <a:ext cx="6699436" cy="1060076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57C8228-928D-83BB-0EC6-96BECC56B080}"/>
              </a:ext>
            </a:extLst>
          </p:cNvPr>
          <p:cNvSpPr txBox="1"/>
          <p:nvPr/>
        </p:nvSpPr>
        <p:spPr>
          <a:xfrm>
            <a:off x="6866893" y="2089985"/>
            <a:ext cx="5170714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>
                <a:solidFill>
                  <a:srgbClr val="00FFFF"/>
                </a:solidFill>
                <a:ea typeface="+mn-lt"/>
                <a:cs typeface="+mn-lt"/>
              </a:rPr>
              <a:t>The most frequently occurring wine quality is: 5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solidFill>
                  <a:srgbClr val="00FFFF"/>
                </a:solidFill>
                <a:ea typeface="+mn-lt"/>
                <a:cs typeface="+mn-lt"/>
              </a:rPr>
              <a:t>Highest number in the quality column: 8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solidFill>
                  <a:srgbClr val="00FFFF"/>
                </a:solidFill>
                <a:ea typeface="+mn-lt"/>
                <a:cs typeface="+mn-lt"/>
              </a:rPr>
              <a:t>Lowest number in the quality column: 3</a:t>
            </a:r>
          </a:p>
          <a:p>
            <a:endParaRPr lang="en-US" sz="2400" dirty="0">
              <a:solidFill>
                <a:srgbClr val="00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107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67BFC-0DFE-E23D-8F8B-ED166803A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>
                <a:ea typeface="+mj-lt"/>
                <a:cs typeface="+mj-lt"/>
              </a:rPr>
              <a:t>Wine Quality Analysis: Correlations and Insights</a:t>
            </a:r>
            <a:endParaRPr lang="en-US" dirty="0"/>
          </a:p>
        </p:txBody>
      </p:sp>
      <p:pic>
        <p:nvPicPr>
          <p:cNvPr id="4" name="Content Placeholder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581618EF-80B8-CB3F-09E1-E1F7787F48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29" y="1545769"/>
            <a:ext cx="12172647" cy="4362077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6D58858-0DC4-D39F-B110-2EB5B14CC8CB}"/>
              </a:ext>
            </a:extLst>
          </p:cNvPr>
          <p:cNvSpPr txBox="1"/>
          <p:nvPr/>
        </p:nvSpPr>
        <p:spPr>
          <a:xfrm>
            <a:off x="151190" y="6017380"/>
            <a:ext cx="1191380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00FFFF"/>
                </a:solidFill>
                <a:latin typeface="Consolas"/>
              </a:rPr>
              <a:t>There is a weakly positive correlation between fixed acidity and quality, a positive correlation between alcohol and quality, and a weakly negative correlation between sulfur dioxide and quality.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490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6C6B0-F5AE-1336-0F17-A04F6AF84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>
                <a:ea typeface="+mj-lt"/>
                <a:cs typeface="+mj-lt"/>
              </a:rPr>
              <a:t>Average Residual Sugar in Best and Lowest Quality Wines</a:t>
            </a:r>
            <a:endParaRPr lang="en-US"/>
          </a:p>
        </p:txBody>
      </p:sp>
      <p:pic>
        <p:nvPicPr>
          <p:cNvPr id="4" name="Content Placeholder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7F1AC3AC-5246-AB18-0FEA-A66941BC05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0" y="2055850"/>
            <a:ext cx="7484533" cy="1322009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998C810-3E70-DD1B-FE7D-6F9493059957}"/>
              </a:ext>
            </a:extLst>
          </p:cNvPr>
          <p:cNvSpPr txBox="1"/>
          <p:nvPr/>
        </p:nvSpPr>
        <p:spPr>
          <a:xfrm>
            <a:off x="7698619" y="2050142"/>
            <a:ext cx="4293809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>
                <a:solidFill>
                  <a:srgbClr val="00FFFF"/>
                </a:solidFill>
                <a:latin typeface="Consolas"/>
                <a:ea typeface="+mn-lt"/>
                <a:cs typeface="+mn-lt"/>
              </a:rPr>
              <a:t>Best and lowest quality wine: 8 and 3, respectively</a:t>
            </a:r>
            <a:endParaRPr lang="en-US" sz="2400" dirty="0">
              <a:solidFill>
                <a:srgbClr val="00FFFF"/>
              </a:solidFill>
              <a:latin typeface="Consolas"/>
            </a:endParaRPr>
          </a:p>
          <a:p>
            <a:pPr marL="285750" indent="-285750">
              <a:buFont typeface="Arial"/>
              <a:buChar char="•"/>
            </a:pPr>
            <a:r>
              <a:rPr lang="en-US" sz="2400">
                <a:solidFill>
                  <a:srgbClr val="00FFFF"/>
                </a:solidFill>
                <a:latin typeface="Consolas"/>
                <a:ea typeface="+mn-lt"/>
                <a:cs typeface="+mn-lt"/>
              </a:rPr>
              <a:t>Average residual sugar for best quality wine: 2.58</a:t>
            </a:r>
            <a:endParaRPr lang="en-US" sz="2400" dirty="0">
              <a:solidFill>
                <a:srgbClr val="00FFFF"/>
              </a:solidFill>
              <a:latin typeface="Consolas"/>
            </a:endParaRPr>
          </a:p>
          <a:p>
            <a:pPr marL="285750" indent="-285750">
              <a:buFont typeface="Arial"/>
              <a:buChar char="•"/>
            </a:pPr>
            <a:r>
              <a:rPr lang="en-US" sz="2400">
                <a:solidFill>
                  <a:srgbClr val="00FFFF"/>
                </a:solidFill>
                <a:latin typeface="Consolas"/>
                <a:ea typeface="+mn-lt"/>
                <a:cs typeface="+mn-lt"/>
              </a:rPr>
              <a:t>Average residual sugar for lowest quality wine: 2.64</a:t>
            </a:r>
            <a:endParaRPr lang="en-US" sz="2400" dirty="0">
              <a:solidFill>
                <a:srgbClr val="00FFFF"/>
              </a:solidFill>
              <a:latin typeface="Consolas"/>
            </a:endParaRPr>
          </a:p>
          <a:p>
            <a:pPr algn="l"/>
            <a:endParaRPr lang="en-US" sz="2400" dirty="0">
              <a:solidFill>
                <a:srgbClr val="00FFFF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571488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503C1-37D5-1548-4B37-AD185D7C2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>
                <a:ea typeface="+mj-lt"/>
                <a:cs typeface="+mj-lt"/>
              </a:rPr>
              <a:t>Impact of Volatile Acidity on Wine Quality</a:t>
            </a:r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CD0E702-2B23-48A6-990F-019481B4C4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16" y="1514021"/>
            <a:ext cx="7962929" cy="5332715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F2C61CC-3CB0-77DE-3C15-549801F7AC96}"/>
              </a:ext>
            </a:extLst>
          </p:cNvPr>
          <p:cNvSpPr txBox="1"/>
          <p:nvPr/>
        </p:nvSpPr>
        <p:spPr>
          <a:xfrm>
            <a:off x="8134047" y="1330475"/>
            <a:ext cx="3897690" cy="59093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00FFFF"/>
                </a:solidFill>
                <a:latin typeface="Consolas"/>
                <a:ea typeface="+mn-lt"/>
                <a:cs typeface="+mn-lt"/>
              </a:rPr>
              <a:t>The scatter plot shows the relationship between volatile acidity and wine quality.</a:t>
            </a:r>
            <a:endParaRPr lang="en-US">
              <a:solidFill>
                <a:srgbClr val="00FFFF"/>
              </a:solidFill>
              <a:latin typeface="Consolas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solidFill>
                <a:srgbClr val="00FFFF"/>
              </a:solidFill>
              <a:latin typeface="Consolas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00FFFF"/>
                </a:solidFill>
                <a:latin typeface="Consolas"/>
                <a:ea typeface="+mn-lt"/>
                <a:cs typeface="+mn-lt"/>
              </a:rPr>
              <a:t>There is a negative correlation between volatile acidity and wine quality, with a correlation coefficient of -0.39.</a:t>
            </a:r>
            <a:endParaRPr lang="en-US">
              <a:solidFill>
                <a:srgbClr val="00FFFF"/>
              </a:solidFill>
              <a:latin typeface="Consolas"/>
            </a:endParaRPr>
          </a:p>
          <a:p>
            <a:endParaRPr lang="en-US" dirty="0">
              <a:solidFill>
                <a:srgbClr val="00FFFF"/>
              </a:solidFill>
              <a:latin typeface="Consolas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00FFFF"/>
                </a:solidFill>
                <a:latin typeface="Consolas"/>
                <a:ea typeface="+mn-lt"/>
                <a:cs typeface="+mn-lt"/>
              </a:rPr>
              <a:t>The quality ratings range from 3 to 8, with most wines having quality ratings of 5 and 6.</a:t>
            </a:r>
            <a:endParaRPr lang="en-US">
              <a:solidFill>
                <a:srgbClr val="00FFFF"/>
              </a:solidFill>
              <a:latin typeface="Consolas"/>
            </a:endParaRPr>
          </a:p>
          <a:p>
            <a:endParaRPr lang="en-US" dirty="0">
              <a:solidFill>
                <a:srgbClr val="00FFFF"/>
              </a:solidFill>
              <a:latin typeface="Consolas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00FFFF"/>
                </a:solidFill>
                <a:latin typeface="Consolas"/>
                <a:ea typeface="+mn-lt"/>
                <a:cs typeface="+mn-lt"/>
              </a:rPr>
              <a:t>Volatile acidity values in the dataset range approximately from 0.2 to 1.6.</a:t>
            </a:r>
            <a:endParaRPr lang="en-US">
              <a:solidFill>
                <a:srgbClr val="00FFFF"/>
              </a:solidFill>
              <a:latin typeface="Consolas"/>
            </a:endParaRPr>
          </a:p>
          <a:p>
            <a:pPr algn="l"/>
            <a:endParaRPr lang="en-US" dirty="0">
              <a:solidFill>
                <a:srgbClr val="00FFFF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543935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053C2-3A09-0D04-53A2-DC0B7C1EE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Decision Tree Model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9EEDE65C-D1B5-37F7-8B40-366678B74B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92" y="1718469"/>
            <a:ext cx="6653892" cy="2879725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EB0F227-B38A-045C-BE57-89A13E0F9BD2}"/>
              </a:ext>
            </a:extLst>
          </p:cNvPr>
          <p:cNvSpPr txBox="1"/>
          <p:nvPr/>
        </p:nvSpPr>
        <p:spPr>
          <a:xfrm>
            <a:off x="7166428" y="1874761"/>
            <a:ext cx="4203094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00FFFF"/>
                </a:solidFill>
                <a:latin typeface="Consolas"/>
              </a:rPr>
              <a:t>Accuracy using Decision Tree model: 63.4375%</a:t>
            </a:r>
          </a:p>
        </p:txBody>
      </p:sp>
    </p:spTree>
    <p:extLst>
      <p:ext uri="{BB962C8B-B14F-4D97-AF65-F5344CB8AC3E}">
        <p14:creationId xmlns:p14="http://schemas.microsoft.com/office/powerpoint/2010/main" val="3011983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23D58-6719-AE10-6069-B1A2CC98F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ea typeface="+mj-lt"/>
                <a:cs typeface="+mj-lt"/>
              </a:rPr>
              <a:t>Random Forest Model</a:t>
            </a:r>
            <a:endParaRPr lang="en-US" dirty="0"/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89332372-6E67-380D-3F24-A42808D86D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22" y="1824644"/>
            <a:ext cx="7519707" cy="301102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59BDD6-F04E-60F7-ADDF-F3DD94DA6D9B}"/>
              </a:ext>
            </a:extLst>
          </p:cNvPr>
          <p:cNvSpPr txBox="1"/>
          <p:nvPr/>
        </p:nvSpPr>
        <p:spPr>
          <a:xfrm>
            <a:off x="7695594" y="1572380"/>
            <a:ext cx="4263571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00FFFF"/>
                </a:solidFill>
                <a:latin typeface="Consolas"/>
              </a:rPr>
              <a:t>Accuracy using Random Forest model: 66.875%</a:t>
            </a:r>
            <a:endParaRPr lang="en-US" sz="2400" dirty="0">
              <a:solidFill>
                <a:srgbClr val="000000"/>
              </a:solidFill>
              <a:latin typeface="Consolas"/>
            </a:endParaRPr>
          </a:p>
          <a:p>
            <a:endParaRPr lang="en-US" sz="2400" dirty="0">
              <a:solidFill>
                <a:srgbClr val="00FFFF"/>
              </a:solidFill>
              <a:latin typeface="Consolas"/>
            </a:endParaRPr>
          </a:p>
          <a:p>
            <a:r>
              <a:rPr lang="en-US" sz="2400" dirty="0">
                <a:solidFill>
                  <a:srgbClr val="00FFFF"/>
                </a:solidFill>
                <a:latin typeface="Consolas"/>
              </a:rPr>
              <a:t>This shows that using a Random Forest Classifier  was more accurate in this case</a:t>
            </a:r>
          </a:p>
        </p:txBody>
      </p:sp>
    </p:spTree>
    <p:extLst>
      <p:ext uri="{BB962C8B-B14F-4D97-AF65-F5344CB8AC3E}">
        <p14:creationId xmlns:p14="http://schemas.microsoft.com/office/powerpoint/2010/main" val="655153226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BlockprintVTI</vt:lpstr>
      <vt:lpstr>Analysis and Prediction of Wine Quality Using Machine Learning</vt:lpstr>
      <vt:lpstr>Wine Quality Analysis: Frequency and Quantity Distribution</vt:lpstr>
      <vt:lpstr>Wine Quality Analysis: Correlations and Insights</vt:lpstr>
      <vt:lpstr>Average Residual Sugar in Best and Lowest Quality Wines</vt:lpstr>
      <vt:lpstr>Impact of Volatile Acidity on Wine Quality</vt:lpstr>
      <vt:lpstr>Decision Tree Model</vt:lpstr>
      <vt:lpstr>Random Forest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93</cp:revision>
  <dcterms:created xsi:type="dcterms:W3CDTF">2024-07-23T06:26:47Z</dcterms:created>
  <dcterms:modified xsi:type="dcterms:W3CDTF">2024-07-23T12:07:03Z</dcterms:modified>
</cp:coreProperties>
</file>