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12" r:id="rId1"/>
  </p:sldMasterIdLst>
  <p:notesMasterIdLst>
    <p:notesMasterId r:id="rId3"/>
  </p:notesMasterIdLst>
  <p:handoutMasterIdLst>
    <p:handoutMasterId r:id="rId4"/>
  </p:handoutMasterIdLst>
  <p:sldIdLst>
    <p:sldId id="256" r:id="rId2"/>
  </p:sldIdLst>
  <p:sldSz cx="43891200" cy="32918400"/>
  <p:notesSz cx="7010400" cy="9271000"/>
  <p:embeddedFontLst>
    <p:embeddedFont>
      <p:font typeface="Aptos Narrow" panose="020B0004020202020204" pitchFamily="34" charset="0"/>
      <p:regular r:id="rId5"/>
      <p:bold r:id="rId6"/>
      <p:italic r:id="rId7"/>
      <p:boldItalic r:id="rId8"/>
    </p:embeddedFont>
    <p:embeddedFont>
      <p:font typeface="Quattrocento" panose="02020502030000000404" pitchFamily="18" charset="0"/>
      <p:regular r:id="rId9"/>
      <p:bold r:id="rId10"/>
    </p:embeddedFont>
    <p:embeddedFont>
      <p:font typeface="Quattrocento Sans" panose="020B0502050000020003" pitchFamily="34" charset="0"/>
      <p:regular r:id="rId11"/>
      <p:bold r:id="rId12"/>
      <p:italic r:id="rId13"/>
      <p:boldItalic r:id="rId14"/>
    </p:embeddedFont>
  </p:embeddedFontLst>
  <p:custDataLst>
    <p:tags r:id="rId15"/>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02" autoAdjust="0"/>
    <p:restoredTop sz="94616" autoAdjust="0"/>
  </p:normalViewPr>
  <p:slideViewPr>
    <p:cSldViewPr>
      <p:cViewPr>
        <p:scale>
          <a:sx n="25" d="100"/>
          <a:sy n="25" d="100"/>
        </p:scale>
        <p:origin x="1808" y="21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ags" Target="tags/tag1.xml"/><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89F9EB-87B1-F444-A408-72D2026A341F}" type="doc">
      <dgm:prSet loTypeId="urn:microsoft.com/office/officeart/2005/8/layout/bProcess3" loCatId="" qsTypeId="urn:microsoft.com/office/officeart/2005/8/quickstyle/simple1" qsCatId="simple" csTypeId="urn:microsoft.com/office/officeart/2005/8/colors/accent1_2" csCatId="accent1" phldr="1"/>
      <dgm:spPr/>
      <dgm:t>
        <a:bodyPr/>
        <a:lstStyle/>
        <a:p>
          <a:endParaRPr lang="en-US"/>
        </a:p>
      </dgm:t>
    </dgm:pt>
    <dgm:pt modelId="{6ADAA2F5-1DB7-7646-B700-2A0AADC7F9DF}">
      <dgm:prSet phldrT="[Text]" custT="1"/>
      <dgm:spPr>
        <a:solidFill>
          <a:schemeClr val="accent6">
            <a:lumMod val="60000"/>
            <a:lumOff val="40000"/>
          </a:schemeClr>
        </a:solidFill>
      </dgm:spPr>
      <dgm:t>
        <a:bodyPr/>
        <a:lstStyle/>
        <a:p>
          <a:r>
            <a:rPr lang="en-US" sz="4400" dirty="0"/>
            <a:t>Data Cleaning - SQL</a:t>
          </a:r>
        </a:p>
      </dgm:t>
    </dgm:pt>
    <dgm:pt modelId="{5A78B550-5277-C24D-9355-70B82D17EEA3}" type="parTrans" cxnId="{1446A071-4B62-F544-B532-19E40B788ADD}">
      <dgm:prSet/>
      <dgm:spPr/>
      <dgm:t>
        <a:bodyPr/>
        <a:lstStyle/>
        <a:p>
          <a:endParaRPr lang="en-US"/>
        </a:p>
      </dgm:t>
    </dgm:pt>
    <dgm:pt modelId="{755BE157-51AA-B74C-9B14-9EACDF5B25FA}" type="sibTrans" cxnId="{1446A071-4B62-F544-B532-19E40B788ADD}">
      <dgm:prSet/>
      <dgm:spPr/>
      <dgm:t>
        <a:bodyPr/>
        <a:lstStyle/>
        <a:p>
          <a:endParaRPr lang="en-US"/>
        </a:p>
      </dgm:t>
    </dgm:pt>
    <dgm:pt modelId="{3123947D-8103-CB45-B598-61DB27789EFA}">
      <dgm:prSet phldrT="[Text]"/>
      <dgm:spPr>
        <a:solidFill>
          <a:schemeClr val="accent6">
            <a:lumMod val="60000"/>
            <a:lumOff val="40000"/>
          </a:schemeClr>
        </a:solidFill>
      </dgm:spPr>
      <dgm:t>
        <a:bodyPr/>
        <a:lstStyle/>
        <a:p>
          <a:r>
            <a:rPr lang="en-US" dirty="0"/>
            <a:t>Logistic Regression Models - SAS</a:t>
          </a:r>
        </a:p>
      </dgm:t>
    </dgm:pt>
    <dgm:pt modelId="{C340CBE2-A581-944B-819E-6DA18C1CD8A7}" type="parTrans" cxnId="{8BB8C2C8-1E21-3C46-BBC9-568393227781}">
      <dgm:prSet/>
      <dgm:spPr/>
      <dgm:t>
        <a:bodyPr/>
        <a:lstStyle/>
        <a:p>
          <a:endParaRPr lang="en-US"/>
        </a:p>
      </dgm:t>
    </dgm:pt>
    <dgm:pt modelId="{46257937-C2F8-4C4A-BBA2-32A99AEDC4D6}" type="sibTrans" cxnId="{8BB8C2C8-1E21-3C46-BBC9-568393227781}">
      <dgm:prSet/>
      <dgm:spPr/>
      <dgm:t>
        <a:bodyPr/>
        <a:lstStyle/>
        <a:p>
          <a:endParaRPr lang="en-US"/>
        </a:p>
      </dgm:t>
    </dgm:pt>
    <dgm:pt modelId="{FFD3A9B5-741B-8D4A-8EFB-96BD6F41C81C}">
      <dgm:prSet phldrT="[Text]"/>
      <dgm:spPr>
        <a:solidFill>
          <a:schemeClr val="accent6">
            <a:lumMod val="60000"/>
            <a:lumOff val="40000"/>
          </a:schemeClr>
        </a:solidFill>
      </dgm:spPr>
      <dgm:t>
        <a:bodyPr/>
        <a:lstStyle/>
        <a:p>
          <a:r>
            <a:rPr lang="en-US" dirty="0"/>
            <a:t>Diagnostic tests</a:t>
          </a:r>
        </a:p>
      </dgm:t>
    </dgm:pt>
    <dgm:pt modelId="{9F211BB4-CE3A-464E-A192-00C6BB835B38}" type="parTrans" cxnId="{06A37BA4-FA9D-1549-8681-167508F9F4BF}">
      <dgm:prSet/>
      <dgm:spPr/>
      <dgm:t>
        <a:bodyPr/>
        <a:lstStyle/>
        <a:p>
          <a:endParaRPr lang="en-US"/>
        </a:p>
      </dgm:t>
    </dgm:pt>
    <dgm:pt modelId="{A70A955E-B826-0D4F-8BFC-806ADB530831}" type="sibTrans" cxnId="{06A37BA4-FA9D-1549-8681-167508F9F4BF}">
      <dgm:prSet/>
      <dgm:spPr/>
      <dgm:t>
        <a:bodyPr/>
        <a:lstStyle/>
        <a:p>
          <a:endParaRPr lang="en-US"/>
        </a:p>
      </dgm:t>
    </dgm:pt>
    <dgm:pt modelId="{580CD9E1-BB1C-4942-879E-4B00A7C61D85}">
      <dgm:prSet phldrT="[Text]"/>
      <dgm:spPr>
        <a:solidFill>
          <a:schemeClr val="accent6">
            <a:lumMod val="60000"/>
            <a:lumOff val="40000"/>
          </a:schemeClr>
        </a:solidFill>
      </dgm:spPr>
      <dgm:t>
        <a:bodyPr/>
        <a:lstStyle/>
        <a:p>
          <a:r>
            <a:rPr lang="en-US" dirty="0"/>
            <a:t>Chi Square Tests </a:t>
          </a:r>
        </a:p>
      </dgm:t>
    </dgm:pt>
    <dgm:pt modelId="{63EE7CAE-2EBF-2F41-A9C5-8D213D32FC77}" type="parTrans" cxnId="{4631C885-A2FE-DF4B-BD0F-54CC2F2DE1AB}">
      <dgm:prSet/>
      <dgm:spPr/>
      <dgm:t>
        <a:bodyPr/>
        <a:lstStyle/>
        <a:p>
          <a:endParaRPr lang="en-US"/>
        </a:p>
      </dgm:t>
    </dgm:pt>
    <dgm:pt modelId="{8DB9FCE8-CFBC-2741-A0CB-9E064862531D}" type="sibTrans" cxnId="{4631C885-A2FE-DF4B-BD0F-54CC2F2DE1AB}">
      <dgm:prSet/>
      <dgm:spPr/>
      <dgm:t>
        <a:bodyPr/>
        <a:lstStyle/>
        <a:p>
          <a:endParaRPr lang="en-US"/>
        </a:p>
      </dgm:t>
    </dgm:pt>
    <dgm:pt modelId="{2982CB36-AE92-484C-B997-F48DB640AEA5}">
      <dgm:prSet/>
      <dgm:spPr>
        <a:solidFill>
          <a:schemeClr val="accent6">
            <a:lumMod val="60000"/>
            <a:lumOff val="40000"/>
          </a:schemeClr>
        </a:solidFill>
      </dgm:spPr>
      <dgm:t>
        <a:bodyPr/>
        <a:lstStyle/>
        <a:p>
          <a:r>
            <a:rPr lang="en-US" dirty="0"/>
            <a:t>Outcome Variable – Class </a:t>
          </a:r>
        </a:p>
      </dgm:t>
    </dgm:pt>
    <dgm:pt modelId="{10AC1988-0110-A745-A3F4-9311A53714A5}" type="parTrans" cxnId="{7E94BD27-6514-F248-A8C9-DFCF2F771412}">
      <dgm:prSet/>
      <dgm:spPr/>
      <dgm:t>
        <a:bodyPr/>
        <a:lstStyle/>
        <a:p>
          <a:endParaRPr lang="en-US"/>
        </a:p>
      </dgm:t>
    </dgm:pt>
    <dgm:pt modelId="{C2B0CA2D-B9C9-6845-8E29-ABCDC41DD0DC}" type="sibTrans" cxnId="{7E94BD27-6514-F248-A8C9-DFCF2F771412}">
      <dgm:prSet/>
      <dgm:spPr/>
      <dgm:t>
        <a:bodyPr/>
        <a:lstStyle/>
        <a:p>
          <a:endParaRPr lang="en-US"/>
        </a:p>
      </dgm:t>
    </dgm:pt>
    <dgm:pt modelId="{752E47B2-07F6-B942-BB74-AA2E93EF4B65}">
      <dgm:prSet/>
      <dgm:spPr>
        <a:solidFill>
          <a:schemeClr val="accent6">
            <a:lumMod val="60000"/>
            <a:lumOff val="40000"/>
          </a:schemeClr>
        </a:solidFill>
      </dgm:spPr>
      <dgm:t>
        <a:bodyPr/>
        <a:lstStyle/>
        <a:p>
          <a:r>
            <a:rPr lang="en-US" dirty="0"/>
            <a:t>Independent Variables – See Figure 1</a:t>
          </a:r>
        </a:p>
      </dgm:t>
    </dgm:pt>
    <dgm:pt modelId="{211EDB7D-0071-BB49-8EE9-AEBC9F290C92}" type="parTrans" cxnId="{E6E9E316-6EBC-C84D-8CE0-3E02990A56B8}">
      <dgm:prSet/>
      <dgm:spPr/>
      <dgm:t>
        <a:bodyPr/>
        <a:lstStyle/>
        <a:p>
          <a:endParaRPr lang="en-US"/>
        </a:p>
      </dgm:t>
    </dgm:pt>
    <dgm:pt modelId="{0CA963DB-211F-5D4F-AA21-2778235F237A}" type="sibTrans" cxnId="{E6E9E316-6EBC-C84D-8CE0-3E02990A56B8}">
      <dgm:prSet/>
      <dgm:spPr/>
      <dgm:t>
        <a:bodyPr/>
        <a:lstStyle/>
        <a:p>
          <a:endParaRPr lang="en-US"/>
        </a:p>
      </dgm:t>
    </dgm:pt>
    <dgm:pt modelId="{93DCBB0F-C6DF-914E-AA63-F754116ADE92}" type="pres">
      <dgm:prSet presAssocID="{D189F9EB-87B1-F444-A408-72D2026A341F}" presName="Name0" presStyleCnt="0">
        <dgm:presLayoutVars>
          <dgm:dir/>
          <dgm:resizeHandles val="exact"/>
        </dgm:presLayoutVars>
      </dgm:prSet>
      <dgm:spPr/>
    </dgm:pt>
    <dgm:pt modelId="{DD53E53B-4099-E94D-B0A1-31164A713063}" type="pres">
      <dgm:prSet presAssocID="{6ADAA2F5-1DB7-7646-B700-2A0AADC7F9DF}" presName="node" presStyleLbl="node1" presStyleIdx="0" presStyleCnt="6">
        <dgm:presLayoutVars>
          <dgm:bulletEnabled val="1"/>
        </dgm:presLayoutVars>
      </dgm:prSet>
      <dgm:spPr/>
    </dgm:pt>
    <dgm:pt modelId="{D305B5D4-ABA1-F743-B693-E50FD6CFCAE6}" type="pres">
      <dgm:prSet presAssocID="{755BE157-51AA-B74C-9B14-9EACDF5B25FA}" presName="sibTrans" presStyleLbl="sibTrans1D1" presStyleIdx="0" presStyleCnt="5"/>
      <dgm:spPr/>
    </dgm:pt>
    <dgm:pt modelId="{B7A19393-70E2-184B-9EB4-2D8A7E7D327C}" type="pres">
      <dgm:prSet presAssocID="{755BE157-51AA-B74C-9B14-9EACDF5B25FA}" presName="connectorText" presStyleLbl="sibTrans1D1" presStyleIdx="0" presStyleCnt="5"/>
      <dgm:spPr/>
    </dgm:pt>
    <dgm:pt modelId="{56C46460-B448-1541-90F2-1B8A12F6F5F9}" type="pres">
      <dgm:prSet presAssocID="{2982CB36-AE92-484C-B997-F48DB640AEA5}" presName="node" presStyleLbl="node1" presStyleIdx="1" presStyleCnt="6">
        <dgm:presLayoutVars>
          <dgm:bulletEnabled val="1"/>
        </dgm:presLayoutVars>
      </dgm:prSet>
      <dgm:spPr/>
    </dgm:pt>
    <dgm:pt modelId="{B7881FFD-98DF-0C42-A216-37BD248D6972}" type="pres">
      <dgm:prSet presAssocID="{C2B0CA2D-B9C9-6845-8E29-ABCDC41DD0DC}" presName="sibTrans" presStyleLbl="sibTrans1D1" presStyleIdx="1" presStyleCnt="5"/>
      <dgm:spPr/>
    </dgm:pt>
    <dgm:pt modelId="{E2BA67EA-F288-B44B-B052-457968311AB7}" type="pres">
      <dgm:prSet presAssocID="{C2B0CA2D-B9C9-6845-8E29-ABCDC41DD0DC}" presName="connectorText" presStyleLbl="sibTrans1D1" presStyleIdx="1" presStyleCnt="5"/>
      <dgm:spPr/>
    </dgm:pt>
    <dgm:pt modelId="{41D87323-06DA-204F-A4E4-6EDB3301EC57}" type="pres">
      <dgm:prSet presAssocID="{752E47B2-07F6-B942-BB74-AA2E93EF4B65}" presName="node" presStyleLbl="node1" presStyleIdx="2" presStyleCnt="6">
        <dgm:presLayoutVars>
          <dgm:bulletEnabled val="1"/>
        </dgm:presLayoutVars>
      </dgm:prSet>
      <dgm:spPr/>
    </dgm:pt>
    <dgm:pt modelId="{52B040ED-4F34-F147-AD79-632363C6D2EB}" type="pres">
      <dgm:prSet presAssocID="{0CA963DB-211F-5D4F-AA21-2778235F237A}" presName="sibTrans" presStyleLbl="sibTrans1D1" presStyleIdx="2" presStyleCnt="5"/>
      <dgm:spPr/>
    </dgm:pt>
    <dgm:pt modelId="{F062E363-5187-FF4F-AF91-2B88DD0D8F5E}" type="pres">
      <dgm:prSet presAssocID="{0CA963DB-211F-5D4F-AA21-2778235F237A}" presName="connectorText" presStyleLbl="sibTrans1D1" presStyleIdx="2" presStyleCnt="5"/>
      <dgm:spPr/>
    </dgm:pt>
    <dgm:pt modelId="{CA11690B-9A98-1D4A-A9D9-CD795123763F}" type="pres">
      <dgm:prSet presAssocID="{3123947D-8103-CB45-B598-61DB27789EFA}" presName="node" presStyleLbl="node1" presStyleIdx="3" presStyleCnt="6">
        <dgm:presLayoutVars>
          <dgm:bulletEnabled val="1"/>
        </dgm:presLayoutVars>
      </dgm:prSet>
      <dgm:spPr/>
    </dgm:pt>
    <dgm:pt modelId="{A43A8CFF-FC4F-2F43-97CD-99F2D81A4845}" type="pres">
      <dgm:prSet presAssocID="{46257937-C2F8-4C4A-BBA2-32A99AEDC4D6}" presName="sibTrans" presStyleLbl="sibTrans1D1" presStyleIdx="3" presStyleCnt="5"/>
      <dgm:spPr/>
    </dgm:pt>
    <dgm:pt modelId="{7FC0C583-98B3-0442-ADA4-EFF1B411EB64}" type="pres">
      <dgm:prSet presAssocID="{46257937-C2F8-4C4A-BBA2-32A99AEDC4D6}" presName="connectorText" presStyleLbl="sibTrans1D1" presStyleIdx="3" presStyleCnt="5"/>
      <dgm:spPr/>
    </dgm:pt>
    <dgm:pt modelId="{D7BB4F50-90FC-9141-A6D6-6E356654365E}" type="pres">
      <dgm:prSet presAssocID="{FFD3A9B5-741B-8D4A-8EFB-96BD6F41C81C}" presName="node" presStyleLbl="node1" presStyleIdx="4" presStyleCnt="6">
        <dgm:presLayoutVars>
          <dgm:bulletEnabled val="1"/>
        </dgm:presLayoutVars>
      </dgm:prSet>
      <dgm:spPr/>
    </dgm:pt>
    <dgm:pt modelId="{89B1359F-775E-B544-935E-7DF47579B735}" type="pres">
      <dgm:prSet presAssocID="{A70A955E-B826-0D4F-8BFC-806ADB530831}" presName="sibTrans" presStyleLbl="sibTrans1D1" presStyleIdx="4" presStyleCnt="5"/>
      <dgm:spPr/>
    </dgm:pt>
    <dgm:pt modelId="{FA88F9DE-8C6D-B04D-9C6D-4DE1B505B8AF}" type="pres">
      <dgm:prSet presAssocID="{A70A955E-B826-0D4F-8BFC-806ADB530831}" presName="connectorText" presStyleLbl="sibTrans1D1" presStyleIdx="4" presStyleCnt="5"/>
      <dgm:spPr/>
    </dgm:pt>
    <dgm:pt modelId="{CDB15F45-07C1-1F41-9211-5E5CF12FD7B5}" type="pres">
      <dgm:prSet presAssocID="{580CD9E1-BB1C-4942-879E-4B00A7C61D85}" presName="node" presStyleLbl="node1" presStyleIdx="5" presStyleCnt="6">
        <dgm:presLayoutVars>
          <dgm:bulletEnabled val="1"/>
        </dgm:presLayoutVars>
      </dgm:prSet>
      <dgm:spPr/>
    </dgm:pt>
  </dgm:ptLst>
  <dgm:cxnLst>
    <dgm:cxn modelId="{E6E9E316-6EBC-C84D-8CE0-3E02990A56B8}" srcId="{D189F9EB-87B1-F444-A408-72D2026A341F}" destId="{752E47B2-07F6-B942-BB74-AA2E93EF4B65}" srcOrd="2" destOrd="0" parTransId="{211EDB7D-0071-BB49-8EE9-AEBC9F290C92}" sibTransId="{0CA963DB-211F-5D4F-AA21-2778235F237A}"/>
    <dgm:cxn modelId="{7E94BD27-6514-F248-A8C9-DFCF2F771412}" srcId="{D189F9EB-87B1-F444-A408-72D2026A341F}" destId="{2982CB36-AE92-484C-B997-F48DB640AEA5}" srcOrd="1" destOrd="0" parTransId="{10AC1988-0110-A745-A3F4-9311A53714A5}" sibTransId="{C2B0CA2D-B9C9-6845-8E29-ABCDC41DD0DC}"/>
    <dgm:cxn modelId="{C4ECE42C-BF95-1144-9F79-B339BEE330D8}" type="presOf" srcId="{0CA963DB-211F-5D4F-AA21-2778235F237A}" destId="{52B040ED-4F34-F147-AD79-632363C6D2EB}" srcOrd="0" destOrd="0" presId="urn:microsoft.com/office/officeart/2005/8/layout/bProcess3"/>
    <dgm:cxn modelId="{C482542D-F679-0C41-91A4-23AC13E79C8C}" type="presOf" srcId="{46257937-C2F8-4C4A-BBA2-32A99AEDC4D6}" destId="{A43A8CFF-FC4F-2F43-97CD-99F2D81A4845}" srcOrd="0" destOrd="0" presId="urn:microsoft.com/office/officeart/2005/8/layout/bProcess3"/>
    <dgm:cxn modelId="{E0A02236-A5F2-4549-82AE-7DDD355BC638}" type="presOf" srcId="{C2B0CA2D-B9C9-6845-8E29-ABCDC41DD0DC}" destId="{E2BA67EA-F288-B44B-B052-457968311AB7}" srcOrd="1" destOrd="0" presId="urn:microsoft.com/office/officeart/2005/8/layout/bProcess3"/>
    <dgm:cxn modelId="{87D28142-6B37-3443-AF3B-122D0544A211}" type="presOf" srcId="{6ADAA2F5-1DB7-7646-B700-2A0AADC7F9DF}" destId="{DD53E53B-4099-E94D-B0A1-31164A713063}" srcOrd="0" destOrd="0" presId="urn:microsoft.com/office/officeart/2005/8/layout/bProcess3"/>
    <dgm:cxn modelId="{A61E074A-92B8-9647-9FB4-46E20EF900A7}" type="presOf" srcId="{755BE157-51AA-B74C-9B14-9EACDF5B25FA}" destId="{D305B5D4-ABA1-F743-B693-E50FD6CFCAE6}" srcOrd="0" destOrd="0" presId="urn:microsoft.com/office/officeart/2005/8/layout/bProcess3"/>
    <dgm:cxn modelId="{974E8457-C16F-234D-BE8F-2C549B87EBEE}" type="presOf" srcId="{46257937-C2F8-4C4A-BBA2-32A99AEDC4D6}" destId="{7FC0C583-98B3-0442-ADA4-EFF1B411EB64}" srcOrd="1" destOrd="0" presId="urn:microsoft.com/office/officeart/2005/8/layout/bProcess3"/>
    <dgm:cxn modelId="{4470725F-510E-C142-B4E9-FFA9700CF0FD}" type="presOf" srcId="{752E47B2-07F6-B942-BB74-AA2E93EF4B65}" destId="{41D87323-06DA-204F-A4E4-6EDB3301EC57}" srcOrd="0" destOrd="0" presId="urn:microsoft.com/office/officeart/2005/8/layout/bProcess3"/>
    <dgm:cxn modelId="{1446A071-4B62-F544-B532-19E40B788ADD}" srcId="{D189F9EB-87B1-F444-A408-72D2026A341F}" destId="{6ADAA2F5-1DB7-7646-B700-2A0AADC7F9DF}" srcOrd="0" destOrd="0" parTransId="{5A78B550-5277-C24D-9355-70B82D17EEA3}" sibTransId="{755BE157-51AA-B74C-9B14-9EACDF5B25FA}"/>
    <dgm:cxn modelId="{4631C885-A2FE-DF4B-BD0F-54CC2F2DE1AB}" srcId="{D189F9EB-87B1-F444-A408-72D2026A341F}" destId="{580CD9E1-BB1C-4942-879E-4B00A7C61D85}" srcOrd="5" destOrd="0" parTransId="{63EE7CAE-2EBF-2F41-A9C5-8D213D32FC77}" sibTransId="{8DB9FCE8-CFBC-2741-A0CB-9E064862531D}"/>
    <dgm:cxn modelId="{B2FA4F96-1451-7E4E-B15C-6B599581EE38}" type="presOf" srcId="{3123947D-8103-CB45-B598-61DB27789EFA}" destId="{CA11690B-9A98-1D4A-A9D9-CD795123763F}" srcOrd="0" destOrd="0" presId="urn:microsoft.com/office/officeart/2005/8/layout/bProcess3"/>
    <dgm:cxn modelId="{32DE939F-3D03-E542-B142-5EEBB43BA081}" type="presOf" srcId="{C2B0CA2D-B9C9-6845-8E29-ABCDC41DD0DC}" destId="{B7881FFD-98DF-0C42-A216-37BD248D6972}" srcOrd="0" destOrd="0" presId="urn:microsoft.com/office/officeart/2005/8/layout/bProcess3"/>
    <dgm:cxn modelId="{06A37BA4-FA9D-1549-8681-167508F9F4BF}" srcId="{D189F9EB-87B1-F444-A408-72D2026A341F}" destId="{FFD3A9B5-741B-8D4A-8EFB-96BD6F41C81C}" srcOrd="4" destOrd="0" parTransId="{9F211BB4-CE3A-464E-A192-00C6BB835B38}" sibTransId="{A70A955E-B826-0D4F-8BFC-806ADB530831}"/>
    <dgm:cxn modelId="{C6100EA9-27A9-8043-BE61-4BA363C8D26E}" type="presOf" srcId="{A70A955E-B826-0D4F-8BFC-806ADB530831}" destId="{89B1359F-775E-B544-935E-7DF47579B735}" srcOrd="0" destOrd="0" presId="urn:microsoft.com/office/officeart/2005/8/layout/bProcess3"/>
    <dgm:cxn modelId="{28D1C8B5-E12B-B34D-84C7-0D3C647960CF}" type="presOf" srcId="{D189F9EB-87B1-F444-A408-72D2026A341F}" destId="{93DCBB0F-C6DF-914E-AA63-F754116ADE92}" srcOrd="0" destOrd="0" presId="urn:microsoft.com/office/officeart/2005/8/layout/bProcess3"/>
    <dgm:cxn modelId="{B0E9B4C0-993B-3E49-9AC8-AD26DA5075DE}" type="presOf" srcId="{0CA963DB-211F-5D4F-AA21-2778235F237A}" destId="{F062E363-5187-FF4F-AF91-2B88DD0D8F5E}" srcOrd="1" destOrd="0" presId="urn:microsoft.com/office/officeart/2005/8/layout/bProcess3"/>
    <dgm:cxn modelId="{155231C4-07C2-BE43-907B-239829F1DA4B}" type="presOf" srcId="{FFD3A9B5-741B-8D4A-8EFB-96BD6F41C81C}" destId="{D7BB4F50-90FC-9141-A6D6-6E356654365E}" srcOrd="0" destOrd="0" presId="urn:microsoft.com/office/officeart/2005/8/layout/bProcess3"/>
    <dgm:cxn modelId="{8BB8C2C8-1E21-3C46-BBC9-568393227781}" srcId="{D189F9EB-87B1-F444-A408-72D2026A341F}" destId="{3123947D-8103-CB45-B598-61DB27789EFA}" srcOrd="3" destOrd="0" parTransId="{C340CBE2-A581-944B-819E-6DA18C1CD8A7}" sibTransId="{46257937-C2F8-4C4A-BBA2-32A99AEDC4D6}"/>
    <dgm:cxn modelId="{BA784CDA-5AD1-9443-94D0-43F2B7286DF6}" type="presOf" srcId="{A70A955E-B826-0D4F-8BFC-806ADB530831}" destId="{FA88F9DE-8C6D-B04D-9C6D-4DE1B505B8AF}" srcOrd="1" destOrd="0" presId="urn:microsoft.com/office/officeart/2005/8/layout/bProcess3"/>
    <dgm:cxn modelId="{C3EDC9ED-BA53-CC4A-8A43-50D11F183862}" type="presOf" srcId="{2982CB36-AE92-484C-B997-F48DB640AEA5}" destId="{56C46460-B448-1541-90F2-1B8A12F6F5F9}" srcOrd="0" destOrd="0" presId="urn:microsoft.com/office/officeart/2005/8/layout/bProcess3"/>
    <dgm:cxn modelId="{1B805DEF-3AC4-8847-B546-9ED6034B5593}" type="presOf" srcId="{755BE157-51AA-B74C-9B14-9EACDF5B25FA}" destId="{B7A19393-70E2-184B-9EB4-2D8A7E7D327C}" srcOrd="1" destOrd="0" presId="urn:microsoft.com/office/officeart/2005/8/layout/bProcess3"/>
    <dgm:cxn modelId="{970ED7FC-AA2E-4147-BBE2-14A542931054}" type="presOf" srcId="{580CD9E1-BB1C-4942-879E-4B00A7C61D85}" destId="{CDB15F45-07C1-1F41-9211-5E5CF12FD7B5}" srcOrd="0" destOrd="0" presId="urn:microsoft.com/office/officeart/2005/8/layout/bProcess3"/>
    <dgm:cxn modelId="{98142834-9B0C-704A-B050-D565FA2D22AF}" type="presParOf" srcId="{93DCBB0F-C6DF-914E-AA63-F754116ADE92}" destId="{DD53E53B-4099-E94D-B0A1-31164A713063}" srcOrd="0" destOrd="0" presId="urn:microsoft.com/office/officeart/2005/8/layout/bProcess3"/>
    <dgm:cxn modelId="{4CF2E23D-DE7C-1246-8A13-A2B0ABF4E69F}" type="presParOf" srcId="{93DCBB0F-C6DF-914E-AA63-F754116ADE92}" destId="{D305B5D4-ABA1-F743-B693-E50FD6CFCAE6}" srcOrd="1" destOrd="0" presId="urn:microsoft.com/office/officeart/2005/8/layout/bProcess3"/>
    <dgm:cxn modelId="{F850B590-3ED0-974F-A319-46A71DC5A432}" type="presParOf" srcId="{D305B5D4-ABA1-F743-B693-E50FD6CFCAE6}" destId="{B7A19393-70E2-184B-9EB4-2D8A7E7D327C}" srcOrd="0" destOrd="0" presId="urn:microsoft.com/office/officeart/2005/8/layout/bProcess3"/>
    <dgm:cxn modelId="{43F4F2EF-FFD4-424F-A65E-363CE93CF1C3}" type="presParOf" srcId="{93DCBB0F-C6DF-914E-AA63-F754116ADE92}" destId="{56C46460-B448-1541-90F2-1B8A12F6F5F9}" srcOrd="2" destOrd="0" presId="urn:microsoft.com/office/officeart/2005/8/layout/bProcess3"/>
    <dgm:cxn modelId="{95AC9E45-1AD1-4B4F-A699-23E58DA17AD9}" type="presParOf" srcId="{93DCBB0F-C6DF-914E-AA63-F754116ADE92}" destId="{B7881FFD-98DF-0C42-A216-37BD248D6972}" srcOrd="3" destOrd="0" presId="urn:microsoft.com/office/officeart/2005/8/layout/bProcess3"/>
    <dgm:cxn modelId="{ECBB2BAB-221F-5D44-B60C-B3741561702C}" type="presParOf" srcId="{B7881FFD-98DF-0C42-A216-37BD248D6972}" destId="{E2BA67EA-F288-B44B-B052-457968311AB7}" srcOrd="0" destOrd="0" presId="urn:microsoft.com/office/officeart/2005/8/layout/bProcess3"/>
    <dgm:cxn modelId="{A02FD76C-9188-6744-867E-B238B2165900}" type="presParOf" srcId="{93DCBB0F-C6DF-914E-AA63-F754116ADE92}" destId="{41D87323-06DA-204F-A4E4-6EDB3301EC57}" srcOrd="4" destOrd="0" presId="urn:microsoft.com/office/officeart/2005/8/layout/bProcess3"/>
    <dgm:cxn modelId="{12B5C2E8-ECE4-F445-8DDF-C01D7E634C4E}" type="presParOf" srcId="{93DCBB0F-C6DF-914E-AA63-F754116ADE92}" destId="{52B040ED-4F34-F147-AD79-632363C6D2EB}" srcOrd="5" destOrd="0" presId="urn:microsoft.com/office/officeart/2005/8/layout/bProcess3"/>
    <dgm:cxn modelId="{5F6D8DDC-91E5-7349-84DF-4E2CD5D161A6}" type="presParOf" srcId="{52B040ED-4F34-F147-AD79-632363C6D2EB}" destId="{F062E363-5187-FF4F-AF91-2B88DD0D8F5E}" srcOrd="0" destOrd="0" presId="urn:microsoft.com/office/officeart/2005/8/layout/bProcess3"/>
    <dgm:cxn modelId="{FAF33816-5F49-D84F-9324-5ABB0FAF05CA}" type="presParOf" srcId="{93DCBB0F-C6DF-914E-AA63-F754116ADE92}" destId="{CA11690B-9A98-1D4A-A9D9-CD795123763F}" srcOrd="6" destOrd="0" presId="urn:microsoft.com/office/officeart/2005/8/layout/bProcess3"/>
    <dgm:cxn modelId="{8980DA30-7A3C-2049-8D9C-439A0EA6A4E3}" type="presParOf" srcId="{93DCBB0F-C6DF-914E-AA63-F754116ADE92}" destId="{A43A8CFF-FC4F-2F43-97CD-99F2D81A4845}" srcOrd="7" destOrd="0" presId="urn:microsoft.com/office/officeart/2005/8/layout/bProcess3"/>
    <dgm:cxn modelId="{049A2404-E46C-BB45-833F-79A40E82D8E1}" type="presParOf" srcId="{A43A8CFF-FC4F-2F43-97CD-99F2D81A4845}" destId="{7FC0C583-98B3-0442-ADA4-EFF1B411EB64}" srcOrd="0" destOrd="0" presId="urn:microsoft.com/office/officeart/2005/8/layout/bProcess3"/>
    <dgm:cxn modelId="{FECF051B-9A41-E44F-898D-114448560D56}" type="presParOf" srcId="{93DCBB0F-C6DF-914E-AA63-F754116ADE92}" destId="{D7BB4F50-90FC-9141-A6D6-6E356654365E}" srcOrd="8" destOrd="0" presId="urn:microsoft.com/office/officeart/2005/8/layout/bProcess3"/>
    <dgm:cxn modelId="{95E186A6-9E65-B847-92C7-0C0093178C5C}" type="presParOf" srcId="{93DCBB0F-C6DF-914E-AA63-F754116ADE92}" destId="{89B1359F-775E-B544-935E-7DF47579B735}" srcOrd="9" destOrd="0" presId="urn:microsoft.com/office/officeart/2005/8/layout/bProcess3"/>
    <dgm:cxn modelId="{D4ACB594-4494-4447-8AAE-E8151381B2E6}" type="presParOf" srcId="{89B1359F-775E-B544-935E-7DF47579B735}" destId="{FA88F9DE-8C6D-B04D-9C6D-4DE1B505B8AF}" srcOrd="0" destOrd="0" presId="urn:microsoft.com/office/officeart/2005/8/layout/bProcess3"/>
    <dgm:cxn modelId="{EC26EFCA-01C5-414D-95C8-1E22F9940C24}" type="presParOf" srcId="{93DCBB0F-C6DF-914E-AA63-F754116ADE92}" destId="{CDB15F45-07C1-1F41-9211-5E5CF12FD7B5}" srcOrd="10" destOrd="0" presId="urn:microsoft.com/office/officeart/2005/8/layout/b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05B5D4-ABA1-F743-B693-E50FD6CFCAE6}">
      <dsp:nvSpPr>
        <dsp:cNvPr id="0" name=""/>
        <dsp:cNvSpPr/>
      </dsp:nvSpPr>
      <dsp:spPr>
        <a:xfrm>
          <a:off x="4531466" y="1120077"/>
          <a:ext cx="860693" cy="91440"/>
        </a:xfrm>
        <a:custGeom>
          <a:avLst/>
          <a:gdLst/>
          <a:ahLst/>
          <a:cxnLst/>
          <a:rect l="0" t="0" r="0" b="0"/>
          <a:pathLst>
            <a:path>
              <a:moveTo>
                <a:pt x="0" y="45720"/>
              </a:moveTo>
              <a:lnTo>
                <a:pt x="86069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9530" y="1161340"/>
        <a:ext cx="44564" cy="8912"/>
      </dsp:txXfrm>
    </dsp:sp>
    <dsp:sp modelId="{DD53E53B-4099-E94D-B0A1-31164A713063}">
      <dsp:nvSpPr>
        <dsp:cNvPr id="0" name=""/>
        <dsp:cNvSpPr/>
      </dsp:nvSpPr>
      <dsp:spPr>
        <a:xfrm>
          <a:off x="658077" y="3240"/>
          <a:ext cx="3875189" cy="2325113"/>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2928" tIns="312928" rIns="312928" bIns="312928" numCol="1" spcCol="1270" anchor="ctr" anchorCtr="0">
          <a:noAutofit/>
        </a:bodyPr>
        <a:lstStyle/>
        <a:p>
          <a:pPr marL="0" lvl="0" indent="0" algn="ctr" defTabSz="1955800">
            <a:lnSpc>
              <a:spcPct val="90000"/>
            </a:lnSpc>
            <a:spcBef>
              <a:spcPct val="0"/>
            </a:spcBef>
            <a:spcAft>
              <a:spcPct val="35000"/>
            </a:spcAft>
            <a:buNone/>
          </a:pPr>
          <a:r>
            <a:rPr lang="en-US" sz="4400" kern="1200" dirty="0"/>
            <a:t>Data Cleaning - SQL</a:t>
          </a:r>
        </a:p>
      </dsp:txBody>
      <dsp:txXfrm>
        <a:off x="658077" y="3240"/>
        <a:ext cx="3875189" cy="2325113"/>
      </dsp:txXfrm>
    </dsp:sp>
    <dsp:sp modelId="{B7881FFD-98DF-0C42-A216-37BD248D6972}">
      <dsp:nvSpPr>
        <dsp:cNvPr id="0" name=""/>
        <dsp:cNvSpPr/>
      </dsp:nvSpPr>
      <dsp:spPr>
        <a:xfrm>
          <a:off x="2595671" y="2326553"/>
          <a:ext cx="4766482" cy="860693"/>
        </a:xfrm>
        <a:custGeom>
          <a:avLst/>
          <a:gdLst/>
          <a:ahLst/>
          <a:cxnLst/>
          <a:rect l="0" t="0" r="0" b="0"/>
          <a:pathLst>
            <a:path>
              <a:moveTo>
                <a:pt x="4766482" y="0"/>
              </a:moveTo>
              <a:lnTo>
                <a:pt x="4766482" y="447446"/>
              </a:lnTo>
              <a:lnTo>
                <a:pt x="0" y="447446"/>
              </a:lnTo>
              <a:lnTo>
                <a:pt x="0" y="86069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7685" y="2752444"/>
        <a:ext cx="242454" cy="8912"/>
      </dsp:txXfrm>
    </dsp:sp>
    <dsp:sp modelId="{56C46460-B448-1541-90F2-1B8A12F6F5F9}">
      <dsp:nvSpPr>
        <dsp:cNvPr id="0" name=""/>
        <dsp:cNvSpPr/>
      </dsp:nvSpPr>
      <dsp:spPr>
        <a:xfrm>
          <a:off x="5424559" y="3240"/>
          <a:ext cx="3875189" cy="2325113"/>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Outcome Variable – Class </a:t>
          </a:r>
        </a:p>
      </dsp:txBody>
      <dsp:txXfrm>
        <a:off x="5424559" y="3240"/>
        <a:ext cx="3875189" cy="2325113"/>
      </dsp:txXfrm>
    </dsp:sp>
    <dsp:sp modelId="{52B040ED-4F34-F147-AD79-632363C6D2EB}">
      <dsp:nvSpPr>
        <dsp:cNvPr id="0" name=""/>
        <dsp:cNvSpPr/>
      </dsp:nvSpPr>
      <dsp:spPr>
        <a:xfrm>
          <a:off x="4531466" y="4336484"/>
          <a:ext cx="860693" cy="91440"/>
        </a:xfrm>
        <a:custGeom>
          <a:avLst/>
          <a:gdLst/>
          <a:ahLst/>
          <a:cxnLst/>
          <a:rect l="0" t="0" r="0" b="0"/>
          <a:pathLst>
            <a:path>
              <a:moveTo>
                <a:pt x="0" y="45720"/>
              </a:moveTo>
              <a:lnTo>
                <a:pt x="86069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9530" y="4377747"/>
        <a:ext cx="44564" cy="8912"/>
      </dsp:txXfrm>
    </dsp:sp>
    <dsp:sp modelId="{41D87323-06DA-204F-A4E4-6EDB3301EC57}">
      <dsp:nvSpPr>
        <dsp:cNvPr id="0" name=""/>
        <dsp:cNvSpPr/>
      </dsp:nvSpPr>
      <dsp:spPr>
        <a:xfrm>
          <a:off x="658077" y="3219647"/>
          <a:ext cx="3875189" cy="2325113"/>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Independent Variables – See Figure 1</a:t>
          </a:r>
        </a:p>
      </dsp:txBody>
      <dsp:txXfrm>
        <a:off x="658077" y="3219647"/>
        <a:ext cx="3875189" cy="2325113"/>
      </dsp:txXfrm>
    </dsp:sp>
    <dsp:sp modelId="{A43A8CFF-FC4F-2F43-97CD-99F2D81A4845}">
      <dsp:nvSpPr>
        <dsp:cNvPr id="0" name=""/>
        <dsp:cNvSpPr/>
      </dsp:nvSpPr>
      <dsp:spPr>
        <a:xfrm>
          <a:off x="2595671" y="5542960"/>
          <a:ext cx="4766482" cy="860693"/>
        </a:xfrm>
        <a:custGeom>
          <a:avLst/>
          <a:gdLst/>
          <a:ahLst/>
          <a:cxnLst/>
          <a:rect l="0" t="0" r="0" b="0"/>
          <a:pathLst>
            <a:path>
              <a:moveTo>
                <a:pt x="4766482" y="0"/>
              </a:moveTo>
              <a:lnTo>
                <a:pt x="4766482" y="447446"/>
              </a:lnTo>
              <a:lnTo>
                <a:pt x="0" y="447446"/>
              </a:lnTo>
              <a:lnTo>
                <a:pt x="0" y="86069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57685" y="5968851"/>
        <a:ext cx="242454" cy="8912"/>
      </dsp:txXfrm>
    </dsp:sp>
    <dsp:sp modelId="{CA11690B-9A98-1D4A-A9D9-CD795123763F}">
      <dsp:nvSpPr>
        <dsp:cNvPr id="0" name=""/>
        <dsp:cNvSpPr/>
      </dsp:nvSpPr>
      <dsp:spPr>
        <a:xfrm>
          <a:off x="5424559" y="3219647"/>
          <a:ext cx="3875189" cy="2325113"/>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Logistic Regression Models - SAS</a:t>
          </a:r>
        </a:p>
      </dsp:txBody>
      <dsp:txXfrm>
        <a:off x="5424559" y="3219647"/>
        <a:ext cx="3875189" cy="2325113"/>
      </dsp:txXfrm>
    </dsp:sp>
    <dsp:sp modelId="{89B1359F-775E-B544-935E-7DF47579B735}">
      <dsp:nvSpPr>
        <dsp:cNvPr id="0" name=""/>
        <dsp:cNvSpPr/>
      </dsp:nvSpPr>
      <dsp:spPr>
        <a:xfrm>
          <a:off x="4531466" y="7552890"/>
          <a:ext cx="860693" cy="91440"/>
        </a:xfrm>
        <a:custGeom>
          <a:avLst/>
          <a:gdLst/>
          <a:ahLst/>
          <a:cxnLst/>
          <a:rect l="0" t="0" r="0" b="0"/>
          <a:pathLst>
            <a:path>
              <a:moveTo>
                <a:pt x="0" y="45720"/>
              </a:moveTo>
              <a:lnTo>
                <a:pt x="860693"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939530" y="7594154"/>
        <a:ext cx="44564" cy="8912"/>
      </dsp:txXfrm>
    </dsp:sp>
    <dsp:sp modelId="{D7BB4F50-90FC-9141-A6D6-6E356654365E}">
      <dsp:nvSpPr>
        <dsp:cNvPr id="0" name=""/>
        <dsp:cNvSpPr/>
      </dsp:nvSpPr>
      <dsp:spPr>
        <a:xfrm>
          <a:off x="658077" y="6436054"/>
          <a:ext cx="3875189" cy="2325113"/>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Diagnostic tests</a:t>
          </a:r>
        </a:p>
      </dsp:txBody>
      <dsp:txXfrm>
        <a:off x="658077" y="6436054"/>
        <a:ext cx="3875189" cy="2325113"/>
      </dsp:txXfrm>
    </dsp:sp>
    <dsp:sp modelId="{CDB15F45-07C1-1F41-9211-5E5CF12FD7B5}">
      <dsp:nvSpPr>
        <dsp:cNvPr id="0" name=""/>
        <dsp:cNvSpPr/>
      </dsp:nvSpPr>
      <dsp:spPr>
        <a:xfrm>
          <a:off x="5424559" y="6436054"/>
          <a:ext cx="3875189" cy="2325113"/>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592" tIns="291592" rIns="291592" bIns="291592" numCol="1" spcCol="1270" anchor="ctr" anchorCtr="0">
          <a:noAutofit/>
        </a:bodyPr>
        <a:lstStyle/>
        <a:p>
          <a:pPr marL="0" lvl="0" indent="0" algn="ctr" defTabSz="1822450">
            <a:lnSpc>
              <a:spcPct val="90000"/>
            </a:lnSpc>
            <a:spcBef>
              <a:spcPct val="0"/>
            </a:spcBef>
            <a:spcAft>
              <a:spcPct val="35000"/>
            </a:spcAft>
            <a:buNone/>
          </a:pPr>
          <a:r>
            <a:rPr lang="en-US" sz="4100" kern="1200" dirty="0"/>
            <a:t>Chi Square Tests </a:t>
          </a:r>
        </a:p>
      </dsp:txBody>
      <dsp:txXfrm>
        <a:off x="5424559" y="6436054"/>
        <a:ext cx="3875189" cy="2325113"/>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a:defPPr>
            <a:lvl1pPr algn="r">
              <a:defRPr sz="1200"/>
            </a:lvl1pPr>
          </a:lstStyle>
          <a:p>
            <a:fld id="{302F586B-0015-43FB-918D-31E1A09780E3}" type="datetimeFigureOut">
              <a:rPr lang="en-US" smtClean="0"/>
              <a:t>9/7/25</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4D94728C-796A-2C45-8746-3D2F8DEDB1F9}" type="datetimeFigureOut">
              <a:rPr lang="en-US" smtClean="0"/>
              <a:t>9/7/25</a:t>
            </a:fld>
            <a:endParaRPr lang="en-US"/>
          </a:p>
        </p:txBody>
      </p:sp>
      <p:sp>
        <p:nvSpPr>
          <p:cNvPr id="4" name="Slide Image Placeholder 3"/>
          <p:cNvSpPr>
            <a:spLocks noGrp="1" noRot="1" noChangeAspect="1"/>
          </p:cNvSpPr>
          <p:nvPr>
            <p:ph type="sldImg" idx="2"/>
          </p:nvPr>
        </p:nvSpPr>
        <p:spPr>
          <a:xfrm>
            <a:off x="1419225" y="1158875"/>
            <a:ext cx="4171950" cy="31289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62463"/>
            <a:ext cx="5607050" cy="3649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05863"/>
            <a:ext cx="3038475" cy="4651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05863"/>
            <a:ext cx="3038475" cy="465137"/>
          </a:xfrm>
          <a:prstGeom prst="rect">
            <a:avLst/>
          </a:prstGeom>
        </p:spPr>
        <p:txBody>
          <a:bodyPr vert="horz" lIns="91440" tIns="45720" rIns="91440" bIns="45720" rtlCol="0" anchor="b"/>
          <a:lstStyle>
            <a:lvl1pPr algn="r">
              <a:defRPr sz="1200"/>
            </a:lvl1pPr>
          </a:lstStyle>
          <a:p>
            <a:fld id="{FD47E8AA-FE1F-1F42-A04E-9399B81A9FC7}" type="slidenum">
              <a:rPr lang="en-US" smtClean="0"/>
              <a:t>‹#›</a:t>
            </a:fld>
            <a:endParaRPr lang="en-US"/>
          </a:p>
        </p:txBody>
      </p:sp>
    </p:spTree>
    <p:extLst>
      <p:ext uri="{BB962C8B-B14F-4D97-AF65-F5344CB8AC3E}">
        <p14:creationId xmlns:p14="http://schemas.microsoft.com/office/powerpoint/2010/main" val="2877348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47E8AA-FE1F-1F42-A04E-9399B81A9FC7}" type="slidenum">
              <a:rPr lang="en-US" smtClean="0"/>
              <a:t>1</a:t>
            </a:fld>
            <a:endParaRPr lang="en-US"/>
          </a:p>
        </p:txBody>
      </p:sp>
    </p:spTree>
    <p:extLst>
      <p:ext uri="{BB962C8B-B14F-4D97-AF65-F5344CB8AC3E}">
        <p14:creationId xmlns:p14="http://schemas.microsoft.com/office/powerpoint/2010/main" val="3390230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883119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50473177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12" y="4221482"/>
            <a:ext cx="47404018" cy="89877900"/>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10530847" y="4221482"/>
            <a:ext cx="141480542" cy="89877900"/>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64019622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7376048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37"/>
            <a:ext cx="37307521" cy="6537960"/>
          </a:xfrm>
        </p:spPr>
        <p:txBody>
          <a:bodyPr anchor="t"/>
          <a:lstStyle>
            <a:defPPr>
              <a:defRPr kern="1200"/>
            </a:defPPr>
            <a:lvl1pPr algn="l">
              <a:defRPr sz="16500" b="1" cap="all"/>
            </a:lvl1pPr>
          </a:lstStyle>
          <a:p>
            <a:r>
              <a:rPr lang="en-US"/>
              <a:t>Click to edit Master title style</a:t>
            </a:r>
          </a:p>
        </p:txBody>
      </p:sp>
      <p:sp>
        <p:nvSpPr>
          <p:cNvPr id="3" name="Text Placeholder 2"/>
          <p:cNvSpPr>
            <a:spLocks noGrp="1"/>
          </p:cNvSpPr>
          <p:nvPr>
            <p:ph type="body" idx="1"/>
          </p:nvPr>
        </p:nvSpPr>
        <p:spPr>
          <a:xfrm>
            <a:off x="3467102" y="13952224"/>
            <a:ext cx="37307521" cy="7200897"/>
          </a:xfrm>
        </p:spPr>
        <p:txBody>
          <a:bodyPr anchor="b"/>
          <a:lstStyle>
            <a:defPPr>
              <a:defRPr kern="1200"/>
            </a:defPPr>
            <a:lvl1pPr marL="0" indent="0">
              <a:buNone/>
              <a:defRPr sz="8200">
                <a:solidFill>
                  <a:schemeClr val="tx1">
                    <a:tint val="75000"/>
                  </a:schemeClr>
                </a:solidFill>
              </a:defRPr>
            </a:lvl1pPr>
            <a:lvl2pPr marL="1878667" indent="0">
              <a:buNone/>
              <a:defRPr sz="7400">
                <a:solidFill>
                  <a:schemeClr val="tx1">
                    <a:tint val="75000"/>
                  </a:schemeClr>
                </a:solidFill>
              </a:defRPr>
            </a:lvl2pPr>
            <a:lvl3pPr marL="3757334" indent="0">
              <a:buNone/>
              <a:defRPr sz="6600">
                <a:solidFill>
                  <a:schemeClr val="tx1">
                    <a:tint val="75000"/>
                  </a:schemeClr>
                </a:solidFill>
              </a:defRPr>
            </a:lvl3pPr>
            <a:lvl4pPr marL="5636001" indent="0">
              <a:buNone/>
              <a:defRPr sz="5800">
                <a:solidFill>
                  <a:schemeClr val="tx1">
                    <a:tint val="75000"/>
                  </a:schemeClr>
                </a:solidFill>
              </a:defRPr>
            </a:lvl4pPr>
            <a:lvl5pPr marL="7514669" indent="0">
              <a:buNone/>
              <a:defRPr sz="5800">
                <a:solidFill>
                  <a:schemeClr val="tx1">
                    <a:tint val="75000"/>
                  </a:schemeClr>
                </a:solidFill>
              </a:defRPr>
            </a:lvl5pPr>
            <a:lvl6pPr marL="9393336" indent="0">
              <a:buNone/>
              <a:defRPr sz="5800">
                <a:solidFill>
                  <a:schemeClr val="tx1">
                    <a:tint val="75000"/>
                  </a:schemeClr>
                </a:solidFill>
              </a:defRPr>
            </a:lvl6pPr>
            <a:lvl7pPr marL="11272007" indent="0">
              <a:buNone/>
              <a:defRPr sz="5800">
                <a:solidFill>
                  <a:schemeClr val="tx1">
                    <a:tint val="75000"/>
                  </a:schemeClr>
                </a:solidFill>
              </a:defRPr>
            </a:lvl7pPr>
            <a:lvl8pPr marL="13150673" indent="0">
              <a:buNone/>
              <a:defRPr sz="5800">
                <a:solidFill>
                  <a:schemeClr val="tx1">
                    <a:tint val="75000"/>
                  </a:schemeClr>
                </a:solidFill>
              </a:defRPr>
            </a:lvl8pPr>
            <a:lvl9pPr marL="15029342" indent="0">
              <a:buNone/>
              <a:defRPr sz="5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69406223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10530842" y="24582121"/>
            <a:ext cx="94442279" cy="69517264"/>
          </a:xfrm>
        </p:spPr>
        <p:txBody>
          <a:bodyPr/>
          <a:lstStyle>
            <a:defPPr>
              <a:defRPr kern="1200"/>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24582121"/>
            <a:ext cx="94442279" cy="69517264"/>
          </a:xfrm>
        </p:spPr>
        <p:txBody>
          <a:bodyPr/>
          <a:lstStyle>
            <a:defPPr>
              <a:defRPr kern="1200"/>
            </a:defPPr>
            <a:lvl1pPr>
              <a:defRPr sz="11500"/>
            </a:lvl1pPr>
            <a:lvl2pPr>
              <a:defRPr sz="9900"/>
            </a:lvl2pPr>
            <a:lvl3pPr>
              <a:defRPr sz="820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91297702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3"/>
            <a:ext cx="39502079"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560" y="7368543"/>
            <a:ext cx="19392902" cy="3070857"/>
          </a:xfrm>
        </p:spPr>
        <p:txBody>
          <a:bodyPr anchor="b"/>
          <a:lstStyle>
            <a:defPPr>
              <a:defRPr kern="1200"/>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3"/>
          </a:xfrm>
        </p:spPr>
        <p:txBody>
          <a:bodyPr/>
          <a:lstStyle>
            <a:defPPr>
              <a:defRPr kern="1200"/>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a:defPPr>
            <a:lvl1pPr marL="0" indent="0">
              <a:buNone/>
              <a:defRPr sz="9900" b="1"/>
            </a:lvl1pPr>
            <a:lvl2pPr marL="1878667" indent="0">
              <a:buNone/>
              <a:defRPr sz="8200" b="1"/>
            </a:lvl2pPr>
            <a:lvl3pPr marL="3757334" indent="0">
              <a:buNone/>
              <a:defRPr sz="7400" b="1"/>
            </a:lvl3pPr>
            <a:lvl4pPr marL="5636001" indent="0">
              <a:buNone/>
              <a:defRPr sz="6600" b="1"/>
            </a:lvl4pPr>
            <a:lvl5pPr marL="7514669" indent="0">
              <a:buNone/>
              <a:defRPr sz="6600" b="1"/>
            </a:lvl5pPr>
            <a:lvl6pPr marL="9393336" indent="0">
              <a:buNone/>
              <a:defRPr sz="6600" b="1"/>
            </a:lvl6pPr>
            <a:lvl7pPr marL="11272007" indent="0">
              <a:buNone/>
              <a:defRPr sz="6600" b="1"/>
            </a:lvl7pPr>
            <a:lvl8pPr marL="13150673" indent="0">
              <a:buNone/>
              <a:defRPr sz="6600" b="1"/>
            </a:lvl8pPr>
            <a:lvl9pPr marL="15029342" indent="0">
              <a:buNone/>
              <a:defRPr sz="660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a:defPPr>
            <a:lvl1pPr>
              <a:defRPr sz="9900"/>
            </a:lvl1pPr>
            <a:lvl2pPr>
              <a:defRPr sz="8200"/>
            </a:lvl2pPr>
            <a:lvl3pPr>
              <a:defRPr sz="7400"/>
            </a:lvl3pPr>
            <a:lvl4pPr>
              <a:defRPr sz="6600"/>
            </a:lvl4pPr>
            <a:lvl5pPr>
              <a:defRPr sz="6600"/>
            </a:lvl5pPr>
            <a:lvl6pPr>
              <a:defRPr sz="6600"/>
            </a:lvl6pPr>
            <a:lvl7pPr>
              <a:defRPr sz="6600"/>
            </a:lvl7pPr>
            <a:lvl8pPr>
              <a:defRPr sz="6600"/>
            </a:lvl8pPr>
            <a:lvl9pPr>
              <a:defRPr sz="6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21792743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681841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19346181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defPPr>
              <a:defRPr kern="1200"/>
            </a:defPPr>
            <a:lvl1pPr algn="l">
              <a:defRPr sz="8200" b="1"/>
            </a:lvl1pPr>
          </a:lstStyle>
          <a:p>
            <a:r>
              <a:rPr lang="en-US"/>
              <a:t>Click to edit Master title style</a:t>
            </a:r>
          </a:p>
        </p:txBody>
      </p:sp>
      <p:sp>
        <p:nvSpPr>
          <p:cNvPr id="3" name="Content Placeholder 2"/>
          <p:cNvSpPr>
            <a:spLocks noGrp="1"/>
          </p:cNvSpPr>
          <p:nvPr>
            <p:ph idx="1"/>
          </p:nvPr>
        </p:nvSpPr>
        <p:spPr>
          <a:xfrm>
            <a:off x="17160239" y="1310641"/>
            <a:ext cx="24536400" cy="28094942"/>
          </a:xfrm>
        </p:spPr>
        <p:txBody>
          <a:bodyPr/>
          <a:lstStyle>
            <a:defPPr>
              <a:defRPr kern="1200"/>
            </a:defPPr>
            <a:lvl1pPr>
              <a:defRPr sz="132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1"/>
            <a:ext cx="14439902" cy="22517103"/>
          </a:xfrm>
        </p:spPr>
        <p:txBody>
          <a:bodyPr/>
          <a:lstStyle>
            <a:defPPr>
              <a:defRPr kern="1200"/>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83683981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1" cy="2720343"/>
          </a:xfrm>
        </p:spPr>
        <p:txBody>
          <a:bodyPr anchor="b"/>
          <a:lstStyle>
            <a:defPPr>
              <a:defRPr kern="1200"/>
            </a:defPPr>
            <a:lvl1pPr algn="l">
              <a:defRPr sz="8200" b="1"/>
            </a:lvl1pPr>
          </a:lstStyle>
          <a:p>
            <a:r>
              <a:rPr lang="en-US"/>
              <a:t>Click to edit Master title style</a:t>
            </a:r>
          </a:p>
        </p:txBody>
      </p:sp>
      <p:sp>
        <p:nvSpPr>
          <p:cNvPr id="3" name="Picture Placeholder 2"/>
          <p:cNvSpPr>
            <a:spLocks noGrp="1"/>
          </p:cNvSpPr>
          <p:nvPr>
            <p:ph type="pic" idx="1"/>
          </p:nvPr>
        </p:nvSpPr>
        <p:spPr>
          <a:xfrm>
            <a:off x="8602982" y="2941320"/>
            <a:ext cx="26334721" cy="19751039"/>
          </a:xfrm>
        </p:spPr>
        <p:txBody>
          <a:bodyPr/>
          <a:lstStyle>
            <a:defPPr>
              <a:defRPr kern="1200"/>
            </a:defPPr>
            <a:lvl1pPr marL="0" indent="0">
              <a:buNone/>
              <a:defRPr sz="13200"/>
            </a:lvl1pPr>
            <a:lvl2pPr marL="1878667" indent="0">
              <a:buNone/>
              <a:defRPr sz="11500"/>
            </a:lvl2pPr>
            <a:lvl3pPr marL="3757334" indent="0">
              <a:buNone/>
              <a:defRPr sz="9900"/>
            </a:lvl3pPr>
            <a:lvl4pPr marL="5636001" indent="0">
              <a:buNone/>
              <a:defRPr sz="8200"/>
            </a:lvl4pPr>
            <a:lvl5pPr marL="7514669" indent="0">
              <a:buNone/>
              <a:defRPr sz="8200"/>
            </a:lvl5pPr>
            <a:lvl6pPr marL="9393336" indent="0">
              <a:buNone/>
              <a:defRPr sz="8200"/>
            </a:lvl6pPr>
            <a:lvl7pPr marL="11272007" indent="0">
              <a:buNone/>
              <a:defRPr sz="8200"/>
            </a:lvl7pPr>
            <a:lvl8pPr marL="13150673" indent="0">
              <a:buNone/>
              <a:defRPr sz="8200"/>
            </a:lvl8pPr>
            <a:lvl9pPr marL="15029342" indent="0">
              <a:buNone/>
              <a:defRPr sz="8200"/>
            </a:lvl9pPr>
          </a:lstStyle>
          <a:p>
            <a:endParaRPr lang="en-US"/>
          </a:p>
        </p:txBody>
      </p:sp>
      <p:sp>
        <p:nvSpPr>
          <p:cNvPr id="4" name="Text Placeholder 3"/>
          <p:cNvSpPr>
            <a:spLocks noGrp="1"/>
          </p:cNvSpPr>
          <p:nvPr>
            <p:ph type="body" sz="half" idx="2"/>
          </p:nvPr>
        </p:nvSpPr>
        <p:spPr>
          <a:xfrm>
            <a:off x="8602982" y="25763223"/>
            <a:ext cx="26334721" cy="3863337"/>
          </a:xfrm>
        </p:spPr>
        <p:txBody>
          <a:bodyPr/>
          <a:lstStyle>
            <a:defPPr>
              <a:defRPr kern="1200"/>
            </a:defPPr>
            <a:lvl1pPr marL="0" indent="0">
              <a:buNone/>
              <a:defRPr sz="5800"/>
            </a:lvl1pPr>
            <a:lvl2pPr marL="1878667" indent="0">
              <a:buNone/>
              <a:defRPr sz="4900"/>
            </a:lvl2pPr>
            <a:lvl3pPr marL="3757334" indent="0">
              <a:buNone/>
              <a:defRPr sz="4100"/>
            </a:lvl3pPr>
            <a:lvl4pPr marL="5636001" indent="0">
              <a:buNone/>
              <a:defRPr sz="3700"/>
            </a:lvl4pPr>
            <a:lvl5pPr marL="7514669" indent="0">
              <a:buNone/>
              <a:defRPr sz="3700"/>
            </a:lvl5pPr>
            <a:lvl6pPr marL="9393336" indent="0">
              <a:buNone/>
              <a:defRPr sz="3700"/>
            </a:lvl6pPr>
            <a:lvl7pPr marL="11272007" indent="0">
              <a:buNone/>
              <a:defRPr sz="3700"/>
            </a:lvl7pPr>
            <a:lvl8pPr marL="13150673" indent="0">
              <a:buNone/>
              <a:defRPr sz="3700"/>
            </a:lvl8pPr>
            <a:lvl9pPr marL="15029342"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9/7/25</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80708135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3"/>
            <a:ext cx="39502079" cy="5486400"/>
          </a:xfrm>
          <a:prstGeom prst="rect">
            <a:avLst/>
          </a:prstGeom>
        </p:spPr>
        <p:txBody>
          <a:bodyPr vert="horz" lIns="375729" tIns="187871" rIns="375729" bIns="187871"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2194560" y="7680962"/>
            <a:ext cx="39502079" cy="21724623"/>
          </a:xfrm>
          <a:prstGeom prst="rect">
            <a:avLst/>
          </a:prstGeom>
        </p:spPr>
        <p:txBody>
          <a:bodyPr vert="horz" lIns="375729" tIns="187871" rIns="375729" bIns="187871"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97"/>
            <a:ext cx="10241280" cy="1752600"/>
          </a:xfrm>
          <a:prstGeom prst="rect">
            <a:avLst/>
          </a:prstGeom>
        </p:spPr>
        <p:txBody>
          <a:bodyPr vert="horz" lIns="375729" tIns="187871" rIns="375729" bIns="187871" rtlCol="0" anchor="ctr"/>
          <a:lstStyle>
            <a:defPPr>
              <a:defRPr kern="1200"/>
            </a:defPPr>
            <a:lvl1pPr algn="l">
              <a:defRPr sz="4900">
                <a:solidFill>
                  <a:schemeClr val="tx1">
                    <a:tint val="75000"/>
                  </a:schemeClr>
                </a:solidFill>
              </a:defRPr>
            </a:lvl1pPr>
          </a:lstStyle>
          <a:p>
            <a:fld id="{1D3EE5B7-680E-44FF-962F-3113FAB5030E}" type="datetimeFigureOut">
              <a:rPr lang="en-US" smtClean="0"/>
              <a:t>9/7/25</a:t>
            </a:fld>
            <a:endParaRPr lang="en-US"/>
          </a:p>
        </p:txBody>
      </p:sp>
      <p:sp>
        <p:nvSpPr>
          <p:cNvPr id="5" name="Footer Placeholder 4"/>
          <p:cNvSpPr>
            <a:spLocks noGrp="1"/>
          </p:cNvSpPr>
          <p:nvPr>
            <p:ph type="ftr" sz="quarter" idx="3"/>
          </p:nvPr>
        </p:nvSpPr>
        <p:spPr>
          <a:xfrm>
            <a:off x="14996161" y="30510497"/>
            <a:ext cx="13898880" cy="1752600"/>
          </a:xfrm>
          <a:prstGeom prst="rect">
            <a:avLst/>
          </a:prstGeom>
        </p:spPr>
        <p:txBody>
          <a:bodyPr vert="horz" lIns="375729" tIns="187871" rIns="375729" bIns="187871" rtlCol="0" anchor="ctr"/>
          <a:lstStyle>
            <a:defPPr>
              <a:defRPr kern="1200"/>
            </a:defPPr>
            <a:lvl1pPr algn="ctr">
              <a:defRPr sz="4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97"/>
            <a:ext cx="10241280" cy="1752600"/>
          </a:xfrm>
          <a:prstGeom prst="rect">
            <a:avLst/>
          </a:prstGeom>
        </p:spPr>
        <p:txBody>
          <a:bodyPr vert="horz" lIns="375729" tIns="187871" rIns="375729" bIns="187871" rtlCol="0" anchor="ctr"/>
          <a:lstStyle>
            <a:defPPr>
              <a:defRPr kern="1200"/>
            </a:defPPr>
            <a:lvl1pPr algn="r">
              <a:defRPr sz="4900">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074400" y="16459200"/>
            <a:ext cx="14274800" cy="3937000"/>
          </a:xfrm>
          <a:prstGeom prst="rect">
            <a:avLst/>
          </a:prstGeom>
        </p:spPr>
      </p:pic>
      <p:pic>
        <p:nvPicPr>
          <p:cNvPr id="8" name="New picture"/>
          <p:cNvPicPr/>
          <p:nvPr/>
        </p:nvPicPr>
        <p:blipFill>
          <a:blip r:embed="rId13"/>
          <a:stretch>
            <a:fillRect/>
          </a:stretch>
        </p:blipFill>
        <p:spPr>
          <a:xfrm rot="5400000">
            <a:off x="40690800" y="16459200"/>
            <a:ext cx="14274800" cy="3937000"/>
          </a:xfrm>
          <a:prstGeom prst="rect">
            <a:avLst/>
          </a:prstGeom>
        </p:spPr>
      </p:pic>
      <p:pic>
        <p:nvPicPr>
          <p:cNvPr id="9" name="New picture"/>
          <p:cNvPicPr/>
          <p:nvPr/>
        </p:nvPicPr>
        <p:blipFill>
          <a:blip r:embed="rId14"/>
          <a:stretch>
            <a:fillRect/>
          </a:stretch>
        </p:blipFill>
        <p:spPr>
          <a:xfrm>
            <a:off x="6946900" y="33426400"/>
            <a:ext cx="29997400" cy="1447800"/>
          </a:xfrm>
          <a:prstGeom prst="rect">
            <a:avLst/>
          </a:prstGeom>
        </p:spPr>
      </p:pic>
      <p:sp>
        <p:nvSpPr>
          <p:cNvPr id="10"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concludingcider  Size: 48x36</a:t>
            </a:r>
          </a:p>
        </p:txBody>
      </p:sp>
    </p:spTree>
    <p:extLst>
      <p:ext uri="{BB962C8B-B14F-4D97-AF65-F5344CB8AC3E}">
        <p14:creationId xmlns:p14="http://schemas.microsoft.com/office/powerpoint/2010/main" val="4222471182"/>
      </p:ext>
    </p:extLst>
  </p:cSld>
  <p:clrMap bg1="lt1" tx1="dk1" bg2="lt2" tx2="dk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transition/>
  <p:txStyles>
    <p:titleStyle>
      <a:defPPr>
        <a:defRPr kern="1200"/>
      </a:defPPr>
      <a:lvl1pPr algn="ctr" defTabSz="3757334" rtl="0" eaLnBrk="1" latinLnBrk="0" hangingPunct="1">
        <a:spcBef>
          <a:spcPct val="0"/>
        </a:spcBef>
        <a:buNone/>
        <a:defRPr sz="18100" kern="1200">
          <a:solidFill>
            <a:schemeClr val="tx1"/>
          </a:solidFill>
          <a:latin typeface="+mj-lt"/>
          <a:ea typeface="+mj-ea"/>
          <a:cs typeface="+mj-cs"/>
        </a:defRPr>
      </a:lvl1pPr>
    </p:titleStyle>
    <p:bodyStyle>
      <a:defPPr>
        <a:defRPr kern="1200"/>
      </a:defPPr>
      <a:lvl1pPr marL="1409002" indent="-1409002" algn="l" defTabSz="3757334" rtl="0" eaLnBrk="1" latinLnBrk="0" hangingPunct="1">
        <a:spcBef>
          <a:spcPct val="20000"/>
        </a:spcBef>
        <a:buFont typeface="Arial" pitchFamily="34" charset="0"/>
        <a:buChar char="•"/>
        <a:defRPr sz="13200" kern="1200">
          <a:solidFill>
            <a:schemeClr val="tx1"/>
          </a:solidFill>
          <a:latin typeface="+mn-lt"/>
          <a:ea typeface="+mn-ea"/>
          <a:cs typeface="+mn-cs"/>
        </a:defRPr>
      </a:lvl1pPr>
      <a:lvl2pPr marL="3052839" indent="-1174172" algn="l" defTabSz="3757334" rtl="0" eaLnBrk="1" latinLnBrk="0" hangingPunct="1">
        <a:spcBef>
          <a:spcPct val="20000"/>
        </a:spcBef>
        <a:buFont typeface="Arial" pitchFamily="34" charset="0"/>
        <a:buChar char="–"/>
        <a:defRPr sz="11500" kern="1200">
          <a:solidFill>
            <a:schemeClr val="tx1"/>
          </a:solidFill>
          <a:latin typeface="+mn-lt"/>
          <a:ea typeface="+mn-ea"/>
          <a:cs typeface="+mn-cs"/>
        </a:defRPr>
      </a:lvl2pPr>
      <a:lvl3pPr marL="4696668" indent="-939334" algn="l" defTabSz="3757334" rtl="0" eaLnBrk="1" latinLnBrk="0" hangingPunct="1">
        <a:spcBef>
          <a:spcPct val="20000"/>
        </a:spcBef>
        <a:buFont typeface="Arial" pitchFamily="34" charset="0"/>
        <a:buChar char="•"/>
        <a:defRPr sz="9900" kern="1200">
          <a:solidFill>
            <a:schemeClr val="tx1"/>
          </a:solidFill>
          <a:latin typeface="+mn-lt"/>
          <a:ea typeface="+mn-ea"/>
          <a:cs typeface="+mn-cs"/>
        </a:defRPr>
      </a:lvl3pPr>
      <a:lvl4pPr marL="657533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4pPr>
      <a:lvl5pPr marL="8454002"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5pPr>
      <a:lvl6pPr marL="10332673"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11341"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090008"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68675" indent="-939334" algn="l" defTabSz="3757334" rtl="0" eaLnBrk="1" latinLnBrk="0" hangingPunct="1">
        <a:spcBef>
          <a:spcPct val="20000"/>
        </a:spcBef>
        <a:buFont typeface="Arial" pitchFamily="34" charset="0"/>
        <a:buChar char="•"/>
        <a:defRPr sz="8200" kern="1200">
          <a:solidFill>
            <a:schemeClr val="tx1"/>
          </a:solidFill>
          <a:latin typeface="+mn-lt"/>
          <a:ea typeface="+mn-ea"/>
          <a:cs typeface="+mn-cs"/>
        </a:defRPr>
      </a:lvl9pPr>
    </p:bodyStyle>
    <p:otherStyle>
      <a:defPPr>
        <a:defRPr lang="en-US"/>
      </a:defPPr>
      <a:lvl1pPr marL="0" algn="l" defTabSz="3757334" rtl="0" eaLnBrk="1" latinLnBrk="0" hangingPunct="1">
        <a:defRPr sz="7400" kern="1200">
          <a:solidFill>
            <a:schemeClr val="tx1"/>
          </a:solidFill>
          <a:latin typeface="+mn-lt"/>
          <a:ea typeface="+mn-ea"/>
          <a:cs typeface="+mn-cs"/>
        </a:defRPr>
      </a:lvl1pPr>
      <a:lvl2pPr marL="1878667" algn="l" defTabSz="3757334" rtl="0" eaLnBrk="1" latinLnBrk="0" hangingPunct="1">
        <a:defRPr sz="7400" kern="1200">
          <a:solidFill>
            <a:schemeClr val="tx1"/>
          </a:solidFill>
          <a:latin typeface="+mn-lt"/>
          <a:ea typeface="+mn-ea"/>
          <a:cs typeface="+mn-cs"/>
        </a:defRPr>
      </a:lvl2pPr>
      <a:lvl3pPr marL="3757334" algn="l" defTabSz="3757334" rtl="0" eaLnBrk="1" latinLnBrk="0" hangingPunct="1">
        <a:defRPr sz="7400" kern="1200">
          <a:solidFill>
            <a:schemeClr val="tx1"/>
          </a:solidFill>
          <a:latin typeface="+mn-lt"/>
          <a:ea typeface="+mn-ea"/>
          <a:cs typeface="+mn-cs"/>
        </a:defRPr>
      </a:lvl3pPr>
      <a:lvl4pPr marL="5636001" algn="l" defTabSz="3757334" rtl="0" eaLnBrk="1" latinLnBrk="0" hangingPunct="1">
        <a:defRPr sz="7400" kern="1200">
          <a:solidFill>
            <a:schemeClr val="tx1"/>
          </a:solidFill>
          <a:latin typeface="+mn-lt"/>
          <a:ea typeface="+mn-ea"/>
          <a:cs typeface="+mn-cs"/>
        </a:defRPr>
      </a:lvl4pPr>
      <a:lvl5pPr marL="7514669" algn="l" defTabSz="3757334" rtl="0" eaLnBrk="1" latinLnBrk="0" hangingPunct="1">
        <a:defRPr sz="7400" kern="1200">
          <a:solidFill>
            <a:schemeClr val="tx1"/>
          </a:solidFill>
          <a:latin typeface="+mn-lt"/>
          <a:ea typeface="+mn-ea"/>
          <a:cs typeface="+mn-cs"/>
        </a:defRPr>
      </a:lvl5pPr>
      <a:lvl6pPr marL="9393336" algn="l" defTabSz="3757334" rtl="0" eaLnBrk="1" latinLnBrk="0" hangingPunct="1">
        <a:defRPr sz="7400" kern="1200">
          <a:solidFill>
            <a:schemeClr val="tx1"/>
          </a:solidFill>
          <a:latin typeface="+mn-lt"/>
          <a:ea typeface="+mn-ea"/>
          <a:cs typeface="+mn-cs"/>
        </a:defRPr>
      </a:lvl6pPr>
      <a:lvl7pPr marL="11272007" algn="l" defTabSz="3757334" rtl="0" eaLnBrk="1" latinLnBrk="0" hangingPunct="1">
        <a:defRPr sz="7400" kern="1200">
          <a:solidFill>
            <a:schemeClr val="tx1"/>
          </a:solidFill>
          <a:latin typeface="+mn-lt"/>
          <a:ea typeface="+mn-ea"/>
          <a:cs typeface="+mn-cs"/>
        </a:defRPr>
      </a:lvl7pPr>
      <a:lvl8pPr marL="13150673" algn="l" defTabSz="3757334" rtl="0" eaLnBrk="1" latinLnBrk="0" hangingPunct="1">
        <a:defRPr sz="7400" kern="1200">
          <a:solidFill>
            <a:schemeClr val="tx1"/>
          </a:solidFill>
          <a:latin typeface="+mn-lt"/>
          <a:ea typeface="+mn-ea"/>
          <a:cs typeface="+mn-cs"/>
        </a:defRPr>
      </a:lvl8pPr>
      <a:lvl9pPr marL="15029342" algn="l" defTabSz="3757334"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3.png"/><Relationship Id="rId7" Type="http://schemas.openxmlformats.org/officeDocument/2006/relationships/diagramData" Target="../diagrams/data1.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microsoft.com/office/2007/relationships/diagramDrawing" Target="../diagrams/drawing1.xml"/><Relationship Id="rId5" Type="http://schemas.openxmlformats.org/officeDocument/2006/relationships/image" Target="../media/image5.png"/><Relationship Id="rId10" Type="http://schemas.openxmlformats.org/officeDocument/2006/relationships/diagramColors" Target="../diagrams/colors1.xml"/><Relationship Id="rId4" Type="http://schemas.openxmlformats.org/officeDocument/2006/relationships/image" Target="../media/image4.png"/><Relationship Id="rId9"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rot="5400000" flipH="1">
            <a:off x="20955000" y="9982200"/>
            <a:ext cx="1981200" cy="438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51" name="Straight Connector 50"/>
          <p:cNvCxnSpPr/>
          <p:nvPr/>
        </p:nvCxnSpPr>
        <p:spPr>
          <a:xfrm rot="5400000" flipH="1">
            <a:off x="21945600" y="8610601"/>
            <a:ext cx="0" cy="4389120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Text Placeholder 5">
            <a:extLst>
              <a:ext uri="{FF2B5EF4-FFF2-40B4-BE49-F238E27FC236}">
                <a16:creationId xmlns:a16="http://schemas.microsoft.com/office/drawing/2014/main" id="{D1E8EEA0-ED67-4B13-A826-1A8457285CCB}"/>
              </a:ext>
            </a:extLst>
          </p:cNvPr>
          <p:cNvSpPr txBox="1"/>
          <p:nvPr/>
        </p:nvSpPr>
        <p:spPr>
          <a:xfrm>
            <a:off x="4411977" y="1564679"/>
            <a:ext cx="35128203"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800" dirty="0"/>
              <a:t>Education-Related Behaviors and their impact on Childhood Obesity in Texas</a:t>
            </a:r>
            <a:endParaRPr lang="en-US" sz="19900" b="1" dirty="0">
              <a:solidFill>
                <a:schemeClr val="tx1"/>
              </a:solidFill>
              <a:latin typeface="Quattrocento" panose="02020802030000000404" pitchFamily="18" charset="0"/>
            </a:endParaRPr>
          </a:p>
        </p:txBody>
      </p:sp>
      <p:sp>
        <p:nvSpPr>
          <p:cNvPr id="55" name="Text Placeholder 5">
            <a:extLst>
              <a:ext uri="{FF2B5EF4-FFF2-40B4-BE49-F238E27FC236}">
                <a16:creationId xmlns:a16="http://schemas.microsoft.com/office/drawing/2014/main" id="{17285E29-F4EF-4B9F-90C7-5108CA16C10F}"/>
              </a:ext>
            </a:extLst>
          </p:cNvPr>
          <p:cNvSpPr txBox="1"/>
          <p:nvPr/>
        </p:nvSpPr>
        <p:spPr>
          <a:xfrm>
            <a:off x="4365457" y="4919101"/>
            <a:ext cx="35128203"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434342"/>
                </a:solidFill>
                <a:latin typeface="Quattrocento Sans" panose="020B0502050000020003" pitchFamily="34" charset="0"/>
                <a:cs typeface="Arial" pitchFamily="34" charset="0"/>
              </a:rPr>
              <a:t>Arham Salman</a:t>
            </a:r>
          </a:p>
          <a:p>
            <a:pPr algn="ctr">
              <a:defRPr/>
            </a:pPr>
            <a:r>
              <a:rPr lang="en-US" sz="5600" dirty="0">
                <a:solidFill>
                  <a:srgbClr val="434342"/>
                </a:solidFill>
                <a:latin typeface="Quattrocento Sans" panose="020B0502050000020003" pitchFamily="34" charset="0"/>
                <a:cs typeface="Arial" pitchFamily="34" charset="0"/>
              </a:rPr>
              <a:t>University of Texas Health Science Center Houston</a:t>
            </a:r>
          </a:p>
        </p:txBody>
      </p:sp>
      <p:sp>
        <p:nvSpPr>
          <p:cNvPr id="36" name="TextBox 19"/>
          <p:cNvSpPr txBox="1">
            <a:spLocks noChangeArrowheads="1"/>
          </p:cNvSpPr>
          <p:nvPr/>
        </p:nvSpPr>
        <p:spPr bwMode="auto">
          <a:xfrm>
            <a:off x="800502" y="8331226"/>
            <a:ext cx="9957824" cy="11442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3200" dirty="0"/>
              <a:t>Childhood obesity is a dangerous public health burden that has emerged as a growing pandemic worldwide. The prevalence of childhood obesity has nearly tripled since 1975, with almost 18.5% of children in US experiencing burden with obesity [1]. The World Health Organization (WHO) defines obesity as the deposition of excessive fat in the body. Body mass index (BMI) is the most economic and convenient way to indirectly assess body fat. According to the CDC, for children 2 to 20 years of age, obese class 1 is categorized as the 95th percentile or higher [4]. The Texas School Physical Activity and Nutrition (SPAN) project measures health factors such as nutrition, activity levels, oral health, and other behaviors of school-aged children in Texas. Survey data collected from 2021-2023 contains information for health factors along with demographic information for 2</a:t>
            </a:r>
            <a:r>
              <a:rPr lang="en-US" sz="3200" baseline="30000" dirty="0"/>
              <a:t>nd</a:t>
            </a:r>
            <a:r>
              <a:rPr lang="en-US" sz="3200" dirty="0"/>
              <a:t> grade, 4</a:t>
            </a:r>
            <a:r>
              <a:rPr lang="en-US" sz="3200" baseline="30000" dirty="0"/>
              <a:t>th</a:t>
            </a:r>
            <a:r>
              <a:rPr lang="en-US" sz="3200" dirty="0"/>
              <a:t> grade, and 8</a:t>
            </a:r>
            <a:r>
              <a:rPr lang="en-US" sz="3200" baseline="30000" dirty="0"/>
              <a:t>th</a:t>
            </a:r>
            <a:r>
              <a:rPr lang="en-US" sz="3200" dirty="0"/>
              <a:t>-11</a:t>
            </a:r>
            <a:r>
              <a:rPr lang="en-US" sz="3200" baseline="30000" dirty="0"/>
              <a:t>th</a:t>
            </a:r>
            <a:r>
              <a:rPr lang="en-US" sz="3200" dirty="0"/>
              <a:t> grade children. This poster specifically addresses the research question: </a:t>
            </a:r>
            <a:r>
              <a:rPr lang="en-US" sz="3200" b="1" dirty="0"/>
              <a:t>What key education related behaviors are associated with obese BMI status of 2</a:t>
            </a:r>
            <a:r>
              <a:rPr lang="en-US" sz="3200" b="1" baseline="30000" dirty="0"/>
              <a:t>nd</a:t>
            </a:r>
            <a:r>
              <a:rPr lang="en-US" sz="3200" b="1" dirty="0"/>
              <a:t> graders in Texas?</a:t>
            </a:r>
            <a:r>
              <a:rPr lang="en-US" sz="3200" dirty="0"/>
              <a:t> </a:t>
            </a:r>
            <a:endParaRPr lang="en-US" sz="3200" dirty="0">
              <a:solidFill>
                <a:schemeClr val="tx2"/>
              </a:solidFill>
              <a:latin typeface="Quattrocento Sans" panose="020B0502050000020003" pitchFamily="34" charset="0"/>
              <a:cs typeface="Arial" pitchFamily="34" charset="0"/>
            </a:endParaRPr>
          </a:p>
        </p:txBody>
      </p:sp>
      <p:sp>
        <p:nvSpPr>
          <p:cNvPr id="37" name="Rectangle 10"/>
          <p:cNvSpPr>
            <a:spLocks noChangeArrowheads="1"/>
          </p:cNvSpPr>
          <p:nvPr/>
        </p:nvSpPr>
        <p:spPr bwMode="auto">
          <a:xfrm>
            <a:off x="800502" y="7299461"/>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Introduction</a:t>
            </a:r>
          </a:p>
        </p:txBody>
      </p:sp>
      <p:sp>
        <p:nvSpPr>
          <p:cNvPr id="48" name="Rectangle 10">
            <a:extLst>
              <a:ext uri="{FF2B5EF4-FFF2-40B4-BE49-F238E27FC236}">
                <a16:creationId xmlns:a16="http://schemas.microsoft.com/office/drawing/2014/main" id="{A5FFB638-77FE-4FE9-BAAF-8DA0D3D62767}"/>
              </a:ext>
            </a:extLst>
          </p:cNvPr>
          <p:cNvSpPr>
            <a:spLocks noChangeArrowheads="1"/>
          </p:cNvSpPr>
          <p:nvPr/>
        </p:nvSpPr>
        <p:spPr bwMode="auto">
          <a:xfrm>
            <a:off x="800501" y="20155143"/>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Methodology</a:t>
            </a:r>
          </a:p>
        </p:txBody>
      </p:sp>
      <p:sp>
        <p:nvSpPr>
          <p:cNvPr id="28" name="Rectangle 10">
            <a:extLst>
              <a:ext uri="{FF2B5EF4-FFF2-40B4-BE49-F238E27FC236}">
                <a16:creationId xmlns:a16="http://schemas.microsoft.com/office/drawing/2014/main" id="{EC622DF4-7348-4920-BF98-0DAAEC5CE30E}"/>
              </a:ext>
            </a:extLst>
          </p:cNvPr>
          <p:cNvSpPr>
            <a:spLocks noChangeArrowheads="1"/>
          </p:cNvSpPr>
          <p:nvPr/>
        </p:nvSpPr>
        <p:spPr bwMode="auto">
          <a:xfrm>
            <a:off x="11566664" y="7299462"/>
            <a:ext cx="20643282" cy="910269"/>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Results</a:t>
            </a:r>
          </a:p>
        </p:txBody>
      </p:sp>
      <p:sp>
        <p:nvSpPr>
          <p:cNvPr id="31" name="Rectangle 30">
            <a:extLst>
              <a:ext uri="{FF2B5EF4-FFF2-40B4-BE49-F238E27FC236}">
                <a16:creationId xmlns:a16="http://schemas.microsoft.com/office/drawing/2014/main" id="{4C299F74-A7A2-4C5B-AAF3-D8CD94AEEADF}"/>
              </a:ext>
            </a:extLst>
          </p:cNvPr>
          <p:cNvSpPr/>
          <p:nvPr/>
        </p:nvSpPr>
        <p:spPr>
          <a:xfrm rot="5400000" flipH="1">
            <a:off x="21602700" y="-21602700"/>
            <a:ext cx="685799" cy="43891200"/>
          </a:xfrm>
          <a:prstGeom prst="rect">
            <a:avLst/>
          </a:prstGeom>
          <a:solidFill>
            <a:srgbClr val="08A1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pic>
        <p:nvPicPr>
          <p:cNvPr id="2" name="Picture 1">
            <a:extLst>
              <a:ext uri="{FF2B5EF4-FFF2-40B4-BE49-F238E27FC236}">
                <a16:creationId xmlns:a16="http://schemas.microsoft.com/office/drawing/2014/main" id="{8B4C9032-723B-2594-8615-EA9F64002102}"/>
              </a:ext>
            </a:extLst>
          </p:cNvPr>
          <p:cNvPicPr>
            <a:picLocks noChangeAspect="1"/>
          </p:cNvPicPr>
          <p:nvPr/>
        </p:nvPicPr>
        <p:blipFill>
          <a:blip r:embed="rId3"/>
          <a:stretch>
            <a:fillRect/>
          </a:stretch>
        </p:blipFill>
        <p:spPr>
          <a:xfrm>
            <a:off x="800502" y="3074248"/>
            <a:ext cx="8800698" cy="3886200"/>
          </a:xfrm>
          <a:prstGeom prst="rect">
            <a:avLst/>
          </a:prstGeom>
        </p:spPr>
      </p:pic>
      <p:pic>
        <p:nvPicPr>
          <p:cNvPr id="4" name="Picture 3" descr="A close-up of a logo&#10;&#10;AI-generated content may be incorrect.">
            <a:extLst>
              <a:ext uri="{FF2B5EF4-FFF2-40B4-BE49-F238E27FC236}">
                <a16:creationId xmlns:a16="http://schemas.microsoft.com/office/drawing/2014/main" id="{66B9F4EA-95E1-1C88-2534-8D39797F8A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61400" y="3275663"/>
            <a:ext cx="7695975" cy="3369835"/>
          </a:xfrm>
          <a:prstGeom prst="rect">
            <a:avLst/>
          </a:prstGeom>
        </p:spPr>
      </p:pic>
      <p:graphicFrame>
        <p:nvGraphicFramePr>
          <p:cNvPr id="10" name="Table 9">
            <a:extLst>
              <a:ext uri="{FF2B5EF4-FFF2-40B4-BE49-F238E27FC236}">
                <a16:creationId xmlns:a16="http://schemas.microsoft.com/office/drawing/2014/main" id="{8ADA5D3A-90F6-A222-A657-58D3F56FEE71}"/>
              </a:ext>
            </a:extLst>
          </p:cNvPr>
          <p:cNvGraphicFramePr>
            <a:graphicFrameLocks noGrp="1"/>
          </p:cNvGraphicFramePr>
          <p:nvPr>
            <p:extLst>
              <p:ext uri="{D42A27DB-BD31-4B8C-83A1-F6EECF244321}">
                <p14:modId xmlns:p14="http://schemas.microsoft.com/office/powerpoint/2010/main" val="3922527384"/>
              </p:ext>
            </p:extLst>
          </p:nvPr>
        </p:nvGraphicFramePr>
        <p:xfrm>
          <a:off x="11555778" y="14602521"/>
          <a:ext cx="11250591" cy="1744980"/>
        </p:xfrm>
        <a:graphic>
          <a:graphicData uri="http://schemas.openxmlformats.org/drawingml/2006/table">
            <a:tbl>
              <a:tblPr firstRow="1">
                <a:tableStyleId>{46F890A9-2807-4EBB-B81D-B2AA78EC7F39}</a:tableStyleId>
              </a:tblPr>
              <a:tblGrid>
                <a:gridCol w="3074622">
                  <a:extLst>
                    <a:ext uri="{9D8B030D-6E8A-4147-A177-3AD203B41FA5}">
                      <a16:colId xmlns:a16="http://schemas.microsoft.com/office/drawing/2014/main" val="4228380981"/>
                    </a:ext>
                  </a:extLst>
                </a:gridCol>
                <a:gridCol w="1600200">
                  <a:extLst>
                    <a:ext uri="{9D8B030D-6E8A-4147-A177-3AD203B41FA5}">
                      <a16:colId xmlns:a16="http://schemas.microsoft.com/office/drawing/2014/main" val="1962783203"/>
                    </a:ext>
                  </a:extLst>
                </a:gridCol>
                <a:gridCol w="2514600">
                  <a:extLst>
                    <a:ext uri="{9D8B030D-6E8A-4147-A177-3AD203B41FA5}">
                      <a16:colId xmlns:a16="http://schemas.microsoft.com/office/drawing/2014/main" val="2696702194"/>
                    </a:ext>
                  </a:extLst>
                </a:gridCol>
                <a:gridCol w="1703183">
                  <a:extLst>
                    <a:ext uri="{9D8B030D-6E8A-4147-A177-3AD203B41FA5}">
                      <a16:colId xmlns:a16="http://schemas.microsoft.com/office/drawing/2014/main" val="3886276002"/>
                    </a:ext>
                  </a:extLst>
                </a:gridCol>
                <a:gridCol w="2357986">
                  <a:extLst>
                    <a:ext uri="{9D8B030D-6E8A-4147-A177-3AD203B41FA5}">
                      <a16:colId xmlns:a16="http://schemas.microsoft.com/office/drawing/2014/main" val="1783462912"/>
                    </a:ext>
                  </a:extLst>
                </a:gridCol>
              </a:tblGrid>
              <a:tr h="436244">
                <a:tc>
                  <a:txBody>
                    <a:bodyPr/>
                    <a:lstStyle/>
                    <a:p>
                      <a:pPr algn="l" fontAlgn="b">
                        <a:buNone/>
                      </a:pPr>
                      <a:r>
                        <a:rPr lang="en-US" sz="2800" u="none" strike="noStrike">
                          <a:effectLst/>
                        </a:rPr>
                        <a:t>Parameter</a:t>
                      </a:r>
                      <a:endParaRPr lang="en-US" sz="28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a:effectLst/>
                        </a:rPr>
                        <a:t>Estimate</a:t>
                      </a:r>
                      <a:endParaRPr lang="en-US" sz="28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ctr">
                        <a:buNone/>
                      </a:pPr>
                      <a:r>
                        <a:rPr lang="en-US" sz="2800" u="none" strike="noStrike" dirty="0">
                          <a:effectLst/>
                        </a:rPr>
                        <a:t>Standard Error</a:t>
                      </a:r>
                      <a:endParaRPr lang="en-US"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r" fontAlgn="ctr">
                        <a:buNone/>
                      </a:pPr>
                      <a:r>
                        <a:rPr lang="en-US" sz="2800" u="none" strike="noStrike" dirty="0">
                          <a:effectLst/>
                        </a:rPr>
                        <a:t>t value</a:t>
                      </a:r>
                      <a:endParaRPr lang="en-US"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r" fontAlgn="b">
                        <a:buNone/>
                      </a:pPr>
                      <a:r>
                        <a:rPr lang="en-US" sz="2800" u="none" strike="noStrike">
                          <a:effectLst/>
                        </a:rPr>
                        <a:t>p value</a:t>
                      </a:r>
                      <a:endParaRPr lang="en-US" sz="28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16652417"/>
                  </a:ext>
                </a:extLst>
              </a:tr>
              <a:tr h="436244">
                <a:tc>
                  <a:txBody>
                    <a:bodyPr/>
                    <a:lstStyle/>
                    <a:p>
                      <a:pPr algn="l" fontAlgn="b">
                        <a:buNone/>
                      </a:pPr>
                      <a:r>
                        <a:rPr lang="en-US" sz="2800" u="none" strike="noStrike" dirty="0">
                          <a:effectLst/>
                        </a:rPr>
                        <a:t>Intercept</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-0.00782</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ctr">
                        <a:buNone/>
                      </a:pPr>
                      <a:r>
                        <a:rPr lang="en-US" sz="2800" u="none" strike="noStrike" dirty="0">
                          <a:effectLst/>
                        </a:rPr>
                        <a:t>0.5304</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r" fontAlgn="b">
                        <a:buNone/>
                      </a:pPr>
                      <a:r>
                        <a:rPr lang="en-US" sz="2800" b="0" i="0" u="none" strike="noStrike" dirty="0">
                          <a:solidFill>
                            <a:srgbClr val="000000"/>
                          </a:solidFill>
                          <a:effectLst/>
                          <a:latin typeface="Aptos Narrow" panose="020B0004020202020204" pitchFamily="34" charset="0"/>
                        </a:rPr>
                        <a:t>0.01</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0.9883</a:t>
                      </a:r>
                    </a:p>
                  </a:txBody>
                  <a:tcPr marL="9525" marR="9525" marT="9525" marB="0" anchor="b"/>
                </a:tc>
                <a:extLst>
                  <a:ext uri="{0D108BD9-81ED-4DB2-BD59-A6C34878D82A}">
                    <a16:rowId xmlns:a16="http://schemas.microsoft.com/office/drawing/2014/main" val="100350886"/>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Mother’s Education</a:t>
                      </a:r>
                    </a:p>
                  </a:txBody>
                  <a:tcPr marL="9525" marR="9525" marT="9525" marB="0" anchor="b"/>
                </a:tc>
                <a:tc>
                  <a:txBody>
                    <a:bodyPr/>
                    <a:lstStyle/>
                    <a:p>
                      <a:pPr algn="r" fontAlgn="b">
                        <a:buNone/>
                      </a:pPr>
                      <a:r>
                        <a:rPr lang="en-US" sz="2800" u="none" strike="noStrike" dirty="0">
                          <a:effectLst/>
                        </a:rPr>
                        <a:t>-0.2971</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0.1296</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-2.29</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0.0248</a:t>
                      </a:r>
                      <a:endParaRPr lang="en-US" sz="2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1265020"/>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Safe</a:t>
                      </a:r>
                    </a:p>
                  </a:txBody>
                  <a:tcPr marL="9525" marR="9525" marT="9525" marB="0" anchor="b"/>
                </a:tc>
                <a:tc>
                  <a:txBody>
                    <a:bodyPr/>
                    <a:lstStyle/>
                    <a:p>
                      <a:pPr algn="r" fontAlgn="b">
                        <a:buNone/>
                      </a:pPr>
                      <a:r>
                        <a:rPr lang="en-US" sz="2800" u="none" strike="noStrike" dirty="0">
                          <a:effectLst/>
                        </a:rPr>
                        <a:t>-0.6761</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0.3183</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-2.12</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0.0371</a:t>
                      </a:r>
                      <a:endParaRPr lang="en-US" sz="2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30903988"/>
                  </a:ext>
                </a:extLst>
              </a:tr>
            </a:tbl>
          </a:graphicData>
        </a:graphic>
      </p:graphicFrame>
      <p:sp>
        <p:nvSpPr>
          <p:cNvPr id="16" name="TextBox 15">
            <a:extLst>
              <a:ext uri="{FF2B5EF4-FFF2-40B4-BE49-F238E27FC236}">
                <a16:creationId xmlns:a16="http://schemas.microsoft.com/office/drawing/2014/main" id="{85DE0D0C-9CE7-CD0F-B8F3-BB84F5B672FA}"/>
              </a:ext>
            </a:extLst>
          </p:cNvPr>
          <p:cNvSpPr txBox="1"/>
          <p:nvPr/>
        </p:nvSpPr>
        <p:spPr>
          <a:xfrm>
            <a:off x="11490997" y="16568038"/>
            <a:ext cx="11786496"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Figure 2: </a:t>
            </a:r>
            <a:r>
              <a:rPr lang="en-US" sz="1800" dirty="0">
                <a:latin typeface="Arial" panose="020B0604020202020204" pitchFamily="34" charset="0"/>
                <a:cs typeface="Arial" panose="020B0604020202020204" pitchFamily="34" charset="0"/>
              </a:rPr>
              <a:t>Final Logistic Regression model of how safe parents feel about their kids walking to school and the mother’s level of education against child obesity status</a:t>
            </a:r>
          </a:p>
        </p:txBody>
      </p:sp>
      <p:sp>
        <p:nvSpPr>
          <p:cNvPr id="18" name="Rectangle 10">
            <a:extLst>
              <a:ext uri="{FF2B5EF4-FFF2-40B4-BE49-F238E27FC236}">
                <a16:creationId xmlns:a16="http://schemas.microsoft.com/office/drawing/2014/main" id="{AD977AAE-BEE6-EBA9-8AC8-F4CC9B84E9C4}"/>
              </a:ext>
            </a:extLst>
          </p:cNvPr>
          <p:cNvSpPr>
            <a:spLocks noChangeArrowheads="1"/>
          </p:cNvSpPr>
          <p:nvPr/>
        </p:nvSpPr>
        <p:spPr bwMode="auto">
          <a:xfrm>
            <a:off x="32930474" y="22369827"/>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References/Acknowledgements</a:t>
            </a:r>
          </a:p>
        </p:txBody>
      </p:sp>
      <p:sp>
        <p:nvSpPr>
          <p:cNvPr id="19" name="TextBox 19">
            <a:extLst>
              <a:ext uri="{FF2B5EF4-FFF2-40B4-BE49-F238E27FC236}">
                <a16:creationId xmlns:a16="http://schemas.microsoft.com/office/drawing/2014/main" id="{1689351F-B2B9-2EFD-A8DA-283837C3D15C}"/>
              </a:ext>
            </a:extLst>
          </p:cNvPr>
          <p:cNvSpPr txBox="1">
            <a:spLocks noChangeArrowheads="1"/>
          </p:cNvSpPr>
          <p:nvPr/>
        </p:nvSpPr>
        <p:spPr bwMode="auto">
          <a:xfrm>
            <a:off x="32930475" y="23548822"/>
            <a:ext cx="10045634" cy="715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457200" indent="-457200" algn="just">
              <a:lnSpc>
                <a:spcPct val="110000"/>
              </a:lnSpc>
              <a:buAutoNum type="arabicPeriod"/>
            </a:pPr>
            <a:r>
              <a:rPr lang="en-US" sz="2400" dirty="0"/>
              <a:t>Balasundaram P, Krishna S. Obesity Effects on Child Health(Archived). In: </a:t>
            </a:r>
            <a:r>
              <a:rPr lang="en-US" sz="2400" i="1" dirty="0"/>
              <a:t>StatPearls</a:t>
            </a:r>
            <a:r>
              <a:rPr lang="en-US" sz="2400" dirty="0"/>
              <a:t>. Treasure Island (FL): StatPearls Publishing; April 10, 2023.</a:t>
            </a:r>
          </a:p>
          <a:p>
            <a:pPr marL="457200" indent="-457200" algn="just">
              <a:lnSpc>
                <a:spcPct val="110000"/>
              </a:lnSpc>
              <a:buAutoNum type="arabicPeriod"/>
            </a:pPr>
            <a:endParaRPr lang="en-US" sz="2400" dirty="0"/>
          </a:p>
          <a:p>
            <a:pPr marL="457200" indent="-457200" algn="just">
              <a:lnSpc>
                <a:spcPct val="110000"/>
              </a:lnSpc>
              <a:buFontTx/>
              <a:buAutoNum type="arabicPeriod"/>
            </a:pPr>
            <a:r>
              <a:rPr lang="en-US" sz="2400" dirty="0"/>
              <a:t>The 2015-2016 School Physical Activity and Nutrition (SPAN) Survey: Report prepared for the Texas Department of Health Services (2018).</a:t>
            </a:r>
          </a:p>
          <a:p>
            <a:pPr marL="457200" indent="-457200" algn="just">
              <a:lnSpc>
                <a:spcPct val="110000"/>
              </a:lnSpc>
              <a:buFontTx/>
              <a:buAutoNum type="arabicPeriod"/>
            </a:pPr>
            <a:endParaRPr lang="en-US" sz="2400" dirty="0"/>
          </a:p>
          <a:p>
            <a:pPr marL="457200" indent="-457200" algn="just">
              <a:lnSpc>
                <a:spcPct val="110000"/>
              </a:lnSpc>
              <a:buFontTx/>
              <a:buAutoNum type="arabicPeriod"/>
            </a:pPr>
            <a:r>
              <a:rPr lang="en-US" sz="2400" dirty="0"/>
              <a:t>3. School Physical Activity and Nutrition (SPAN) Project 2019-2020. Michael &amp; Susan Dell Center for Healthy Living. SPAN project details available online at go.uth.edu/SPAN.</a:t>
            </a:r>
          </a:p>
          <a:p>
            <a:pPr marL="457200" indent="-457200" algn="just">
              <a:lnSpc>
                <a:spcPct val="110000"/>
              </a:lnSpc>
              <a:buFontTx/>
              <a:buAutoNum type="arabicPeriod"/>
            </a:pPr>
            <a:endParaRPr lang="en-US" sz="2400" dirty="0"/>
          </a:p>
          <a:p>
            <a:pPr marL="457200" indent="-457200" algn="just">
              <a:lnSpc>
                <a:spcPct val="110000"/>
              </a:lnSpc>
              <a:buFontTx/>
              <a:buAutoNum type="arabicPeriod"/>
            </a:pPr>
            <a:r>
              <a:rPr lang="en-US" sz="2400" dirty="0"/>
              <a:t>Obesity and overweight. World Health Organization. Accessed August 29, 2025. https://www.who.int/news-room/fact-sheets/detail/obesity-and-overweight. </a:t>
            </a:r>
          </a:p>
          <a:p>
            <a:pPr algn="just">
              <a:lnSpc>
                <a:spcPct val="110000"/>
              </a:lnSpc>
            </a:pPr>
            <a:endParaRPr lang="en-US" sz="1600" dirty="0"/>
          </a:p>
          <a:p>
            <a:pPr>
              <a:lnSpc>
                <a:spcPct val="110000"/>
              </a:lnSpc>
            </a:pPr>
            <a:r>
              <a:rPr lang="en-US" sz="2400" dirty="0"/>
              <a:t>This project was supported by the UTHealth GETPHIT program. Collaborators include Raja Malkani, Carolyn Smith, and Pablo Martinez.</a:t>
            </a:r>
          </a:p>
          <a:p>
            <a:pPr marL="457200" indent="-457200" algn="just">
              <a:lnSpc>
                <a:spcPct val="110000"/>
              </a:lnSpc>
              <a:buAutoNum type="arabicPeriod"/>
            </a:pPr>
            <a:endParaRPr lang="en-US" sz="1800" dirty="0">
              <a:solidFill>
                <a:schemeClr val="tx2"/>
              </a:solidFill>
              <a:latin typeface="Quattrocento Sans" panose="020B0502050000020003" pitchFamily="34" charset="0"/>
              <a:cs typeface="Arial" pitchFamily="34" charset="0"/>
            </a:endParaRPr>
          </a:p>
        </p:txBody>
      </p:sp>
      <p:sp>
        <p:nvSpPr>
          <p:cNvPr id="24" name="Rectangle 10">
            <a:extLst>
              <a:ext uri="{FF2B5EF4-FFF2-40B4-BE49-F238E27FC236}">
                <a16:creationId xmlns:a16="http://schemas.microsoft.com/office/drawing/2014/main" id="{FC82E46D-BD3F-8228-458B-4083F30F287D}"/>
              </a:ext>
            </a:extLst>
          </p:cNvPr>
          <p:cNvSpPr>
            <a:spLocks noChangeArrowheads="1"/>
          </p:cNvSpPr>
          <p:nvPr/>
        </p:nvSpPr>
        <p:spPr bwMode="auto">
          <a:xfrm>
            <a:off x="33018283" y="7272666"/>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Discussion</a:t>
            </a:r>
          </a:p>
        </p:txBody>
      </p:sp>
      <p:sp>
        <p:nvSpPr>
          <p:cNvPr id="30" name="TextBox 19">
            <a:extLst>
              <a:ext uri="{FF2B5EF4-FFF2-40B4-BE49-F238E27FC236}">
                <a16:creationId xmlns:a16="http://schemas.microsoft.com/office/drawing/2014/main" id="{00E574D3-676F-5B29-F4B2-7842FB02387D}"/>
              </a:ext>
            </a:extLst>
          </p:cNvPr>
          <p:cNvSpPr txBox="1">
            <a:spLocks noChangeArrowheads="1"/>
          </p:cNvSpPr>
          <p:nvPr/>
        </p:nvSpPr>
        <p:spPr bwMode="auto">
          <a:xfrm>
            <a:off x="33003043" y="8396348"/>
            <a:ext cx="9957825" cy="1359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nSpc>
                <a:spcPct val="110000"/>
              </a:lnSpc>
            </a:pPr>
            <a:r>
              <a:rPr lang="en-US" sz="3200" b="1" dirty="0">
                <a:solidFill>
                  <a:schemeClr val="tx2"/>
                </a:solidFill>
                <a:latin typeface="Arial" panose="020B0604020202020204" pitchFamily="34" charset="0"/>
                <a:cs typeface="Arial" panose="020B0604020202020204" pitchFamily="34" charset="0"/>
              </a:rPr>
              <a:t>Interpretation: </a:t>
            </a:r>
            <a:r>
              <a:rPr lang="en-US" sz="3200" dirty="0">
                <a:solidFill>
                  <a:schemeClr val="tx2"/>
                </a:solidFill>
                <a:latin typeface="Arial" panose="020B0604020202020204" pitchFamily="34" charset="0"/>
                <a:cs typeface="Arial" panose="020B0604020202020204" pitchFamily="34" charset="0"/>
              </a:rPr>
              <a:t>Results from </a:t>
            </a:r>
            <a:r>
              <a:rPr lang="en-US" sz="3200" b="1" dirty="0">
                <a:solidFill>
                  <a:schemeClr val="tx2"/>
                </a:solidFill>
                <a:latin typeface="Arial" panose="020B0604020202020204" pitchFamily="34" charset="0"/>
                <a:cs typeface="Arial" panose="020B0604020202020204" pitchFamily="34" charset="0"/>
              </a:rPr>
              <a:t>Figure 3 </a:t>
            </a:r>
            <a:r>
              <a:rPr lang="en-US" sz="3200" dirty="0">
                <a:solidFill>
                  <a:schemeClr val="tx2"/>
                </a:solidFill>
                <a:latin typeface="Arial" panose="020B0604020202020204" pitchFamily="34" charset="0"/>
                <a:cs typeface="Arial" panose="020B0604020202020204" pitchFamily="34" charset="0"/>
              </a:rPr>
              <a:t>show that</a:t>
            </a:r>
            <a:r>
              <a:rPr lang="en-US" sz="3200" b="1" dirty="0">
                <a:solidFill>
                  <a:schemeClr val="tx2"/>
                </a:solidFill>
                <a:latin typeface="Arial" panose="020B0604020202020204" pitchFamily="34" charset="0"/>
                <a:cs typeface="Arial" panose="020B0604020202020204" pitchFamily="34" charset="0"/>
              </a:rPr>
              <a:t> f</a:t>
            </a:r>
            <a:r>
              <a:rPr lang="en-US" sz="3200" dirty="0">
                <a:solidFill>
                  <a:schemeClr val="tx2"/>
                </a:solidFill>
                <a:latin typeface="Arial" panose="020B0604020202020204" pitchFamily="34" charset="0"/>
                <a:cs typeface="Arial" panose="020B0604020202020204" pitchFamily="34" charset="0"/>
              </a:rPr>
              <a:t>or parents that feel safe about walking their kids to school, there is a 49% lower odds of obesity than parents who feel unsafe walking their kids to school. For mothers that have at least a college degree, there is a 26% lower odds of their child having obesity compared to mothers that don’t have a college degree. </a:t>
            </a:r>
            <a:r>
              <a:rPr lang="en-US" sz="3200" b="1" dirty="0">
                <a:solidFill>
                  <a:schemeClr val="tx2"/>
                </a:solidFill>
                <a:latin typeface="Arial" panose="020B0604020202020204" pitchFamily="34" charset="0"/>
                <a:cs typeface="Arial" panose="020B0604020202020204" pitchFamily="34" charset="0"/>
              </a:rPr>
              <a:t>Figure 4 </a:t>
            </a:r>
            <a:r>
              <a:rPr lang="en-US" sz="3200" dirty="0">
                <a:solidFill>
                  <a:schemeClr val="tx2"/>
                </a:solidFill>
                <a:latin typeface="Arial" panose="020B0604020202020204" pitchFamily="34" charset="0"/>
                <a:cs typeface="Arial" panose="020B0604020202020204" pitchFamily="34" charset="0"/>
              </a:rPr>
              <a:t>shows a bar graph detailing the trends in childhood obesity from 2004-05 to 2019-20. Critical results show that in 11</a:t>
            </a:r>
            <a:r>
              <a:rPr lang="en-US" sz="3200" baseline="30000" dirty="0">
                <a:solidFill>
                  <a:schemeClr val="tx2"/>
                </a:solidFill>
                <a:latin typeface="Arial" panose="020B0604020202020204" pitchFamily="34" charset="0"/>
                <a:cs typeface="Arial" panose="020B0604020202020204" pitchFamily="34" charset="0"/>
              </a:rPr>
              <a:t>th</a:t>
            </a:r>
            <a:r>
              <a:rPr lang="en-US" sz="3200" dirty="0">
                <a:solidFill>
                  <a:schemeClr val="tx2"/>
                </a:solidFill>
                <a:latin typeface="Arial" panose="020B0604020202020204" pitchFamily="34" charset="0"/>
                <a:cs typeface="Arial" panose="020B0604020202020204" pitchFamily="34" charset="0"/>
              </a:rPr>
              <a:t> graders, obesity jumped from 17.3% to 24.6%.The chi square test results from </a:t>
            </a:r>
            <a:r>
              <a:rPr lang="en-US" sz="3200" b="1" dirty="0">
                <a:solidFill>
                  <a:schemeClr val="tx2"/>
                </a:solidFill>
                <a:latin typeface="Arial" panose="020B0604020202020204" pitchFamily="34" charset="0"/>
                <a:cs typeface="Arial" panose="020B0604020202020204" pitchFamily="34" charset="0"/>
              </a:rPr>
              <a:t>Figure 5</a:t>
            </a:r>
            <a:r>
              <a:rPr lang="en-US" sz="3200" dirty="0">
                <a:solidFill>
                  <a:schemeClr val="tx2"/>
                </a:solidFill>
                <a:latin typeface="Arial" panose="020B0604020202020204" pitchFamily="34" charset="0"/>
                <a:cs typeface="Arial" panose="020B0604020202020204" pitchFamily="34" charset="0"/>
              </a:rPr>
              <a:t> and </a:t>
            </a:r>
            <a:r>
              <a:rPr lang="en-US" sz="3200" b="1" dirty="0">
                <a:solidFill>
                  <a:schemeClr val="tx2"/>
                </a:solidFill>
                <a:latin typeface="Arial" panose="020B0604020202020204" pitchFamily="34" charset="0"/>
                <a:cs typeface="Arial" panose="020B0604020202020204" pitchFamily="34" charset="0"/>
              </a:rPr>
              <a:t>Figure 6 </a:t>
            </a:r>
            <a:r>
              <a:rPr lang="en-US" sz="3200" dirty="0">
                <a:solidFill>
                  <a:schemeClr val="tx2"/>
                </a:solidFill>
                <a:latin typeface="Arial" panose="020B0604020202020204" pitchFamily="34" charset="0"/>
                <a:cs typeface="Arial" panose="020B0604020202020204" pitchFamily="34" charset="0"/>
              </a:rPr>
              <a:t>indicate that there is a significant relationship between how safe parents feel about walking their kids to school and diabetes and mother’s education level and diabetes. D</a:t>
            </a:r>
          </a:p>
          <a:p>
            <a:pPr>
              <a:lnSpc>
                <a:spcPct val="110000"/>
              </a:lnSpc>
            </a:pPr>
            <a:r>
              <a:rPr lang="en-US" sz="3200" b="1" dirty="0">
                <a:solidFill>
                  <a:schemeClr val="tx2"/>
                </a:solidFill>
                <a:latin typeface="Arial" panose="020B0604020202020204" pitchFamily="34" charset="0"/>
                <a:cs typeface="Arial" panose="020B0604020202020204" pitchFamily="34" charset="0"/>
              </a:rPr>
              <a:t>Limitations/Future Considerations: </a:t>
            </a:r>
            <a:r>
              <a:rPr lang="en-US" sz="3200" dirty="0">
                <a:solidFill>
                  <a:schemeClr val="tx2"/>
                </a:solidFill>
                <a:latin typeface="Arial" panose="020B0604020202020204" pitchFamily="34" charset="0"/>
                <a:cs typeface="Arial" panose="020B0604020202020204" pitchFamily="34" charset="0"/>
              </a:rPr>
              <a:t>One limitation of this study is that it doesn’t consider household income as a factor. Future studies should consider household income as a potential variable related with diabetes in school aged children.</a:t>
            </a:r>
          </a:p>
          <a:p>
            <a:pPr>
              <a:lnSpc>
                <a:spcPct val="110000"/>
              </a:lnSpc>
            </a:pPr>
            <a:r>
              <a:rPr lang="en-US" sz="3200" b="1" dirty="0">
                <a:solidFill>
                  <a:schemeClr val="tx2"/>
                </a:solidFill>
                <a:latin typeface="Arial" panose="020B0604020202020204" pitchFamily="34" charset="0"/>
                <a:cs typeface="Arial" panose="020B0604020202020204" pitchFamily="34" charset="0"/>
              </a:rPr>
              <a:t>Implications:</a:t>
            </a:r>
            <a:r>
              <a:rPr lang="en-US" sz="3200" dirty="0">
                <a:solidFill>
                  <a:schemeClr val="tx2"/>
                </a:solidFill>
                <a:latin typeface="Arial" panose="020B0604020202020204" pitchFamily="34" charset="0"/>
                <a:cs typeface="Arial" panose="020B0604020202020204" pitchFamily="34" charset="0"/>
              </a:rPr>
              <a:t> The results of this study indicate that living safety standards could be directly related with poor health choices. In low-income communities, there is a prevalence of food deserts. This disparity is especially prevalent among high school students. </a:t>
            </a:r>
            <a:endParaRPr lang="en-US" sz="3200" b="1" dirty="0">
              <a:solidFill>
                <a:schemeClr val="tx2"/>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219DE1A9-B157-BCC4-1013-EED8C6EE3833}"/>
              </a:ext>
            </a:extLst>
          </p:cNvPr>
          <p:cNvSpPr txBox="1"/>
          <p:nvPr/>
        </p:nvSpPr>
        <p:spPr>
          <a:xfrm>
            <a:off x="23363610" y="19225953"/>
            <a:ext cx="12502804"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Figure 4:</a:t>
            </a:r>
            <a:r>
              <a:rPr lang="en-US" sz="1800" dirty="0">
                <a:latin typeface="Arial" panose="020B0604020202020204" pitchFamily="34" charset="0"/>
                <a:cs typeface="Arial" panose="020B0604020202020204" pitchFamily="34" charset="0"/>
              </a:rPr>
              <a:t> Hosmer and Lemeshow Goodness of Fit results showing how well predictor</a:t>
            </a:r>
          </a:p>
          <a:p>
            <a:r>
              <a:rPr lang="en-US" sz="1800" dirty="0">
                <a:latin typeface="Arial" panose="020B0604020202020204" pitchFamily="34" charset="0"/>
                <a:cs typeface="Arial" panose="020B0604020202020204" pitchFamily="34" charset="0"/>
              </a:rPr>
              <a:t>                data fits model. </a:t>
            </a:r>
          </a:p>
        </p:txBody>
      </p:sp>
      <p:sp>
        <p:nvSpPr>
          <p:cNvPr id="7" name="TextBox 6">
            <a:extLst>
              <a:ext uri="{FF2B5EF4-FFF2-40B4-BE49-F238E27FC236}">
                <a16:creationId xmlns:a16="http://schemas.microsoft.com/office/drawing/2014/main" id="{D37369E2-DBCE-7A15-C65B-2488CB2E9A33}"/>
              </a:ext>
            </a:extLst>
          </p:cNvPr>
          <p:cNvSpPr txBox="1"/>
          <p:nvPr/>
        </p:nvSpPr>
        <p:spPr>
          <a:xfrm>
            <a:off x="11432460" y="29523475"/>
            <a:ext cx="9664832"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Figure 5: </a:t>
            </a:r>
            <a:r>
              <a:rPr lang="en-US" sz="1800" dirty="0">
                <a:latin typeface="Arial" panose="020B0604020202020204" pitchFamily="34" charset="0"/>
                <a:cs typeface="Arial" panose="020B0604020202020204" pitchFamily="34" charset="0"/>
              </a:rPr>
              <a:t>Chi-Square test results comparing obesity status with how safe parents feel walking their kids to school </a:t>
            </a:r>
          </a:p>
        </p:txBody>
      </p:sp>
      <p:pic>
        <p:nvPicPr>
          <p:cNvPr id="11" name="Picture 10">
            <a:extLst>
              <a:ext uri="{FF2B5EF4-FFF2-40B4-BE49-F238E27FC236}">
                <a16:creationId xmlns:a16="http://schemas.microsoft.com/office/drawing/2014/main" id="{615F2ECC-47B5-513B-8B28-16EE6535967F}"/>
              </a:ext>
            </a:extLst>
          </p:cNvPr>
          <p:cNvPicPr>
            <a:picLocks noChangeAspect="1"/>
          </p:cNvPicPr>
          <p:nvPr/>
        </p:nvPicPr>
        <p:blipFill>
          <a:blip r:embed="rId5"/>
          <a:stretch>
            <a:fillRect/>
          </a:stretch>
        </p:blipFill>
        <p:spPr>
          <a:xfrm>
            <a:off x="11588435" y="21144013"/>
            <a:ext cx="10125541" cy="7272268"/>
          </a:xfrm>
          <a:prstGeom prst="rect">
            <a:avLst/>
          </a:prstGeom>
        </p:spPr>
      </p:pic>
      <p:pic>
        <p:nvPicPr>
          <p:cNvPr id="12" name="Picture 11">
            <a:extLst>
              <a:ext uri="{FF2B5EF4-FFF2-40B4-BE49-F238E27FC236}">
                <a16:creationId xmlns:a16="http://schemas.microsoft.com/office/drawing/2014/main" id="{DC8FD51B-0E85-0855-5109-94CE14DE7998}"/>
              </a:ext>
            </a:extLst>
          </p:cNvPr>
          <p:cNvPicPr>
            <a:picLocks noChangeAspect="1"/>
          </p:cNvPicPr>
          <p:nvPr/>
        </p:nvPicPr>
        <p:blipFill>
          <a:blip r:embed="rId6"/>
          <a:stretch>
            <a:fillRect/>
          </a:stretch>
        </p:blipFill>
        <p:spPr>
          <a:xfrm>
            <a:off x="21976079" y="21164154"/>
            <a:ext cx="9957824" cy="7223147"/>
          </a:xfrm>
          <a:prstGeom prst="rect">
            <a:avLst/>
          </a:prstGeom>
        </p:spPr>
      </p:pic>
      <p:sp>
        <p:nvSpPr>
          <p:cNvPr id="13" name="TextBox 12">
            <a:extLst>
              <a:ext uri="{FF2B5EF4-FFF2-40B4-BE49-F238E27FC236}">
                <a16:creationId xmlns:a16="http://schemas.microsoft.com/office/drawing/2014/main" id="{32BD0CF9-F7E5-BC29-DF15-77BA0C8BBFA6}"/>
              </a:ext>
            </a:extLst>
          </p:cNvPr>
          <p:cNvSpPr txBox="1"/>
          <p:nvPr/>
        </p:nvSpPr>
        <p:spPr>
          <a:xfrm>
            <a:off x="21708046" y="29523475"/>
            <a:ext cx="9676010"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Figure 6:</a:t>
            </a:r>
            <a:r>
              <a:rPr lang="en-US" sz="1800" dirty="0">
                <a:latin typeface="Arial" panose="020B0604020202020204" pitchFamily="34" charset="0"/>
                <a:cs typeface="Arial" panose="020B0604020202020204" pitchFamily="34" charset="0"/>
              </a:rPr>
              <a:t> Chi-Square test results comparing obesity status with whether the mother has a college degree education</a:t>
            </a:r>
          </a:p>
        </p:txBody>
      </p:sp>
      <p:graphicFrame>
        <p:nvGraphicFramePr>
          <p:cNvPr id="15" name="Table 14">
            <a:extLst>
              <a:ext uri="{FF2B5EF4-FFF2-40B4-BE49-F238E27FC236}">
                <a16:creationId xmlns:a16="http://schemas.microsoft.com/office/drawing/2014/main" id="{9786C556-612A-4260-3B57-AE98A9366BFC}"/>
              </a:ext>
            </a:extLst>
          </p:cNvPr>
          <p:cNvGraphicFramePr>
            <a:graphicFrameLocks noGrp="1"/>
          </p:cNvGraphicFramePr>
          <p:nvPr>
            <p:extLst>
              <p:ext uri="{D42A27DB-BD31-4B8C-83A1-F6EECF244321}">
                <p14:modId xmlns:p14="http://schemas.microsoft.com/office/powerpoint/2010/main" val="4170399984"/>
              </p:ext>
            </p:extLst>
          </p:nvPr>
        </p:nvGraphicFramePr>
        <p:xfrm>
          <a:off x="23742469" y="28454709"/>
          <a:ext cx="6425043" cy="872490"/>
        </p:xfrm>
        <a:graphic>
          <a:graphicData uri="http://schemas.openxmlformats.org/drawingml/2006/table">
            <a:tbl>
              <a:tblPr firstRow="1">
                <a:tableStyleId>{46F890A9-2807-4EBB-B81D-B2AA78EC7F39}</a:tableStyleId>
              </a:tblPr>
              <a:tblGrid>
                <a:gridCol w="1684236">
                  <a:extLst>
                    <a:ext uri="{9D8B030D-6E8A-4147-A177-3AD203B41FA5}">
                      <a16:colId xmlns:a16="http://schemas.microsoft.com/office/drawing/2014/main" val="4228380981"/>
                    </a:ext>
                  </a:extLst>
                </a:gridCol>
                <a:gridCol w="998065">
                  <a:extLst>
                    <a:ext uri="{9D8B030D-6E8A-4147-A177-3AD203B41FA5}">
                      <a16:colId xmlns:a16="http://schemas.microsoft.com/office/drawing/2014/main" val="1962783203"/>
                    </a:ext>
                  </a:extLst>
                </a:gridCol>
                <a:gridCol w="1808992">
                  <a:extLst>
                    <a:ext uri="{9D8B030D-6E8A-4147-A177-3AD203B41FA5}">
                      <a16:colId xmlns:a16="http://schemas.microsoft.com/office/drawing/2014/main" val="2696702194"/>
                    </a:ext>
                  </a:extLst>
                </a:gridCol>
                <a:gridCol w="1933750">
                  <a:extLst>
                    <a:ext uri="{9D8B030D-6E8A-4147-A177-3AD203B41FA5}">
                      <a16:colId xmlns:a16="http://schemas.microsoft.com/office/drawing/2014/main" val="3886276002"/>
                    </a:ext>
                  </a:extLst>
                </a:gridCol>
              </a:tblGrid>
              <a:tr h="394591">
                <a:tc>
                  <a:txBody>
                    <a:bodyPr/>
                    <a:lstStyle/>
                    <a:p>
                      <a:pPr algn="l" fontAlgn="b">
                        <a:buNone/>
                      </a:pPr>
                      <a:r>
                        <a:rPr lang="en-US" sz="2800" u="none" strike="noStrike" dirty="0">
                          <a:effectLst/>
                        </a:rPr>
                        <a:t>Statistic</a:t>
                      </a:r>
                      <a:endParaRPr lang="en-US" sz="28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buNone/>
                      </a:pPr>
                      <a:r>
                        <a:rPr lang="en-US" sz="2800" u="none" strike="noStrike" dirty="0">
                          <a:effectLst/>
                        </a:rPr>
                        <a:t>DF</a:t>
                      </a:r>
                      <a:endParaRPr lang="en-US" sz="28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ctr">
                        <a:buNone/>
                      </a:pPr>
                      <a:r>
                        <a:rPr lang="en-US" sz="2800" u="none" strike="noStrike" dirty="0">
                          <a:effectLst/>
                        </a:rPr>
                        <a:t>Value</a:t>
                      </a:r>
                      <a:endParaRPr lang="en-US"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2800" u="none" strike="noStrike" dirty="0">
                          <a:effectLst/>
                        </a:rPr>
                        <a:t>Prob</a:t>
                      </a:r>
                      <a:endParaRPr lang="en-US" sz="28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16652417"/>
                  </a:ext>
                </a:extLst>
              </a:tr>
              <a:tr h="158955">
                <a:tc>
                  <a:txBody>
                    <a:bodyPr/>
                    <a:lstStyle/>
                    <a:p>
                      <a:pPr algn="l" fontAlgn="b">
                        <a:buNone/>
                      </a:pPr>
                      <a:r>
                        <a:rPr lang="en-US" sz="2800" u="none" strike="noStrike" dirty="0">
                          <a:effectLst/>
                        </a:rPr>
                        <a:t>Chi-Square</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buNone/>
                      </a:pPr>
                      <a:r>
                        <a:rPr lang="en-US" sz="2800" u="none" strike="noStrike" dirty="0">
                          <a:effectLst/>
                        </a:rPr>
                        <a:t>1</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buNone/>
                      </a:pPr>
                      <a:r>
                        <a:rPr lang="en-US" sz="2800" b="0" i="0" u="none" strike="noStrike" dirty="0">
                          <a:solidFill>
                            <a:srgbClr val="000000"/>
                          </a:solidFill>
                          <a:effectLst/>
                          <a:latin typeface="Aptos Narrow" panose="020B0004020202020204" pitchFamily="34" charset="0"/>
                        </a:rPr>
                        <a:t>18.6718</a:t>
                      </a:r>
                    </a:p>
                  </a:txBody>
                  <a:tcPr marL="9525" marR="9525" marT="9525" marB="0" anchor="b"/>
                </a:tc>
                <a:tc>
                  <a:txBody>
                    <a:bodyPr/>
                    <a:lstStyle/>
                    <a:p>
                      <a:pPr algn="ctr" fontAlgn="b">
                        <a:buNone/>
                      </a:pPr>
                      <a:r>
                        <a:rPr lang="en-US" sz="2800" b="0" i="0" u="none" strike="noStrike" dirty="0">
                          <a:solidFill>
                            <a:srgbClr val="000000"/>
                          </a:solidFill>
                          <a:effectLst/>
                          <a:latin typeface="Aptos Narrow" panose="020B0004020202020204" pitchFamily="34" charset="0"/>
                        </a:rPr>
                        <a:t>&lt;0.0001</a:t>
                      </a:r>
                    </a:p>
                  </a:txBody>
                  <a:tcPr marL="9525" marR="9525" marT="9525" marB="0" anchor="b"/>
                </a:tc>
                <a:extLst>
                  <a:ext uri="{0D108BD9-81ED-4DB2-BD59-A6C34878D82A}">
                    <a16:rowId xmlns:a16="http://schemas.microsoft.com/office/drawing/2014/main" val="730903988"/>
                  </a:ext>
                </a:extLst>
              </a:tr>
            </a:tbl>
          </a:graphicData>
        </a:graphic>
      </p:graphicFrame>
      <p:graphicFrame>
        <p:nvGraphicFramePr>
          <p:cNvPr id="22" name="Table 21">
            <a:extLst>
              <a:ext uri="{FF2B5EF4-FFF2-40B4-BE49-F238E27FC236}">
                <a16:creationId xmlns:a16="http://schemas.microsoft.com/office/drawing/2014/main" id="{BA0988A4-B198-D87B-E923-E00D13CC2560}"/>
              </a:ext>
            </a:extLst>
          </p:cNvPr>
          <p:cNvGraphicFramePr>
            <a:graphicFrameLocks noGrp="1"/>
          </p:cNvGraphicFramePr>
          <p:nvPr>
            <p:extLst>
              <p:ext uri="{D42A27DB-BD31-4B8C-83A1-F6EECF244321}">
                <p14:modId xmlns:p14="http://schemas.microsoft.com/office/powerpoint/2010/main" val="3524729256"/>
              </p:ext>
            </p:extLst>
          </p:nvPr>
        </p:nvGraphicFramePr>
        <p:xfrm>
          <a:off x="13113353" y="28479063"/>
          <a:ext cx="6425043" cy="872490"/>
        </p:xfrm>
        <a:graphic>
          <a:graphicData uri="http://schemas.openxmlformats.org/drawingml/2006/table">
            <a:tbl>
              <a:tblPr firstRow="1">
                <a:tableStyleId>{46F890A9-2807-4EBB-B81D-B2AA78EC7F39}</a:tableStyleId>
              </a:tblPr>
              <a:tblGrid>
                <a:gridCol w="1684236">
                  <a:extLst>
                    <a:ext uri="{9D8B030D-6E8A-4147-A177-3AD203B41FA5}">
                      <a16:colId xmlns:a16="http://schemas.microsoft.com/office/drawing/2014/main" val="4228380981"/>
                    </a:ext>
                  </a:extLst>
                </a:gridCol>
                <a:gridCol w="998065">
                  <a:extLst>
                    <a:ext uri="{9D8B030D-6E8A-4147-A177-3AD203B41FA5}">
                      <a16:colId xmlns:a16="http://schemas.microsoft.com/office/drawing/2014/main" val="1962783203"/>
                    </a:ext>
                  </a:extLst>
                </a:gridCol>
                <a:gridCol w="1808992">
                  <a:extLst>
                    <a:ext uri="{9D8B030D-6E8A-4147-A177-3AD203B41FA5}">
                      <a16:colId xmlns:a16="http://schemas.microsoft.com/office/drawing/2014/main" val="2696702194"/>
                    </a:ext>
                  </a:extLst>
                </a:gridCol>
                <a:gridCol w="1933750">
                  <a:extLst>
                    <a:ext uri="{9D8B030D-6E8A-4147-A177-3AD203B41FA5}">
                      <a16:colId xmlns:a16="http://schemas.microsoft.com/office/drawing/2014/main" val="3886276002"/>
                    </a:ext>
                  </a:extLst>
                </a:gridCol>
              </a:tblGrid>
              <a:tr h="427400">
                <a:tc>
                  <a:txBody>
                    <a:bodyPr/>
                    <a:lstStyle/>
                    <a:p>
                      <a:pPr algn="l" fontAlgn="b">
                        <a:buNone/>
                      </a:pPr>
                      <a:r>
                        <a:rPr lang="en-US" sz="2800" u="none" strike="noStrike" dirty="0">
                          <a:effectLst/>
                        </a:rPr>
                        <a:t>Statistic</a:t>
                      </a:r>
                      <a:endParaRPr lang="en-US" sz="28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buNone/>
                      </a:pPr>
                      <a:r>
                        <a:rPr lang="en-US" sz="2800" u="none" strike="noStrike" dirty="0">
                          <a:effectLst/>
                        </a:rPr>
                        <a:t>DF</a:t>
                      </a:r>
                      <a:endParaRPr lang="en-US" sz="28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ctr">
                        <a:buNone/>
                      </a:pPr>
                      <a:r>
                        <a:rPr lang="en-US" sz="2800" u="none" strike="noStrike" dirty="0">
                          <a:effectLst/>
                        </a:rPr>
                        <a:t>Value</a:t>
                      </a:r>
                      <a:endParaRPr lang="en-US"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buNone/>
                      </a:pPr>
                      <a:r>
                        <a:rPr lang="en-US" sz="2800" u="none" strike="noStrike" dirty="0">
                          <a:effectLst/>
                        </a:rPr>
                        <a:t>Prob</a:t>
                      </a:r>
                      <a:endParaRPr lang="en-US" sz="2800" b="1"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16652417"/>
                  </a:ext>
                </a:extLst>
              </a:tr>
              <a:tr h="235074">
                <a:tc>
                  <a:txBody>
                    <a:bodyPr/>
                    <a:lstStyle/>
                    <a:p>
                      <a:pPr algn="l" fontAlgn="b">
                        <a:buNone/>
                      </a:pPr>
                      <a:r>
                        <a:rPr lang="en-US" sz="2800" u="none" strike="noStrike" dirty="0">
                          <a:effectLst/>
                        </a:rPr>
                        <a:t>Chi-Square</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buNone/>
                      </a:pPr>
                      <a:r>
                        <a:rPr lang="en-US" sz="2800" u="none" strike="noStrike" dirty="0">
                          <a:effectLst/>
                        </a:rPr>
                        <a:t>1</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buNone/>
                      </a:pPr>
                      <a:r>
                        <a:rPr lang="en-US" sz="2800" b="0" i="0" u="none" strike="noStrike" dirty="0">
                          <a:solidFill>
                            <a:srgbClr val="000000"/>
                          </a:solidFill>
                          <a:effectLst/>
                          <a:latin typeface="Aptos Narrow" panose="020B0004020202020204" pitchFamily="34" charset="0"/>
                        </a:rPr>
                        <a:t>4.0950</a:t>
                      </a:r>
                    </a:p>
                  </a:txBody>
                  <a:tcPr marL="9525" marR="9525" marT="9525" marB="0" anchor="b"/>
                </a:tc>
                <a:tc>
                  <a:txBody>
                    <a:bodyPr/>
                    <a:lstStyle/>
                    <a:p>
                      <a:pPr algn="ctr" fontAlgn="b">
                        <a:buNone/>
                      </a:pPr>
                      <a:r>
                        <a:rPr lang="en-US" sz="2800" b="0" i="0" u="none" strike="noStrike" dirty="0">
                          <a:solidFill>
                            <a:srgbClr val="000000"/>
                          </a:solidFill>
                          <a:effectLst/>
                          <a:latin typeface="Aptos Narrow" panose="020B0004020202020204" pitchFamily="34" charset="0"/>
                        </a:rPr>
                        <a:t>0.0430</a:t>
                      </a:r>
                    </a:p>
                  </a:txBody>
                  <a:tcPr marL="9525" marR="9525" marT="9525" marB="0" anchor="b"/>
                </a:tc>
                <a:extLst>
                  <a:ext uri="{0D108BD9-81ED-4DB2-BD59-A6C34878D82A}">
                    <a16:rowId xmlns:a16="http://schemas.microsoft.com/office/drawing/2014/main" val="730903988"/>
                  </a:ext>
                </a:extLst>
              </a:tr>
            </a:tbl>
          </a:graphicData>
        </a:graphic>
      </p:graphicFrame>
      <p:graphicFrame>
        <p:nvGraphicFramePr>
          <p:cNvPr id="3" name="Table 2">
            <a:extLst>
              <a:ext uri="{FF2B5EF4-FFF2-40B4-BE49-F238E27FC236}">
                <a16:creationId xmlns:a16="http://schemas.microsoft.com/office/drawing/2014/main" id="{44F9E1A8-1CD5-2F83-785D-21985BBFD056}"/>
              </a:ext>
            </a:extLst>
          </p:cNvPr>
          <p:cNvGraphicFramePr>
            <a:graphicFrameLocks noGrp="1"/>
          </p:cNvGraphicFramePr>
          <p:nvPr>
            <p:extLst>
              <p:ext uri="{D42A27DB-BD31-4B8C-83A1-F6EECF244321}">
                <p14:modId xmlns:p14="http://schemas.microsoft.com/office/powerpoint/2010/main" val="205275310"/>
              </p:ext>
            </p:extLst>
          </p:nvPr>
        </p:nvGraphicFramePr>
        <p:xfrm>
          <a:off x="11551424" y="8437008"/>
          <a:ext cx="11217932" cy="4798695"/>
        </p:xfrm>
        <a:graphic>
          <a:graphicData uri="http://schemas.openxmlformats.org/drawingml/2006/table">
            <a:tbl>
              <a:tblPr firstRow="1">
                <a:tableStyleId>{46F890A9-2807-4EBB-B81D-B2AA78EC7F39}</a:tableStyleId>
              </a:tblPr>
              <a:tblGrid>
                <a:gridCol w="3118164">
                  <a:extLst>
                    <a:ext uri="{9D8B030D-6E8A-4147-A177-3AD203B41FA5}">
                      <a16:colId xmlns:a16="http://schemas.microsoft.com/office/drawing/2014/main" val="4228380981"/>
                    </a:ext>
                  </a:extLst>
                </a:gridCol>
                <a:gridCol w="1524000">
                  <a:extLst>
                    <a:ext uri="{9D8B030D-6E8A-4147-A177-3AD203B41FA5}">
                      <a16:colId xmlns:a16="http://schemas.microsoft.com/office/drawing/2014/main" val="1962783203"/>
                    </a:ext>
                  </a:extLst>
                </a:gridCol>
                <a:gridCol w="2590800">
                  <a:extLst>
                    <a:ext uri="{9D8B030D-6E8A-4147-A177-3AD203B41FA5}">
                      <a16:colId xmlns:a16="http://schemas.microsoft.com/office/drawing/2014/main" val="2696702194"/>
                    </a:ext>
                  </a:extLst>
                </a:gridCol>
                <a:gridCol w="1904506">
                  <a:extLst>
                    <a:ext uri="{9D8B030D-6E8A-4147-A177-3AD203B41FA5}">
                      <a16:colId xmlns:a16="http://schemas.microsoft.com/office/drawing/2014/main" val="3886276002"/>
                    </a:ext>
                  </a:extLst>
                </a:gridCol>
                <a:gridCol w="2080462">
                  <a:extLst>
                    <a:ext uri="{9D8B030D-6E8A-4147-A177-3AD203B41FA5}">
                      <a16:colId xmlns:a16="http://schemas.microsoft.com/office/drawing/2014/main" val="1783462912"/>
                    </a:ext>
                  </a:extLst>
                </a:gridCol>
              </a:tblGrid>
              <a:tr h="151158">
                <a:tc>
                  <a:txBody>
                    <a:bodyPr/>
                    <a:lstStyle/>
                    <a:p>
                      <a:pPr algn="l" fontAlgn="b">
                        <a:buNone/>
                      </a:pPr>
                      <a:r>
                        <a:rPr lang="en-US" sz="2800" u="none" strike="noStrike" dirty="0">
                          <a:effectLst/>
                        </a:rPr>
                        <a:t>Parameter</a:t>
                      </a:r>
                      <a:endParaRPr lang="en-US" sz="28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a:effectLst/>
                        </a:rPr>
                        <a:t>Estimate</a:t>
                      </a:r>
                      <a:endParaRPr lang="en-US" sz="2800" b="1"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ctr">
                        <a:buNone/>
                      </a:pPr>
                      <a:r>
                        <a:rPr lang="en-US" sz="2800" u="none" strike="noStrike" dirty="0">
                          <a:effectLst/>
                        </a:rPr>
                        <a:t>Standard Error</a:t>
                      </a:r>
                      <a:endParaRPr lang="en-US"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r" fontAlgn="ctr">
                        <a:buNone/>
                      </a:pPr>
                      <a:r>
                        <a:rPr lang="en-US" sz="2800" u="none" strike="noStrike" dirty="0">
                          <a:effectLst/>
                        </a:rPr>
                        <a:t>t value</a:t>
                      </a:r>
                      <a:endParaRPr lang="en-US" sz="28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r" fontAlgn="b">
                        <a:buNone/>
                      </a:pPr>
                      <a:r>
                        <a:rPr lang="en-US" sz="2800" u="none" strike="noStrike">
                          <a:effectLst/>
                        </a:rPr>
                        <a:t>p value</a:t>
                      </a:r>
                      <a:endParaRPr lang="en-US" sz="28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16652417"/>
                  </a:ext>
                </a:extLst>
              </a:tr>
              <a:tr h="436244">
                <a:tc>
                  <a:txBody>
                    <a:bodyPr/>
                    <a:lstStyle/>
                    <a:p>
                      <a:pPr algn="l" fontAlgn="b">
                        <a:buNone/>
                      </a:pPr>
                      <a:r>
                        <a:rPr lang="en-US" sz="2800" u="none" strike="noStrike" dirty="0">
                          <a:effectLst/>
                        </a:rPr>
                        <a:t>Intercept</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-0.1363</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ctr">
                        <a:buNone/>
                      </a:pPr>
                      <a:r>
                        <a:rPr lang="en-US" sz="2800" u="none" strike="noStrike" dirty="0">
                          <a:effectLst/>
                        </a:rPr>
                        <a:t>0.6662</a:t>
                      </a:r>
                      <a:endParaRPr lang="en-US" sz="28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r" fontAlgn="b">
                        <a:buNone/>
                      </a:pPr>
                      <a:r>
                        <a:rPr lang="en-US" sz="2800" b="0" i="0" u="none" strike="noStrike" dirty="0">
                          <a:solidFill>
                            <a:srgbClr val="000000"/>
                          </a:solidFill>
                          <a:effectLst/>
                          <a:latin typeface="Aptos Narrow" panose="020B0004020202020204" pitchFamily="34" charset="0"/>
                        </a:rPr>
                        <a:t>-0.20</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0.8385</a:t>
                      </a:r>
                    </a:p>
                  </a:txBody>
                  <a:tcPr marL="9525" marR="9525" marT="9525" marB="0" anchor="b"/>
                </a:tc>
                <a:extLst>
                  <a:ext uri="{0D108BD9-81ED-4DB2-BD59-A6C34878D82A}">
                    <a16:rowId xmlns:a16="http://schemas.microsoft.com/office/drawing/2014/main" val="100350886"/>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Male</a:t>
                      </a:r>
                    </a:p>
                  </a:txBody>
                  <a:tcPr marL="9525" marR="9525" marT="9525" marB="0" anchor="b"/>
                </a:tc>
                <a:tc>
                  <a:txBody>
                    <a:bodyPr/>
                    <a:lstStyle/>
                    <a:p>
                      <a:pPr algn="r" fontAlgn="b">
                        <a:buNone/>
                      </a:pPr>
                      <a:r>
                        <a:rPr lang="en-US" sz="2800" u="none" strike="noStrike" dirty="0">
                          <a:effectLst/>
                        </a:rPr>
                        <a:t>-0.0166</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0.2209</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-0.08</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0.9404</a:t>
                      </a:r>
                      <a:endParaRPr lang="en-US" sz="2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1265020"/>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Hispanic</a:t>
                      </a:r>
                    </a:p>
                  </a:txBody>
                  <a:tcPr marL="9525" marR="9525" marT="9525" marB="0" anchor="b"/>
                </a:tc>
                <a:tc>
                  <a:txBody>
                    <a:bodyPr/>
                    <a:lstStyle/>
                    <a:p>
                      <a:pPr algn="r" fontAlgn="b">
                        <a:buNone/>
                      </a:pPr>
                      <a:r>
                        <a:rPr lang="en-US" sz="2800" u="none" strike="noStrike" dirty="0">
                          <a:effectLst/>
                        </a:rPr>
                        <a:t>-0.00538</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0.2681</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-0.02</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0.9841</a:t>
                      </a:r>
                      <a:endParaRPr lang="en-US" sz="28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30903988"/>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Black</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-0.6304</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0.6109</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-1.03</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0.3056</a:t>
                      </a:r>
                    </a:p>
                  </a:txBody>
                  <a:tcPr marL="9525" marR="9525" marT="9525" marB="0" anchor="b"/>
                </a:tc>
                <a:extLst>
                  <a:ext uri="{0D108BD9-81ED-4DB2-BD59-A6C34878D82A}">
                    <a16:rowId xmlns:a16="http://schemas.microsoft.com/office/drawing/2014/main" val="1748201417"/>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Safe</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-0.7826</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0.3874</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-2.02</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0.0471</a:t>
                      </a:r>
                    </a:p>
                  </a:txBody>
                  <a:tcPr marL="9525" marR="9525" marT="9525" marB="0" anchor="b"/>
                </a:tc>
                <a:extLst>
                  <a:ext uri="{0D108BD9-81ED-4DB2-BD59-A6C34878D82A}">
                    <a16:rowId xmlns:a16="http://schemas.microsoft.com/office/drawing/2014/main" val="2813046301"/>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Label</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-0.3458</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0.3914</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-0.88</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0.3800</a:t>
                      </a:r>
                    </a:p>
                  </a:txBody>
                  <a:tcPr marL="9525" marR="9525" marT="9525" marB="0" anchor="b"/>
                </a:tc>
                <a:extLst>
                  <a:ext uri="{0D108BD9-81ED-4DB2-BD59-A6C34878D82A}">
                    <a16:rowId xmlns:a16="http://schemas.microsoft.com/office/drawing/2014/main" val="212175474"/>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Sports</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-0.4139</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0.4205</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-0.98</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0.3283</a:t>
                      </a:r>
                    </a:p>
                  </a:txBody>
                  <a:tcPr marL="9525" marR="9525" marT="9525" marB="0" anchor="b"/>
                </a:tc>
                <a:extLst>
                  <a:ext uri="{0D108BD9-81ED-4DB2-BD59-A6C34878D82A}">
                    <a16:rowId xmlns:a16="http://schemas.microsoft.com/office/drawing/2014/main" val="3866311026"/>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Cafeteria</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0.6739</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0.3820</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1.76</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0.0820</a:t>
                      </a:r>
                    </a:p>
                  </a:txBody>
                  <a:tcPr marL="9525" marR="9525" marT="9525" marB="0" anchor="b"/>
                </a:tc>
                <a:extLst>
                  <a:ext uri="{0D108BD9-81ED-4DB2-BD59-A6C34878D82A}">
                    <a16:rowId xmlns:a16="http://schemas.microsoft.com/office/drawing/2014/main" val="763310394"/>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Mother’s Education</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-0.1938</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0.1180</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-1.64</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0.1048</a:t>
                      </a:r>
                    </a:p>
                  </a:txBody>
                  <a:tcPr marL="9525" marR="9525" marT="9525" marB="0" anchor="b"/>
                </a:tc>
                <a:extLst>
                  <a:ext uri="{0D108BD9-81ED-4DB2-BD59-A6C34878D82A}">
                    <a16:rowId xmlns:a16="http://schemas.microsoft.com/office/drawing/2014/main" val="1592237572"/>
                  </a:ext>
                </a:extLst>
              </a:tr>
              <a:tr h="436244">
                <a:tc>
                  <a:txBody>
                    <a:bodyPr/>
                    <a:lstStyle/>
                    <a:p>
                      <a:pPr algn="l" fontAlgn="b">
                        <a:buNone/>
                      </a:pPr>
                      <a:r>
                        <a:rPr lang="en-US" sz="2800" b="0" i="0" u="none" strike="noStrike" dirty="0">
                          <a:solidFill>
                            <a:srgbClr val="000000"/>
                          </a:solidFill>
                          <a:effectLst/>
                          <a:latin typeface="Aptos Narrow" panose="020B0004020202020204" pitchFamily="34" charset="0"/>
                        </a:rPr>
                        <a:t>Father’s Education</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-0.1143</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0.1285</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-0.89</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0.3769</a:t>
                      </a:r>
                    </a:p>
                  </a:txBody>
                  <a:tcPr marL="9525" marR="9525" marT="9525" marB="0" anchor="b"/>
                </a:tc>
                <a:extLst>
                  <a:ext uri="{0D108BD9-81ED-4DB2-BD59-A6C34878D82A}">
                    <a16:rowId xmlns:a16="http://schemas.microsoft.com/office/drawing/2014/main" val="181451884"/>
                  </a:ext>
                </a:extLst>
              </a:tr>
            </a:tbl>
          </a:graphicData>
        </a:graphic>
      </p:graphicFrame>
      <p:sp>
        <p:nvSpPr>
          <p:cNvPr id="9" name="TextBox 8">
            <a:extLst>
              <a:ext uri="{FF2B5EF4-FFF2-40B4-BE49-F238E27FC236}">
                <a16:creationId xmlns:a16="http://schemas.microsoft.com/office/drawing/2014/main" id="{2A4F70F5-0CA4-99FD-9072-6DD01048C9A8}"/>
              </a:ext>
            </a:extLst>
          </p:cNvPr>
          <p:cNvSpPr txBox="1"/>
          <p:nvPr/>
        </p:nvSpPr>
        <p:spPr>
          <a:xfrm>
            <a:off x="11512193" y="13343604"/>
            <a:ext cx="11786496"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Figure 1: </a:t>
            </a:r>
            <a:r>
              <a:rPr lang="en-US" sz="1800" dirty="0">
                <a:latin typeface="Arial" panose="020B0604020202020204" pitchFamily="34" charset="0"/>
                <a:cs typeface="Arial" panose="020B0604020202020204" pitchFamily="34" charset="0"/>
              </a:rPr>
              <a:t>Preliminary Logistic Regression model of independent variables against outcome variable, class 1 diabetes.</a:t>
            </a:r>
          </a:p>
        </p:txBody>
      </p:sp>
      <p:graphicFrame>
        <p:nvGraphicFramePr>
          <p:cNvPr id="23" name="Diagram 22">
            <a:extLst>
              <a:ext uri="{FF2B5EF4-FFF2-40B4-BE49-F238E27FC236}">
                <a16:creationId xmlns:a16="http://schemas.microsoft.com/office/drawing/2014/main" id="{77C42FCD-2BB7-D33C-D11A-427F6E169DCB}"/>
              </a:ext>
            </a:extLst>
          </p:cNvPr>
          <p:cNvGraphicFramePr/>
          <p:nvPr>
            <p:extLst>
              <p:ext uri="{D42A27DB-BD31-4B8C-83A1-F6EECF244321}">
                <p14:modId xmlns:p14="http://schemas.microsoft.com/office/powerpoint/2010/main" val="2188651780"/>
              </p:ext>
            </p:extLst>
          </p:nvPr>
        </p:nvGraphicFramePr>
        <p:xfrm>
          <a:off x="698558" y="21478200"/>
          <a:ext cx="9957826" cy="87644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 name="Table 24">
            <a:extLst>
              <a:ext uri="{FF2B5EF4-FFF2-40B4-BE49-F238E27FC236}">
                <a16:creationId xmlns:a16="http://schemas.microsoft.com/office/drawing/2014/main" id="{66379671-9E5B-DD9D-ABF5-644E741D14F6}"/>
              </a:ext>
            </a:extLst>
          </p:cNvPr>
          <p:cNvGraphicFramePr>
            <a:graphicFrameLocks noGrp="1"/>
          </p:cNvGraphicFramePr>
          <p:nvPr>
            <p:extLst>
              <p:ext uri="{D42A27DB-BD31-4B8C-83A1-F6EECF244321}">
                <p14:modId xmlns:p14="http://schemas.microsoft.com/office/powerpoint/2010/main" val="200465966"/>
              </p:ext>
            </p:extLst>
          </p:nvPr>
        </p:nvGraphicFramePr>
        <p:xfrm>
          <a:off x="11588435" y="18008355"/>
          <a:ext cx="11217933" cy="1308735"/>
        </p:xfrm>
        <a:graphic>
          <a:graphicData uri="http://schemas.openxmlformats.org/drawingml/2006/table">
            <a:tbl>
              <a:tblPr firstRow="1">
                <a:tableStyleId>{46F890A9-2807-4EBB-B81D-B2AA78EC7F39}</a:tableStyleId>
              </a:tblPr>
              <a:tblGrid>
                <a:gridCol w="3404278">
                  <a:extLst>
                    <a:ext uri="{9D8B030D-6E8A-4147-A177-3AD203B41FA5}">
                      <a16:colId xmlns:a16="http://schemas.microsoft.com/office/drawing/2014/main" val="4228380981"/>
                    </a:ext>
                  </a:extLst>
                </a:gridCol>
                <a:gridCol w="2646583">
                  <a:extLst>
                    <a:ext uri="{9D8B030D-6E8A-4147-A177-3AD203B41FA5}">
                      <a16:colId xmlns:a16="http://schemas.microsoft.com/office/drawing/2014/main" val="1962783203"/>
                    </a:ext>
                  </a:extLst>
                </a:gridCol>
                <a:gridCol w="1994056">
                  <a:extLst>
                    <a:ext uri="{9D8B030D-6E8A-4147-A177-3AD203B41FA5}">
                      <a16:colId xmlns:a16="http://schemas.microsoft.com/office/drawing/2014/main" val="2696702194"/>
                    </a:ext>
                  </a:extLst>
                </a:gridCol>
                <a:gridCol w="3173016">
                  <a:extLst>
                    <a:ext uri="{9D8B030D-6E8A-4147-A177-3AD203B41FA5}">
                      <a16:colId xmlns:a16="http://schemas.microsoft.com/office/drawing/2014/main" val="1885137502"/>
                    </a:ext>
                  </a:extLst>
                </a:gridCol>
              </a:tblGrid>
              <a:tr h="436244">
                <a:tc>
                  <a:txBody>
                    <a:bodyPr/>
                    <a:lstStyle/>
                    <a:p>
                      <a:pPr algn="l" fontAlgn="b">
                        <a:buNone/>
                      </a:pPr>
                      <a:r>
                        <a:rPr lang="en-US" sz="2800" u="none" strike="noStrike" dirty="0">
                          <a:effectLst/>
                        </a:rPr>
                        <a:t>Effect</a:t>
                      </a:r>
                      <a:endParaRPr lang="en-US" sz="28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u="none" strike="noStrike" dirty="0">
                          <a:effectLst/>
                        </a:rPr>
                        <a:t>Point Estimate</a:t>
                      </a:r>
                      <a:endParaRPr lang="en-US" sz="2800" b="1" i="0" u="none" strike="noStrike" dirty="0">
                        <a:solidFill>
                          <a:srgbClr val="000000"/>
                        </a:solidFill>
                        <a:effectLst/>
                        <a:latin typeface="Aptos Narrow" panose="020B0004020202020204" pitchFamily="34" charset="0"/>
                      </a:endParaRPr>
                    </a:p>
                  </a:txBody>
                  <a:tcPr marL="9525" marR="9525" marT="9525" marB="0" anchor="b"/>
                </a:tc>
                <a:tc gridSpan="2">
                  <a:txBody>
                    <a:bodyPr/>
                    <a:lstStyle/>
                    <a:p>
                      <a:pPr algn="ctr" fontAlgn="ctr">
                        <a:buNone/>
                      </a:pPr>
                      <a:r>
                        <a:rPr lang="en-US" sz="2800" b="1" i="0" u="none" strike="noStrike" dirty="0">
                          <a:solidFill>
                            <a:schemeClr val="bg1"/>
                          </a:solidFill>
                          <a:effectLst/>
                          <a:latin typeface="Aptos Narrow" panose="020B0004020202020204" pitchFamily="34" charset="0"/>
                        </a:rPr>
                        <a:t>95% Confidence Limits</a:t>
                      </a:r>
                    </a:p>
                  </a:txBody>
                  <a:tcPr marL="9525" marR="9525" marT="9525" marB="0" anchor="ctr"/>
                </a:tc>
                <a:tc hMerge="1">
                  <a:txBody>
                    <a:bodyPr/>
                    <a:lstStyle/>
                    <a:p>
                      <a:pPr algn="r" fontAlgn="ctr">
                        <a:buNone/>
                      </a:pPr>
                      <a:endParaRPr lang="en-US" sz="2800" b="1" i="0" u="none" strike="noStrike" dirty="0">
                        <a:solidFill>
                          <a:schemeClr val="bg1"/>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3416652417"/>
                  </a:ext>
                </a:extLst>
              </a:tr>
              <a:tr h="410171">
                <a:tc>
                  <a:txBody>
                    <a:bodyPr/>
                    <a:lstStyle/>
                    <a:p>
                      <a:pPr algn="l" fontAlgn="b">
                        <a:buNone/>
                      </a:pPr>
                      <a:r>
                        <a:rPr lang="en-US" sz="2800" b="0" i="0" u="none" strike="noStrike" dirty="0">
                          <a:solidFill>
                            <a:srgbClr val="000000"/>
                          </a:solidFill>
                          <a:effectLst/>
                          <a:latin typeface="Aptos Narrow" panose="020B0004020202020204" pitchFamily="34" charset="0"/>
                        </a:rPr>
                        <a:t>Mother’s Education</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0.743</a:t>
                      </a:r>
                    </a:p>
                  </a:txBody>
                  <a:tcPr marL="9525" marR="9525" marT="9525" marB="0" anchor="b"/>
                </a:tc>
                <a:tc>
                  <a:txBody>
                    <a:bodyPr/>
                    <a:lstStyle/>
                    <a:p>
                      <a:pPr algn="r" fontAlgn="b">
                        <a:buNone/>
                      </a:pPr>
                      <a:r>
                        <a:rPr lang="en-US" sz="2800" u="none" strike="noStrike" dirty="0">
                          <a:effectLst/>
                        </a:rPr>
                        <a:t>  0.574</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buNone/>
                      </a:pPr>
                      <a:r>
                        <a:rPr lang="en-US" sz="2800" b="0" i="0" u="none" strike="noStrike" dirty="0">
                          <a:solidFill>
                            <a:srgbClr val="000000"/>
                          </a:solidFill>
                          <a:effectLst/>
                          <a:latin typeface="Aptos Narrow" panose="020B0004020202020204" pitchFamily="34" charset="0"/>
                        </a:rPr>
                        <a:t>0.962</a:t>
                      </a:r>
                    </a:p>
                  </a:txBody>
                  <a:tcPr marL="9525" marR="9525" marT="9525" marB="0" anchor="b"/>
                </a:tc>
                <a:extLst>
                  <a:ext uri="{0D108BD9-81ED-4DB2-BD59-A6C34878D82A}">
                    <a16:rowId xmlns:a16="http://schemas.microsoft.com/office/drawing/2014/main" val="61265020"/>
                  </a:ext>
                </a:extLst>
              </a:tr>
              <a:tr h="436244">
                <a:tc>
                  <a:txBody>
                    <a:bodyPr/>
                    <a:lstStyle/>
                    <a:p>
                      <a:pPr algn="l" fontAlgn="b">
                        <a:buNone/>
                      </a:pPr>
                      <a:r>
                        <a:rPr lang="en-US" sz="2800" b="0" i="0" u="none" strike="noStrike">
                          <a:solidFill>
                            <a:srgbClr val="000000"/>
                          </a:solidFill>
                          <a:effectLst/>
                          <a:latin typeface="Aptos Narrow" panose="020B0004020202020204" pitchFamily="34" charset="0"/>
                        </a:rPr>
                        <a:t>Safe</a:t>
                      </a:r>
                      <a:endParaRPr lang="en-US" sz="28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0.509</a:t>
                      </a:r>
                    </a:p>
                  </a:txBody>
                  <a:tcPr marL="9525" marR="9525" marT="9525" marB="0" anchor="b"/>
                </a:tc>
                <a:tc>
                  <a:txBody>
                    <a:bodyPr/>
                    <a:lstStyle/>
                    <a:p>
                      <a:pPr algn="r" fontAlgn="b">
                        <a:buNone/>
                      </a:pPr>
                      <a:r>
                        <a:rPr lang="en-US" sz="2800" b="0" i="0" u="none" strike="noStrike" dirty="0">
                          <a:solidFill>
                            <a:srgbClr val="000000"/>
                          </a:solidFill>
                          <a:effectLst/>
                          <a:latin typeface="Aptos Narrow" panose="020B0004020202020204" pitchFamily="34" charset="0"/>
                        </a:rPr>
                        <a:t>0.270</a:t>
                      </a:r>
                    </a:p>
                  </a:txBody>
                  <a:tcPr marL="9525" marR="9525" marT="9525" marB="0" anchor="b"/>
                </a:tc>
                <a:tc>
                  <a:txBody>
                    <a:bodyPr/>
                    <a:lstStyle/>
                    <a:p>
                      <a:pPr algn="ctr" fontAlgn="b">
                        <a:buNone/>
                      </a:pPr>
                      <a:r>
                        <a:rPr lang="en-US" sz="2800" b="0" i="0" u="none" strike="noStrike" dirty="0">
                          <a:solidFill>
                            <a:srgbClr val="000000"/>
                          </a:solidFill>
                          <a:effectLst/>
                          <a:latin typeface="Aptos Narrow" panose="020B0004020202020204" pitchFamily="34" charset="0"/>
                        </a:rPr>
                        <a:t>0.959</a:t>
                      </a:r>
                    </a:p>
                  </a:txBody>
                  <a:tcPr marL="9525" marR="9525" marT="9525" marB="0" anchor="b"/>
                </a:tc>
                <a:extLst>
                  <a:ext uri="{0D108BD9-81ED-4DB2-BD59-A6C34878D82A}">
                    <a16:rowId xmlns:a16="http://schemas.microsoft.com/office/drawing/2014/main" val="730903988"/>
                  </a:ext>
                </a:extLst>
              </a:tr>
            </a:tbl>
          </a:graphicData>
        </a:graphic>
      </p:graphicFrame>
      <p:sp>
        <p:nvSpPr>
          <p:cNvPr id="29" name="TextBox 28">
            <a:extLst>
              <a:ext uri="{FF2B5EF4-FFF2-40B4-BE49-F238E27FC236}">
                <a16:creationId xmlns:a16="http://schemas.microsoft.com/office/drawing/2014/main" id="{B93984BA-1BB3-D39A-DC52-1E1698761C1D}"/>
              </a:ext>
            </a:extLst>
          </p:cNvPr>
          <p:cNvSpPr txBox="1"/>
          <p:nvPr/>
        </p:nvSpPr>
        <p:spPr>
          <a:xfrm>
            <a:off x="11512193" y="19483943"/>
            <a:ext cx="11786496" cy="64633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Figure 3: </a:t>
            </a:r>
            <a:r>
              <a:rPr lang="en-US" sz="1800" dirty="0">
                <a:latin typeface="Arial" panose="020B0604020202020204" pitchFamily="34" charset="0"/>
                <a:cs typeface="Arial" panose="020B0604020202020204" pitchFamily="34" charset="0"/>
              </a:rPr>
              <a:t>Odds Ratio model of how safe parents feel about their kids walking to school and the mother’s level of education against child obesity status</a:t>
            </a:r>
          </a:p>
        </p:txBody>
      </p:sp>
      <p:pic>
        <p:nvPicPr>
          <p:cNvPr id="34" name="Picture 33">
            <a:extLst>
              <a:ext uri="{FF2B5EF4-FFF2-40B4-BE49-F238E27FC236}">
                <a16:creationId xmlns:a16="http://schemas.microsoft.com/office/drawing/2014/main" id="{DFF40D74-48E9-2D15-0AAF-4EA9B7AC1A9A}"/>
              </a:ext>
            </a:extLst>
          </p:cNvPr>
          <p:cNvPicPr>
            <a:picLocks noChangeAspect="1"/>
          </p:cNvPicPr>
          <p:nvPr/>
        </p:nvPicPr>
        <p:blipFill>
          <a:blip r:embed="rId12"/>
          <a:stretch>
            <a:fillRect/>
          </a:stretch>
        </p:blipFill>
        <p:spPr>
          <a:xfrm>
            <a:off x="23277492" y="8439893"/>
            <a:ext cx="8932453" cy="10453754"/>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cludingcider|08-2022"/>
</p:tagLst>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7556</TotalTime>
  <Words>883</Words>
  <Application>Microsoft Macintosh PowerPoint</Application>
  <PresentationFormat>Custom</PresentationFormat>
  <Paragraphs>137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Quattrocento</vt:lpstr>
      <vt:lpstr>Aptos</vt:lpstr>
      <vt:lpstr>Aptos Narrow</vt:lpstr>
      <vt:lpstr>Arial</vt:lpstr>
      <vt:lpstr>Quattrocento Sans</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Salman, Arham</cp:lastModifiedBy>
  <cp:revision>33</cp:revision>
  <cp:lastPrinted>2025-09-08T03:53:16Z</cp:lastPrinted>
  <dcterms:modified xsi:type="dcterms:W3CDTF">2025-09-08T03:53:20Z</dcterms:modified>
  <cp:category>science research poster</cp:category>
</cp:coreProperties>
</file>