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6" r:id="rId3"/>
    <p:sldId id="258" r:id="rId4"/>
    <p:sldId id="269" r:id="rId5"/>
    <p:sldId id="259" r:id="rId6"/>
    <p:sldId id="260" r:id="rId7"/>
    <p:sldId id="274" r:id="rId8"/>
    <p:sldId id="261" r:id="rId9"/>
    <p:sldId id="271" r:id="rId10"/>
    <p:sldId id="275" r:id="rId11"/>
    <p:sldId id="266" r:id="rId12"/>
    <p:sldId id="273" r:id="rId13"/>
    <p:sldId id="276" r:id="rId14"/>
    <p:sldId id="262" r:id="rId15"/>
    <p:sldId id="264" r:id="rId16"/>
    <p:sldId id="270" r:id="rId17"/>
    <p:sldId id="265" r:id="rId18"/>
    <p:sldId id="277"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CF79"/>
    <a:srgbClr val="BCE7B7"/>
    <a:srgbClr val="CCCC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F9A751-EED2-4D48-9969-CEE9BCFB9ED9}"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D7CBC853-51C1-4E96-B8C3-A781D7669488}"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701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9A751-EED2-4D48-9969-CEE9BCFB9ED9}"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BC853-51C1-4E96-B8C3-A781D7669488}" type="slidenum">
              <a:rPr lang="en-US" smtClean="0"/>
              <a:t>‹#›</a:t>
            </a:fld>
            <a:endParaRPr lang="en-US"/>
          </a:p>
        </p:txBody>
      </p:sp>
    </p:spTree>
    <p:extLst>
      <p:ext uri="{BB962C8B-B14F-4D97-AF65-F5344CB8AC3E}">
        <p14:creationId xmlns:p14="http://schemas.microsoft.com/office/powerpoint/2010/main" val="205730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9A751-EED2-4D48-9969-CEE9BCFB9ED9}"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BC853-51C1-4E96-B8C3-A781D7669488}" type="slidenum">
              <a:rPr lang="en-US" smtClean="0"/>
              <a:t>‹#›</a:t>
            </a:fld>
            <a:endParaRPr lang="en-US"/>
          </a:p>
        </p:txBody>
      </p:sp>
    </p:spTree>
    <p:extLst>
      <p:ext uri="{BB962C8B-B14F-4D97-AF65-F5344CB8AC3E}">
        <p14:creationId xmlns:p14="http://schemas.microsoft.com/office/powerpoint/2010/main" val="201023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9A751-EED2-4D48-9969-CEE9BCFB9ED9}"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BC853-51C1-4E96-B8C3-A781D7669488}"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1165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F9A751-EED2-4D48-9969-CEE9BCFB9ED9}"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CBC853-51C1-4E96-B8C3-A781D7669488}" type="slidenum">
              <a:rPr lang="en-US" smtClean="0"/>
              <a:t>‹#›</a:t>
            </a:fld>
            <a:endParaRPr lang="en-US"/>
          </a:p>
        </p:txBody>
      </p:sp>
    </p:spTree>
    <p:extLst>
      <p:ext uri="{BB962C8B-B14F-4D97-AF65-F5344CB8AC3E}">
        <p14:creationId xmlns:p14="http://schemas.microsoft.com/office/powerpoint/2010/main" val="1128023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F9A751-EED2-4D48-9969-CEE9BCFB9ED9}"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CBC853-51C1-4E96-B8C3-A781D7669488}"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5028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F9A751-EED2-4D48-9969-CEE9BCFB9ED9}" type="datetimeFigureOut">
              <a:rPr lang="en-US" smtClean="0"/>
              <a:t>9/22/2025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CBC853-51C1-4E96-B8C3-A781D7669488}" type="slidenum">
              <a:rPr lang="en-US" smtClean="0"/>
              <a:t>‹#›</a:t>
            </a:fld>
            <a:endParaRPr lang="en-US"/>
          </a:p>
        </p:txBody>
      </p:sp>
    </p:spTree>
    <p:extLst>
      <p:ext uri="{BB962C8B-B14F-4D97-AF65-F5344CB8AC3E}">
        <p14:creationId xmlns:p14="http://schemas.microsoft.com/office/powerpoint/2010/main" val="3710484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F9A751-EED2-4D48-9969-CEE9BCFB9ED9}" type="datetimeFigureOut">
              <a:rPr lang="en-US" smtClean="0"/>
              <a:t>9/22/2025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CBC853-51C1-4E96-B8C3-A781D7669488}"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64561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4F9A751-EED2-4D48-9969-CEE9BCFB9ED9}" type="datetimeFigureOut">
              <a:rPr lang="en-US" smtClean="0"/>
              <a:t>9/22/2025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CBC853-51C1-4E96-B8C3-A781D7669488}" type="slidenum">
              <a:rPr lang="en-US" smtClean="0"/>
              <a:t>‹#›</a:t>
            </a:fld>
            <a:endParaRPr lang="en-US"/>
          </a:p>
        </p:txBody>
      </p:sp>
    </p:spTree>
    <p:extLst>
      <p:ext uri="{BB962C8B-B14F-4D97-AF65-F5344CB8AC3E}">
        <p14:creationId xmlns:p14="http://schemas.microsoft.com/office/powerpoint/2010/main" val="2301485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F9A751-EED2-4D48-9969-CEE9BCFB9ED9}"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CBC853-51C1-4E96-B8C3-A781D7669488}" type="slidenum">
              <a:rPr lang="en-US" smtClean="0"/>
              <a:t>‹#›</a:t>
            </a:fld>
            <a:endParaRPr lang="en-US"/>
          </a:p>
        </p:txBody>
      </p:sp>
    </p:spTree>
    <p:extLst>
      <p:ext uri="{BB962C8B-B14F-4D97-AF65-F5344CB8AC3E}">
        <p14:creationId xmlns:p14="http://schemas.microsoft.com/office/powerpoint/2010/main" val="364785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F9A751-EED2-4D48-9969-CEE9BCFB9ED9}"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CBC853-51C1-4E96-B8C3-A781D7669488}" type="slidenum">
              <a:rPr lang="en-US" smtClean="0"/>
              <a:t>‹#›</a:t>
            </a:fld>
            <a:endParaRPr lang="en-US"/>
          </a:p>
        </p:txBody>
      </p:sp>
    </p:spTree>
    <p:extLst>
      <p:ext uri="{BB962C8B-B14F-4D97-AF65-F5344CB8AC3E}">
        <p14:creationId xmlns:p14="http://schemas.microsoft.com/office/powerpoint/2010/main" val="313466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4F9A751-EED2-4D48-9969-CEE9BCFB9ED9}" type="datetimeFigureOut">
              <a:rPr lang="en-US" smtClean="0"/>
              <a:t>9/22/2025</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7CBC853-51C1-4E96-B8C3-A781D7669488}"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50731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media" Target="../media/media2.wav"/><Relationship Id="rId7" Type="http://schemas.openxmlformats.org/officeDocument/2006/relationships/image" Target="../media/image6.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5.png"/><Relationship Id="rId5" Type="http://schemas.openxmlformats.org/officeDocument/2006/relationships/slideLayout" Target="../slideLayouts/slideLayout2.xml"/><Relationship Id="rId4" Type="http://schemas.openxmlformats.org/officeDocument/2006/relationships/audio" Target="../media/media2.wav"/></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540E2D56-99C0-F796-0A55-A640C6E2FF8C}"/>
              </a:ext>
            </a:extLst>
          </p:cNvPr>
          <p:cNvSpPr>
            <a:spLocks noGrp="1"/>
          </p:cNvSpPr>
          <p:nvPr>
            <p:ph type="ctrTitle"/>
          </p:nvPr>
        </p:nvSpPr>
        <p:spPr>
          <a:xfrm>
            <a:off x="1982887" y="3429000"/>
            <a:ext cx="5743668" cy="2084294"/>
          </a:xfrm>
        </p:spPr>
        <p:txBody>
          <a:bodyPr>
            <a:normAutofit fontScale="90000"/>
          </a:bodyPr>
          <a:lstStyle/>
          <a:p>
            <a:pPr marL="0" indent="0">
              <a:buNone/>
            </a:pPr>
            <a:r>
              <a:rPr lang="en-US" sz="5400" dirty="0">
                <a:solidFill>
                  <a:schemeClr val="tx1">
                    <a:lumMod val="95000"/>
                  </a:schemeClr>
                </a:solidFill>
                <a:latin typeface="Söhne"/>
              </a:rPr>
              <a:t>Audio</a:t>
            </a:r>
            <a:r>
              <a:rPr lang="en-US" sz="5400" b="0" i="0" dirty="0">
                <a:solidFill>
                  <a:schemeClr val="tx1">
                    <a:lumMod val="95000"/>
                  </a:schemeClr>
                </a:solidFill>
                <a:effectLst/>
                <a:latin typeface="Söhne"/>
              </a:rPr>
              <a:t> classification using Artificial Neural Network</a:t>
            </a:r>
            <a:endParaRPr lang="en-US" sz="5400" dirty="0">
              <a:solidFill>
                <a:schemeClr val="tx1">
                  <a:lumMod val="95000"/>
                </a:schemeClr>
              </a:solidFill>
            </a:endParaRPr>
          </a:p>
        </p:txBody>
      </p:sp>
      <p:pic>
        <p:nvPicPr>
          <p:cNvPr id="6" name="Picture 5">
            <a:extLst>
              <a:ext uri="{FF2B5EF4-FFF2-40B4-BE49-F238E27FC236}">
                <a16:creationId xmlns:a16="http://schemas.microsoft.com/office/drawing/2014/main" id="{CB1D8471-B9BB-C671-2A58-F34F55B89754}"/>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6501"/>
                    </a14:imgEffect>
                    <a14:imgEffect>
                      <a14:saturation sat="285000"/>
                    </a14:imgEffect>
                  </a14:imgLayer>
                </a14:imgProps>
              </a:ext>
              <a:ext uri="{28A0092B-C50C-407E-A947-70E740481C1C}">
                <a14:useLocalDpi xmlns:a14="http://schemas.microsoft.com/office/drawing/2010/main" val="0"/>
              </a:ext>
            </a:extLst>
          </a:blip>
          <a:stretch>
            <a:fillRect/>
          </a:stretch>
        </p:blipFill>
        <p:spPr>
          <a:xfrm>
            <a:off x="985838" y="1181100"/>
            <a:ext cx="7920038" cy="1677371"/>
          </a:xfrm>
          <a:prstGeom prst="rect">
            <a:avLst/>
          </a:prstGeom>
        </p:spPr>
      </p:pic>
    </p:spTree>
    <p:extLst>
      <p:ext uri="{BB962C8B-B14F-4D97-AF65-F5344CB8AC3E}">
        <p14:creationId xmlns:p14="http://schemas.microsoft.com/office/powerpoint/2010/main" val="112808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408E-51A9-DDA3-AEAE-C8573D5A3B55}"/>
              </a:ext>
            </a:extLst>
          </p:cNvPr>
          <p:cNvSpPr>
            <a:spLocks noGrp="1"/>
          </p:cNvSpPr>
          <p:nvPr>
            <p:ph type="title"/>
          </p:nvPr>
        </p:nvSpPr>
        <p:spPr>
          <a:xfrm>
            <a:off x="1538170" y="1059797"/>
            <a:ext cx="3302771" cy="3430464"/>
          </a:xfrm>
        </p:spPr>
        <p:txBody>
          <a:bodyPr/>
          <a:lstStyle/>
          <a:p>
            <a:pPr algn="l"/>
            <a:r>
              <a:rPr lang="en-US" dirty="0"/>
              <a:t>First Our Audio Frequency converted into log y Scale then Mel- spectrogram</a:t>
            </a:r>
            <a:br>
              <a:rPr lang="en-US" dirty="0"/>
            </a:br>
            <a:r>
              <a:rPr lang="en-US" dirty="0"/>
              <a:t> </a:t>
            </a:r>
          </a:p>
        </p:txBody>
      </p:sp>
      <p:sp>
        <p:nvSpPr>
          <p:cNvPr id="4" name="Rectangle 3">
            <a:extLst>
              <a:ext uri="{FF2B5EF4-FFF2-40B4-BE49-F238E27FC236}">
                <a16:creationId xmlns:a16="http://schemas.microsoft.com/office/drawing/2014/main" id="{E93774AC-448B-E74C-DBAF-F37AA8482BF5}"/>
              </a:ext>
            </a:extLst>
          </p:cNvPr>
          <p:cNvSpPr/>
          <p:nvPr/>
        </p:nvSpPr>
        <p:spPr>
          <a:xfrm>
            <a:off x="5445618" y="298299"/>
            <a:ext cx="5806935" cy="585395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Mel Spectrogram STFT (Short-Term Fourier Transform)">
            <a:extLst>
              <a:ext uri="{FF2B5EF4-FFF2-40B4-BE49-F238E27FC236}">
                <a16:creationId xmlns:a16="http://schemas.microsoft.com/office/drawing/2014/main" id="{A1A95C88-31EF-23D1-EAA8-98DBE5E1D3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62158" y="438348"/>
            <a:ext cx="5573853" cy="55738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62F972-F533-781B-26D6-01569ABBCE34}"/>
              </a:ext>
            </a:extLst>
          </p:cNvPr>
          <p:cNvSpPr txBox="1"/>
          <p:nvPr/>
        </p:nvSpPr>
        <p:spPr>
          <a:xfrm>
            <a:off x="1631576" y="5106800"/>
            <a:ext cx="3209365" cy="923330"/>
          </a:xfrm>
          <a:prstGeom prst="rect">
            <a:avLst/>
          </a:prstGeom>
          <a:noFill/>
        </p:spPr>
        <p:txBody>
          <a:bodyPr wrap="square" rtlCol="0">
            <a:spAutoFit/>
          </a:bodyPr>
          <a:lstStyle/>
          <a:p>
            <a:r>
              <a:rPr lang="en-US" b="0" i="0" dirty="0">
                <a:effectLst/>
                <a:latin typeface="Lato" panose="020F0502020204030204" pitchFamily="34" charset="0"/>
              </a:rPr>
              <a:t>Mel Spectrogram is nothing but an audio spectrogram with a Mel scale</a:t>
            </a:r>
            <a:endParaRPr lang="en-US" dirty="0"/>
          </a:p>
        </p:txBody>
      </p:sp>
      <p:sp>
        <p:nvSpPr>
          <p:cNvPr id="6" name="TextBox 5">
            <a:extLst>
              <a:ext uri="{FF2B5EF4-FFF2-40B4-BE49-F238E27FC236}">
                <a16:creationId xmlns:a16="http://schemas.microsoft.com/office/drawing/2014/main" id="{C1FAC256-B050-F0EC-7A01-B338A4F9F4DD}"/>
              </a:ext>
            </a:extLst>
          </p:cNvPr>
          <p:cNvSpPr txBox="1"/>
          <p:nvPr/>
        </p:nvSpPr>
        <p:spPr>
          <a:xfrm>
            <a:off x="7019365" y="6292301"/>
            <a:ext cx="1980029" cy="369332"/>
          </a:xfrm>
          <a:prstGeom prst="rect">
            <a:avLst/>
          </a:prstGeom>
          <a:noFill/>
        </p:spPr>
        <p:txBody>
          <a:bodyPr wrap="none" rtlCol="0">
            <a:spAutoFit/>
          </a:bodyPr>
          <a:lstStyle/>
          <a:p>
            <a:r>
              <a:rPr lang="en-US"/>
              <a:t>Mel- spectrogram</a:t>
            </a:r>
            <a:endParaRPr lang="en-US" dirty="0"/>
          </a:p>
        </p:txBody>
      </p:sp>
    </p:spTree>
    <p:extLst>
      <p:ext uri="{BB962C8B-B14F-4D97-AF65-F5344CB8AC3E}">
        <p14:creationId xmlns:p14="http://schemas.microsoft.com/office/powerpoint/2010/main" val="230855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49AD-0057-C0FD-75C7-792A4F869DA7}"/>
              </a:ext>
            </a:extLst>
          </p:cNvPr>
          <p:cNvSpPr>
            <a:spLocks noGrp="1"/>
          </p:cNvSpPr>
          <p:nvPr>
            <p:ph type="title"/>
          </p:nvPr>
        </p:nvSpPr>
        <p:spPr>
          <a:xfrm>
            <a:off x="2522161" y="808056"/>
            <a:ext cx="7958331" cy="1077229"/>
          </a:xfrm>
        </p:spPr>
        <p:txBody>
          <a:bodyPr>
            <a:normAutofit/>
          </a:bodyPr>
          <a:lstStyle/>
          <a:p>
            <a:pPr algn="l"/>
            <a:r>
              <a:rPr lang="en-US" sz="3200" dirty="0"/>
              <a:t>Different Class label and extracted features</a:t>
            </a:r>
          </a:p>
        </p:txBody>
      </p:sp>
      <p:pic>
        <p:nvPicPr>
          <p:cNvPr id="6" name="Content Placeholder 5">
            <a:extLst>
              <a:ext uri="{FF2B5EF4-FFF2-40B4-BE49-F238E27FC236}">
                <a16:creationId xmlns:a16="http://schemas.microsoft.com/office/drawing/2014/main" id="{1861D5CA-106F-9A4C-B29D-2E7A8B75C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196" y="2118762"/>
            <a:ext cx="6030170" cy="4453133"/>
          </a:xfrm>
        </p:spPr>
      </p:pic>
    </p:spTree>
    <p:extLst>
      <p:ext uri="{BB962C8B-B14F-4D97-AF65-F5344CB8AC3E}">
        <p14:creationId xmlns:p14="http://schemas.microsoft.com/office/powerpoint/2010/main" val="30135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1AFE-582B-E7FB-7E22-24D97DAC1270}"/>
              </a:ext>
            </a:extLst>
          </p:cNvPr>
          <p:cNvSpPr>
            <a:spLocks noGrp="1"/>
          </p:cNvSpPr>
          <p:nvPr>
            <p:ph type="title"/>
          </p:nvPr>
        </p:nvSpPr>
        <p:spPr/>
        <p:txBody>
          <a:bodyPr/>
          <a:lstStyle/>
          <a:p>
            <a:pPr algn="l"/>
            <a:r>
              <a:rPr lang="en-US" dirty="0"/>
              <a:t>How To Select Number of Neurons and Number of hidden Layer in ANN</a:t>
            </a:r>
          </a:p>
        </p:txBody>
      </p:sp>
      <p:sp>
        <p:nvSpPr>
          <p:cNvPr id="3" name="Content Placeholder 2">
            <a:extLst>
              <a:ext uri="{FF2B5EF4-FFF2-40B4-BE49-F238E27FC236}">
                <a16:creationId xmlns:a16="http://schemas.microsoft.com/office/drawing/2014/main" id="{6CFB5E57-7903-2ABF-AB82-D3F58A5C160F}"/>
              </a:ext>
            </a:extLst>
          </p:cNvPr>
          <p:cNvSpPr>
            <a:spLocks noGrp="1"/>
          </p:cNvSpPr>
          <p:nvPr>
            <p:ph idx="1"/>
          </p:nvPr>
        </p:nvSpPr>
        <p:spPr>
          <a:xfrm>
            <a:off x="2854281" y="2276234"/>
            <a:ext cx="7796540" cy="3997828"/>
          </a:xfrm>
        </p:spPr>
        <p:txBody>
          <a:bodyPr>
            <a:normAutofit/>
          </a:bodyPr>
          <a:lstStyle/>
          <a:p>
            <a:pPr>
              <a:buFont typeface="Wingdings" panose="05000000000000000000" pitchFamily="2" charset="2"/>
              <a:buChar char="v"/>
            </a:pPr>
            <a:r>
              <a:rPr lang="en-US" dirty="0">
                <a:solidFill>
                  <a:srgbClr val="D1D5DB"/>
                </a:solidFill>
                <a:latin typeface="Söhne"/>
              </a:rPr>
              <a:t>T</a:t>
            </a:r>
            <a:r>
              <a:rPr lang="en-US" b="0" i="0" dirty="0">
                <a:solidFill>
                  <a:srgbClr val="D1D5DB"/>
                </a:solidFill>
                <a:effectLst/>
                <a:latin typeface="Söhne"/>
              </a:rPr>
              <a:t>here is no one-size-fits-all approach.</a:t>
            </a:r>
          </a:p>
          <a:p>
            <a:pPr>
              <a:buFont typeface="Wingdings" panose="05000000000000000000" pitchFamily="2" charset="2"/>
              <a:buChar char="v"/>
            </a:pPr>
            <a:r>
              <a:rPr lang="en-US" dirty="0">
                <a:solidFill>
                  <a:srgbClr val="D1D5DB"/>
                </a:solidFill>
                <a:latin typeface="Söhne"/>
              </a:rPr>
              <a:t>N</a:t>
            </a:r>
            <a:r>
              <a:rPr lang="en-US" b="0" i="0" dirty="0">
                <a:solidFill>
                  <a:srgbClr val="D1D5DB"/>
                </a:solidFill>
                <a:effectLst/>
                <a:latin typeface="Söhne"/>
              </a:rPr>
              <a:t>umber of neurons in the input layer should match the number of features in </a:t>
            </a:r>
            <a:r>
              <a:rPr lang="en-US" dirty="0">
                <a:solidFill>
                  <a:srgbClr val="D1D5DB"/>
                </a:solidFill>
                <a:latin typeface="Söhne"/>
              </a:rPr>
              <a:t>the </a:t>
            </a:r>
            <a:r>
              <a:rPr lang="en-US" b="0" i="0" dirty="0">
                <a:solidFill>
                  <a:srgbClr val="D1D5DB"/>
                </a:solidFill>
                <a:effectLst/>
                <a:latin typeface="Söhne"/>
              </a:rPr>
              <a:t>dataset.</a:t>
            </a:r>
          </a:p>
          <a:p>
            <a:pPr>
              <a:buFont typeface="Wingdings" panose="05000000000000000000" pitchFamily="2" charset="2"/>
              <a:buChar char="v"/>
            </a:pPr>
            <a:r>
              <a:rPr lang="en-US" dirty="0">
                <a:solidFill>
                  <a:srgbClr val="D1D5DB"/>
                </a:solidFill>
                <a:latin typeface="Söhne"/>
              </a:rPr>
              <a:t>N</a:t>
            </a:r>
            <a:r>
              <a:rPr lang="en-US" b="0" i="0" dirty="0">
                <a:solidFill>
                  <a:srgbClr val="D1D5DB"/>
                </a:solidFill>
                <a:effectLst/>
                <a:latin typeface="Söhne"/>
              </a:rPr>
              <a:t>umber of neurons in the output layer should correspond to the number of output classes.</a:t>
            </a:r>
          </a:p>
          <a:p>
            <a:pPr>
              <a:buFont typeface="Wingdings" panose="05000000000000000000" pitchFamily="2" charset="2"/>
              <a:buChar char="v"/>
            </a:pPr>
            <a:r>
              <a:rPr lang="en-US" dirty="0">
                <a:solidFill>
                  <a:srgbClr val="D1D5DB"/>
                </a:solidFill>
                <a:latin typeface="Söhne"/>
              </a:rPr>
              <a:t>Number of hidden layer depending on the problem(we can check cross validation, overfitting )</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12986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F47F-E225-3350-DB5A-3E7364F39CCF}"/>
              </a:ext>
            </a:extLst>
          </p:cNvPr>
          <p:cNvSpPr>
            <a:spLocks noGrp="1"/>
          </p:cNvSpPr>
          <p:nvPr>
            <p:ph type="title"/>
          </p:nvPr>
        </p:nvSpPr>
        <p:spPr/>
        <p:txBody>
          <a:bodyPr/>
          <a:lstStyle/>
          <a:p>
            <a:pPr algn="l"/>
            <a:r>
              <a:rPr lang="en-US" dirty="0"/>
              <a:t>Detecting Over Fitting</a:t>
            </a:r>
          </a:p>
        </p:txBody>
      </p:sp>
      <p:sp>
        <p:nvSpPr>
          <p:cNvPr id="3" name="Content Placeholder 2">
            <a:extLst>
              <a:ext uri="{FF2B5EF4-FFF2-40B4-BE49-F238E27FC236}">
                <a16:creationId xmlns:a16="http://schemas.microsoft.com/office/drawing/2014/main" id="{F68C8268-CC3F-24DC-5436-EDE11153F911}"/>
              </a:ext>
            </a:extLst>
          </p:cNvPr>
          <p:cNvSpPr>
            <a:spLocks noGrp="1"/>
          </p:cNvSpPr>
          <p:nvPr>
            <p:ph idx="1"/>
          </p:nvPr>
        </p:nvSpPr>
        <p:spPr/>
        <p:txBody>
          <a:bodyPr/>
          <a:lstStyle/>
          <a:p>
            <a:r>
              <a:rPr lang="en-US" b="0" i="0" dirty="0">
                <a:solidFill>
                  <a:srgbClr val="D1D5DB"/>
                </a:solidFill>
                <a:effectLst/>
                <a:latin typeface="Söhne"/>
              </a:rPr>
              <a:t>High training accuracy, low validation accuracy</a:t>
            </a:r>
          </a:p>
          <a:p>
            <a:r>
              <a:rPr lang="en-US" b="0" i="0" dirty="0">
                <a:solidFill>
                  <a:srgbClr val="D1D5DB"/>
                </a:solidFill>
                <a:effectLst/>
                <a:latin typeface="Söhne"/>
              </a:rPr>
              <a:t>Increasing or high variance in validation/test performance</a:t>
            </a:r>
          </a:p>
          <a:p>
            <a:r>
              <a:rPr lang="en-US" b="0" i="0" dirty="0">
                <a:solidFill>
                  <a:srgbClr val="D1D5DB"/>
                </a:solidFill>
                <a:effectLst/>
                <a:latin typeface="Söhne"/>
              </a:rPr>
              <a:t>Significant difference between training and validation/test performance</a:t>
            </a:r>
            <a:endParaRPr lang="en-US" dirty="0">
              <a:solidFill>
                <a:srgbClr val="D1D5DB"/>
              </a:solidFill>
              <a:latin typeface="Söhne"/>
            </a:endParaRPr>
          </a:p>
          <a:p>
            <a:r>
              <a:rPr lang="en-US" b="0" i="0" dirty="0">
                <a:solidFill>
                  <a:srgbClr val="D1D5DB"/>
                </a:solidFill>
                <a:effectLst/>
                <a:latin typeface="Söhne"/>
              </a:rPr>
              <a:t>Overly complex model architecture</a:t>
            </a:r>
          </a:p>
          <a:p>
            <a:r>
              <a:rPr lang="en-US" b="0" i="0" dirty="0">
                <a:solidFill>
                  <a:srgbClr val="D1D5DB"/>
                </a:solidFill>
                <a:effectLst/>
                <a:latin typeface="Söhne"/>
              </a:rPr>
              <a:t>Visualizing loss and accuracy curves</a:t>
            </a:r>
            <a:endParaRPr lang="en-US" dirty="0">
              <a:solidFill>
                <a:srgbClr val="D1D5DB"/>
              </a:solidFill>
              <a:latin typeface="Söhne"/>
            </a:endParaRPr>
          </a:p>
          <a:p>
            <a:pPr marL="0" indent="0">
              <a:buNone/>
            </a:pPr>
            <a:endParaRPr lang="en-US" dirty="0"/>
          </a:p>
        </p:txBody>
      </p:sp>
    </p:spTree>
    <p:extLst>
      <p:ext uri="{BB962C8B-B14F-4D97-AF65-F5344CB8AC3E}">
        <p14:creationId xmlns:p14="http://schemas.microsoft.com/office/powerpoint/2010/main" val="554365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79CD-9829-F7BB-8311-206DEC8A7D31}"/>
              </a:ext>
            </a:extLst>
          </p:cNvPr>
          <p:cNvSpPr>
            <a:spLocks noGrp="1"/>
          </p:cNvSpPr>
          <p:nvPr>
            <p:ph type="title"/>
          </p:nvPr>
        </p:nvSpPr>
        <p:spPr>
          <a:xfrm>
            <a:off x="2611808" y="808056"/>
            <a:ext cx="7958331" cy="603649"/>
          </a:xfrm>
        </p:spPr>
        <p:txBody>
          <a:bodyPr/>
          <a:lstStyle/>
          <a:p>
            <a:pPr algn="l"/>
            <a:r>
              <a:rPr lang="en-US" dirty="0"/>
              <a:t>Model training</a:t>
            </a:r>
          </a:p>
        </p:txBody>
      </p:sp>
      <p:sp>
        <p:nvSpPr>
          <p:cNvPr id="3" name="Content Placeholder 2">
            <a:extLst>
              <a:ext uri="{FF2B5EF4-FFF2-40B4-BE49-F238E27FC236}">
                <a16:creationId xmlns:a16="http://schemas.microsoft.com/office/drawing/2014/main" id="{EC6CE536-565E-2A75-6763-3C09277FB56F}"/>
              </a:ext>
            </a:extLst>
          </p:cNvPr>
          <p:cNvSpPr>
            <a:spLocks noGrp="1"/>
          </p:cNvSpPr>
          <p:nvPr>
            <p:ph idx="1"/>
          </p:nvPr>
        </p:nvSpPr>
        <p:spPr>
          <a:xfrm>
            <a:off x="2611808" y="3010870"/>
            <a:ext cx="7958331" cy="2909572"/>
          </a:xfrm>
        </p:spPr>
        <p:txBody>
          <a:bodyPr/>
          <a:lstStyle/>
          <a:p>
            <a:pPr marL="0" indent="0">
              <a:buNone/>
            </a:pPr>
            <a:r>
              <a:rPr lang="en-US" dirty="0"/>
              <a:t>We are using ANN with</a:t>
            </a:r>
          </a:p>
          <a:p>
            <a:r>
              <a:rPr lang="en-US" dirty="0"/>
              <a:t>Input layer: 40 neurons </a:t>
            </a:r>
          </a:p>
          <a:p>
            <a:r>
              <a:rPr lang="en-US" dirty="0"/>
              <a:t>Hidden layer: 4 hidden layer with each 500 neurons </a:t>
            </a:r>
          </a:p>
          <a:p>
            <a:r>
              <a:rPr lang="en-US" dirty="0"/>
              <a:t>Output layer 10 neurons</a:t>
            </a:r>
          </a:p>
          <a:p>
            <a:endParaRPr lang="en-US" dirty="0"/>
          </a:p>
          <a:p>
            <a:pPr marL="0" indent="0">
              <a:buNone/>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1434997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A74A1B9A-7A22-91EB-9EEE-C423633D9E59}"/>
              </a:ext>
            </a:extLst>
          </p:cNvPr>
          <p:cNvSpPr/>
          <p:nvPr/>
        </p:nvSpPr>
        <p:spPr>
          <a:xfrm>
            <a:off x="1623515" y="1416919"/>
            <a:ext cx="432021" cy="41609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endParaRPr lang="en-US" sz="1000" dirty="0"/>
          </a:p>
        </p:txBody>
      </p:sp>
      <p:sp>
        <p:nvSpPr>
          <p:cNvPr id="7" name="Flowchart: Connector 6">
            <a:extLst>
              <a:ext uri="{FF2B5EF4-FFF2-40B4-BE49-F238E27FC236}">
                <a16:creationId xmlns:a16="http://schemas.microsoft.com/office/drawing/2014/main" id="{B9522DC2-FD45-E40B-D458-1BABD991D8C1}"/>
              </a:ext>
            </a:extLst>
          </p:cNvPr>
          <p:cNvSpPr/>
          <p:nvPr/>
        </p:nvSpPr>
        <p:spPr>
          <a:xfrm>
            <a:off x="1609764" y="1956698"/>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8976982E-F757-79BF-20C4-057D08F2BF9A}"/>
              </a:ext>
            </a:extLst>
          </p:cNvPr>
          <p:cNvSpPr/>
          <p:nvPr/>
        </p:nvSpPr>
        <p:spPr>
          <a:xfrm>
            <a:off x="1617236" y="2493971"/>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7196517D-59F4-FAFF-69DB-CFCB46D33B34}"/>
              </a:ext>
            </a:extLst>
          </p:cNvPr>
          <p:cNvSpPr/>
          <p:nvPr/>
        </p:nvSpPr>
        <p:spPr>
          <a:xfrm>
            <a:off x="1652989" y="5036885"/>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F32B2041-CFB3-E43E-67ED-7B1433A002F0}"/>
              </a:ext>
            </a:extLst>
          </p:cNvPr>
          <p:cNvSpPr/>
          <p:nvPr/>
        </p:nvSpPr>
        <p:spPr>
          <a:xfrm rot="4446285">
            <a:off x="2836675" y="1444690"/>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8BA99C34-9496-3F66-ED4B-3D7F2E816C91}"/>
              </a:ext>
            </a:extLst>
          </p:cNvPr>
          <p:cNvSpPr/>
          <p:nvPr/>
        </p:nvSpPr>
        <p:spPr>
          <a:xfrm rot="4446285">
            <a:off x="2882459" y="2469473"/>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01107300-E402-CB72-B591-72480249C2DE}"/>
              </a:ext>
            </a:extLst>
          </p:cNvPr>
          <p:cNvSpPr/>
          <p:nvPr/>
        </p:nvSpPr>
        <p:spPr>
          <a:xfrm rot="4446285">
            <a:off x="2859745" y="1961028"/>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648423E8-CCD2-D57E-FCE8-AD92174F9215}"/>
              </a:ext>
            </a:extLst>
          </p:cNvPr>
          <p:cNvSpPr/>
          <p:nvPr/>
        </p:nvSpPr>
        <p:spPr>
          <a:xfrm rot="4446285">
            <a:off x="2812667" y="5096551"/>
            <a:ext cx="412379"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9" name="Flowchart: Connector 38">
            <a:extLst>
              <a:ext uri="{FF2B5EF4-FFF2-40B4-BE49-F238E27FC236}">
                <a16:creationId xmlns:a16="http://schemas.microsoft.com/office/drawing/2014/main" id="{B51B3443-98AC-6CD4-B570-366A7C5260B3}"/>
              </a:ext>
            </a:extLst>
          </p:cNvPr>
          <p:cNvSpPr/>
          <p:nvPr/>
        </p:nvSpPr>
        <p:spPr>
          <a:xfrm rot="4446285">
            <a:off x="4092316" y="2417085"/>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0" name="Flowchart: Connector 39">
            <a:extLst>
              <a:ext uri="{FF2B5EF4-FFF2-40B4-BE49-F238E27FC236}">
                <a16:creationId xmlns:a16="http://schemas.microsoft.com/office/drawing/2014/main" id="{46E452C5-F807-E9F6-BC91-0E9B875649FE}"/>
              </a:ext>
            </a:extLst>
          </p:cNvPr>
          <p:cNvSpPr/>
          <p:nvPr/>
        </p:nvSpPr>
        <p:spPr>
          <a:xfrm rot="4446285">
            <a:off x="4088435" y="1930084"/>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114" name="Straight Arrow Connector 113">
            <a:extLst>
              <a:ext uri="{FF2B5EF4-FFF2-40B4-BE49-F238E27FC236}">
                <a16:creationId xmlns:a16="http://schemas.microsoft.com/office/drawing/2014/main" id="{1ECCEE43-018C-6535-9F36-F79842755265}"/>
              </a:ext>
            </a:extLst>
          </p:cNvPr>
          <p:cNvCxnSpPr>
            <a:cxnSpLocks/>
          </p:cNvCxnSpPr>
          <p:nvPr/>
        </p:nvCxnSpPr>
        <p:spPr>
          <a:xfrm>
            <a:off x="2080112" y="1645025"/>
            <a:ext cx="609300" cy="1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37963DB0-9303-284A-40FC-CF180809C548}"/>
              </a:ext>
            </a:extLst>
          </p:cNvPr>
          <p:cNvCxnSpPr>
            <a:cxnSpLocks/>
          </p:cNvCxnSpPr>
          <p:nvPr/>
        </p:nvCxnSpPr>
        <p:spPr>
          <a:xfrm>
            <a:off x="2087215" y="1698218"/>
            <a:ext cx="696575" cy="337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A820B6FC-55E0-F4F2-B226-38D758BF771F}"/>
              </a:ext>
            </a:extLst>
          </p:cNvPr>
          <p:cNvCxnSpPr>
            <a:cxnSpLocks/>
          </p:cNvCxnSpPr>
          <p:nvPr/>
        </p:nvCxnSpPr>
        <p:spPr>
          <a:xfrm>
            <a:off x="2052326" y="1729192"/>
            <a:ext cx="785857" cy="79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45E5E054-6CA5-051A-4C93-99DA36D7770C}"/>
              </a:ext>
            </a:extLst>
          </p:cNvPr>
          <p:cNvCxnSpPr>
            <a:cxnSpLocks/>
          </p:cNvCxnSpPr>
          <p:nvPr/>
        </p:nvCxnSpPr>
        <p:spPr>
          <a:xfrm>
            <a:off x="1996024" y="1807316"/>
            <a:ext cx="996910" cy="3222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1130F164-608D-C4AA-F817-02E252A8F34D}"/>
              </a:ext>
            </a:extLst>
          </p:cNvPr>
          <p:cNvCxnSpPr>
            <a:cxnSpLocks/>
          </p:cNvCxnSpPr>
          <p:nvPr/>
        </p:nvCxnSpPr>
        <p:spPr>
          <a:xfrm flipV="1">
            <a:off x="2022140" y="1619409"/>
            <a:ext cx="787059" cy="40580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0" name="Straight Arrow Connector 139">
            <a:extLst>
              <a:ext uri="{FF2B5EF4-FFF2-40B4-BE49-F238E27FC236}">
                <a16:creationId xmlns:a16="http://schemas.microsoft.com/office/drawing/2014/main" id="{87522B00-9F11-C45C-0BB1-4A3E908CD04B}"/>
              </a:ext>
            </a:extLst>
          </p:cNvPr>
          <p:cNvCxnSpPr>
            <a:cxnSpLocks/>
          </p:cNvCxnSpPr>
          <p:nvPr/>
        </p:nvCxnSpPr>
        <p:spPr>
          <a:xfrm>
            <a:off x="2047549" y="2095500"/>
            <a:ext cx="736241" cy="1524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2" name="Straight Arrow Connector 141">
            <a:extLst>
              <a:ext uri="{FF2B5EF4-FFF2-40B4-BE49-F238E27FC236}">
                <a16:creationId xmlns:a16="http://schemas.microsoft.com/office/drawing/2014/main" id="{B080B37B-F105-1ECC-83FF-5729C8BB8377}"/>
              </a:ext>
            </a:extLst>
          </p:cNvPr>
          <p:cNvCxnSpPr>
            <a:cxnSpLocks/>
          </p:cNvCxnSpPr>
          <p:nvPr/>
        </p:nvCxnSpPr>
        <p:spPr>
          <a:xfrm>
            <a:off x="2037962" y="2204939"/>
            <a:ext cx="818158" cy="38093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46" name="Straight Arrow Connector 145">
            <a:extLst>
              <a:ext uri="{FF2B5EF4-FFF2-40B4-BE49-F238E27FC236}">
                <a16:creationId xmlns:a16="http://schemas.microsoft.com/office/drawing/2014/main" id="{8007C833-E5DA-1C0C-2897-A0CCAF3ABB3C}"/>
              </a:ext>
            </a:extLst>
          </p:cNvPr>
          <p:cNvCxnSpPr>
            <a:cxnSpLocks/>
          </p:cNvCxnSpPr>
          <p:nvPr/>
        </p:nvCxnSpPr>
        <p:spPr>
          <a:xfrm>
            <a:off x="1999349" y="2360040"/>
            <a:ext cx="866098" cy="267684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50" name="Straight Arrow Connector 149">
            <a:extLst>
              <a:ext uri="{FF2B5EF4-FFF2-40B4-BE49-F238E27FC236}">
                <a16:creationId xmlns:a16="http://schemas.microsoft.com/office/drawing/2014/main" id="{18DF16E3-6C12-92C8-4ACB-1B65EFDE1B33}"/>
              </a:ext>
            </a:extLst>
          </p:cNvPr>
          <p:cNvCxnSpPr>
            <a:cxnSpLocks/>
          </p:cNvCxnSpPr>
          <p:nvPr/>
        </p:nvCxnSpPr>
        <p:spPr>
          <a:xfrm flipV="1">
            <a:off x="2012813" y="1719580"/>
            <a:ext cx="802656" cy="826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74ABF41F-FC6E-8C1C-FEB4-68D23AC94E07}"/>
              </a:ext>
            </a:extLst>
          </p:cNvPr>
          <p:cNvCxnSpPr>
            <a:cxnSpLocks/>
          </p:cNvCxnSpPr>
          <p:nvPr/>
        </p:nvCxnSpPr>
        <p:spPr>
          <a:xfrm flipV="1">
            <a:off x="2057398" y="2191266"/>
            <a:ext cx="714945" cy="4725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019190C2-0846-7467-9FB7-8A7AC710302C}"/>
              </a:ext>
            </a:extLst>
          </p:cNvPr>
          <p:cNvCxnSpPr>
            <a:cxnSpLocks/>
          </p:cNvCxnSpPr>
          <p:nvPr/>
        </p:nvCxnSpPr>
        <p:spPr>
          <a:xfrm flipV="1">
            <a:off x="2046826" y="2624931"/>
            <a:ext cx="797627" cy="1459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46F1C726-65B0-9DAA-1AFC-D8522F46DCC5}"/>
              </a:ext>
            </a:extLst>
          </p:cNvPr>
          <p:cNvCxnSpPr>
            <a:cxnSpLocks/>
          </p:cNvCxnSpPr>
          <p:nvPr/>
        </p:nvCxnSpPr>
        <p:spPr>
          <a:xfrm>
            <a:off x="2039160" y="2890429"/>
            <a:ext cx="729232" cy="2269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4E400669-9C61-06C4-5606-B74B924810F2}"/>
              </a:ext>
            </a:extLst>
          </p:cNvPr>
          <p:cNvCxnSpPr>
            <a:cxnSpLocks/>
          </p:cNvCxnSpPr>
          <p:nvPr/>
        </p:nvCxnSpPr>
        <p:spPr>
          <a:xfrm flipV="1">
            <a:off x="1802826" y="1804745"/>
            <a:ext cx="1048732" cy="3173707"/>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F82E8780-AC48-C870-F75F-4EE63A2F1F3C}"/>
              </a:ext>
            </a:extLst>
          </p:cNvPr>
          <p:cNvCxnSpPr>
            <a:cxnSpLocks/>
          </p:cNvCxnSpPr>
          <p:nvPr/>
        </p:nvCxnSpPr>
        <p:spPr>
          <a:xfrm flipV="1">
            <a:off x="1908779" y="2249424"/>
            <a:ext cx="897725" cy="2674643"/>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CA4A60F5-62C5-930A-BFBC-8C99DA9CE4E0}"/>
              </a:ext>
            </a:extLst>
          </p:cNvPr>
          <p:cNvCxnSpPr>
            <a:cxnSpLocks/>
          </p:cNvCxnSpPr>
          <p:nvPr/>
        </p:nvCxnSpPr>
        <p:spPr>
          <a:xfrm flipV="1">
            <a:off x="2020881" y="2770845"/>
            <a:ext cx="785623" cy="2173607"/>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7EB02DAB-30E8-E130-B796-8927784FDAA7}"/>
              </a:ext>
            </a:extLst>
          </p:cNvPr>
          <p:cNvCxnSpPr>
            <a:cxnSpLocks/>
          </p:cNvCxnSpPr>
          <p:nvPr/>
        </p:nvCxnSpPr>
        <p:spPr>
          <a:xfrm flipV="1">
            <a:off x="2153837" y="5298608"/>
            <a:ext cx="568478" cy="2127"/>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1CB71549-1FBA-5FCE-39C8-428A0A04BE3A}"/>
              </a:ext>
            </a:extLst>
          </p:cNvPr>
          <p:cNvCxnSpPr>
            <a:cxnSpLocks/>
          </p:cNvCxnSpPr>
          <p:nvPr/>
        </p:nvCxnSpPr>
        <p:spPr>
          <a:xfrm>
            <a:off x="3330145" y="1618799"/>
            <a:ext cx="609300" cy="1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4CB76EDE-E18D-63CB-2AE7-AC68673DC54B}"/>
              </a:ext>
            </a:extLst>
          </p:cNvPr>
          <p:cNvCxnSpPr>
            <a:cxnSpLocks/>
          </p:cNvCxnSpPr>
          <p:nvPr/>
        </p:nvCxnSpPr>
        <p:spPr>
          <a:xfrm>
            <a:off x="3337248" y="1671992"/>
            <a:ext cx="696575" cy="337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20CEBE3A-D239-FE63-A0E8-2341313A346F}"/>
              </a:ext>
            </a:extLst>
          </p:cNvPr>
          <p:cNvCxnSpPr>
            <a:cxnSpLocks/>
          </p:cNvCxnSpPr>
          <p:nvPr/>
        </p:nvCxnSpPr>
        <p:spPr>
          <a:xfrm>
            <a:off x="3302359" y="1702966"/>
            <a:ext cx="785857" cy="79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48B60965-D145-E543-5EED-FDD3D977784A}"/>
              </a:ext>
            </a:extLst>
          </p:cNvPr>
          <p:cNvCxnSpPr>
            <a:cxnSpLocks/>
          </p:cNvCxnSpPr>
          <p:nvPr/>
        </p:nvCxnSpPr>
        <p:spPr>
          <a:xfrm>
            <a:off x="3246057" y="1781090"/>
            <a:ext cx="996910" cy="3222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923163A1-4F4F-24A6-BA38-842581B77C46}"/>
              </a:ext>
            </a:extLst>
          </p:cNvPr>
          <p:cNvCxnSpPr>
            <a:cxnSpLocks/>
          </p:cNvCxnSpPr>
          <p:nvPr/>
        </p:nvCxnSpPr>
        <p:spPr>
          <a:xfrm flipV="1">
            <a:off x="3272173" y="1593183"/>
            <a:ext cx="787059" cy="40580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79" name="Straight Arrow Connector 278">
            <a:extLst>
              <a:ext uri="{FF2B5EF4-FFF2-40B4-BE49-F238E27FC236}">
                <a16:creationId xmlns:a16="http://schemas.microsoft.com/office/drawing/2014/main" id="{FEB783F2-891B-8376-6C3C-EA53D796E074}"/>
              </a:ext>
            </a:extLst>
          </p:cNvPr>
          <p:cNvCxnSpPr>
            <a:cxnSpLocks/>
          </p:cNvCxnSpPr>
          <p:nvPr/>
        </p:nvCxnSpPr>
        <p:spPr>
          <a:xfrm>
            <a:off x="3297582" y="2069274"/>
            <a:ext cx="736241" cy="1524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80" name="Straight Arrow Connector 279">
            <a:extLst>
              <a:ext uri="{FF2B5EF4-FFF2-40B4-BE49-F238E27FC236}">
                <a16:creationId xmlns:a16="http://schemas.microsoft.com/office/drawing/2014/main" id="{DEE948D5-4E3A-DF30-61F1-94A4078D1A6D}"/>
              </a:ext>
            </a:extLst>
          </p:cNvPr>
          <p:cNvCxnSpPr>
            <a:cxnSpLocks/>
          </p:cNvCxnSpPr>
          <p:nvPr/>
        </p:nvCxnSpPr>
        <p:spPr>
          <a:xfrm>
            <a:off x="3287995" y="2178713"/>
            <a:ext cx="818158" cy="38093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82" name="Straight Arrow Connector 281">
            <a:extLst>
              <a:ext uri="{FF2B5EF4-FFF2-40B4-BE49-F238E27FC236}">
                <a16:creationId xmlns:a16="http://schemas.microsoft.com/office/drawing/2014/main" id="{0E41FFCE-5C26-1A39-63C2-437FFBCBB324}"/>
              </a:ext>
            </a:extLst>
          </p:cNvPr>
          <p:cNvCxnSpPr>
            <a:cxnSpLocks/>
          </p:cNvCxnSpPr>
          <p:nvPr/>
        </p:nvCxnSpPr>
        <p:spPr>
          <a:xfrm>
            <a:off x="3249382" y="2333814"/>
            <a:ext cx="866098" cy="267684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83" name="Straight Arrow Connector 282">
            <a:extLst>
              <a:ext uri="{FF2B5EF4-FFF2-40B4-BE49-F238E27FC236}">
                <a16:creationId xmlns:a16="http://schemas.microsoft.com/office/drawing/2014/main" id="{CDD6408E-8D0E-22E7-3991-B9F95A29D55B}"/>
              </a:ext>
            </a:extLst>
          </p:cNvPr>
          <p:cNvCxnSpPr>
            <a:cxnSpLocks/>
          </p:cNvCxnSpPr>
          <p:nvPr/>
        </p:nvCxnSpPr>
        <p:spPr>
          <a:xfrm flipV="1">
            <a:off x="3262846" y="1693354"/>
            <a:ext cx="802656" cy="826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31ABB815-87D9-3134-C656-CDE7B760780C}"/>
              </a:ext>
            </a:extLst>
          </p:cNvPr>
          <p:cNvCxnSpPr>
            <a:cxnSpLocks/>
          </p:cNvCxnSpPr>
          <p:nvPr/>
        </p:nvCxnSpPr>
        <p:spPr>
          <a:xfrm flipV="1">
            <a:off x="3307431" y="2165040"/>
            <a:ext cx="714945" cy="4725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97C1E831-BC6A-CC8F-18FE-B3A376FA4744}"/>
              </a:ext>
            </a:extLst>
          </p:cNvPr>
          <p:cNvCxnSpPr>
            <a:cxnSpLocks/>
          </p:cNvCxnSpPr>
          <p:nvPr/>
        </p:nvCxnSpPr>
        <p:spPr>
          <a:xfrm flipV="1">
            <a:off x="3296859" y="2598705"/>
            <a:ext cx="797627" cy="1459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ED7D1F33-1A71-A810-756B-F52974934D81}"/>
              </a:ext>
            </a:extLst>
          </p:cNvPr>
          <p:cNvCxnSpPr>
            <a:cxnSpLocks/>
          </p:cNvCxnSpPr>
          <p:nvPr/>
        </p:nvCxnSpPr>
        <p:spPr>
          <a:xfrm>
            <a:off x="3289193" y="2864203"/>
            <a:ext cx="729232" cy="2269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14841FCE-53E5-C46B-3211-1AE2887D6623}"/>
              </a:ext>
            </a:extLst>
          </p:cNvPr>
          <p:cNvCxnSpPr>
            <a:cxnSpLocks/>
          </p:cNvCxnSpPr>
          <p:nvPr/>
        </p:nvCxnSpPr>
        <p:spPr>
          <a:xfrm flipV="1">
            <a:off x="3186132" y="1778519"/>
            <a:ext cx="915459" cy="3239962"/>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85FB1766-F63E-2BE0-401E-C9146792B0FE}"/>
              </a:ext>
            </a:extLst>
          </p:cNvPr>
          <p:cNvCxnSpPr>
            <a:cxnSpLocks/>
          </p:cNvCxnSpPr>
          <p:nvPr/>
        </p:nvCxnSpPr>
        <p:spPr>
          <a:xfrm flipV="1">
            <a:off x="3248957" y="2223198"/>
            <a:ext cx="807580" cy="2860362"/>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EAEF6A75-4D46-5EC5-4836-F1C808F71B61}"/>
              </a:ext>
            </a:extLst>
          </p:cNvPr>
          <p:cNvCxnSpPr>
            <a:cxnSpLocks/>
          </p:cNvCxnSpPr>
          <p:nvPr/>
        </p:nvCxnSpPr>
        <p:spPr>
          <a:xfrm flipV="1">
            <a:off x="3288470" y="2718148"/>
            <a:ext cx="813121" cy="2495377"/>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0B7B083D-0B47-3CD5-D171-E303EC48EB95}"/>
              </a:ext>
            </a:extLst>
          </p:cNvPr>
          <p:cNvCxnSpPr>
            <a:cxnSpLocks/>
          </p:cNvCxnSpPr>
          <p:nvPr/>
        </p:nvCxnSpPr>
        <p:spPr>
          <a:xfrm flipV="1">
            <a:off x="3276245" y="5294051"/>
            <a:ext cx="696103" cy="6684"/>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sp>
        <p:nvSpPr>
          <p:cNvPr id="309" name="Flowchart: Connector 308">
            <a:extLst>
              <a:ext uri="{FF2B5EF4-FFF2-40B4-BE49-F238E27FC236}">
                <a16:creationId xmlns:a16="http://schemas.microsoft.com/office/drawing/2014/main" id="{97322CFA-7B9E-E244-0F50-C55B467BE0A0}"/>
              </a:ext>
            </a:extLst>
          </p:cNvPr>
          <p:cNvSpPr/>
          <p:nvPr/>
        </p:nvSpPr>
        <p:spPr>
          <a:xfrm rot="4446285">
            <a:off x="5325088" y="2346356"/>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10" name="Flowchart: Connector 309">
            <a:extLst>
              <a:ext uri="{FF2B5EF4-FFF2-40B4-BE49-F238E27FC236}">
                <a16:creationId xmlns:a16="http://schemas.microsoft.com/office/drawing/2014/main" id="{46C5945E-2BAD-10F5-7BA5-627EC6F9B4CF}"/>
              </a:ext>
            </a:extLst>
          </p:cNvPr>
          <p:cNvSpPr/>
          <p:nvPr/>
        </p:nvSpPr>
        <p:spPr>
          <a:xfrm rot="4446285">
            <a:off x="5318867" y="1841315"/>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11" name="Flowchart: Connector 310">
            <a:extLst>
              <a:ext uri="{FF2B5EF4-FFF2-40B4-BE49-F238E27FC236}">
                <a16:creationId xmlns:a16="http://schemas.microsoft.com/office/drawing/2014/main" id="{C3BEA0E7-0BE0-E791-8330-D4C9351E294B}"/>
              </a:ext>
            </a:extLst>
          </p:cNvPr>
          <p:cNvSpPr/>
          <p:nvPr/>
        </p:nvSpPr>
        <p:spPr>
          <a:xfrm rot="4446285">
            <a:off x="5301737" y="5016646"/>
            <a:ext cx="412379"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312" name="Straight Arrow Connector 311">
            <a:extLst>
              <a:ext uri="{FF2B5EF4-FFF2-40B4-BE49-F238E27FC236}">
                <a16:creationId xmlns:a16="http://schemas.microsoft.com/office/drawing/2014/main" id="{E26A929E-3192-6F27-E926-B63C57C33FA8}"/>
              </a:ext>
            </a:extLst>
          </p:cNvPr>
          <p:cNvCxnSpPr>
            <a:cxnSpLocks/>
          </p:cNvCxnSpPr>
          <p:nvPr/>
        </p:nvCxnSpPr>
        <p:spPr>
          <a:xfrm>
            <a:off x="4562917" y="1548070"/>
            <a:ext cx="609300" cy="1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14984720-EC97-94AD-0501-149A9A7575CD}"/>
              </a:ext>
            </a:extLst>
          </p:cNvPr>
          <p:cNvCxnSpPr>
            <a:cxnSpLocks/>
          </p:cNvCxnSpPr>
          <p:nvPr/>
        </p:nvCxnSpPr>
        <p:spPr>
          <a:xfrm>
            <a:off x="4570020" y="1601263"/>
            <a:ext cx="696575" cy="337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402F4F7-F387-2418-A299-120A5E1B368A}"/>
              </a:ext>
            </a:extLst>
          </p:cNvPr>
          <p:cNvCxnSpPr>
            <a:cxnSpLocks/>
          </p:cNvCxnSpPr>
          <p:nvPr/>
        </p:nvCxnSpPr>
        <p:spPr>
          <a:xfrm>
            <a:off x="4535131" y="1632237"/>
            <a:ext cx="785857" cy="79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9CE495B3-9F59-2550-DD2A-BE77522DA465}"/>
              </a:ext>
            </a:extLst>
          </p:cNvPr>
          <p:cNvCxnSpPr>
            <a:cxnSpLocks/>
          </p:cNvCxnSpPr>
          <p:nvPr/>
        </p:nvCxnSpPr>
        <p:spPr>
          <a:xfrm>
            <a:off x="4505981" y="1671299"/>
            <a:ext cx="902252" cy="1206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1A767F56-EA16-90E5-05B6-66857BDC7D5D}"/>
              </a:ext>
            </a:extLst>
          </p:cNvPr>
          <p:cNvCxnSpPr>
            <a:cxnSpLocks/>
          </p:cNvCxnSpPr>
          <p:nvPr/>
        </p:nvCxnSpPr>
        <p:spPr>
          <a:xfrm>
            <a:off x="4478829" y="1710361"/>
            <a:ext cx="996910" cy="3222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3355D787-B443-4839-6A61-5815C61AE04A}"/>
              </a:ext>
            </a:extLst>
          </p:cNvPr>
          <p:cNvCxnSpPr>
            <a:cxnSpLocks/>
          </p:cNvCxnSpPr>
          <p:nvPr/>
        </p:nvCxnSpPr>
        <p:spPr>
          <a:xfrm flipV="1">
            <a:off x="4504945" y="1522454"/>
            <a:ext cx="787059" cy="40580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19" name="Straight Arrow Connector 318">
            <a:extLst>
              <a:ext uri="{FF2B5EF4-FFF2-40B4-BE49-F238E27FC236}">
                <a16:creationId xmlns:a16="http://schemas.microsoft.com/office/drawing/2014/main" id="{D494EAD6-7C1B-B24F-59F0-83CAD0493914}"/>
              </a:ext>
            </a:extLst>
          </p:cNvPr>
          <p:cNvCxnSpPr>
            <a:cxnSpLocks/>
          </p:cNvCxnSpPr>
          <p:nvPr/>
        </p:nvCxnSpPr>
        <p:spPr>
          <a:xfrm>
            <a:off x="4520767" y="2107984"/>
            <a:ext cx="818158" cy="38093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21" name="Straight Arrow Connector 320">
            <a:extLst>
              <a:ext uri="{FF2B5EF4-FFF2-40B4-BE49-F238E27FC236}">
                <a16:creationId xmlns:a16="http://schemas.microsoft.com/office/drawing/2014/main" id="{8E219E87-3EC7-2631-47AA-7F644E105A02}"/>
              </a:ext>
            </a:extLst>
          </p:cNvPr>
          <p:cNvCxnSpPr>
            <a:cxnSpLocks/>
          </p:cNvCxnSpPr>
          <p:nvPr/>
        </p:nvCxnSpPr>
        <p:spPr>
          <a:xfrm>
            <a:off x="4482154" y="2263085"/>
            <a:ext cx="866098" cy="267684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22" name="Straight Arrow Connector 321">
            <a:extLst>
              <a:ext uri="{FF2B5EF4-FFF2-40B4-BE49-F238E27FC236}">
                <a16:creationId xmlns:a16="http://schemas.microsoft.com/office/drawing/2014/main" id="{31C14124-1417-CAE9-A904-25F761BB3BDE}"/>
              </a:ext>
            </a:extLst>
          </p:cNvPr>
          <p:cNvCxnSpPr>
            <a:cxnSpLocks/>
          </p:cNvCxnSpPr>
          <p:nvPr/>
        </p:nvCxnSpPr>
        <p:spPr>
          <a:xfrm flipV="1">
            <a:off x="4495618" y="1622625"/>
            <a:ext cx="802656" cy="826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24FE66DC-61A0-A844-1FBC-5A9980EC811D}"/>
              </a:ext>
            </a:extLst>
          </p:cNvPr>
          <p:cNvCxnSpPr>
            <a:cxnSpLocks/>
          </p:cNvCxnSpPr>
          <p:nvPr/>
        </p:nvCxnSpPr>
        <p:spPr>
          <a:xfrm flipV="1">
            <a:off x="4540203" y="2094311"/>
            <a:ext cx="714945" cy="4725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177C971D-2BA8-19A5-35D3-AB9EE6A17C2D}"/>
              </a:ext>
            </a:extLst>
          </p:cNvPr>
          <p:cNvCxnSpPr>
            <a:cxnSpLocks/>
          </p:cNvCxnSpPr>
          <p:nvPr/>
        </p:nvCxnSpPr>
        <p:spPr>
          <a:xfrm flipV="1">
            <a:off x="4532736" y="2514811"/>
            <a:ext cx="797627" cy="1459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34FEDAFB-9820-2298-C8F5-FB75DFF0EDC1}"/>
              </a:ext>
            </a:extLst>
          </p:cNvPr>
          <p:cNvCxnSpPr>
            <a:cxnSpLocks/>
          </p:cNvCxnSpPr>
          <p:nvPr/>
        </p:nvCxnSpPr>
        <p:spPr>
          <a:xfrm>
            <a:off x="4521965" y="2793474"/>
            <a:ext cx="729232" cy="2269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E33BAE24-663C-13F0-A3EB-6922EA61417D}"/>
              </a:ext>
            </a:extLst>
          </p:cNvPr>
          <p:cNvCxnSpPr>
            <a:cxnSpLocks/>
          </p:cNvCxnSpPr>
          <p:nvPr/>
        </p:nvCxnSpPr>
        <p:spPr>
          <a:xfrm flipV="1">
            <a:off x="4418904" y="1707790"/>
            <a:ext cx="915459" cy="3239962"/>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5815161B-82D7-5C97-EBFC-E9C31E79AAC9}"/>
              </a:ext>
            </a:extLst>
          </p:cNvPr>
          <p:cNvCxnSpPr>
            <a:cxnSpLocks/>
          </p:cNvCxnSpPr>
          <p:nvPr/>
        </p:nvCxnSpPr>
        <p:spPr>
          <a:xfrm flipV="1">
            <a:off x="4481729" y="2152469"/>
            <a:ext cx="807580" cy="2860362"/>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63636F27-0C10-E411-1663-FA767F108783}"/>
              </a:ext>
            </a:extLst>
          </p:cNvPr>
          <p:cNvCxnSpPr>
            <a:cxnSpLocks/>
          </p:cNvCxnSpPr>
          <p:nvPr/>
        </p:nvCxnSpPr>
        <p:spPr>
          <a:xfrm flipV="1">
            <a:off x="4521242" y="2647419"/>
            <a:ext cx="813121" cy="2495377"/>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DFBDC853-2695-8BF8-AFA0-B15A800E2AB7}"/>
              </a:ext>
            </a:extLst>
          </p:cNvPr>
          <p:cNvCxnSpPr>
            <a:cxnSpLocks/>
          </p:cNvCxnSpPr>
          <p:nvPr/>
        </p:nvCxnSpPr>
        <p:spPr>
          <a:xfrm>
            <a:off x="4620768" y="5285978"/>
            <a:ext cx="634380" cy="8073"/>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sp>
        <p:nvSpPr>
          <p:cNvPr id="331" name="Flowchart: Connector 330">
            <a:extLst>
              <a:ext uri="{FF2B5EF4-FFF2-40B4-BE49-F238E27FC236}">
                <a16:creationId xmlns:a16="http://schemas.microsoft.com/office/drawing/2014/main" id="{9A85628B-C3B1-7B6C-B9C3-25ED1EB6DE33}"/>
              </a:ext>
            </a:extLst>
          </p:cNvPr>
          <p:cNvSpPr/>
          <p:nvPr/>
        </p:nvSpPr>
        <p:spPr>
          <a:xfrm rot="4446285">
            <a:off x="6499547" y="1286776"/>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32" name="Flowchart: Connector 331">
            <a:extLst>
              <a:ext uri="{FF2B5EF4-FFF2-40B4-BE49-F238E27FC236}">
                <a16:creationId xmlns:a16="http://schemas.microsoft.com/office/drawing/2014/main" id="{342AD6EB-6973-5399-E6E4-8707E2F50F2D}"/>
              </a:ext>
            </a:extLst>
          </p:cNvPr>
          <p:cNvSpPr/>
          <p:nvPr/>
        </p:nvSpPr>
        <p:spPr>
          <a:xfrm rot="4446285">
            <a:off x="6537948" y="2336907"/>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33" name="Flowchart: Connector 332">
            <a:extLst>
              <a:ext uri="{FF2B5EF4-FFF2-40B4-BE49-F238E27FC236}">
                <a16:creationId xmlns:a16="http://schemas.microsoft.com/office/drawing/2014/main" id="{BC563BAB-D6A4-E82B-3EFF-3458E1AC8B21}"/>
              </a:ext>
            </a:extLst>
          </p:cNvPr>
          <p:cNvSpPr/>
          <p:nvPr/>
        </p:nvSpPr>
        <p:spPr>
          <a:xfrm rot="4446285">
            <a:off x="6537505" y="1798936"/>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335" name="Straight Arrow Connector 334">
            <a:extLst>
              <a:ext uri="{FF2B5EF4-FFF2-40B4-BE49-F238E27FC236}">
                <a16:creationId xmlns:a16="http://schemas.microsoft.com/office/drawing/2014/main" id="{AC36662C-8E7A-568A-F56C-D2C7B109A053}"/>
              </a:ext>
            </a:extLst>
          </p:cNvPr>
          <p:cNvCxnSpPr>
            <a:cxnSpLocks/>
          </p:cNvCxnSpPr>
          <p:nvPr/>
        </p:nvCxnSpPr>
        <p:spPr>
          <a:xfrm>
            <a:off x="5781555" y="1505691"/>
            <a:ext cx="609300" cy="1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8E0CDB47-2DC7-D800-6538-B5A12F12A58E}"/>
              </a:ext>
            </a:extLst>
          </p:cNvPr>
          <p:cNvCxnSpPr>
            <a:cxnSpLocks/>
          </p:cNvCxnSpPr>
          <p:nvPr/>
        </p:nvCxnSpPr>
        <p:spPr>
          <a:xfrm>
            <a:off x="5788658" y="1558884"/>
            <a:ext cx="696575" cy="337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5A738133-4B4B-9395-C4FB-D50B2B5A65FF}"/>
              </a:ext>
            </a:extLst>
          </p:cNvPr>
          <p:cNvCxnSpPr>
            <a:cxnSpLocks/>
          </p:cNvCxnSpPr>
          <p:nvPr/>
        </p:nvCxnSpPr>
        <p:spPr>
          <a:xfrm>
            <a:off x="5753769" y="1589858"/>
            <a:ext cx="785857" cy="795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60AC56D4-0A53-6E35-2B42-29C2A7F17226}"/>
              </a:ext>
            </a:extLst>
          </p:cNvPr>
          <p:cNvCxnSpPr>
            <a:cxnSpLocks/>
          </p:cNvCxnSpPr>
          <p:nvPr/>
        </p:nvCxnSpPr>
        <p:spPr>
          <a:xfrm>
            <a:off x="5724619" y="1628920"/>
            <a:ext cx="902252" cy="1206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4ADF17A2-E4EC-7309-ABD2-60BFFB922BE3}"/>
              </a:ext>
            </a:extLst>
          </p:cNvPr>
          <p:cNvCxnSpPr>
            <a:cxnSpLocks/>
          </p:cNvCxnSpPr>
          <p:nvPr/>
        </p:nvCxnSpPr>
        <p:spPr>
          <a:xfrm>
            <a:off x="5697467" y="1667982"/>
            <a:ext cx="1014963" cy="3279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45A37084-3C74-B176-7418-5BD4A82236B8}"/>
              </a:ext>
            </a:extLst>
          </p:cNvPr>
          <p:cNvCxnSpPr>
            <a:cxnSpLocks/>
          </p:cNvCxnSpPr>
          <p:nvPr/>
        </p:nvCxnSpPr>
        <p:spPr>
          <a:xfrm flipV="1">
            <a:off x="5723583" y="1480075"/>
            <a:ext cx="787059" cy="40580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44" name="Straight Arrow Connector 343">
            <a:extLst>
              <a:ext uri="{FF2B5EF4-FFF2-40B4-BE49-F238E27FC236}">
                <a16:creationId xmlns:a16="http://schemas.microsoft.com/office/drawing/2014/main" id="{6D5F0715-DFEE-CC7D-C4DC-5AFAA6B49FD9}"/>
              </a:ext>
            </a:extLst>
          </p:cNvPr>
          <p:cNvCxnSpPr>
            <a:cxnSpLocks/>
          </p:cNvCxnSpPr>
          <p:nvPr/>
        </p:nvCxnSpPr>
        <p:spPr>
          <a:xfrm>
            <a:off x="5701593" y="2251186"/>
            <a:ext cx="866098" cy="267684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45" name="Straight Arrow Connector 344">
            <a:extLst>
              <a:ext uri="{FF2B5EF4-FFF2-40B4-BE49-F238E27FC236}">
                <a16:creationId xmlns:a16="http://schemas.microsoft.com/office/drawing/2014/main" id="{5479B7BA-9B77-6241-9E42-81EB7337B159}"/>
              </a:ext>
            </a:extLst>
          </p:cNvPr>
          <p:cNvCxnSpPr>
            <a:cxnSpLocks/>
          </p:cNvCxnSpPr>
          <p:nvPr/>
        </p:nvCxnSpPr>
        <p:spPr>
          <a:xfrm flipV="1">
            <a:off x="5714256" y="1580246"/>
            <a:ext cx="802656" cy="826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57D953E5-1879-BDBA-AE95-2A64559570E3}"/>
              </a:ext>
            </a:extLst>
          </p:cNvPr>
          <p:cNvCxnSpPr>
            <a:cxnSpLocks/>
          </p:cNvCxnSpPr>
          <p:nvPr/>
        </p:nvCxnSpPr>
        <p:spPr>
          <a:xfrm flipV="1">
            <a:off x="5758841" y="2051932"/>
            <a:ext cx="714945" cy="4725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DEBA31AC-C486-6812-2C43-D307D82FA0C0}"/>
              </a:ext>
            </a:extLst>
          </p:cNvPr>
          <p:cNvCxnSpPr>
            <a:cxnSpLocks/>
          </p:cNvCxnSpPr>
          <p:nvPr/>
        </p:nvCxnSpPr>
        <p:spPr>
          <a:xfrm flipV="1">
            <a:off x="5748269" y="2485597"/>
            <a:ext cx="797627" cy="1459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02A6364E-D59A-599D-2FCB-592708FAFE43}"/>
              </a:ext>
            </a:extLst>
          </p:cNvPr>
          <p:cNvCxnSpPr>
            <a:cxnSpLocks/>
          </p:cNvCxnSpPr>
          <p:nvPr/>
        </p:nvCxnSpPr>
        <p:spPr>
          <a:xfrm>
            <a:off x="5740603" y="2751095"/>
            <a:ext cx="729232" cy="22693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1E0E0C9B-A855-C230-2786-744A787324A5}"/>
              </a:ext>
            </a:extLst>
          </p:cNvPr>
          <p:cNvCxnSpPr>
            <a:cxnSpLocks/>
          </p:cNvCxnSpPr>
          <p:nvPr/>
        </p:nvCxnSpPr>
        <p:spPr>
          <a:xfrm flipV="1">
            <a:off x="5637542" y="1665411"/>
            <a:ext cx="915459" cy="3239962"/>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A6CC898A-8701-20DF-4BB4-428A0130D568}"/>
              </a:ext>
            </a:extLst>
          </p:cNvPr>
          <p:cNvCxnSpPr>
            <a:cxnSpLocks/>
          </p:cNvCxnSpPr>
          <p:nvPr/>
        </p:nvCxnSpPr>
        <p:spPr>
          <a:xfrm flipV="1">
            <a:off x="5700367" y="2110090"/>
            <a:ext cx="807580" cy="2860362"/>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26224837-AE82-3268-1BF4-27A809A7B3E9}"/>
              </a:ext>
            </a:extLst>
          </p:cNvPr>
          <p:cNvCxnSpPr>
            <a:cxnSpLocks/>
          </p:cNvCxnSpPr>
          <p:nvPr/>
        </p:nvCxnSpPr>
        <p:spPr>
          <a:xfrm flipV="1">
            <a:off x="5739880" y="2605040"/>
            <a:ext cx="813121" cy="2495377"/>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C5764C84-12BE-BF03-E132-10B53D70947D}"/>
              </a:ext>
            </a:extLst>
          </p:cNvPr>
          <p:cNvCxnSpPr>
            <a:cxnSpLocks/>
          </p:cNvCxnSpPr>
          <p:nvPr/>
        </p:nvCxnSpPr>
        <p:spPr>
          <a:xfrm flipV="1">
            <a:off x="5788658" y="5305246"/>
            <a:ext cx="651218" cy="29552"/>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sp>
        <p:nvSpPr>
          <p:cNvPr id="360" name="Left Brace 359">
            <a:extLst>
              <a:ext uri="{FF2B5EF4-FFF2-40B4-BE49-F238E27FC236}">
                <a16:creationId xmlns:a16="http://schemas.microsoft.com/office/drawing/2014/main" id="{4A783103-8C6E-658E-EDB3-277D317B4CC5}"/>
              </a:ext>
            </a:extLst>
          </p:cNvPr>
          <p:cNvSpPr/>
          <p:nvPr/>
        </p:nvSpPr>
        <p:spPr>
          <a:xfrm rot="16200000">
            <a:off x="1438763" y="5404907"/>
            <a:ext cx="840828" cy="76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1" name="TextBox 360">
            <a:extLst>
              <a:ext uri="{FF2B5EF4-FFF2-40B4-BE49-F238E27FC236}">
                <a16:creationId xmlns:a16="http://schemas.microsoft.com/office/drawing/2014/main" id="{0F4AFC67-4072-0080-A2D3-C8C6BF294877}"/>
              </a:ext>
            </a:extLst>
          </p:cNvPr>
          <p:cNvSpPr txBox="1"/>
          <p:nvPr/>
        </p:nvSpPr>
        <p:spPr>
          <a:xfrm>
            <a:off x="1189763" y="6227366"/>
            <a:ext cx="1338828" cy="369332"/>
          </a:xfrm>
          <a:prstGeom prst="rect">
            <a:avLst/>
          </a:prstGeom>
          <a:noFill/>
        </p:spPr>
        <p:txBody>
          <a:bodyPr wrap="none" rtlCol="0">
            <a:spAutoFit/>
          </a:bodyPr>
          <a:lstStyle/>
          <a:p>
            <a:r>
              <a:rPr lang="en-US" dirty="0"/>
              <a:t>Input Layer</a:t>
            </a:r>
          </a:p>
        </p:txBody>
      </p:sp>
      <p:sp>
        <p:nvSpPr>
          <p:cNvPr id="362" name="Left Brace 361">
            <a:extLst>
              <a:ext uri="{FF2B5EF4-FFF2-40B4-BE49-F238E27FC236}">
                <a16:creationId xmlns:a16="http://schemas.microsoft.com/office/drawing/2014/main" id="{865BE22D-7FA3-3AD5-2E42-82CA3B863643}"/>
              </a:ext>
            </a:extLst>
          </p:cNvPr>
          <p:cNvSpPr/>
          <p:nvPr/>
        </p:nvSpPr>
        <p:spPr>
          <a:xfrm rot="16200000">
            <a:off x="4549903" y="3503380"/>
            <a:ext cx="573318" cy="4329079"/>
          </a:xfrm>
          <a:prstGeom prst="leftBrace">
            <a:avLst>
              <a:gd name="adj1" fmla="val 69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3" name="TextBox 362">
            <a:extLst>
              <a:ext uri="{FF2B5EF4-FFF2-40B4-BE49-F238E27FC236}">
                <a16:creationId xmlns:a16="http://schemas.microsoft.com/office/drawing/2014/main" id="{443697CB-E182-7FA1-812B-A9F6A74774AA}"/>
              </a:ext>
            </a:extLst>
          </p:cNvPr>
          <p:cNvSpPr txBox="1"/>
          <p:nvPr/>
        </p:nvSpPr>
        <p:spPr>
          <a:xfrm>
            <a:off x="4409869" y="5999409"/>
            <a:ext cx="1524696" cy="646331"/>
          </a:xfrm>
          <a:prstGeom prst="rect">
            <a:avLst/>
          </a:prstGeom>
          <a:noFill/>
        </p:spPr>
        <p:txBody>
          <a:bodyPr wrap="square" rtlCol="0">
            <a:spAutoFit/>
          </a:bodyPr>
          <a:lstStyle/>
          <a:p>
            <a:r>
              <a:rPr lang="en-US" dirty="0"/>
              <a:t>Hidden Layer</a:t>
            </a:r>
          </a:p>
        </p:txBody>
      </p:sp>
      <p:cxnSp>
        <p:nvCxnSpPr>
          <p:cNvPr id="368" name="Straight Arrow Connector 367">
            <a:extLst>
              <a:ext uri="{FF2B5EF4-FFF2-40B4-BE49-F238E27FC236}">
                <a16:creationId xmlns:a16="http://schemas.microsoft.com/office/drawing/2014/main" id="{61AFFC64-A195-946C-F23B-9276CCE01D40}"/>
              </a:ext>
            </a:extLst>
          </p:cNvPr>
          <p:cNvCxnSpPr>
            <a:cxnSpLocks/>
          </p:cNvCxnSpPr>
          <p:nvPr/>
        </p:nvCxnSpPr>
        <p:spPr>
          <a:xfrm flipV="1">
            <a:off x="6866434" y="1082534"/>
            <a:ext cx="1281105" cy="704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3B2A3E70-E5A0-C1D2-270D-8D0FFB6D5730}"/>
              </a:ext>
            </a:extLst>
          </p:cNvPr>
          <p:cNvCxnSpPr>
            <a:cxnSpLocks/>
          </p:cNvCxnSpPr>
          <p:nvPr/>
        </p:nvCxnSpPr>
        <p:spPr>
          <a:xfrm flipV="1">
            <a:off x="6822852" y="993870"/>
            <a:ext cx="1348554" cy="26582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73" name="Straight Arrow Connector 372">
            <a:extLst>
              <a:ext uri="{FF2B5EF4-FFF2-40B4-BE49-F238E27FC236}">
                <a16:creationId xmlns:a16="http://schemas.microsoft.com/office/drawing/2014/main" id="{6015E6E8-0EAC-C6B6-3C5D-9257D4D4AF0F}"/>
              </a:ext>
            </a:extLst>
          </p:cNvPr>
          <p:cNvCxnSpPr>
            <a:cxnSpLocks/>
          </p:cNvCxnSpPr>
          <p:nvPr/>
        </p:nvCxnSpPr>
        <p:spPr>
          <a:xfrm flipV="1">
            <a:off x="6871480" y="1173279"/>
            <a:ext cx="1306147" cy="11786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5F9798AD-F85C-28E2-ABE4-0F7BB11F734F}"/>
              </a:ext>
            </a:extLst>
          </p:cNvPr>
          <p:cNvCxnSpPr>
            <a:cxnSpLocks/>
          </p:cNvCxnSpPr>
          <p:nvPr/>
        </p:nvCxnSpPr>
        <p:spPr>
          <a:xfrm flipV="1">
            <a:off x="6776540" y="1266273"/>
            <a:ext cx="1414274" cy="3722214"/>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sp>
        <p:nvSpPr>
          <p:cNvPr id="381" name="Left Brace 380">
            <a:extLst>
              <a:ext uri="{FF2B5EF4-FFF2-40B4-BE49-F238E27FC236}">
                <a16:creationId xmlns:a16="http://schemas.microsoft.com/office/drawing/2014/main" id="{2AF3267B-ADBE-D008-E391-BDEE8E4AB9E7}"/>
              </a:ext>
            </a:extLst>
          </p:cNvPr>
          <p:cNvSpPr/>
          <p:nvPr/>
        </p:nvSpPr>
        <p:spPr>
          <a:xfrm rot="16200000">
            <a:off x="8037001" y="5729209"/>
            <a:ext cx="840828" cy="6798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2" name="TextBox 381">
            <a:extLst>
              <a:ext uri="{FF2B5EF4-FFF2-40B4-BE49-F238E27FC236}">
                <a16:creationId xmlns:a16="http://schemas.microsoft.com/office/drawing/2014/main" id="{6D72714F-EB7D-769D-7675-D9791598F69F}"/>
              </a:ext>
            </a:extLst>
          </p:cNvPr>
          <p:cNvSpPr txBox="1"/>
          <p:nvPr/>
        </p:nvSpPr>
        <p:spPr>
          <a:xfrm>
            <a:off x="8749962" y="6080747"/>
            <a:ext cx="1518364" cy="369332"/>
          </a:xfrm>
          <a:prstGeom prst="rect">
            <a:avLst/>
          </a:prstGeom>
          <a:noFill/>
        </p:spPr>
        <p:txBody>
          <a:bodyPr wrap="none" rtlCol="0">
            <a:spAutoFit/>
          </a:bodyPr>
          <a:lstStyle/>
          <a:p>
            <a:r>
              <a:rPr lang="en-US" dirty="0"/>
              <a:t>Output Layer</a:t>
            </a:r>
          </a:p>
        </p:txBody>
      </p:sp>
      <p:sp>
        <p:nvSpPr>
          <p:cNvPr id="383" name="TextBox 382">
            <a:extLst>
              <a:ext uri="{FF2B5EF4-FFF2-40B4-BE49-F238E27FC236}">
                <a16:creationId xmlns:a16="http://schemas.microsoft.com/office/drawing/2014/main" id="{14448C76-AA6C-3A61-C8D9-199E3F3BBF26}"/>
              </a:ext>
            </a:extLst>
          </p:cNvPr>
          <p:cNvSpPr txBox="1"/>
          <p:nvPr/>
        </p:nvSpPr>
        <p:spPr>
          <a:xfrm>
            <a:off x="2494479" y="674529"/>
            <a:ext cx="2285689" cy="461665"/>
          </a:xfrm>
          <a:prstGeom prst="rect">
            <a:avLst/>
          </a:prstGeom>
          <a:noFill/>
        </p:spPr>
        <p:txBody>
          <a:bodyPr wrap="square" rtlCol="0">
            <a:spAutoFit/>
          </a:bodyPr>
          <a:lstStyle/>
          <a:p>
            <a:r>
              <a:rPr lang="en-US" sz="2400" dirty="0"/>
              <a:t>Layout of ANN</a:t>
            </a:r>
          </a:p>
        </p:txBody>
      </p:sp>
      <p:sp>
        <p:nvSpPr>
          <p:cNvPr id="384" name="Rectangle 383">
            <a:extLst>
              <a:ext uri="{FF2B5EF4-FFF2-40B4-BE49-F238E27FC236}">
                <a16:creationId xmlns:a16="http://schemas.microsoft.com/office/drawing/2014/main" id="{AE89CCDD-3325-6422-283F-11EF0A388BBB}"/>
              </a:ext>
            </a:extLst>
          </p:cNvPr>
          <p:cNvSpPr/>
          <p:nvPr/>
        </p:nvSpPr>
        <p:spPr>
          <a:xfrm>
            <a:off x="1676201" y="1513502"/>
            <a:ext cx="349203"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x1</a:t>
            </a:r>
          </a:p>
        </p:txBody>
      </p:sp>
      <p:sp>
        <p:nvSpPr>
          <p:cNvPr id="389" name="Flowchart: Connector 388">
            <a:extLst>
              <a:ext uri="{FF2B5EF4-FFF2-40B4-BE49-F238E27FC236}">
                <a16:creationId xmlns:a16="http://schemas.microsoft.com/office/drawing/2014/main" id="{FE681F9C-94C3-7C51-A0E1-72D6733345D1}"/>
              </a:ext>
            </a:extLst>
          </p:cNvPr>
          <p:cNvSpPr/>
          <p:nvPr/>
        </p:nvSpPr>
        <p:spPr>
          <a:xfrm>
            <a:off x="1622242" y="1963825"/>
            <a:ext cx="432021" cy="41609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endParaRPr lang="en-US" sz="1000" dirty="0"/>
          </a:p>
        </p:txBody>
      </p:sp>
      <p:sp>
        <p:nvSpPr>
          <p:cNvPr id="390" name="Rectangle 389">
            <a:extLst>
              <a:ext uri="{FF2B5EF4-FFF2-40B4-BE49-F238E27FC236}">
                <a16:creationId xmlns:a16="http://schemas.microsoft.com/office/drawing/2014/main" id="{A37A5BB3-1B71-4253-BCB0-B96CFBCFD7B1}"/>
              </a:ext>
            </a:extLst>
          </p:cNvPr>
          <p:cNvSpPr/>
          <p:nvPr/>
        </p:nvSpPr>
        <p:spPr>
          <a:xfrm>
            <a:off x="1658761" y="2078408"/>
            <a:ext cx="349203"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x2</a:t>
            </a:r>
          </a:p>
        </p:txBody>
      </p:sp>
      <p:sp>
        <p:nvSpPr>
          <p:cNvPr id="391" name="Flowchart: Connector 390">
            <a:extLst>
              <a:ext uri="{FF2B5EF4-FFF2-40B4-BE49-F238E27FC236}">
                <a16:creationId xmlns:a16="http://schemas.microsoft.com/office/drawing/2014/main" id="{5CFA0FFA-64EE-7C41-292D-3A34E1A78AFF}"/>
              </a:ext>
            </a:extLst>
          </p:cNvPr>
          <p:cNvSpPr/>
          <p:nvPr/>
        </p:nvSpPr>
        <p:spPr>
          <a:xfrm>
            <a:off x="1630508" y="2484163"/>
            <a:ext cx="432021" cy="41609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endParaRPr lang="en-US" sz="1000" dirty="0"/>
          </a:p>
        </p:txBody>
      </p:sp>
      <p:sp>
        <p:nvSpPr>
          <p:cNvPr id="392" name="Rectangle 391">
            <a:extLst>
              <a:ext uri="{FF2B5EF4-FFF2-40B4-BE49-F238E27FC236}">
                <a16:creationId xmlns:a16="http://schemas.microsoft.com/office/drawing/2014/main" id="{13262474-DD8E-9530-04B9-D9F0373E2C81}"/>
              </a:ext>
            </a:extLst>
          </p:cNvPr>
          <p:cNvSpPr/>
          <p:nvPr/>
        </p:nvSpPr>
        <p:spPr>
          <a:xfrm>
            <a:off x="1667027" y="2598746"/>
            <a:ext cx="349203"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x3</a:t>
            </a:r>
          </a:p>
        </p:txBody>
      </p:sp>
      <p:sp>
        <p:nvSpPr>
          <p:cNvPr id="394" name="Flowchart: Connector 393">
            <a:extLst>
              <a:ext uri="{FF2B5EF4-FFF2-40B4-BE49-F238E27FC236}">
                <a16:creationId xmlns:a16="http://schemas.microsoft.com/office/drawing/2014/main" id="{FDD039E9-8D19-93F7-0AAA-A9284F461841}"/>
              </a:ext>
            </a:extLst>
          </p:cNvPr>
          <p:cNvSpPr/>
          <p:nvPr/>
        </p:nvSpPr>
        <p:spPr>
          <a:xfrm>
            <a:off x="1802826" y="3186963"/>
            <a:ext cx="90568" cy="99777"/>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Flowchart: Connector 394">
            <a:extLst>
              <a:ext uri="{FF2B5EF4-FFF2-40B4-BE49-F238E27FC236}">
                <a16:creationId xmlns:a16="http://schemas.microsoft.com/office/drawing/2014/main" id="{9DF2B891-04A9-B811-E6A1-6D2C03B51348}"/>
              </a:ext>
            </a:extLst>
          </p:cNvPr>
          <p:cNvSpPr/>
          <p:nvPr/>
        </p:nvSpPr>
        <p:spPr>
          <a:xfrm>
            <a:off x="1792842" y="3542520"/>
            <a:ext cx="90568" cy="99777"/>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Flowchart: Connector 395">
            <a:extLst>
              <a:ext uri="{FF2B5EF4-FFF2-40B4-BE49-F238E27FC236}">
                <a16:creationId xmlns:a16="http://schemas.microsoft.com/office/drawing/2014/main" id="{5CA1D76C-7D4B-374F-57FC-89E3A529F80E}"/>
              </a:ext>
            </a:extLst>
          </p:cNvPr>
          <p:cNvSpPr/>
          <p:nvPr/>
        </p:nvSpPr>
        <p:spPr>
          <a:xfrm>
            <a:off x="1787439" y="3880478"/>
            <a:ext cx="90568" cy="99777"/>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Flowchart: Connector 396">
            <a:extLst>
              <a:ext uri="{FF2B5EF4-FFF2-40B4-BE49-F238E27FC236}">
                <a16:creationId xmlns:a16="http://schemas.microsoft.com/office/drawing/2014/main" id="{9EEFAB21-366D-650C-44B2-95692EE86244}"/>
              </a:ext>
            </a:extLst>
          </p:cNvPr>
          <p:cNvSpPr/>
          <p:nvPr/>
        </p:nvSpPr>
        <p:spPr>
          <a:xfrm>
            <a:off x="1787439" y="4189926"/>
            <a:ext cx="90568" cy="99777"/>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Flowchart: Connector 397">
            <a:extLst>
              <a:ext uri="{FF2B5EF4-FFF2-40B4-BE49-F238E27FC236}">
                <a16:creationId xmlns:a16="http://schemas.microsoft.com/office/drawing/2014/main" id="{95B8D40D-12E2-90A3-9072-524128CEF425}"/>
              </a:ext>
            </a:extLst>
          </p:cNvPr>
          <p:cNvSpPr/>
          <p:nvPr/>
        </p:nvSpPr>
        <p:spPr>
          <a:xfrm>
            <a:off x="3042875" y="3155680"/>
            <a:ext cx="90568" cy="99777"/>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Flowchart: Connector 398">
            <a:extLst>
              <a:ext uri="{FF2B5EF4-FFF2-40B4-BE49-F238E27FC236}">
                <a16:creationId xmlns:a16="http://schemas.microsoft.com/office/drawing/2014/main" id="{8F5EE041-052E-1DAD-BE0E-5436EF31DF89}"/>
              </a:ext>
            </a:extLst>
          </p:cNvPr>
          <p:cNvSpPr/>
          <p:nvPr/>
        </p:nvSpPr>
        <p:spPr>
          <a:xfrm>
            <a:off x="3032891" y="3511237"/>
            <a:ext cx="90568" cy="99777"/>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Flowchart: Connector 399">
            <a:extLst>
              <a:ext uri="{FF2B5EF4-FFF2-40B4-BE49-F238E27FC236}">
                <a16:creationId xmlns:a16="http://schemas.microsoft.com/office/drawing/2014/main" id="{A14D1A28-51F6-C6F8-0A98-C0A5EBD5AC66}"/>
              </a:ext>
            </a:extLst>
          </p:cNvPr>
          <p:cNvSpPr/>
          <p:nvPr/>
        </p:nvSpPr>
        <p:spPr>
          <a:xfrm>
            <a:off x="3027488" y="3849195"/>
            <a:ext cx="90568" cy="99777"/>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Flowchart: Connector 400">
            <a:extLst>
              <a:ext uri="{FF2B5EF4-FFF2-40B4-BE49-F238E27FC236}">
                <a16:creationId xmlns:a16="http://schemas.microsoft.com/office/drawing/2014/main" id="{B946F6C6-8A57-FA26-D1C1-A65E461AF051}"/>
              </a:ext>
            </a:extLst>
          </p:cNvPr>
          <p:cNvSpPr/>
          <p:nvPr/>
        </p:nvSpPr>
        <p:spPr>
          <a:xfrm>
            <a:off x="3027488" y="4158643"/>
            <a:ext cx="90568" cy="99777"/>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Flowchart: Connector 401">
            <a:extLst>
              <a:ext uri="{FF2B5EF4-FFF2-40B4-BE49-F238E27FC236}">
                <a16:creationId xmlns:a16="http://schemas.microsoft.com/office/drawing/2014/main" id="{07B8624C-76AD-7C2F-3423-D9837D276886}"/>
              </a:ext>
            </a:extLst>
          </p:cNvPr>
          <p:cNvSpPr/>
          <p:nvPr/>
        </p:nvSpPr>
        <p:spPr>
          <a:xfrm>
            <a:off x="4302760" y="3108961"/>
            <a:ext cx="84058" cy="122154"/>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Flowchart: Connector 402">
            <a:extLst>
              <a:ext uri="{FF2B5EF4-FFF2-40B4-BE49-F238E27FC236}">
                <a16:creationId xmlns:a16="http://schemas.microsoft.com/office/drawing/2014/main" id="{6B7DCADD-6857-989E-3BE3-F25F853D29B9}"/>
              </a:ext>
            </a:extLst>
          </p:cNvPr>
          <p:cNvSpPr/>
          <p:nvPr/>
        </p:nvSpPr>
        <p:spPr>
          <a:xfrm>
            <a:off x="4292776" y="3464518"/>
            <a:ext cx="84058" cy="122154"/>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Flowchart: Connector 403">
            <a:extLst>
              <a:ext uri="{FF2B5EF4-FFF2-40B4-BE49-F238E27FC236}">
                <a16:creationId xmlns:a16="http://schemas.microsoft.com/office/drawing/2014/main" id="{E3961DDA-7C3E-E7A0-8140-FF89A827E169}"/>
              </a:ext>
            </a:extLst>
          </p:cNvPr>
          <p:cNvSpPr/>
          <p:nvPr/>
        </p:nvSpPr>
        <p:spPr>
          <a:xfrm>
            <a:off x="4287373" y="3802476"/>
            <a:ext cx="84058" cy="122154"/>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Flowchart: Connector 404">
            <a:extLst>
              <a:ext uri="{FF2B5EF4-FFF2-40B4-BE49-F238E27FC236}">
                <a16:creationId xmlns:a16="http://schemas.microsoft.com/office/drawing/2014/main" id="{148FCB9D-CEDC-1197-0153-3E7D4CC17524}"/>
              </a:ext>
            </a:extLst>
          </p:cNvPr>
          <p:cNvSpPr/>
          <p:nvPr/>
        </p:nvSpPr>
        <p:spPr>
          <a:xfrm>
            <a:off x="4287373" y="4111924"/>
            <a:ext cx="84058" cy="122154"/>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Flowchart: Connector 405">
            <a:extLst>
              <a:ext uri="{FF2B5EF4-FFF2-40B4-BE49-F238E27FC236}">
                <a16:creationId xmlns:a16="http://schemas.microsoft.com/office/drawing/2014/main" id="{BE9FA46E-461C-2BDA-AD6F-8C5CF0FFB921}"/>
              </a:ext>
            </a:extLst>
          </p:cNvPr>
          <p:cNvSpPr/>
          <p:nvPr/>
        </p:nvSpPr>
        <p:spPr>
          <a:xfrm>
            <a:off x="5475882" y="3151340"/>
            <a:ext cx="84058" cy="122154"/>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lowchart: Connector 406">
            <a:extLst>
              <a:ext uri="{FF2B5EF4-FFF2-40B4-BE49-F238E27FC236}">
                <a16:creationId xmlns:a16="http://schemas.microsoft.com/office/drawing/2014/main" id="{FFAD4939-2BF2-E713-2C73-363F067B49D8}"/>
              </a:ext>
            </a:extLst>
          </p:cNvPr>
          <p:cNvSpPr/>
          <p:nvPr/>
        </p:nvSpPr>
        <p:spPr>
          <a:xfrm>
            <a:off x="5465898" y="3506897"/>
            <a:ext cx="84058" cy="122154"/>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Flowchart: Connector 407">
            <a:extLst>
              <a:ext uri="{FF2B5EF4-FFF2-40B4-BE49-F238E27FC236}">
                <a16:creationId xmlns:a16="http://schemas.microsoft.com/office/drawing/2014/main" id="{2CCD1BF7-5E0B-3841-9E8E-2144731A6DAD}"/>
              </a:ext>
            </a:extLst>
          </p:cNvPr>
          <p:cNvSpPr/>
          <p:nvPr/>
        </p:nvSpPr>
        <p:spPr>
          <a:xfrm>
            <a:off x="5460495" y="3844855"/>
            <a:ext cx="84058" cy="122154"/>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Flowchart: Connector 408">
            <a:extLst>
              <a:ext uri="{FF2B5EF4-FFF2-40B4-BE49-F238E27FC236}">
                <a16:creationId xmlns:a16="http://schemas.microsoft.com/office/drawing/2014/main" id="{A0302612-2707-93B2-FDC9-4373A6B53969}"/>
              </a:ext>
            </a:extLst>
          </p:cNvPr>
          <p:cNvSpPr/>
          <p:nvPr/>
        </p:nvSpPr>
        <p:spPr>
          <a:xfrm>
            <a:off x="5460495" y="4154303"/>
            <a:ext cx="84058" cy="122154"/>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Flowchart: Connector 415">
            <a:extLst>
              <a:ext uri="{FF2B5EF4-FFF2-40B4-BE49-F238E27FC236}">
                <a16:creationId xmlns:a16="http://schemas.microsoft.com/office/drawing/2014/main" id="{AA6B464E-66AE-5FE5-A350-4F98C565D521}"/>
              </a:ext>
            </a:extLst>
          </p:cNvPr>
          <p:cNvSpPr/>
          <p:nvPr/>
        </p:nvSpPr>
        <p:spPr>
          <a:xfrm>
            <a:off x="1641794" y="5013946"/>
            <a:ext cx="432021" cy="416097"/>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endParaRPr lang="en-US" sz="1000" dirty="0"/>
          </a:p>
        </p:txBody>
      </p:sp>
      <p:sp>
        <p:nvSpPr>
          <p:cNvPr id="417" name="Rectangle 416">
            <a:extLst>
              <a:ext uri="{FF2B5EF4-FFF2-40B4-BE49-F238E27FC236}">
                <a16:creationId xmlns:a16="http://schemas.microsoft.com/office/drawing/2014/main" id="{8D420314-092A-D695-F0CD-99D3EE5F2E1F}"/>
              </a:ext>
            </a:extLst>
          </p:cNvPr>
          <p:cNvSpPr/>
          <p:nvPr/>
        </p:nvSpPr>
        <p:spPr>
          <a:xfrm>
            <a:off x="1641793" y="5110530"/>
            <a:ext cx="415337" cy="2014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x40</a:t>
            </a:r>
          </a:p>
        </p:txBody>
      </p:sp>
      <p:sp>
        <p:nvSpPr>
          <p:cNvPr id="419" name="Flowchart: Connector 418">
            <a:extLst>
              <a:ext uri="{FF2B5EF4-FFF2-40B4-BE49-F238E27FC236}">
                <a16:creationId xmlns:a16="http://schemas.microsoft.com/office/drawing/2014/main" id="{4F09FB45-7245-2B0B-CA40-E7EA4F0B6799}"/>
              </a:ext>
            </a:extLst>
          </p:cNvPr>
          <p:cNvSpPr/>
          <p:nvPr/>
        </p:nvSpPr>
        <p:spPr>
          <a:xfrm>
            <a:off x="6702921" y="3067100"/>
            <a:ext cx="84058" cy="122154"/>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Flowchart: Connector 419">
            <a:extLst>
              <a:ext uri="{FF2B5EF4-FFF2-40B4-BE49-F238E27FC236}">
                <a16:creationId xmlns:a16="http://schemas.microsoft.com/office/drawing/2014/main" id="{5DF4E903-D651-C1A2-A7B7-F80C78600FE0}"/>
              </a:ext>
            </a:extLst>
          </p:cNvPr>
          <p:cNvSpPr/>
          <p:nvPr/>
        </p:nvSpPr>
        <p:spPr>
          <a:xfrm>
            <a:off x="6692937" y="3422657"/>
            <a:ext cx="84058" cy="122154"/>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Flowchart: Connector 420">
            <a:extLst>
              <a:ext uri="{FF2B5EF4-FFF2-40B4-BE49-F238E27FC236}">
                <a16:creationId xmlns:a16="http://schemas.microsoft.com/office/drawing/2014/main" id="{FE26F19C-529A-DA0D-69E2-EE0706597DF1}"/>
              </a:ext>
            </a:extLst>
          </p:cNvPr>
          <p:cNvSpPr/>
          <p:nvPr/>
        </p:nvSpPr>
        <p:spPr>
          <a:xfrm>
            <a:off x="6687534" y="3760615"/>
            <a:ext cx="84058" cy="122154"/>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Flowchart: Connector 421">
            <a:extLst>
              <a:ext uri="{FF2B5EF4-FFF2-40B4-BE49-F238E27FC236}">
                <a16:creationId xmlns:a16="http://schemas.microsoft.com/office/drawing/2014/main" id="{36139AB0-313D-1105-B12B-DF4B0AA3E786}"/>
              </a:ext>
            </a:extLst>
          </p:cNvPr>
          <p:cNvSpPr/>
          <p:nvPr/>
        </p:nvSpPr>
        <p:spPr>
          <a:xfrm>
            <a:off x="6687534" y="4070063"/>
            <a:ext cx="84058" cy="122154"/>
          </a:xfrm>
          <a:prstGeom prst="flowChartConnector">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0153BB21-D0DB-0F93-D42E-5FA8A4C6DF1A}"/>
              </a:ext>
            </a:extLst>
          </p:cNvPr>
          <p:cNvSpPr/>
          <p:nvPr/>
        </p:nvSpPr>
        <p:spPr>
          <a:xfrm rot="4446285">
            <a:off x="8203837" y="892275"/>
            <a:ext cx="412379"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1" name="Flowchart: Connector 20">
            <a:extLst>
              <a:ext uri="{FF2B5EF4-FFF2-40B4-BE49-F238E27FC236}">
                <a16:creationId xmlns:a16="http://schemas.microsoft.com/office/drawing/2014/main" id="{7DEEB49E-F699-C00F-160F-6EE0802078F5}"/>
              </a:ext>
            </a:extLst>
          </p:cNvPr>
          <p:cNvSpPr/>
          <p:nvPr/>
        </p:nvSpPr>
        <p:spPr>
          <a:xfrm rot="4446285">
            <a:off x="8215681" y="1394289"/>
            <a:ext cx="412379"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1B94D01A-7294-CF4E-649D-52DE1F6B389F}"/>
              </a:ext>
            </a:extLst>
          </p:cNvPr>
          <p:cNvSpPr/>
          <p:nvPr/>
        </p:nvSpPr>
        <p:spPr>
          <a:xfrm rot="4446285">
            <a:off x="8215681" y="1902654"/>
            <a:ext cx="412379"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B782192F-3C93-B16D-CFBB-FC49609D5B35}"/>
              </a:ext>
            </a:extLst>
          </p:cNvPr>
          <p:cNvSpPr/>
          <p:nvPr/>
        </p:nvSpPr>
        <p:spPr>
          <a:xfrm rot="4446285">
            <a:off x="8226219" y="2363408"/>
            <a:ext cx="412379"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B3FCE210-4297-EA73-D651-77F4F6BFC769}"/>
              </a:ext>
            </a:extLst>
          </p:cNvPr>
          <p:cNvSpPr/>
          <p:nvPr/>
        </p:nvSpPr>
        <p:spPr>
          <a:xfrm rot="4446285">
            <a:off x="8236765" y="2814048"/>
            <a:ext cx="412379"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D6206BB7-16AE-4BB9-91FC-2BA48A0BC9DD}"/>
              </a:ext>
            </a:extLst>
          </p:cNvPr>
          <p:cNvSpPr/>
          <p:nvPr/>
        </p:nvSpPr>
        <p:spPr>
          <a:xfrm rot="4446285">
            <a:off x="8266464" y="4327195"/>
            <a:ext cx="412379"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ED3C018D-1500-1227-B42C-67696A82FC59}"/>
              </a:ext>
            </a:extLst>
          </p:cNvPr>
          <p:cNvSpPr/>
          <p:nvPr/>
        </p:nvSpPr>
        <p:spPr>
          <a:xfrm rot="4446285">
            <a:off x="8258845" y="3821990"/>
            <a:ext cx="412379"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A4E003C3-84A2-0A9C-3A99-BA0D77DF334D}"/>
              </a:ext>
            </a:extLst>
          </p:cNvPr>
          <p:cNvSpPr/>
          <p:nvPr/>
        </p:nvSpPr>
        <p:spPr>
          <a:xfrm rot="4446285">
            <a:off x="8251226" y="3325442"/>
            <a:ext cx="412379"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8" name="Flowchart: Connector 27">
            <a:extLst>
              <a:ext uri="{FF2B5EF4-FFF2-40B4-BE49-F238E27FC236}">
                <a16:creationId xmlns:a16="http://schemas.microsoft.com/office/drawing/2014/main" id="{6629D7BD-B1C4-9CAC-5A0F-E27CC6F75309}"/>
              </a:ext>
            </a:extLst>
          </p:cNvPr>
          <p:cNvSpPr/>
          <p:nvPr/>
        </p:nvSpPr>
        <p:spPr>
          <a:xfrm rot="4446285">
            <a:off x="8266464" y="4838870"/>
            <a:ext cx="412379"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9" name="Flowchart: Connector 28">
            <a:extLst>
              <a:ext uri="{FF2B5EF4-FFF2-40B4-BE49-F238E27FC236}">
                <a16:creationId xmlns:a16="http://schemas.microsoft.com/office/drawing/2014/main" id="{A78A45E0-562F-641C-53AA-74E46B70BAA4}"/>
              </a:ext>
            </a:extLst>
          </p:cNvPr>
          <p:cNvSpPr/>
          <p:nvPr/>
        </p:nvSpPr>
        <p:spPr>
          <a:xfrm rot="4446285">
            <a:off x="8277200" y="5364953"/>
            <a:ext cx="412379"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34E4E917-2D93-A7E9-8C96-891D45ABEFD0}"/>
              </a:ext>
            </a:extLst>
          </p:cNvPr>
          <p:cNvCxnSpPr>
            <a:cxnSpLocks/>
          </p:cNvCxnSpPr>
          <p:nvPr/>
        </p:nvCxnSpPr>
        <p:spPr>
          <a:xfrm>
            <a:off x="6764768" y="1308436"/>
            <a:ext cx="1391738" cy="8603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4" name="Straight Arrow Connector 33">
            <a:extLst>
              <a:ext uri="{FF2B5EF4-FFF2-40B4-BE49-F238E27FC236}">
                <a16:creationId xmlns:a16="http://schemas.microsoft.com/office/drawing/2014/main" id="{00D84D9C-43CF-C3FE-3EBE-E02D3CEF665A}"/>
              </a:ext>
            </a:extLst>
          </p:cNvPr>
          <p:cNvCxnSpPr>
            <a:cxnSpLocks/>
          </p:cNvCxnSpPr>
          <p:nvPr/>
        </p:nvCxnSpPr>
        <p:spPr>
          <a:xfrm>
            <a:off x="6891843" y="1350137"/>
            <a:ext cx="1321880" cy="60973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5" name="Straight Arrow Connector 34">
            <a:extLst>
              <a:ext uri="{FF2B5EF4-FFF2-40B4-BE49-F238E27FC236}">
                <a16:creationId xmlns:a16="http://schemas.microsoft.com/office/drawing/2014/main" id="{83780EB0-A43F-B27E-224F-7F5D43B2F405}"/>
              </a:ext>
            </a:extLst>
          </p:cNvPr>
          <p:cNvCxnSpPr>
            <a:cxnSpLocks/>
          </p:cNvCxnSpPr>
          <p:nvPr/>
        </p:nvCxnSpPr>
        <p:spPr>
          <a:xfrm>
            <a:off x="6915462" y="1426624"/>
            <a:ext cx="1341330" cy="98656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6" name="Straight Arrow Connector 35">
            <a:extLst>
              <a:ext uri="{FF2B5EF4-FFF2-40B4-BE49-F238E27FC236}">
                <a16:creationId xmlns:a16="http://schemas.microsoft.com/office/drawing/2014/main" id="{F7B524C7-30D9-A4C7-0086-5A2301ADF529}"/>
              </a:ext>
            </a:extLst>
          </p:cNvPr>
          <p:cNvCxnSpPr>
            <a:cxnSpLocks/>
          </p:cNvCxnSpPr>
          <p:nvPr/>
        </p:nvCxnSpPr>
        <p:spPr>
          <a:xfrm>
            <a:off x="6923457" y="1481676"/>
            <a:ext cx="1309468" cy="142392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6" name="Straight Arrow Connector 45">
            <a:extLst>
              <a:ext uri="{FF2B5EF4-FFF2-40B4-BE49-F238E27FC236}">
                <a16:creationId xmlns:a16="http://schemas.microsoft.com/office/drawing/2014/main" id="{89D62636-7682-240C-E324-25F7AFCB9732}"/>
              </a:ext>
            </a:extLst>
          </p:cNvPr>
          <p:cNvCxnSpPr>
            <a:cxnSpLocks/>
          </p:cNvCxnSpPr>
          <p:nvPr/>
        </p:nvCxnSpPr>
        <p:spPr>
          <a:xfrm>
            <a:off x="6928405" y="1549698"/>
            <a:ext cx="1349471" cy="179496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7" name="Straight Arrow Connector 46">
            <a:extLst>
              <a:ext uri="{FF2B5EF4-FFF2-40B4-BE49-F238E27FC236}">
                <a16:creationId xmlns:a16="http://schemas.microsoft.com/office/drawing/2014/main" id="{0E6DB087-506E-C5C6-A610-6C5589C91C5F}"/>
              </a:ext>
            </a:extLst>
          </p:cNvPr>
          <p:cNvCxnSpPr>
            <a:cxnSpLocks/>
          </p:cNvCxnSpPr>
          <p:nvPr/>
        </p:nvCxnSpPr>
        <p:spPr>
          <a:xfrm>
            <a:off x="6904544" y="1611595"/>
            <a:ext cx="1340225" cy="233046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8" name="Straight Arrow Connector 47">
            <a:extLst>
              <a:ext uri="{FF2B5EF4-FFF2-40B4-BE49-F238E27FC236}">
                <a16:creationId xmlns:a16="http://schemas.microsoft.com/office/drawing/2014/main" id="{C3AC5EC6-5C77-3BD8-EB47-B2DDD4DEEF71}"/>
              </a:ext>
            </a:extLst>
          </p:cNvPr>
          <p:cNvCxnSpPr>
            <a:cxnSpLocks/>
          </p:cNvCxnSpPr>
          <p:nvPr/>
        </p:nvCxnSpPr>
        <p:spPr>
          <a:xfrm>
            <a:off x="6911722" y="1686665"/>
            <a:ext cx="1372817" cy="321501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9" name="Straight Arrow Connector 48">
            <a:extLst>
              <a:ext uri="{FF2B5EF4-FFF2-40B4-BE49-F238E27FC236}">
                <a16:creationId xmlns:a16="http://schemas.microsoft.com/office/drawing/2014/main" id="{33EC0407-0868-13C1-B8EB-94C87E8F1E6E}"/>
              </a:ext>
            </a:extLst>
          </p:cNvPr>
          <p:cNvCxnSpPr>
            <a:cxnSpLocks/>
          </p:cNvCxnSpPr>
          <p:nvPr/>
        </p:nvCxnSpPr>
        <p:spPr>
          <a:xfrm>
            <a:off x="6888677" y="1671992"/>
            <a:ext cx="1413060" cy="371726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0" name="Straight Arrow Connector 49">
            <a:extLst>
              <a:ext uri="{FF2B5EF4-FFF2-40B4-BE49-F238E27FC236}">
                <a16:creationId xmlns:a16="http://schemas.microsoft.com/office/drawing/2014/main" id="{6608BDEA-7F9B-5632-1400-24EA1C14A868}"/>
              </a:ext>
            </a:extLst>
          </p:cNvPr>
          <p:cNvCxnSpPr>
            <a:cxnSpLocks/>
          </p:cNvCxnSpPr>
          <p:nvPr/>
        </p:nvCxnSpPr>
        <p:spPr>
          <a:xfrm>
            <a:off x="6904064" y="1665411"/>
            <a:ext cx="1397673" cy="272199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3" name="Straight Arrow Connector 62">
            <a:extLst>
              <a:ext uri="{FF2B5EF4-FFF2-40B4-BE49-F238E27FC236}">
                <a16:creationId xmlns:a16="http://schemas.microsoft.com/office/drawing/2014/main" id="{07CCD113-D020-62D5-6968-974D5715E671}"/>
              </a:ext>
            </a:extLst>
          </p:cNvPr>
          <p:cNvCxnSpPr>
            <a:cxnSpLocks/>
          </p:cNvCxnSpPr>
          <p:nvPr/>
        </p:nvCxnSpPr>
        <p:spPr>
          <a:xfrm>
            <a:off x="6965813" y="1955315"/>
            <a:ext cx="1216131" cy="53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01894F8-9971-74BC-2C74-A2CB6B235DF4}"/>
              </a:ext>
            </a:extLst>
          </p:cNvPr>
          <p:cNvCxnSpPr>
            <a:cxnSpLocks/>
          </p:cNvCxnSpPr>
          <p:nvPr/>
        </p:nvCxnSpPr>
        <p:spPr>
          <a:xfrm flipV="1">
            <a:off x="6903598" y="1468343"/>
            <a:ext cx="1276869" cy="367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303EA83-1DFB-2CF5-4F44-3F9E2F44C280}"/>
              </a:ext>
            </a:extLst>
          </p:cNvPr>
          <p:cNvCxnSpPr>
            <a:cxnSpLocks/>
          </p:cNvCxnSpPr>
          <p:nvPr/>
        </p:nvCxnSpPr>
        <p:spPr>
          <a:xfrm>
            <a:off x="6939708" y="1877680"/>
            <a:ext cx="1242236" cy="16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B0B51A7-FE73-D0CD-52E0-741DDE66A553}"/>
              </a:ext>
            </a:extLst>
          </p:cNvPr>
          <p:cNvCxnSpPr>
            <a:cxnSpLocks/>
          </p:cNvCxnSpPr>
          <p:nvPr/>
        </p:nvCxnSpPr>
        <p:spPr>
          <a:xfrm>
            <a:off x="6959856" y="2113749"/>
            <a:ext cx="1262246" cy="1919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C13F83F-766B-E5F2-D0FB-30556336DE1E}"/>
              </a:ext>
            </a:extLst>
          </p:cNvPr>
          <p:cNvCxnSpPr>
            <a:cxnSpLocks/>
          </p:cNvCxnSpPr>
          <p:nvPr/>
        </p:nvCxnSpPr>
        <p:spPr>
          <a:xfrm>
            <a:off x="6980763" y="2129774"/>
            <a:ext cx="1251877" cy="1347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129E21B-597A-1F3E-5B8D-2D58DD22B71C}"/>
              </a:ext>
            </a:extLst>
          </p:cNvPr>
          <p:cNvCxnSpPr>
            <a:cxnSpLocks/>
          </p:cNvCxnSpPr>
          <p:nvPr/>
        </p:nvCxnSpPr>
        <p:spPr>
          <a:xfrm>
            <a:off x="6967475" y="2012757"/>
            <a:ext cx="1229856" cy="1001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11863CD-B0A8-D573-4173-62B71D60149A}"/>
              </a:ext>
            </a:extLst>
          </p:cNvPr>
          <p:cNvCxnSpPr>
            <a:cxnSpLocks/>
          </p:cNvCxnSpPr>
          <p:nvPr/>
        </p:nvCxnSpPr>
        <p:spPr>
          <a:xfrm>
            <a:off x="6923457" y="2198356"/>
            <a:ext cx="1332728" cy="2783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4FED3C1-2188-0345-D6A8-54212D462387}"/>
              </a:ext>
            </a:extLst>
          </p:cNvPr>
          <p:cNvCxnSpPr>
            <a:cxnSpLocks/>
          </p:cNvCxnSpPr>
          <p:nvPr/>
        </p:nvCxnSpPr>
        <p:spPr>
          <a:xfrm>
            <a:off x="6945679" y="2143231"/>
            <a:ext cx="1353037" cy="2312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75A22C32-CB08-A0A7-13D2-B0BE72D159EF}"/>
              </a:ext>
            </a:extLst>
          </p:cNvPr>
          <p:cNvCxnSpPr>
            <a:cxnSpLocks/>
          </p:cNvCxnSpPr>
          <p:nvPr/>
        </p:nvCxnSpPr>
        <p:spPr>
          <a:xfrm>
            <a:off x="6888070" y="2218782"/>
            <a:ext cx="1382292" cy="3251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A37E2847-8BCA-140A-26BE-EA478E965A75}"/>
              </a:ext>
            </a:extLst>
          </p:cNvPr>
          <p:cNvCxnSpPr>
            <a:cxnSpLocks/>
          </p:cNvCxnSpPr>
          <p:nvPr/>
        </p:nvCxnSpPr>
        <p:spPr>
          <a:xfrm flipV="1">
            <a:off x="6984235" y="2102916"/>
            <a:ext cx="1186886" cy="3237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6F1A96A7-EA8B-C50A-953D-043F72A4D122}"/>
              </a:ext>
            </a:extLst>
          </p:cNvPr>
          <p:cNvCxnSpPr>
            <a:cxnSpLocks/>
          </p:cNvCxnSpPr>
          <p:nvPr/>
        </p:nvCxnSpPr>
        <p:spPr>
          <a:xfrm flipV="1">
            <a:off x="6922437" y="1570016"/>
            <a:ext cx="1242309" cy="8183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A4E161F-A5BC-9721-4D55-8A6CD12951A6}"/>
              </a:ext>
            </a:extLst>
          </p:cNvPr>
          <p:cNvCxnSpPr>
            <a:cxnSpLocks/>
          </p:cNvCxnSpPr>
          <p:nvPr/>
        </p:nvCxnSpPr>
        <p:spPr>
          <a:xfrm>
            <a:off x="7001884" y="2477775"/>
            <a:ext cx="1175743" cy="839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598EF8-B8D2-C829-99F3-B5E54510E620}"/>
              </a:ext>
            </a:extLst>
          </p:cNvPr>
          <p:cNvCxnSpPr>
            <a:cxnSpLocks/>
          </p:cNvCxnSpPr>
          <p:nvPr/>
        </p:nvCxnSpPr>
        <p:spPr>
          <a:xfrm>
            <a:off x="6967908" y="2602843"/>
            <a:ext cx="1250330" cy="9701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D0A03483-2F4A-1908-179D-E4B8217930D4}"/>
              </a:ext>
            </a:extLst>
          </p:cNvPr>
          <p:cNvCxnSpPr>
            <a:cxnSpLocks/>
          </p:cNvCxnSpPr>
          <p:nvPr/>
        </p:nvCxnSpPr>
        <p:spPr>
          <a:xfrm>
            <a:off x="7021474" y="2544612"/>
            <a:ext cx="1170330" cy="5433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0B69D0C-F0CE-03FF-0014-C3CDCDCD71E9}"/>
              </a:ext>
            </a:extLst>
          </p:cNvPr>
          <p:cNvCxnSpPr>
            <a:cxnSpLocks/>
          </p:cNvCxnSpPr>
          <p:nvPr/>
        </p:nvCxnSpPr>
        <p:spPr>
          <a:xfrm>
            <a:off x="6960405" y="2655034"/>
            <a:ext cx="1298541" cy="1521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0E085BE5-18C2-CEF5-2274-02B414BB6736}"/>
              </a:ext>
            </a:extLst>
          </p:cNvPr>
          <p:cNvCxnSpPr>
            <a:cxnSpLocks/>
          </p:cNvCxnSpPr>
          <p:nvPr/>
        </p:nvCxnSpPr>
        <p:spPr>
          <a:xfrm>
            <a:off x="6906938" y="2716293"/>
            <a:ext cx="1297721" cy="17686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B8C4AF1-86F2-F624-14F5-FDBDE9DC0F2B}"/>
              </a:ext>
            </a:extLst>
          </p:cNvPr>
          <p:cNvCxnSpPr>
            <a:cxnSpLocks/>
          </p:cNvCxnSpPr>
          <p:nvPr/>
        </p:nvCxnSpPr>
        <p:spPr>
          <a:xfrm>
            <a:off x="6876740" y="2769859"/>
            <a:ext cx="1346515" cy="22992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E7F9920-7293-DAC8-6213-B7DC6D20AD7A}"/>
              </a:ext>
            </a:extLst>
          </p:cNvPr>
          <p:cNvCxnSpPr>
            <a:cxnSpLocks/>
          </p:cNvCxnSpPr>
          <p:nvPr/>
        </p:nvCxnSpPr>
        <p:spPr>
          <a:xfrm>
            <a:off x="6814314" y="2757909"/>
            <a:ext cx="1418934" cy="27852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14036F62-A9FB-EE84-A06F-4E99712C8AB4}"/>
              </a:ext>
            </a:extLst>
          </p:cNvPr>
          <p:cNvCxnSpPr>
            <a:cxnSpLocks/>
            <a:endCxn id="21" idx="4"/>
          </p:cNvCxnSpPr>
          <p:nvPr/>
        </p:nvCxnSpPr>
        <p:spPr>
          <a:xfrm flipV="1">
            <a:off x="6883109" y="1651238"/>
            <a:ext cx="1344769" cy="3319214"/>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88388BC7-C8FA-C371-D607-CC695D9852A3}"/>
              </a:ext>
            </a:extLst>
          </p:cNvPr>
          <p:cNvCxnSpPr>
            <a:cxnSpLocks/>
            <a:endCxn id="22" idx="4"/>
          </p:cNvCxnSpPr>
          <p:nvPr/>
        </p:nvCxnSpPr>
        <p:spPr>
          <a:xfrm flipV="1">
            <a:off x="6902885" y="2159603"/>
            <a:ext cx="1324993" cy="2817430"/>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DA75EDB2-3195-2B2F-8D7C-2529E39758B2}"/>
              </a:ext>
            </a:extLst>
          </p:cNvPr>
          <p:cNvCxnSpPr>
            <a:cxnSpLocks/>
          </p:cNvCxnSpPr>
          <p:nvPr/>
        </p:nvCxnSpPr>
        <p:spPr>
          <a:xfrm flipV="1">
            <a:off x="6928405" y="2686550"/>
            <a:ext cx="1269579" cy="2375439"/>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DC3F1EA5-BDAE-9C9D-8919-5DD8423351CD}"/>
              </a:ext>
            </a:extLst>
          </p:cNvPr>
          <p:cNvCxnSpPr>
            <a:cxnSpLocks/>
          </p:cNvCxnSpPr>
          <p:nvPr/>
        </p:nvCxnSpPr>
        <p:spPr>
          <a:xfrm flipV="1">
            <a:off x="6979918" y="3203303"/>
            <a:ext cx="1191203" cy="1907227"/>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2FA84C16-6590-6C85-0F49-5FBF663E66D3}"/>
              </a:ext>
            </a:extLst>
          </p:cNvPr>
          <p:cNvCxnSpPr>
            <a:cxnSpLocks/>
          </p:cNvCxnSpPr>
          <p:nvPr/>
        </p:nvCxnSpPr>
        <p:spPr>
          <a:xfrm flipV="1">
            <a:off x="7038056" y="3579667"/>
            <a:ext cx="1260660" cy="1600422"/>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094DC724-6206-4BE4-7002-69839C739A34}"/>
              </a:ext>
            </a:extLst>
          </p:cNvPr>
          <p:cNvCxnSpPr>
            <a:cxnSpLocks/>
          </p:cNvCxnSpPr>
          <p:nvPr/>
        </p:nvCxnSpPr>
        <p:spPr>
          <a:xfrm flipV="1">
            <a:off x="7065211" y="4183179"/>
            <a:ext cx="1189981" cy="1027703"/>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747F78E6-4414-1C8B-A23E-EA8181A4E779}"/>
              </a:ext>
            </a:extLst>
          </p:cNvPr>
          <p:cNvCxnSpPr>
            <a:cxnSpLocks/>
          </p:cNvCxnSpPr>
          <p:nvPr/>
        </p:nvCxnSpPr>
        <p:spPr>
          <a:xfrm flipV="1">
            <a:off x="7050911" y="4567965"/>
            <a:ext cx="1146229" cy="738403"/>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C2D39D62-BA6D-04B6-A26C-28F9D453531F}"/>
              </a:ext>
            </a:extLst>
          </p:cNvPr>
          <p:cNvCxnSpPr>
            <a:cxnSpLocks/>
            <a:endCxn id="28" idx="4"/>
          </p:cNvCxnSpPr>
          <p:nvPr/>
        </p:nvCxnSpPr>
        <p:spPr>
          <a:xfrm flipV="1">
            <a:off x="7097472" y="5095819"/>
            <a:ext cx="1181189" cy="231344"/>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1E5F3F73-7363-A3B0-F22B-EDA873B9418E}"/>
              </a:ext>
            </a:extLst>
          </p:cNvPr>
          <p:cNvCxnSpPr>
            <a:cxnSpLocks/>
          </p:cNvCxnSpPr>
          <p:nvPr/>
        </p:nvCxnSpPr>
        <p:spPr>
          <a:xfrm>
            <a:off x="7027713" y="5362431"/>
            <a:ext cx="1163101" cy="239149"/>
          </a:xfrm>
          <a:prstGeom prst="straightConnector1">
            <a:avLst/>
          </a:prstGeom>
          <a:ln>
            <a:solidFill>
              <a:srgbClr val="CCCCFF"/>
            </a:solidFill>
            <a:tailEnd type="triangle"/>
          </a:ln>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CE1C796B-58CA-0DAB-00C6-9ADC25AB5573}"/>
              </a:ext>
            </a:extLst>
          </p:cNvPr>
          <p:cNvSpPr/>
          <p:nvPr/>
        </p:nvSpPr>
        <p:spPr>
          <a:xfrm>
            <a:off x="2869102" y="1550941"/>
            <a:ext cx="349203"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178" name="Rectangle 177">
            <a:extLst>
              <a:ext uri="{FF2B5EF4-FFF2-40B4-BE49-F238E27FC236}">
                <a16:creationId xmlns:a16="http://schemas.microsoft.com/office/drawing/2014/main" id="{537559AE-204D-0C6A-16D9-9474ACE0C2DA}"/>
              </a:ext>
            </a:extLst>
          </p:cNvPr>
          <p:cNvSpPr/>
          <p:nvPr/>
        </p:nvSpPr>
        <p:spPr>
          <a:xfrm>
            <a:off x="2889750" y="2078407"/>
            <a:ext cx="349203"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179" name="Flowchart: Connector 178">
            <a:extLst>
              <a:ext uri="{FF2B5EF4-FFF2-40B4-BE49-F238E27FC236}">
                <a16:creationId xmlns:a16="http://schemas.microsoft.com/office/drawing/2014/main" id="{3EF54CAD-847E-290A-9FB6-7BFF253AE371}"/>
              </a:ext>
            </a:extLst>
          </p:cNvPr>
          <p:cNvSpPr/>
          <p:nvPr/>
        </p:nvSpPr>
        <p:spPr>
          <a:xfrm rot="4446285">
            <a:off x="2871102" y="2465202"/>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0B337761-87D5-2C63-4D44-FFB3B80C78F5}"/>
              </a:ext>
            </a:extLst>
          </p:cNvPr>
          <p:cNvSpPr/>
          <p:nvPr/>
        </p:nvSpPr>
        <p:spPr>
          <a:xfrm>
            <a:off x="2901107" y="2582581"/>
            <a:ext cx="349203"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181" name="Flowchart: Connector 180">
            <a:extLst>
              <a:ext uri="{FF2B5EF4-FFF2-40B4-BE49-F238E27FC236}">
                <a16:creationId xmlns:a16="http://schemas.microsoft.com/office/drawing/2014/main" id="{04B3CA75-0390-FF3B-25AF-E2747DE14B51}"/>
              </a:ext>
            </a:extLst>
          </p:cNvPr>
          <p:cNvSpPr/>
          <p:nvPr/>
        </p:nvSpPr>
        <p:spPr>
          <a:xfrm rot="4446285">
            <a:off x="4085182" y="1397916"/>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182" name="Rectangle 181">
            <a:extLst>
              <a:ext uri="{FF2B5EF4-FFF2-40B4-BE49-F238E27FC236}">
                <a16:creationId xmlns:a16="http://schemas.microsoft.com/office/drawing/2014/main" id="{F7C32166-6DB3-8DF3-1253-D5DEDFBF7DD5}"/>
              </a:ext>
            </a:extLst>
          </p:cNvPr>
          <p:cNvSpPr/>
          <p:nvPr/>
        </p:nvSpPr>
        <p:spPr>
          <a:xfrm>
            <a:off x="4116199" y="1498738"/>
            <a:ext cx="349203"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184" name="Rectangle 183">
            <a:extLst>
              <a:ext uri="{FF2B5EF4-FFF2-40B4-BE49-F238E27FC236}">
                <a16:creationId xmlns:a16="http://schemas.microsoft.com/office/drawing/2014/main" id="{FDBF8D77-DBF6-7D96-87EB-F5BF5D8DEB46}"/>
              </a:ext>
            </a:extLst>
          </p:cNvPr>
          <p:cNvSpPr/>
          <p:nvPr/>
        </p:nvSpPr>
        <p:spPr>
          <a:xfrm>
            <a:off x="4125012" y="2042250"/>
            <a:ext cx="349203"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185" name="Flowchart: Connector 184">
            <a:extLst>
              <a:ext uri="{FF2B5EF4-FFF2-40B4-BE49-F238E27FC236}">
                <a16:creationId xmlns:a16="http://schemas.microsoft.com/office/drawing/2014/main" id="{DF3F85EF-3F76-A801-B21B-58F42C21F516}"/>
              </a:ext>
            </a:extLst>
          </p:cNvPr>
          <p:cNvSpPr/>
          <p:nvPr/>
        </p:nvSpPr>
        <p:spPr>
          <a:xfrm rot="4446285">
            <a:off x="4087591" y="2422788"/>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D28DBD9E-0D32-C33C-0C33-650FF131FC96}"/>
              </a:ext>
            </a:extLst>
          </p:cNvPr>
          <p:cNvSpPr/>
          <p:nvPr/>
        </p:nvSpPr>
        <p:spPr>
          <a:xfrm>
            <a:off x="4117596" y="2540167"/>
            <a:ext cx="349203"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188" name="Flowchart: Connector 187">
            <a:extLst>
              <a:ext uri="{FF2B5EF4-FFF2-40B4-BE49-F238E27FC236}">
                <a16:creationId xmlns:a16="http://schemas.microsoft.com/office/drawing/2014/main" id="{065978F3-4982-A766-BD39-86B1CA4809B9}"/>
              </a:ext>
            </a:extLst>
          </p:cNvPr>
          <p:cNvSpPr/>
          <p:nvPr/>
        </p:nvSpPr>
        <p:spPr>
          <a:xfrm rot="4446285">
            <a:off x="4096116" y="5045035"/>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A9255A9E-3856-D460-82E3-908AB56158DF}"/>
              </a:ext>
            </a:extLst>
          </p:cNvPr>
          <p:cNvSpPr/>
          <p:nvPr/>
        </p:nvSpPr>
        <p:spPr>
          <a:xfrm>
            <a:off x="4074923" y="5169140"/>
            <a:ext cx="447437"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500</a:t>
            </a:r>
          </a:p>
        </p:txBody>
      </p:sp>
      <p:sp>
        <p:nvSpPr>
          <p:cNvPr id="192" name="Rectangle 191">
            <a:extLst>
              <a:ext uri="{FF2B5EF4-FFF2-40B4-BE49-F238E27FC236}">
                <a16:creationId xmlns:a16="http://schemas.microsoft.com/office/drawing/2014/main" id="{B23E4053-83BB-788A-E10B-B7B926AC3A5F}"/>
              </a:ext>
            </a:extLst>
          </p:cNvPr>
          <p:cNvSpPr/>
          <p:nvPr/>
        </p:nvSpPr>
        <p:spPr>
          <a:xfrm>
            <a:off x="5270406" y="5115460"/>
            <a:ext cx="447437"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500</a:t>
            </a:r>
          </a:p>
        </p:txBody>
      </p:sp>
      <p:sp>
        <p:nvSpPr>
          <p:cNvPr id="193" name="Flowchart: Connector 192">
            <a:extLst>
              <a:ext uri="{FF2B5EF4-FFF2-40B4-BE49-F238E27FC236}">
                <a16:creationId xmlns:a16="http://schemas.microsoft.com/office/drawing/2014/main" id="{B45A469F-E77B-2EA8-6369-A49D5B5067E3}"/>
              </a:ext>
            </a:extLst>
          </p:cNvPr>
          <p:cNvSpPr/>
          <p:nvPr/>
        </p:nvSpPr>
        <p:spPr>
          <a:xfrm rot="4446285">
            <a:off x="6541486" y="5080890"/>
            <a:ext cx="412379"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E28125B3-1C69-E3FA-F387-D5825D90B088}"/>
              </a:ext>
            </a:extLst>
          </p:cNvPr>
          <p:cNvSpPr/>
          <p:nvPr/>
        </p:nvSpPr>
        <p:spPr>
          <a:xfrm>
            <a:off x="6526172" y="5200554"/>
            <a:ext cx="447437"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500</a:t>
            </a:r>
          </a:p>
        </p:txBody>
      </p:sp>
      <p:sp>
        <p:nvSpPr>
          <p:cNvPr id="199" name="Flowchart: Connector 198">
            <a:extLst>
              <a:ext uri="{FF2B5EF4-FFF2-40B4-BE49-F238E27FC236}">
                <a16:creationId xmlns:a16="http://schemas.microsoft.com/office/drawing/2014/main" id="{DDA2E72C-13BE-9CFE-7AC7-8557D957A8A3}"/>
              </a:ext>
            </a:extLst>
          </p:cNvPr>
          <p:cNvSpPr/>
          <p:nvPr/>
        </p:nvSpPr>
        <p:spPr>
          <a:xfrm rot="4446285">
            <a:off x="5292982" y="1339836"/>
            <a:ext cx="412376" cy="403411"/>
          </a:xfrm>
          <a:prstGeom prst="flowChartConnec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A5DBF1BE-D82F-036D-DC13-D68BB6E8E2DB}"/>
              </a:ext>
            </a:extLst>
          </p:cNvPr>
          <p:cNvSpPr/>
          <p:nvPr/>
        </p:nvSpPr>
        <p:spPr>
          <a:xfrm>
            <a:off x="5313535" y="1441599"/>
            <a:ext cx="349203"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203" name="Rectangle 202">
            <a:extLst>
              <a:ext uri="{FF2B5EF4-FFF2-40B4-BE49-F238E27FC236}">
                <a16:creationId xmlns:a16="http://schemas.microsoft.com/office/drawing/2014/main" id="{732A8AA7-DEF7-B14E-8520-638D64BD3B76}"/>
              </a:ext>
            </a:extLst>
          </p:cNvPr>
          <p:cNvSpPr/>
          <p:nvPr/>
        </p:nvSpPr>
        <p:spPr>
          <a:xfrm>
            <a:off x="6530930" y="1403140"/>
            <a:ext cx="349203"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204" name="Rectangle 203">
            <a:extLst>
              <a:ext uri="{FF2B5EF4-FFF2-40B4-BE49-F238E27FC236}">
                <a16:creationId xmlns:a16="http://schemas.microsoft.com/office/drawing/2014/main" id="{EDF6BFC1-3AEF-C02F-50AA-90CA90CF366E}"/>
              </a:ext>
            </a:extLst>
          </p:cNvPr>
          <p:cNvSpPr/>
          <p:nvPr/>
        </p:nvSpPr>
        <p:spPr>
          <a:xfrm>
            <a:off x="5343947" y="1964668"/>
            <a:ext cx="349203"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205" name="Rectangle 204">
            <a:extLst>
              <a:ext uri="{FF2B5EF4-FFF2-40B4-BE49-F238E27FC236}">
                <a16:creationId xmlns:a16="http://schemas.microsoft.com/office/drawing/2014/main" id="{7D4DA7E1-BBCC-6071-1361-A8A52A5C57C7}"/>
              </a:ext>
            </a:extLst>
          </p:cNvPr>
          <p:cNvSpPr/>
          <p:nvPr/>
        </p:nvSpPr>
        <p:spPr>
          <a:xfrm>
            <a:off x="6574254" y="1913457"/>
            <a:ext cx="349203"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210" name="Rectangle 209">
            <a:extLst>
              <a:ext uri="{FF2B5EF4-FFF2-40B4-BE49-F238E27FC236}">
                <a16:creationId xmlns:a16="http://schemas.microsoft.com/office/drawing/2014/main" id="{FFEC699A-FF23-8FC4-BC39-53BFDE6D6923}"/>
              </a:ext>
            </a:extLst>
          </p:cNvPr>
          <p:cNvSpPr/>
          <p:nvPr/>
        </p:nvSpPr>
        <p:spPr>
          <a:xfrm>
            <a:off x="5352384" y="2477308"/>
            <a:ext cx="349203"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212" name="Rectangle 211">
            <a:extLst>
              <a:ext uri="{FF2B5EF4-FFF2-40B4-BE49-F238E27FC236}">
                <a16:creationId xmlns:a16="http://schemas.microsoft.com/office/drawing/2014/main" id="{9247FC2C-D987-B115-9940-157181D00C63}"/>
              </a:ext>
            </a:extLst>
          </p:cNvPr>
          <p:cNvSpPr/>
          <p:nvPr/>
        </p:nvSpPr>
        <p:spPr>
          <a:xfrm>
            <a:off x="6561692" y="2447586"/>
            <a:ext cx="349203"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214" name="Rectangle 213">
            <a:extLst>
              <a:ext uri="{FF2B5EF4-FFF2-40B4-BE49-F238E27FC236}">
                <a16:creationId xmlns:a16="http://schemas.microsoft.com/office/drawing/2014/main" id="{7D4457CE-622C-7846-DF0D-157701AFCC11}"/>
              </a:ext>
            </a:extLst>
          </p:cNvPr>
          <p:cNvSpPr/>
          <p:nvPr/>
        </p:nvSpPr>
        <p:spPr>
          <a:xfrm>
            <a:off x="2759634" y="5220424"/>
            <a:ext cx="447437" cy="1756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500</a:t>
            </a:r>
          </a:p>
        </p:txBody>
      </p:sp>
    </p:spTree>
    <p:extLst>
      <p:ext uri="{BB962C8B-B14F-4D97-AF65-F5344CB8AC3E}">
        <p14:creationId xmlns:p14="http://schemas.microsoft.com/office/powerpoint/2010/main" val="221197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68E7D-879A-000D-3262-AAB945F4AE8A}"/>
              </a:ext>
            </a:extLst>
          </p:cNvPr>
          <p:cNvSpPr>
            <a:spLocks noGrp="1"/>
          </p:cNvSpPr>
          <p:nvPr>
            <p:ph idx="1"/>
          </p:nvPr>
        </p:nvSpPr>
        <p:spPr>
          <a:xfrm>
            <a:off x="2598929" y="924560"/>
            <a:ext cx="6994141" cy="5384286"/>
          </a:xfrm>
        </p:spPr>
        <p:txBody>
          <a:bodyPr>
            <a:noAutofit/>
          </a:bodyPr>
          <a:lstStyle/>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Model: "sequential"</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_________________________________________________________________</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Layer (type)                Output Shape              Param #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dense (Dense)               (None, 500)               20500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activation (Activation)     (None, 500)               0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dropout (Dropout)           (None, 500)               0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dense_1 (Dense)             (None, 500)               250500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activation_1 (Activation)   (None, 500)               0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dropout_1 (Dropout)         (None, 500)               0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dense_2 (Dense)             (None, 500)               250500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activation_2 (Activation)   (None, 500)               0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dropout_2 (Dropout)         (None, 500)               0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dense_3 (Dense)             (None, 500)               250500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activation_3 (Activation)   (None, 500)               0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dropout_3 (Dropout)         (None, 500)               0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flatten (Flatten)           (None, 500)               0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dense_4 (Dense)             (None, 10)                5010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activation_4 (Activation)   (None, 10)                0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Total params: 777,010</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Trainable params: 777,010</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fontAlgn="base" latinLnBrk="1">
              <a:lnSpc>
                <a:spcPct val="100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kern="0" dirty="0">
                <a:solidFill>
                  <a:schemeClr val="tx1">
                    <a:lumMod val="95000"/>
                  </a:schemeClr>
                </a:solidFill>
                <a:effectLst/>
                <a:latin typeface="Courier New" panose="02070309020205020404" pitchFamily="49" charset="0"/>
                <a:ea typeface="Times New Roman" panose="02020603050405020304" pitchFamily="18" charset="0"/>
                <a:cs typeface="Times New Roman" panose="02020603050405020304" pitchFamily="18" charset="0"/>
              </a:rPr>
              <a:t>Non-trainable params: 0</a:t>
            </a:r>
            <a:endParaRPr lang="en-US" sz="1100" b="1" kern="1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600" dirty="0">
              <a:solidFill>
                <a:schemeClr val="tx1">
                  <a:lumMod val="95000"/>
                </a:schemeClr>
              </a:solidFill>
            </a:endParaRPr>
          </a:p>
        </p:txBody>
      </p:sp>
    </p:spTree>
    <p:extLst>
      <p:ext uri="{BB962C8B-B14F-4D97-AF65-F5344CB8AC3E}">
        <p14:creationId xmlns:p14="http://schemas.microsoft.com/office/powerpoint/2010/main" val="213144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80B4-B75E-5CC0-2CAE-48F2FB7A7417}"/>
              </a:ext>
            </a:extLst>
          </p:cNvPr>
          <p:cNvSpPr>
            <a:spLocks noGrp="1"/>
          </p:cNvSpPr>
          <p:nvPr>
            <p:ph type="title"/>
          </p:nvPr>
        </p:nvSpPr>
        <p:spPr/>
        <p:txBody>
          <a:bodyPr/>
          <a:lstStyle/>
          <a:p>
            <a:pPr algn="l"/>
            <a:r>
              <a:rPr lang="en-US" dirty="0"/>
              <a:t>Accuracy Of Our Model</a:t>
            </a:r>
          </a:p>
        </p:txBody>
      </p:sp>
      <p:sp>
        <p:nvSpPr>
          <p:cNvPr id="15" name="TextBox 14">
            <a:extLst>
              <a:ext uri="{FF2B5EF4-FFF2-40B4-BE49-F238E27FC236}">
                <a16:creationId xmlns:a16="http://schemas.microsoft.com/office/drawing/2014/main" id="{49929F25-9E19-B981-5F81-36E757B9BB5B}"/>
              </a:ext>
            </a:extLst>
          </p:cNvPr>
          <p:cNvSpPr txBox="1"/>
          <p:nvPr/>
        </p:nvSpPr>
        <p:spPr>
          <a:xfrm>
            <a:off x="2916608" y="2413337"/>
            <a:ext cx="7078613" cy="3293209"/>
          </a:xfrm>
          <a:prstGeom prst="rect">
            <a:avLst/>
          </a:prstGeom>
          <a:noFill/>
        </p:spPr>
        <p:txBody>
          <a:bodyPr wrap="square" rtlCol="0">
            <a:spAutoFit/>
          </a:bodyPr>
          <a:lstStyle/>
          <a:p>
            <a:r>
              <a:rPr lang="en-US" dirty="0"/>
              <a:t>After training the model our model accuracy is 87.7504 %</a:t>
            </a:r>
          </a:p>
          <a:p>
            <a:endParaRPr lang="en-US" dirty="0"/>
          </a:p>
          <a:p>
            <a:endParaRPr lang="en-US" dirty="0"/>
          </a:p>
          <a:p>
            <a:endParaRPr lang="en-US" dirty="0"/>
          </a:p>
          <a:p>
            <a:pPr marL="342900" indent="-342900" algn="l">
              <a:buFont typeface="Wingdings" panose="05000000000000000000" pitchFamily="2" charset="2"/>
              <a:buChar char="q"/>
            </a:pPr>
            <a:r>
              <a:rPr lang="en-US" sz="2000" b="0" i="0" dirty="0">
                <a:solidFill>
                  <a:srgbClr val="D1D5DB"/>
                </a:solidFill>
                <a:effectLst/>
                <a:latin typeface="Söhne"/>
              </a:rPr>
              <a:t>87.7504% indicates that the model is correctly predicting the outcome for approximately 87.7504% of the instances in the dataset.</a:t>
            </a:r>
          </a:p>
          <a:p>
            <a:pPr marL="342900" indent="-342900" algn="l">
              <a:buFont typeface="Wingdings" panose="05000000000000000000" pitchFamily="2" charset="2"/>
              <a:buChar char="q"/>
            </a:pPr>
            <a:endParaRPr lang="en-US" sz="2000" b="0" i="0" dirty="0">
              <a:solidFill>
                <a:srgbClr val="D1D5DB"/>
              </a:solidFill>
              <a:effectLst/>
              <a:latin typeface="Söhne"/>
            </a:endParaRPr>
          </a:p>
          <a:p>
            <a:pPr marL="285750" indent="-285750" algn="l">
              <a:buFont typeface="Wingdings" panose="05000000000000000000" pitchFamily="2" charset="2"/>
              <a:buChar char="q"/>
            </a:pPr>
            <a:r>
              <a:rPr lang="en-US" sz="2000" dirty="0">
                <a:solidFill>
                  <a:srgbClr val="D1D5DB"/>
                </a:solidFill>
                <a:latin typeface="Söhne"/>
              </a:rPr>
              <a:t>H</a:t>
            </a:r>
            <a:r>
              <a:rPr lang="en-US" sz="2000" b="0" i="0" dirty="0">
                <a:solidFill>
                  <a:srgbClr val="D1D5DB"/>
                </a:solidFill>
                <a:effectLst/>
                <a:latin typeface="Söhne"/>
              </a:rPr>
              <a:t>igh accuracy suggesting that the model is performing well.</a:t>
            </a:r>
          </a:p>
          <a:p>
            <a:endParaRPr lang="en-US" dirty="0"/>
          </a:p>
          <a:p>
            <a:endParaRPr lang="en-US" dirty="0"/>
          </a:p>
        </p:txBody>
      </p:sp>
    </p:spTree>
    <p:extLst>
      <p:ext uri="{BB962C8B-B14F-4D97-AF65-F5344CB8AC3E}">
        <p14:creationId xmlns:p14="http://schemas.microsoft.com/office/powerpoint/2010/main" val="3275277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BB8A-BE8D-7EF3-8D68-46DFB38FC997}"/>
              </a:ext>
            </a:extLst>
          </p:cNvPr>
          <p:cNvSpPr>
            <a:spLocks noGrp="1"/>
          </p:cNvSpPr>
          <p:nvPr>
            <p:ph type="title"/>
          </p:nvPr>
        </p:nvSpPr>
        <p:spPr/>
        <p:txBody>
          <a:bodyPr/>
          <a:lstStyle/>
          <a:p>
            <a:pPr algn="l"/>
            <a:r>
              <a:rPr lang="en-US" dirty="0"/>
              <a:t>Prediction</a:t>
            </a:r>
          </a:p>
        </p:txBody>
      </p:sp>
      <p:pic>
        <p:nvPicPr>
          <p:cNvPr id="5" name="Content Placeholder 4">
            <a:extLst>
              <a:ext uri="{FF2B5EF4-FFF2-40B4-BE49-F238E27FC236}">
                <a16:creationId xmlns:a16="http://schemas.microsoft.com/office/drawing/2014/main" id="{96F3C7DB-BCD8-87A3-04FB-A934F77E3D3E}"/>
              </a:ext>
            </a:extLst>
          </p:cNvPr>
          <p:cNvPicPr>
            <a:picLocks noGrp="1" noChangeAspect="1"/>
          </p:cNvPicPr>
          <p:nvPr>
            <p:ph idx="1"/>
          </p:nvPr>
        </p:nvPicPr>
        <p:blipFill>
          <a:blip r:embed="rId2"/>
          <a:stretch>
            <a:fillRect/>
          </a:stretch>
        </p:blipFill>
        <p:spPr>
          <a:xfrm>
            <a:off x="3246285" y="1658191"/>
            <a:ext cx="7168166" cy="4500561"/>
          </a:xfrm>
        </p:spPr>
      </p:pic>
    </p:spTree>
    <p:extLst>
      <p:ext uri="{BB962C8B-B14F-4D97-AF65-F5344CB8AC3E}">
        <p14:creationId xmlns:p14="http://schemas.microsoft.com/office/powerpoint/2010/main" val="1228049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78CA-B14B-882D-5756-CF7282D958EF}"/>
              </a:ext>
            </a:extLst>
          </p:cNvPr>
          <p:cNvSpPr>
            <a:spLocks noGrp="1"/>
          </p:cNvSpPr>
          <p:nvPr>
            <p:ph type="title"/>
          </p:nvPr>
        </p:nvSpPr>
        <p:spPr>
          <a:xfrm>
            <a:off x="3461775" y="5445611"/>
            <a:ext cx="7958331" cy="1077229"/>
          </a:xfrm>
        </p:spPr>
        <p:txBody>
          <a:bodyPr>
            <a:normAutofit/>
          </a:bodyPr>
          <a:lstStyle/>
          <a:p>
            <a:pPr algn="ctr"/>
            <a:r>
              <a:rPr lang="en-US" sz="4000" dirty="0"/>
              <a:t>Thank you for being with us</a:t>
            </a:r>
          </a:p>
        </p:txBody>
      </p:sp>
      <p:pic>
        <p:nvPicPr>
          <p:cNvPr id="9" name="Picture 8">
            <a:extLst>
              <a:ext uri="{FF2B5EF4-FFF2-40B4-BE49-F238E27FC236}">
                <a16:creationId xmlns:a16="http://schemas.microsoft.com/office/drawing/2014/main" id="{20F8CB99-1B1A-6D80-492E-EC90DA15A4EE}"/>
              </a:ext>
            </a:extLst>
          </p:cNvPr>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281818" y="1393339"/>
            <a:ext cx="10138288" cy="3416162"/>
          </a:xfrm>
          <a:prstGeom prst="rect">
            <a:avLst/>
          </a:prstGeom>
        </p:spPr>
      </p:pic>
    </p:spTree>
    <p:extLst>
      <p:ext uri="{BB962C8B-B14F-4D97-AF65-F5344CB8AC3E}">
        <p14:creationId xmlns:p14="http://schemas.microsoft.com/office/powerpoint/2010/main" val="398436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D1ED-040A-41E2-8B12-92B53C857987}"/>
              </a:ext>
            </a:extLst>
          </p:cNvPr>
          <p:cNvSpPr>
            <a:spLocks noGrp="1"/>
          </p:cNvSpPr>
          <p:nvPr>
            <p:ph type="ctrTitle"/>
          </p:nvPr>
        </p:nvSpPr>
        <p:spPr>
          <a:xfrm>
            <a:off x="-1237130" y="591670"/>
            <a:ext cx="9144000" cy="1206034"/>
          </a:xfrm>
        </p:spPr>
        <p:txBody>
          <a:bodyPr>
            <a:normAutofit/>
          </a:bodyPr>
          <a:lstStyle/>
          <a:p>
            <a:r>
              <a:rPr lang="en-US" sz="6600" dirty="0"/>
              <a:t>Project Outline</a:t>
            </a:r>
          </a:p>
        </p:txBody>
      </p:sp>
      <p:sp>
        <p:nvSpPr>
          <p:cNvPr id="3" name="Subtitle 2">
            <a:extLst>
              <a:ext uri="{FF2B5EF4-FFF2-40B4-BE49-F238E27FC236}">
                <a16:creationId xmlns:a16="http://schemas.microsoft.com/office/drawing/2014/main" id="{C454A4D3-FEA2-4B70-E621-2000E697C1B3}"/>
              </a:ext>
            </a:extLst>
          </p:cNvPr>
          <p:cNvSpPr>
            <a:spLocks noGrp="1"/>
          </p:cNvSpPr>
          <p:nvPr>
            <p:ph type="subTitle" idx="1"/>
          </p:nvPr>
        </p:nvSpPr>
        <p:spPr>
          <a:xfrm>
            <a:off x="2441693" y="2905281"/>
            <a:ext cx="6029954" cy="3280366"/>
          </a:xfrm>
        </p:spPr>
        <p:txBody>
          <a:bodyPr>
            <a:normAutofit/>
          </a:bodyPr>
          <a:lstStyle/>
          <a:p>
            <a:pPr marL="342900" indent="-342900" algn="l">
              <a:buFont typeface="Wingdings" panose="05000000000000000000" pitchFamily="2" charset="2"/>
              <a:buChar char="q"/>
            </a:pPr>
            <a:r>
              <a:rPr lang="en-US" sz="2800" dirty="0"/>
              <a:t>Introduction</a:t>
            </a:r>
          </a:p>
          <a:p>
            <a:pPr marL="342900" indent="-342900" algn="l">
              <a:buFont typeface="Wingdings" panose="05000000000000000000" pitchFamily="2" charset="2"/>
              <a:buChar char="q"/>
            </a:pPr>
            <a:r>
              <a:rPr lang="en-US" sz="2800" dirty="0"/>
              <a:t>Data Pre-processing</a:t>
            </a:r>
          </a:p>
          <a:p>
            <a:pPr marL="342900" indent="-342900" algn="l">
              <a:buFont typeface="Wingdings" panose="05000000000000000000" pitchFamily="2" charset="2"/>
              <a:buChar char="q"/>
            </a:pPr>
            <a:r>
              <a:rPr lang="en-US" sz="2800" dirty="0"/>
              <a:t>Model </a:t>
            </a:r>
            <a:r>
              <a:rPr lang="en-US" sz="2800" b="0" i="0" dirty="0">
                <a:solidFill>
                  <a:schemeClr val="tx1">
                    <a:lumMod val="95000"/>
                  </a:schemeClr>
                </a:solidFill>
                <a:effectLst/>
                <a:latin typeface="Söhne"/>
              </a:rPr>
              <a:t>Training</a:t>
            </a:r>
            <a:endParaRPr lang="en-US" sz="2800" dirty="0">
              <a:solidFill>
                <a:schemeClr val="tx1">
                  <a:lumMod val="95000"/>
                </a:schemeClr>
              </a:solidFill>
            </a:endParaRPr>
          </a:p>
          <a:p>
            <a:pPr marL="342900" indent="-342900" algn="l">
              <a:buFont typeface="Wingdings" panose="05000000000000000000" pitchFamily="2" charset="2"/>
              <a:buChar char="q"/>
            </a:pPr>
            <a:r>
              <a:rPr lang="en-US" sz="2800" dirty="0"/>
              <a:t>Prediction</a:t>
            </a:r>
          </a:p>
        </p:txBody>
      </p:sp>
    </p:spTree>
    <p:extLst>
      <p:ext uri="{BB962C8B-B14F-4D97-AF65-F5344CB8AC3E}">
        <p14:creationId xmlns:p14="http://schemas.microsoft.com/office/powerpoint/2010/main" val="72452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A5DA-DB52-4D36-6E6B-E6411DCE28DC}"/>
              </a:ext>
            </a:extLst>
          </p:cNvPr>
          <p:cNvSpPr>
            <a:spLocks noGrp="1"/>
          </p:cNvSpPr>
          <p:nvPr>
            <p:ph type="title"/>
          </p:nvPr>
        </p:nvSpPr>
        <p:spPr/>
        <p:txBody>
          <a:bodyPr>
            <a:normAutofit/>
          </a:bodyPr>
          <a:lstStyle/>
          <a:p>
            <a:pPr algn="l"/>
            <a:r>
              <a:rPr lang="en-US" sz="4000" dirty="0"/>
              <a:t>Introduction</a:t>
            </a:r>
          </a:p>
        </p:txBody>
      </p:sp>
      <p:sp>
        <p:nvSpPr>
          <p:cNvPr id="3" name="Content Placeholder 2">
            <a:extLst>
              <a:ext uri="{FF2B5EF4-FFF2-40B4-BE49-F238E27FC236}">
                <a16:creationId xmlns:a16="http://schemas.microsoft.com/office/drawing/2014/main" id="{F586C925-5844-A45C-CC07-FFCF6BCAF40E}"/>
              </a:ext>
            </a:extLst>
          </p:cNvPr>
          <p:cNvSpPr>
            <a:spLocks noGrp="1"/>
          </p:cNvSpPr>
          <p:nvPr>
            <p:ph idx="1"/>
          </p:nvPr>
        </p:nvSpPr>
        <p:spPr>
          <a:xfrm>
            <a:off x="2611808" y="1346670"/>
            <a:ext cx="7958331" cy="2706109"/>
          </a:xfrm>
        </p:spPr>
        <p:txBody>
          <a:bodyPr/>
          <a:lstStyle/>
          <a:p>
            <a:r>
              <a:rPr lang="en-US" b="0" i="0" dirty="0">
                <a:solidFill>
                  <a:schemeClr val="tx1">
                    <a:lumMod val="95000"/>
                  </a:schemeClr>
                </a:solidFill>
                <a:effectLst/>
                <a:latin typeface="Söhne"/>
              </a:rPr>
              <a:t>Audio classification refers to the task of automatically categorizing audio data into different classes or categories based on their acoustic properties, content, or other relevant characteristics. It involves using machine learning techniques to analyze the audio signals and extract meaningful features to classify them into predefined classes.</a:t>
            </a:r>
            <a:endParaRPr lang="en-US" dirty="0">
              <a:solidFill>
                <a:schemeClr val="tx1">
                  <a:lumMod val="95000"/>
                </a:schemeClr>
              </a:solidFill>
            </a:endParaRPr>
          </a:p>
        </p:txBody>
      </p:sp>
      <p:sp>
        <p:nvSpPr>
          <p:cNvPr id="5" name="TextBox 4">
            <a:extLst>
              <a:ext uri="{FF2B5EF4-FFF2-40B4-BE49-F238E27FC236}">
                <a16:creationId xmlns:a16="http://schemas.microsoft.com/office/drawing/2014/main" id="{7CE3727A-CB25-2AA8-CD84-C7C6ADEE40C8}"/>
              </a:ext>
            </a:extLst>
          </p:cNvPr>
          <p:cNvSpPr txBox="1"/>
          <p:nvPr/>
        </p:nvSpPr>
        <p:spPr>
          <a:xfrm>
            <a:off x="2788024" y="4052779"/>
            <a:ext cx="8615081" cy="2308324"/>
          </a:xfrm>
          <a:prstGeom prst="rect">
            <a:avLst/>
          </a:prstGeom>
          <a:noFill/>
        </p:spPr>
        <p:txBody>
          <a:bodyPr wrap="square" rtlCol="0">
            <a:spAutoFit/>
          </a:bodyPr>
          <a:lstStyle/>
          <a:p>
            <a:pPr marL="342900" indent="-342900">
              <a:buFont typeface="Wingdings" panose="05000000000000000000" pitchFamily="2" charset="2"/>
              <a:buChar char="v"/>
            </a:pPr>
            <a:r>
              <a:rPr lang="en-US" sz="2400" b="0" i="0" dirty="0">
                <a:solidFill>
                  <a:schemeClr val="tx1">
                    <a:lumMod val="95000"/>
                  </a:schemeClr>
                </a:solidFill>
                <a:effectLst/>
                <a:latin typeface="Söhne"/>
              </a:rPr>
              <a:t>Speech Recognition</a:t>
            </a:r>
          </a:p>
          <a:p>
            <a:pPr marL="342900" indent="-342900">
              <a:buFont typeface="Wingdings" panose="05000000000000000000" pitchFamily="2" charset="2"/>
              <a:buChar char="v"/>
            </a:pPr>
            <a:r>
              <a:rPr lang="en-US" sz="2400" b="0" i="0" dirty="0">
                <a:solidFill>
                  <a:schemeClr val="tx1">
                    <a:lumMod val="95000"/>
                  </a:schemeClr>
                </a:solidFill>
                <a:effectLst/>
                <a:latin typeface="Söhne"/>
              </a:rPr>
              <a:t>Music Genre Classification</a:t>
            </a:r>
            <a:endParaRPr lang="en-US" sz="2400" dirty="0">
              <a:solidFill>
                <a:schemeClr val="tx1">
                  <a:lumMod val="95000"/>
                </a:schemeClr>
              </a:solidFill>
              <a:latin typeface="Söhne"/>
            </a:endParaRPr>
          </a:p>
          <a:p>
            <a:pPr marL="342900" indent="-342900">
              <a:buFont typeface="Wingdings" panose="05000000000000000000" pitchFamily="2" charset="2"/>
              <a:buChar char="v"/>
            </a:pPr>
            <a:r>
              <a:rPr lang="en-US" sz="2400" b="0" i="0" dirty="0">
                <a:solidFill>
                  <a:schemeClr val="tx1">
                    <a:lumMod val="95000"/>
                  </a:schemeClr>
                </a:solidFill>
                <a:effectLst/>
                <a:latin typeface="Söhne"/>
              </a:rPr>
              <a:t>Sound Event Detection:</a:t>
            </a:r>
          </a:p>
          <a:p>
            <a:pPr marL="342900" indent="-342900">
              <a:buFont typeface="Wingdings" panose="05000000000000000000" pitchFamily="2" charset="2"/>
              <a:buChar char="v"/>
            </a:pPr>
            <a:r>
              <a:rPr lang="en-US" sz="2400" b="0" i="0" dirty="0">
                <a:solidFill>
                  <a:schemeClr val="tx1">
                    <a:lumMod val="95000"/>
                  </a:schemeClr>
                </a:solidFill>
                <a:effectLst/>
                <a:latin typeface="Söhne"/>
              </a:rPr>
              <a:t>Emotion Recognition</a:t>
            </a:r>
            <a:endParaRPr lang="en-US" sz="2400" dirty="0">
              <a:solidFill>
                <a:schemeClr val="tx1">
                  <a:lumMod val="95000"/>
                </a:schemeClr>
              </a:solidFill>
              <a:latin typeface="Söhne"/>
            </a:endParaRPr>
          </a:p>
          <a:p>
            <a:pPr marL="342900" indent="-342900">
              <a:buFont typeface="Wingdings" panose="05000000000000000000" pitchFamily="2" charset="2"/>
              <a:buChar char="v"/>
            </a:pPr>
            <a:r>
              <a:rPr lang="en-US" sz="2400" b="0" i="0" dirty="0">
                <a:solidFill>
                  <a:schemeClr val="tx1">
                    <a:lumMod val="95000"/>
                  </a:schemeClr>
                </a:solidFill>
                <a:effectLst/>
                <a:latin typeface="Söhne"/>
              </a:rPr>
              <a:t>Audio Scene Classification:</a:t>
            </a:r>
          </a:p>
          <a:p>
            <a:pPr marL="342900" indent="-342900">
              <a:buFont typeface="Wingdings" panose="05000000000000000000" pitchFamily="2" charset="2"/>
              <a:buChar char="v"/>
            </a:pPr>
            <a:r>
              <a:rPr lang="en-US" sz="2400" b="0" i="0" dirty="0">
                <a:solidFill>
                  <a:schemeClr val="tx1">
                    <a:lumMod val="95000"/>
                  </a:schemeClr>
                </a:solidFill>
                <a:effectLst/>
                <a:latin typeface="Söhne"/>
              </a:rPr>
              <a:t>Anomaly Detection:</a:t>
            </a:r>
            <a:endParaRPr lang="en-US" sz="2400" dirty="0">
              <a:solidFill>
                <a:schemeClr val="tx1">
                  <a:lumMod val="95000"/>
                </a:schemeClr>
              </a:solidFill>
            </a:endParaRPr>
          </a:p>
        </p:txBody>
      </p:sp>
    </p:spTree>
    <p:extLst>
      <p:ext uri="{BB962C8B-B14F-4D97-AF65-F5344CB8AC3E}">
        <p14:creationId xmlns:p14="http://schemas.microsoft.com/office/powerpoint/2010/main" val="3601673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63F8-0F15-B03A-3293-9926C58C8AE2}"/>
              </a:ext>
            </a:extLst>
          </p:cNvPr>
          <p:cNvSpPr>
            <a:spLocks noGrp="1"/>
          </p:cNvSpPr>
          <p:nvPr>
            <p:ph type="title"/>
          </p:nvPr>
        </p:nvSpPr>
        <p:spPr/>
        <p:txBody>
          <a:bodyPr/>
          <a:lstStyle/>
          <a:p>
            <a:pPr algn="l"/>
            <a:r>
              <a:rPr lang="en-US" dirty="0"/>
              <a:t>Machine Learning Process Overview</a:t>
            </a:r>
            <a:br>
              <a:rPr lang="en-US" dirty="0"/>
            </a:br>
            <a:endParaRPr lang="en-US" dirty="0"/>
          </a:p>
        </p:txBody>
      </p:sp>
      <p:sp>
        <p:nvSpPr>
          <p:cNvPr id="3" name="Content Placeholder 2">
            <a:extLst>
              <a:ext uri="{FF2B5EF4-FFF2-40B4-BE49-F238E27FC236}">
                <a16:creationId xmlns:a16="http://schemas.microsoft.com/office/drawing/2014/main" id="{6894B33C-F14A-ABDC-5844-DDE0F2827A52}"/>
              </a:ext>
            </a:extLst>
          </p:cNvPr>
          <p:cNvSpPr>
            <a:spLocks noGrp="1"/>
          </p:cNvSpPr>
          <p:nvPr>
            <p:ph idx="1"/>
          </p:nvPr>
        </p:nvSpPr>
        <p:spPr>
          <a:xfrm>
            <a:off x="2611808" y="1893017"/>
            <a:ext cx="7796540" cy="3997828"/>
          </a:xfrm>
        </p:spPr>
        <p:txBody>
          <a:bodyPr numCol="2">
            <a:noAutofit/>
          </a:bodyPr>
          <a:lstStyle/>
          <a:p>
            <a:pPr>
              <a:buFont typeface="Wingdings" panose="05000000000000000000" pitchFamily="2" charset="2"/>
              <a:buChar char="v"/>
            </a:pPr>
            <a:r>
              <a:rPr lang="en-US" sz="2400" b="0" i="0" dirty="0">
                <a:effectLst/>
                <a:latin typeface="Söhne"/>
              </a:rPr>
              <a:t>Data collection</a:t>
            </a:r>
          </a:p>
          <a:p>
            <a:pPr>
              <a:buFont typeface="Wingdings" panose="05000000000000000000" pitchFamily="2" charset="2"/>
              <a:buChar char="v"/>
            </a:pPr>
            <a:r>
              <a:rPr lang="en-US" sz="2400" b="0" i="0" dirty="0">
                <a:effectLst/>
                <a:latin typeface="Söhne"/>
              </a:rPr>
              <a:t>Data preprocessing</a:t>
            </a:r>
            <a:endParaRPr lang="en-US" sz="2400" dirty="0">
              <a:latin typeface="Söhne"/>
            </a:endParaRPr>
          </a:p>
          <a:p>
            <a:pPr>
              <a:buFont typeface="Wingdings" panose="05000000000000000000" pitchFamily="2" charset="2"/>
              <a:buChar char="v"/>
            </a:pPr>
            <a:r>
              <a:rPr lang="en-US" sz="2400" b="0" i="0" dirty="0">
                <a:effectLst/>
                <a:latin typeface="Söhne"/>
              </a:rPr>
              <a:t>Feature extraction</a:t>
            </a:r>
          </a:p>
          <a:p>
            <a:pPr>
              <a:buFont typeface="Wingdings" panose="05000000000000000000" pitchFamily="2" charset="2"/>
              <a:buChar char="v"/>
            </a:pPr>
            <a:r>
              <a:rPr lang="en-US" sz="2400" b="0" i="0" dirty="0">
                <a:effectLst/>
                <a:latin typeface="Söhne"/>
              </a:rPr>
              <a:t>Data augmentation</a:t>
            </a:r>
            <a:endParaRPr lang="en-US" sz="2400" dirty="0">
              <a:latin typeface="Söhne"/>
            </a:endParaRPr>
          </a:p>
          <a:p>
            <a:pPr>
              <a:buFont typeface="Wingdings" panose="05000000000000000000" pitchFamily="2" charset="2"/>
              <a:buChar char="v"/>
            </a:pPr>
            <a:r>
              <a:rPr lang="en-US" sz="2400" b="0" i="0" dirty="0">
                <a:effectLst/>
                <a:latin typeface="Söhne"/>
              </a:rPr>
              <a:t>Dataset splitting</a:t>
            </a:r>
          </a:p>
          <a:p>
            <a:pPr>
              <a:buFont typeface="Wingdings" panose="05000000000000000000" pitchFamily="2" charset="2"/>
              <a:buChar char="v"/>
            </a:pPr>
            <a:r>
              <a:rPr lang="en-US" sz="2400" b="0" i="0" dirty="0">
                <a:effectLst/>
                <a:latin typeface="Söhne"/>
              </a:rPr>
              <a:t>Model selection</a:t>
            </a:r>
          </a:p>
          <a:p>
            <a:pPr>
              <a:buFont typeface="Wingdings" panose="05000000000000000000" pitchFamily="2" charset="2"/>
              <a:buChar char="v"/>
            </a:pPr>
            <a:r>
              <a:rPr lang="en-US" sz="2400" b="0" i="0" dirty="0">
                <a:effectLst/>
                <a:latin typeface="Söhne"/>
              </a:rPr>
              <a:t>Model training</a:t>
            </a:r>
            <a:endParaRPr lang="en-US" sz="2400" dirty="0">
              <a:latin typeface="Söhne"/>
            </a:endParaRPr>
          </a:p>
          <a:p>
            <a:pPr>
              <a:buFont typeface="Wingdings" panose="05000000000000000000" pitchFamily="2" charset="2"/>
              <a:buChar char="v"/>
            </a:pPr>
            <a:r>
              <a:rPr lang="en-US" sz="2400" b="0" i="0" dirty="0">
                <a:effectLst/>
                <a:latin typeface="Söhne"/>
              </a:rPr>
              <a:t>Hyperparameter tuning</a:t>
            </a:r>
          </a:p>
          <a:p>
            <a:pPr>
              <a:buFont typeface="Wingdings" panose="05000000000000000000" pitchFamily="2" charset="2"/>
              <a:buChar char="v"/>
            </a:pPr>
            <a:r>
              <a:rPr lang="en-US" sz="2400" b="0" i="0" dirty="0">
                <a:effectLst/>
                <a:latin typeface="Söhne"/>
              </a:rPr>
              <a:t>Model evaluation</a:t>
            </a:r>
          </a:p>
          <a:p>
            <a:pPr>
              <a:buFont typeface="Wingdings" panose="05000000000000000000" pitchFamily="2" charset="2"/>
              <a:buChar char="v"/>
            </a:pPr>
            <a:r>
              <a:rPr lang="en-US" sz="2400" b="0" i="0" dirty="0">
                <a:effectLst/>
                <a:latin typeface="Söhne"/>
              </a:rPr>
              <a:t>Model prediction</a:t>
            </a:r>
          </a:p>
          <a:p>
            <a:pPr>
              <a:buFont typeface="Wingdings" panose="05000000000000000000" pitchFamily="2" charset="2"/>
              <a:buChar char="v"/>
            </a:pPr>
            <a:r>
              <a:rPr lang="en-US" sz="2400" b="0" i="0" dirty="0">
                <a:effectLst/>
                <a:latin typeface="Söhne"/>
              </a:rPr>
              <a:t>Model deployment</a:t>
            </a:r>
            <a:endParaRPr lang="en-US" sz="2400" dirty="0"/>
          </a:p>
        </p:txBody>
      </p:sp>
    </p:spTree>
    <p:extLst>
      <p:ext uri="{BB962C8B-B14F-4D97-AF65-F5344CB8AC3E}">
        <p14:creationId xmlns:p14="http://schemas.microsoft.com/office/powerpoint/2010/main" val="256143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DE40-3F94-2DCE-1CA1-63CBA177E560}"/>
              </a:ext>
            </a:extLst>
          </p:cNvPr>
          <p:cNvSpPr>
            <a:spLocks noGrp="1"/>
          </p:cNvSpPr>
          <p:nvPr>
            <p:ph type="title"/>
          </p:nvPr>
        </p:nvSpPr>
        <p:spPr>
          <a:xfrm>
            <a:off x="2441479" y="714135"/>
            <a:ext cx="7958331" cy="1077229"/>
          </a:xfrm>
        </p:spPr>
        <p:txBody>
          <a:bodyPr/>
          <a:lstStyle/>
          <a:p>
            <a:pPr algn="l"/>
            <a:r>
              <a:rPr lang="en-US" dirty="0"/>
              <a:t>Supplementary data</a:t>
            </a:r>
          </a:p>
        </p:txBody>
      </p:sp>
      <p:sp>
        <p:nvSpPr>
          <p:cNvPr id="3" name="Content Placeholder 2">
            <a:extLst>
              <a:ext uri="{FF2B5EF4-FFF2-40B4-BE49-F238E27FC236}">
                <a16:creationId xmlns:a16="http://schemas.microsoft.com/office/drawing/2014/main" id="{CA5E2B6D-CD9F-11DF-FC78-C051A539A604}"/>
              </a:ext>
            </a:extLst>
          </p:cNvPr>
          <p:cNvSpPr>
            <a:spLocks noGrp="1"/>
          </p:cNvSpPr>
          <p:nvPr>
            <p:ph idx="1"/>
          </p:nvPr>
        </p:nvSpPr>
        <p:spPr>
          <a:xfrm>
            <a:off x="3194940" y="1415622"/>
            <a:ext cx="7508919" cy="1865460"/>
          </a:xfrm>
        </p:spPr>
        <p:txBody>
          <a:bodyPr/>
          <a:lstStyle/>
          <a:p>
            <a:pPr marL="0" indent="0">
              <a:buNone/>
            </a:pPr>
            <a:r>
              <a:rPr lang="en-US" dirty="0"/>
              <a:t>Our data is downloaded from</a:t>
            </a:r>
          </a:p>
          <a:p>
            <a:r>
              <a:rPr lang="en-US" dirty="0"/>
              <a:t>https://urbansounddataset.weebly.com/download-urbansound8k.html</a:t>
            </a:r>
          </a:p>
        </p:txBody>
      </p:sp>
      <p:sp>
        <p:nvSpPr>
          <p:cNvPr id="4" name="TextBox 3">
            <a:extLst>
              <a:ext uri="{FF2B5EF4-FFF2-40B4-BE49-F238E27FC236}">
                <a16:creationId xmlns:a16="http://schemas.microsoft.com/office/drawing/2014/main" id="{783763A8-B303-4131-8C0E-53367D3509CA}"/>
              </a:ext>
            </a:extLst>
          </p:cNvPr>
          <p:cNvSpPr txBox="1"/>
          <p:nvPr/>
        </p:nvSpPr>
        <p:spPr>
          <a:xfrm>
            <a:off x="3118967" y="3244334"/>
            <a:ext cx="758489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t>Data has total 8731 audio of 10 Classes.</a:t>
            </a:r>
          </a:p>
        </p:txBody>
      </p:sp>
      <p:sp>
        <p:nvSpPr>
          <p:cNvPr id="5" name="TextBox 4">
            <a:extLst>
              <a:ext uri="{FF2B5EF4-FFF2-40B4-BE49-F238E27FC236}">
                <a16:creationId xmlns:a16="http://schemas.microsoft.com/office/drawing/2014/main" id="{0A4FA002-6F04-315B-C7E8-29A33DFFE378}"/>
              </a:ext>
            </a:extLst>
          </p:cNvPr>
          <p:cNvSpPr txBox="1"/>
          <p:nvPr/>
        </p:nvSpPr>
        <p:spPr>
          <a:xfrm>
            <a:off x="4500283" y="3713997"/>
            <a:ext cx="4258235" cy="2862322"/>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tx1">
                    <a:lumMod val="95000"/>
                  </a:schemeClr>
                </a:solidFill>
                <a:effectLst/>
                <a:latin typeface="arial" panose="020B0604020202020204" pitchFamily="34" charset="0"/>
              </a:rPr>
              <a:t>dog_bark</a:t>
            </a:r>
            <a:r>
              <a:rPr lang="en-US" dirty="0">
                <a:solidFill>
                  <a:schemeClr val="tx1">
                    <a:lumMod val="95000"/>
                  </a:schemeClr>
                </a:solidFill>
                <a:effectLst/>
                <a:latin typeface="arial" panose="020B0604020202020204" pitchFamily="34" charset="0"/>
              </a:rPr>
              <a:t>                1000</a:t>
            </a:r>
          </a:p>
          <a:p>
            <a:pPr marL="285750" indent="-285750">
              <a:buFont typeface="Arial" panose="020B0604020202020204" pitchFamily="34" charset="0"/>
              <a:buChar char="•"/>
            </a:pPr>
            <a:r>
              <a:rPr lang="en-US" dirty="0">
                <a:solidFill>
                  <a:schemeClr val="tx1">
                    <a:lumMod val="95000"/>
                  </a:schemeClr>
                </a:solidFill>
                <a:effectLst/>
                <a:latin typeface="arial" panose="020B0604020202020204" pitchFamily="34" charset="0"/>
              </a:rPr>
              <a:t> </a:t>
            </a:r>
            <a:r>
              <a:rPr lang="en-US" dirty="0" err="1">
                <a:solidFill>
                  <a:schemeClr val="tx1">
                    <a:lumMod val="95000"/>
                  </a:schemeClr>
                </a:solidFill>
                <a:effectLst/>
                <a:latin typeface="arial" panose="020B0604020202020204" pitchFamily="34" charset="0"/>
              </a:rPr>
              <a:t>children_playing</a:t>
            </a:r>
            <a:r>
              <a:rPr lang="en-US" dirty="0">
                <a:solidFill>
                  <a:schemeClr val="tx1">
                    <a:lumMod val="95000"/>
                  </a:schemeClr>
                </a:solidFill>
                <a:effectLst/>
                <a:latin typeface="arial" panose="020B0604020202020204" pitchFamily="34" charset="0"/>
              </a:rPr>
              <a:t>    1000 </a:t>
            </a:r>
          </a:p>
          <a:p>
            <a:pPr marL="285750" indent="-285750">
              <a:buFont typeface="Arial" panose="020B0604020202020204" pitchFamily="34" charset="0"/>
              <a:buChar char="•"/>
            </a:pPr>
            <a:r>
              <a:rPr lang="en-US" dirty="0" err="1">
                <a:solidFill>
                  <a:schemeClr val="tx1">
                    <a:lumMod val="95000"/>
                  </a:schemeClr>
                </a:solidFill>
                <a:effectLst/>
                <a:latin typeface="arial" panose="020B0604020202020204" pitchFamily="34" charset="0"/>
              </a:rPr>
              <a:t>air_conditioner</a:t>
            </a:r>
            <a:r>
              <a:rPr lang="en-US" dirty="0">
                <a:solidFill>
                  <a:schemeClr val="tx1">
                    <a:lumMod val="95000"/>
                  </a:schemeClr>
                </a:solidFill>
                <a:effectLst/>
                <a:latin typeface="arial" panose="020B0604020202020204" pitchFamily="34" charset="0"/>
              </a:rPr>
              <a:t>        1000 </a:t>
            </a:r>
          </a:p>
          <a:p>
            <a:pPr marL="285750" indent="-285750">
              <a:buFont typeface="Arial" panose="020B0604020202020204" pitchFamily="34" charset="0"/>
              <a:buChar char="•"/>
            </a:pPr>
            <a:r>
              <a:rPr lang="en-US" dirty="0" err="1">
                <a:solidFill>
                  <a:schemeClr val="tx1">
                    <a:lumMod val="95000"/>
                  </a:schemeClr>
                </a:solidFill>
                <a:effectLst/>
                <a:latin typeface="arial" panose="020B0604020202020204" pitchFamily="34" charset="0"/>
              </a:rPr>
              <a:t>street_music</a:t>
            </a:r>
            <a:r>
              <a:rPr lang="en-US" dirty="0">
                <a:solidFill>
                  <a:schemeClr val="tx1">
                    <a:lumMod val="95000"/>
                  </a:schemeClr>
                </a:solidFill>
                <a:effectLst/>
                <a:latin typeface="arial" panose="020B0604020202020204" pitchFamily="34" charset="0"/>
              </a:rPr>
              <a:t>           1000 </a:t>
            </a:r>
          </a:p>
          <a:p>
            <a:pPr marL="285750" indent="-285750">
              <a:buFont typeface="Arial" panose="020B0604020202020204" pitchFamily="34" charset="0"/>
              <a:buChar char="•"/>
            </a:pPr>
            <a:r>
              <a:rPr lang="en-US" dirty="0" err="1">
                <a:solidFill>
                  <a:schemeClr val="tx1">
                    <a:lumMod val="95000"/>
                  </a:schemeClr>
                </a:solidFill>
                <a:effectLst/>
                <a:latin typeface="arial" panose="020B0604020202020204" pitchFamily="34" charset="0"/>
              </a:rPr>
              <a:t>engine_idling</a:t>
            </a:r>
            <a:r>
              <a:rPr lang="en-US" dirty="0">
                <a:solidFill>
                  <a:schemeClr val="tx1">
                    <a:lumMod val="95000"/>
                  </a:schemeClr>
                </a:solidFill>
                <a:effectLst/>
                <a:latin typeface="arial" panose="020B0604020202020204" pitchFamily="34" charset="0"/>
              </a:rPr>
              <a:t>          1000</a:t>
            </a:r>
          </a:p>
          <a:p>
            <a:pPr marL="285750" indent="-285750">
              <a:buFont typeface="Arial" panose="020B0604020202020204" pitchFamily="34" charset="0"/>
              <a:buChar char="•"/>
            </a:pPr>
            <a:r>
              <a:rPr lang="en-US" dirty="0">
                <a:solidFill>
                  <a:schemeClr val="tx1">
                    <a:lumMod val="95000"/>
                  </a:schemeClr>
                </a:solidFill>
                <a:effectLst/>
                <a:latin typeface="arial" panose="020B0604020202020204" pitchFamily="34" charset="0"/>
              </a:rPr>
              <a:t> jackhammer           1000</a:t>
            </a:r>
          </a:p>
          <a:p>
            <a:pPr marL="285750" indent="-285750">
              <a:buFont typeface="Arial" panose="020B0604020202020204" pitchFamily="34" charset="0"/>
              <a:buChar char="•"/>
            </a:pPr>
            <a:r>
              <a:rPr lang="en-US" dirty="0">
                <a:solidFill>
                  <a:schemeClr val="tx1">
                    <a:lumMod val="95000"/>
                  </a:schemeClr>
                </a:solidFill>
                <a:effectLst/>
                <a:latin typeface="arial" panose="020B0604020202020204" pitchFamily="34" charset="0"/>
              </a:rPr>
              <a:t> drilling                    1000 </a:t>
            </a:r>
          </a:p>
          <a:p>
            <a:pPr marL="285750" indent="-285750">
              <a:buFont typeface="Arial" panose="020B0604020202020204" pitchFamily="34" charset="0"/>
              <a:buChar char="•"/>
            </a:pPr>
            <a:r>
              <a:rPr lang="en-US" dirty="0">
                <a:solidFill>
                  <a:schemeClr val="tx1">
                    <a:lumMod val="95000"/>
                  </a:schemeClr>
                </a:solidFill>
                <a:effectLst/>
                <a:latin typeface="arial" panose="020B0604020202020204" pitchFamily="34" charset="0"/>
              </a:rPr>
              <a:t>siren                         929 </a:t>
            </a:r>
          </a:p>
          <a:p>
            <a:pPr marL="285750" indent="-285750">
              <a:buFont typeface="Arial" panose="020B0604020202020204" pitchFamily="34" charset="0"/>
              <a:buChar char="•"/>
            </a:pPr>
            <a:r>
              <a:rPr lang="en-US" dirty="0" err="1">
                <a:solidFill>
                  <a:schemeClr val="tx1">
                    <a:lumMod val="95000"/>
                  </a:schemeClr>
                </a:solidFill>
                <a:effectLst/>
                <a:latin typeface="arial" panose="020B0604020202020204" pitchFamily="34" charset="0"/>
              </a:rPr>
              <a:t>car_horn</a:t>
            </a:r>
            <a:r>
              <a:rPr lang="en-US" dirty="0">
                <a:solidFill>
                  <a:schemeClr val="tx1">
                    <a:lumMod val="95000"/>
                  </a:schemeClr>
                </a:solidFill>
                <a:effectLst/>
                <a:latin typeface="arial" panose="020B0604020202020204" pitchFamily="34" charset="0"/>
              </a:rPr>
              <a:t>                   429 </a:t>
            </a:r>
          </a:p>
          <a:p>
            <a:pPr marL="285750" indent="-285750">
              <a:buFont typeface="Arial" panose="020B0604020202020204" pitchFamily="34" charset="0"/>
              <a:buChar char="•"/>
            </a:pPr>
            <a:r>
              <a:rPr lang="en-US" dirty="0" err="1">
                <a:solidFill>
                  <a:schemeClr val="tx1">
                    <a:lumMod val="95000"/>
                  </a:schemeClr>
                </a:solidFill>
                <a:effectLst/>
                <a:latin typeface="arial" panose="020B0604020202020204" pitchFamily="34" charset="0"/>
              </a:rPr>
              <a:t>gun_shot</a:t>
            </a:r>
            <a:r>
              <a:rPr lang="en-US" dirty="0">
                <a:solidFill>
                  <a:schemeClr val="tx1">
                    <a:lumMod val="95000"/>
                  </a:schemeClr>
                </a:solidFill>
                <a:effectLst/>
                <a:latin typeface="arial" panose="020B0604020202020204" pitchFamily="34" charset="0"/>
              </a:rPr>
              <a:t>                   374</a:t>
            </a:r>
            <a:endParaRPr lang="en-US" dirty="0">
              <a:solidFill>
                <a:schemeClr val="tx1">
                  <a:lumMod val="95000"/>
                </a:schemeClr>
              </a:solidFill>
            </a:endParaRPr>
          </a:p>
        </p:txBody>
      </p:sp>
    </p:spTree>
    <p:extLst>
      <p:ext uri="{BB962C8B-B14F-4D97-AF65-F5344CB8AC3E}">
        <p14:creationId xmlns:p14="http://schemas.microsoft.com/office/powerpoint/2010/main" val="3660375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211D59-1768-AC59-1433-EEAF071B4B8C}"/>
              </a:ext>
            </a:extLst>
          </p:cNvPr>
          <p:cNvSpPr>
            <a:spLocks noGrp="1"/>
          </p:cNvSpPr>
          <p:nvPr>
            <p:ph idx="1"/>
          </p:nvPr>
        </p:nvSpPr>
        <p:spPr>
          <a:xfrm>
            <a:off x="2259106" y="223316"/>
            <a:ext cx="8337927" cy="1650308"/>
          </a:xfrm>
        </p:spPr>
        <p:txBody>
          <a:bodyPr/>
          <a:lstStyle/>
          <a:p>
            <a:r>
              <a:rPr lang="en-US" dirty="0"/>
              <a:t>Example</a:t>
            </a:r>
          </a:p>
          <a:p>
            <a:r>
              <a:rPr lang="en-US" dirty="0"/>
              <a:t>Our audio file looks like this</a:t>
            </a:r>
          </a:p>
        </p:txBody>
      </p:sp>
      <p:pic>
        <p:nvPicPr>
          <p:cNvPr id="5" name="dog">
            <a:hlinkClick r:id="" action="ppaction://media"/>
            <a:extLst>
              <a:ext uri="{FF2B5EF4-FFF2-40B4-BE49-F238E27FC236}">
                <a16:creationId xmlns:a16="http://schemas.microsoft.com/office/drawing/2014/main" id="{ACD5AE60-A8A5-7C98-7719-D3538928621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940707" y="1113501"/>
            <a:ext cx="487362" cy="487362"/>
          </a:xfrm>
          <a:prstGeom prst="rect">
            <a:avLst/>
          </a:prstGeom>
        </p:spPr>
      </p:pic>
      <p:pic>
        <p:nvPicPr>
          <p:cNvPr id="6" name="Picture 5">
            <a:extLst>
              <a:ext uri="{FF2B5EF4-FFF2-40B4-BE49-F238E27FC236}">
                <a16:creationId xmlns:a16="http://schemas.microsoft.com/office/drawing/2014/main" id="{BFC50635-687E-9268-0047-A176F697A68A}"/>
              </a:ext>
            </a:extLst>
          </p:cNvPr>
          <p:cNvPicPr>
            <a:picLocks noChangeAspect="1"/>
          </p:cNvPicPr>
          <p:nvPr/>
        </p:nvPicPr>
        <p:blipFill>
          <a:blip r:embed="rId7"/>
          <a:stretch>
            <a:fillRect/>
          </a:stretch>
        </p:blipFill>
        <p:spPr>
          <a:xfrm>
            <a:off x="3648635" y="1729660"/>
            <a:ext cx="5300011" cy="2068298"/>
          </a:xfrm>
          <a:prstGeom prst="rect">
            <a:avLst/>
          </a:prstGeom>
        </p:spPr>
      </p:pic>
      <p:pic>
        <p:nvPicPr>
          <p:cNvPr id="2" name="Picture 1">
            <a:extLst>
              <a:ext uri="{FF2B5EF4-FFF2-40B4-BE49-F238E27FC236}">
                <a16:creationId xmlns:a16="http://schemas.microsoft.com/office/drawing/2014/main" id="{C5DEACC9-F7C4-F4B9-5CD3-909F6C3C0EF3}"/>
              </a:ext>
            </a:extLst>
          </p:cNvPr>
          <p:cNvPicPr>
            <a:picLocks noChangeAspect="1"/>
          </p:cNvPicPr>
          <p:nvPr/>
        </p:nvPicPr>
        <p:blipFill>
          <a:blip r:embed="rId8"/>
          <a:stretch>
            <a:fillRect/>
          </a:stretch>
        </p:blipFill>
        <p:spPr>
          <a:xfrm>
            <a:off x="3685054" y="4460815"/>
            <a:ext cx="5263592" cy="2054085"/>
          </a:xfrm>
          <a:prstGeom prst="rect">
            <a:avLst/>
          </a:prstGeom>
        </p:spPr>
      </p:pic>
      <p:pic>
        <p:nvPicPr>
          <p:cNvPr id="4" name="siren">
            <a:hlinkClick r:id="" action="ppaction://media"/>
            <a:extLst>
              <a:ext uri="{FF2B5EF4-FFF2-40B4-BE49-F238E27FC236}">
                <a16:creationId xmlns:a16="http://schemas.microsoft.com/office/drawing/2014/main" id="{A15D2F5C-51AD-5B06-6421-80DB4B779B6A}"/>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2788957" y="5244175"/>
            <a:ext cx="487363" cy="487363"/>
          </a:xfrm>
          <a:prstGeom prst="rect">
            <a:avLst/>
          </a:prstGeom>
        </p:spPr>
      </p:pic>
    </p:spTree>
    <p:extLst>
      <p:ext uri="{BB962C8B-B14F-4D97-AF65-F5344CB8AC3E}">
        <p14:creationId xmlns:p14="http://schemas.microsoft.com/office/powerpoint/2010/main" val="15790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00"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5"/>
                </p:tgtEl>
              </p:cMediaNode>
            </p:audio>
            <p:audio>
              <p:cMediaNode vol="80000">
                <p:cTn id="12"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8E1CA3D-86E2-457C-D497-2B2B4547BCA9}"/>
              </a:ext>
            </a:extLst>
          </p:cNvPr>
          <p:cNvSpPr/>
          <p:nvPr/>
        </p:nvSpPr>
        <p:spPr>
          <a:xfrm>
            <a:off x="2850775" y="188259"/>
            <a:ext cx="5880847" cy="5970494"/>
          </a:xfrm>
          <a:prstGeom prst="roundRect">
            <a:avLst/>
          </a:prstGeom>
          <a:solidFill>
            <a:srgbClr val="AECF79"/>
          </a:solidFill>
          <a:ln>
            <a:solidFill>
              <a:schemeClr val="tx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8A6518FA-D5EE-9236-BDEC-F0E8E3C36638}"/>
              </a:ext>
            </a:extLst>
          </p:cNvPr>
          <p:cNvPicPr>
            <a:picLocks noChangeAspect="1"/>
          </p:cNvPicPr>
          <p:nvPr/>
        </p:nvPicPr>
        <p:blipFill>
          <a:blip r:embed="rId2"/>
          <a:stretch>
            <a:fillRect/>
          </a:stretch>
        </p:blipFill>
        <p:spPr>
          <a:xfrm>
            <a:off x="2850775" y="389964"/>
            <a:ext cx="5567083" cy="5567083"/>
          </a:xfrm>
          <a:prstGeom prst="rect">
            <a:avLst/>
          </a:prstGeom>
        </p:spPr>
      </p:pic>
      <p:sp>
        <p:nvSpPr>
          <p:cNvPr id="6" name="TextBox 5">
            <a:extLst>
              <a:ext uri="{FF2B5EF4-FFF2-40B4-BE49-F238E27FC236}">
                <a16:creationId xmlns:a16="http://schemas.microsoft.com/office/drawing/2014/main" id="{74434307-6AD8-678D-1474-B222E1DB06DB}"/>
              </a:ext>
            </a:extLst>
          </p:cNvPr>
          <p:cNvSpPr txBox="1"/>
          <p:nvPr/>
        </p:nvSpPr>
        <p:spPr>
          <a:xfrm>
            <a:off x="4031742" y="6217022"/>
            <a:ext cx="3518912" cy="369332"/>
          </a:xfrm>
          <a:prstGeom prst="rect">
            <a:avLst/>
          </a:prstGeom>
          <a:noFill/>
        </p:spPr>
        <p:txBody>
          <a:bodyPr wrap="none" rtlCol="0">
            <a:spAutoFit/>
          </a:bodyPr>
          <a:lstStyle/>
          <a:p>
            <a:r>
              <a:rPr lang="en-US" dirty="0"/>
              <a:t>Audio Frequencies of 10 classes</a:t>
            </a:r>
          </a:p>
        </p:txBody>
      </p:sp>
    </p:spTree>
    <p:extLst>
      <p:ext uri="{BB962C8B-B14F-4D97-AF65-F5344CB8AC3E}">
        <p14:creationId xmlns:p14="http://schemas.microsoft.com/office/powerpoint/2010/main" val="135355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9433-3C4C-C1A4-2B17-4FCA8D690099}"/>
              </a:ext>
            </a:extLst>
          </p:cNvPr>
          <p:cNvSpPr>
            <a:spLocks noGrp="1"/>
          </p:cNvSpPr>
          <p:nvPr>
            <p:ph type="title"/>
          </p:nvPr>
        </p:nvSpPr>
        <p:spPr>
          <a:xfrm>
            <a:off x="2232581" y="117959"/>
            <a:ext cx="7958331" cy="1077229"/>
          </a:xfrm>
        </p:spPr>
        <p:txBody>
          <a:bodyPr/>
          <a:lstStyle/>
          <a:p>
            <a:pPr algn="ctr"/>
            <a:r>
              <a:rPr lang="en-US" dirty="0"/>
              <a:t>Data pre-processing</a:t>
            </a:r>
          </a:p>
        </p:txBody>
      </p:sp>
      <p:sp>
        <p:nvSpPr>
          <p:cNvPr id="3" name="Content Placeholder 2">
            <a:extLst>
              <a:ext uri="{FF2B5EF4-FFF2-40B4-BE49-F238E27FC236}">
                <a16:creationId xmlns:a16="http://schemas.microsoft.com/office/drawing/2014/main" id="{83CDB4E7-B3D5-8614-79CE-4B7D3D9A428E}"/>
              </a:ext>
            </a:extLst>
          </p:cNvPr>
          <p:cNvSpPr>
            <a:spLocks noGrp="1"/>
          </p:cNvSpPr>
          <p:nvPr>
            <p:ph idx="1"/>
          </p:nvPr>
        </p:nvSpPr>
        <p:spPr>
          <a:xfrm>
            <a:off x="1642982" y="1110540"/>
            <a:ext cx="7880279" cy="624504"/>
          </a:xfrm>
        </p:spPr>
        <p:txBody>
          <a:bodyPr>
            <a:normAutofit fontScale="92500" lnSpcReduction="10000"/>
          </a:bodyPr>
          <a:lstStyle/>
          <a:p>
            <a:pPr algn="l"/>
            <a:r>
              <a:rPr lang="en-US" sz="3600" b="0" i="0" baseline="30000" dirty="0">
                <a:effectLst/>
                <a:latin typeface="Lato" panose="020F0502020204030204" pitchFamily="34" charset="0"/>
              </a:rPr>
              <a:t>Mel-frequency cepstral coefficients(MFCC)</a:t>
            </a:r>
            <a:endParaRPr lang="en-US" sz="3600" b="0" i="0" dirty="0">
              <a:effectLst/>
              <a:latin typeface="Lato" panose="020F0502020204030204" pitchFamily="34" charset="0"/>
            </a:endParaRPr>
          </a:p>
        </p:txBody>
      </p:sp>
      <p:sp>
        <p:nvSpPr>
          <p:cNvPr id="18" name="Rectangle: Rounded Corners 17">
            <a:extLst>
              <a:ext uri="{FF2B5EF4-FFF2-40B4-BE49-F238E27FC236}">
                <a16:creationId xmlns:a16="http://schemas.microsoft.com/office/drawing/2014/main" id="{9FBC621F-1B43-06B5-964A-F5E0E7F5A586}"/>
              </a:ext>
            </a:extLst>
          </p:cNvPr>
          <p:cNvSpPr/>
          <p:nvPr/>
        </p:nvSpPr>
        <p:spPr>
          <a:xfrm>
            <a:off x="1159590" y="2575648"/>
            <a:ext cx="1666755" cy="624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A/D</a:t>
            </a:r>
          </a:p>
          <a:p>
            <a:pPr algn="ctr"/>
            <a:r>
              <a:rPr lang="en-US" dirty="0"/>
              <a:t>Conversion</a:t>
            </a:r>
          </a:p>
        </p:txBody>
      </p:sp>
      <p:sp>
        <p:nvSpPr>
          <p:cNvPr id="20" name="Rectangle: Rounded Corners 19">
            <a:extLst>
              <a:ext uri="{FF2B5EF4-FFF2-40B4-BE49-F238E27FC236}">
                <a16:creationId xmlns:a16="http://schemas.microsoft.com/office/drawing/2014/main" id="{5391126B-3E7A-CBDF-9903-C5B988ED1B92}"/>
              </a:ext>
            </a:extLst>
          </p:cNvPr>
          <p:cNvSpPr/>
          <p:nvPr/>
        </p:nvSpPr>
        <p:spPr>
          <a:xfrm>
            <a:off x="3343442" y="2540662"/>
            <a:ext cx="1666755" cy="624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Preemphasis</a:t>
            </a:r>
            <a:endParaRPr lang="en-US" dirty="0"/>
          </a:p>
        </p:txBody>
      </p:sp>
      <p:sp>
        <p:nvSpPr>
          <p:cNvPr id="21" name="Rectangle: Rounded Corners 20">
            <a:extLst>
              <a:ext uri="{FF2B5EF4-FFF2-40B4-BE49-F238E27FC236}">
                <a16:creationId xmlns:a16="http://schemas.microsoft.com/office/drawing/2014/main" id="{CBA4B94C-2D31-E51E-72AB-0581A53391CD}"/>
              </a:ext>
            </a:extLst>
          </p:cNvPr>
          <p:cNvSpPr/>
          <p:nvPr/>
        </p:nvSpPr>
        <p:spPr>
          <a:xfrm>
            <a:off x="6011117" y="2575648"/>
            <a:ext cx="1666755" cy="624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ym typeface="Wingdings" panose="05000000000000000000" pitchFamily="2" charset="2"/>
              </a:rPr>
              <a:t></a:t>
            </a:r>
            <a:endParaRPr lang="en-US" dirty="0"/>
          </a:p>
        </p:txBody>
      </p:sp>
      <p:sp>
        <p:nvSpPr>
          <p:cNvPr id="22" name="Rectangle: Rounded Corners 21">
            <a:extLst>
              <a:ext uri="{FF2B5EF4-FFF2-40B4-BE49-F238E27FC236}">
                <a16:creationId xmlns:a16="http://schemas.microsoft.com/office/drawing/2014/main" id="{F14A15E4-6439-8A35-82D5-F3CDD7BEF3E4}"/>
              </a:ext>
            </a:extLst>
          </p:cNvPr>
          <p:cNvSpPr/>
          <p:nvPr/>
        </p:nvSpPr>
        <p:spPr>
          <a:xfrm>
            <a:off x="8689883" y="2457559"/>
            <a:ext cx="1666755" cy="624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DFT</a:t>
            </a:r>
          </a:p>
        </p:txBody>
      </p:sp>
      <p:sp>
        <p:nvSpPr>
          <p:cNvPr id="23" name="Rectangle: Rounded Corners 22">
            <a:extLst>
              <a:ext uri="{FF2B5EF4-FFF2-40B4-BE49-F238E27FC236}">
                <a16:creationId xmlns:a16="http://schemas.microsoft.com/office/drawing/2014/main" id="{CA0A93D0-C338-F235-98C1-A9818A85D51D}"/>
              </a:ext>
            </a:extLst>
          </p:cNvPr>
          <p:cNvSpPr/>
          <p:nvPr/>
        </p:nvSpPr>
        <p:spPr>
          <a:xfrm>
            <a:off x="6211746" y="1570200"/>
            <a:ext cx="1265499" cy="5409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Windows</a:t>
            </a:r>
          </a:p>
        </p:txBody>
      </p:sp>
      <p:sp>
        <p:nvSpPr>
          <p:cNvPr id="24" name="Rectangle: Rounded Corners 23">
            <a:extLst>
              <a:ext uri="{FF2B5EF4-FFF2-40B4-BE49-F238E27FC236}">
                <a16:creationId xmlns:a16="http://schemas.microsoft.com/office/drawing/2014/main" id="{45D2FDF1-3EF2-AFE2-7E58-01AA06CED80A}"/>
              </a:ext>
            </a:extLst>
          </p:cNvPr>
          <p:cNvSpPr/>
          <p:nvPr/>
        </p:nvSpPr>
        <p:spPr>
          <a:xfrm>
            <a:off x="8854985" y="3634157"/>
            <a:ext cx="1666755" cy="624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Mel</a:t>
            </a:r>
          </a:p>
          <a:p>
            <a:pPr algn="ctr"/>
            <a:r>
              <a:rPr lang="en-US" dirty="0" err="1"/>
              <a:t>filterbank</a:t>
            </a:r>
            <a:endParaRPr lang="en-US" dirty="0"/>
          </a:p>
        </p:txBody>
      </p:sp>
      <p:sp>
        <p:nvSpPr>
          <p:cNvPr id="25" name="Rectangle: Rounded Corners 24">
            <a:extLst>
              <a:ext uri="{FF2B5EF4-FFF2-40B4-BE49-F238E27FC236}">
                <a16:creationId xmlns:a16="http://schemas.microsoft.com/office/drawing/2014/main" id="{7BA28F63-48AE-06D7-79D5-906E86586AD4}"/>
              </a:ext>
            </a:extLst>
          </p:cNvPr>
          <p:cNvSpPr/>
          <p:nvPr/>
        </p:nvSpPr>
        <p:spPr>
          <a:xfrm>
            <a:off x="8923997" y="4668974"/>
            <a:ext cx="1666755" cy="624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 )</a:t>
            </a:r>
          </a:p>
        </p:txBody>
      </p:sp>
      <p:sp>
        <p:nvSpPr>
          <p:cNvPr id="26" name="Rectangle: Rounded Corners 25">
            <a:extLst>
              <a:ext uri="{FF2B5EF4-FFF2-40B4-BE49-F238E27FC236}">
                <a16:creationId xmlns:a16="http://schemas.microsoft.com/office/drawing/2014/main" id="{E9FDC4D6-9BE5-0477-1DCB-1EB9E7B38DDA}"/>
              </a:ext>
            </a:extLst>
          </p:cNvPr>
          <p:cNvSpPr/>
          <p:nvPr/>
        </p:nvSpPr>
        <p:spPr>
          <a:xfrm>
            <a:off x="8967547" y="5675001"/>
            <a:ext cx="1666755" cy="624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IDFT</a:t>
            </a:r>
          </a:p>
        </p:txBody>
      </p:sp>
      <p:sp>
        <p:nvSpPr>
          <p:cNvPr id="27" name="Rectangle: Rounded Corners 26">
            <a:extLst>
              <a:ext uri="{FF2B5EF4-FFF2-40B4-BE49-F238E27FC236}">
                <a16:creationId xmlns:a16="http://schemas.microsoft.com/office/drawing/2014/main" id="{DFD065E0-8373-26D6-BB21-2328601DC599}"/>
              </a:ext>
            </a:extLst>
          </p:cNvPr>
          <p:cNvSpPr/>
          <p:nvPr/>
        </p:nvSpPr>
        <p:spPr>
          <a:xfrm>
            <a:off x="4544991" y="5694761"/>
            <a:ext cx="1666755" cy="624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Dynamic features</a:t>
            </a:r>
          </a:p>
        </p:txBody>
      </p:sp>
      <p:sp>
        <p:nvSpPr>
          <p:cNvPr id="28" name="Rectangle: Rounded Corners 27">
            <a:extLst>
              <a:ext uri="{FF2B5EF4-FFF2-40B4-BE49-F238E27FC236}">
                <a16:creationId xmlns:a16="http://schemas.microsoft.com/office/drawing/2014/main" id="{0C76D608-ED1F-91B0-44AB-7FEFBFA05E6F}"/>
              </a:ext>
            </a:extLst>
          </p:cNvPr>
          <p:cNvSpPr/>
          <p:nvPr/>
        </p:nvSpPr>
        <p:spPr>
          <a:xfrm>
            <a:off x="1835359" y="5675001"/>
            <a:ext cx="1666755" cy="624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Transform</a:t>
            </a:r>
          </a:p>
        </p:txBody>
      </p:sp>
      <p:sp>
        <p:nvSpPr>
          <p:cNvPr id="29" name="TextBox 28">
            <a:extLst>
              <a:ext uri="{FF2B5EF4-FFF2-40B4-BE49-F238E27FC236}">
                <a16:creationId xmlns:a16="http://schemas.microsoft.com/office/drawing/2014/main" id="{B1EAA404-15C1-69BA-AA99-62B902AA19E5}"/>
              </a:ext>
            </a:extLst>
          </p:cNvPr>
          <p:cNvSpPr txBox="1"/>
          <p:nvPr/>
        </p:nvSpPr>
        <p:spPr>
          <a:xfrm>
            <a:off x="7673885" y="4479624"/>
            <a:ext cx="1181100" cy="369332"/>
          </a:xfrm>
          <a:prstGeom prst="rect">
            <a:avLst/>
          </a:prstGeom>
          <a:noFill/>
        </p:spPr>
        <p:txBody>
          <a:bodyPr wrap="square" rtlCol="0">
            <a:spAutoFit/>
          </a:bodyPr>
          <a:lstStyle/>
          <a:p>
            <a:r>
              <a:rPr lang="en-US" dirty="0"/>
              <a:t>Energy</a:t>
            </a:r>
          </a:p>
        </p:txBody>
      </p:sp>
      <p:sp>
        <p:nvSpPr>
          <p:cNvPr id="32" name="Arrow: Right 31">
            <a:extLst>
              <a:ext uri="{FF2B5EF4-FFF2-40B4-BE49-F238E27FC236}">
                <a16:creationId xmlns:a16="http://schemas.microsoft.com/office/drawing/2014/main" id="{DF437C83-4FF7-DE6E-C08E-C20D04D8556D}"/>
              </a:ext>
            </a:extLst>
          </p:cNvPr>
          <p:cNvSpPr/>
          <p:nvPr/>
        </p:nvSpPr>
        <p:spPr>
          <a:xfrm>
            <a:off x="2826345" y="2831780"/>
            <a:ext cx="517097" cy="256132"/>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90B44E9D-2085-1E23-0DEF-E2C7A1FBE581}"/>
              </a:ext>
            </a:extLst>
          </p:cNvPr>
          <p:cNvSpPr/>
          <p:nvPr/>
        </p:nvSpPr>
        <p:spPr>
          <a:xfrm>
            <a:off x="5043966" y="2769811"/>
            <a:ext cx="967151" cy="312252"/>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FD820305-94C5-08AD-4EE1-C2E6110C53B2}"/>
              </a:ext>
            </a:extLst>
          </p:cNvPr>
          <p:cNvSpPr/>
          <p:nvPr/>
        </p:nvSpPr>
        <p:spPr>
          <a:xfrm>
            <a:off x="7677872" y="2807590"/>
            <a:ext cx="967151" cy="312251"/>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1B927FBA-B858-F4EC-CEA9-525A3A38424A}"/>
              </a:ext>
            </a:extLst>
          </p:cNvPr>
          <p:cNvSpPr/>
          <p:nvPr/>
        </p:nvSpPr>
        <p:spPr>
          <a:xfrm rot="5400000">
            <a:off x="6602631" y="2028571"/>
            <a:ext cx="483725" cy="610429"/>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C6B92708-38B6-A22E-F055-3EECFCC36A11}"/>
              </a:ext>
            </a:extLst>
          </p:cNvPr>
          <p:cNvSpPr/>
          <p:nvPr/>
        </p:nvSpPr>
        <p:spPr>
          <a:xfrm rot="5400000">
            <a:off x="9370760" y="3230044"/>
            <a:ext cx="517097" cy="256132"/>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9888DFA8-CE7D-ADEA-807D-1219F2BFA410}"/>
              </a:ext>
            </a:extLst>
          </p:cNvPr>
          <p:cNvSpPr/>
          <p:nvPr/>
        </p:nvSpPr>
        <p:spPr>
          <a:xfrm rot="5400000">
            <a:off x="9411850" y="4302136"/>
            <a:ext cx="434916" cy="289392"/>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B2C539AC-480A-8CA6-C022-9806E328A131}"/>
              </a:ext>
            </a:extLst>
          </p:cNvPr>
          <p:cNvSpPr/>
          <p:nvPr/>
        </p:nvSpPr>
        <p:spPr>
          <a:xfrm rot="5400000">
            <a:off x="9551825" y="5315186"/>
            <a:ext cx="434916" cy="324234"/>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B6622FAD-F594-0529-F766-E902892871E1}"/>
              </a:ext>
            </a:extLst>
          </p:cNvPr>
          <p:cNvSpPr/>
          <p:nvPr/>
        </p:nvSpPr>
        <p:spPr>
          <a:xfrm rot="10800000">
            <a:off x="6403118" y="5864419"/>
            <a:ext cx="2286763" cy="369331"/>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04A8870-6EAD-4DDB-BDCF-C834A809AE90}"/>
              </a:ext>
            </a:extLst>
          </p:cNvPr>
          <p:cNvSpPr/>
          <p:nvPr/>
        </p:nvSpPr>
        <p:spPr>
          <a:xfrm rot="10800000">
            <a:off x="3563343" y="5800065"/>
            <a:ext cx="947036" cy="433686"/>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BA453DFA-B48E-8435-A03E-DDC4F6A3DD1C}"/>
              </a:ext>
            </a:extLst>
          </p:cNvPr>
          <p:cNvCxnSpPr>
            <a:cxnSpLocks/>
          </p:cNvCxnSpPr>
          <p:nvPr/>
        </p:nvCxnSpPr>
        <p:spPr>
          <a:xfrm>
            <a:off x="8161447" y="2959846"/>
            <a:ext cx="0" cy="1519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BA87D38A-15A4-498E-15A9-4FE51191B751}"/>
              </a:ext>
            </a:extLst>
          </p:cNvPr>
          <p:cNvCxnSpPr>
            <a:cxnSpLocks/>
          </p:cNvCxnSpPr>
          <p:nvPr/>
        </p:nvCxnSpPr>
        <p:spPr>
          <a:xfrm rot="10800000" flipV="1">
            <a:off x="6211747" y="4981224"/>
            <a:ext cx="1949703" cy="766236"/>
          </a:xfrm>
          <a:prstGeom prst="bentConnector3">
            <a:avLst>
              <a:gd name="adj1" fmla="val 49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565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85803EF-79EF-BDEB-4FF5-49C73FC899F6}"/>
              </a:ext>
            </a:extLst>
          </p:cNvPr>
          <p:cNvSpPr/>
          <p:nvPr/>
        </p:nvSpPr>
        <p:spPr>
          <a:xfrm>
            <a:off x="1028700" y="3517900"/>
            <a:ext cx="10337800" cy="5207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Mel-frequency cepstral coefficients (MFCC)</a:t>
            </a:r>
          </a:p>
        </p:txBody>
      </p:sp>
      <p:cxnSp>
        <p:nvCxnSpPr>
          <p:cNvPr id="8" name="Straight Connector 7">
            <a:extLst>
              <a:ext uri="{FF2B5EF4-FFF2-40B4-BE49-F238E27FC236}">
                <a16:creationId xmlns:a16="http://schemas.microsoft.com/office/drawing/2014/main" id="{3C0D2826-317A-ADA5-F817-EB6382D4FFB0}"/>
              </a:ext>
            </a:extLst>
          </p:cNvPr>
          <p:cNvCxnSpPr/>
          <p:nvPr/>
        </p:nvCxnSpPr>
        <p:spPr>
          <a:xfrm flipV="1">
            <a:off x="1371600" y="2311400"/>
            <a:ext cx="0" cy="120650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4ECA135-E2FD-37C9-0750-AB4CA9A5B50B}"/>
              </a:ext>
            </a:extLst>
          </p:cNvPr>
          <p:cNvSpPr/>
          <p:nvPr/>
        </p:nvSpPr>
        <p:spPr>
          <a:xfrm>
            <a:off x="1028700" y="1193800"/>
            <a:ext cx="2349500" cy="11176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A/D conversion </a:t>
            </a:r>
            <a:r>
              <a:rPr lang="en-US" dirty="0">
                <a:solidFill>
                  <a:schemeClr val="bg1"/>
                </a:solidFill>
              </a:rPr>
              <a:t>stands for analog to digital conversion</a:t>
            </a:r>
          </a:p>
        </p:txBody>
      </p:sp>
      <p:cxnSp>
        <p:nvCxnSpPr>
          <p:cNvPr id="10" name="Straight Connector 9">
            <a:extLst>
              <a:ext uri="{FF2B5EF4-FFF2-40B4-BE49-F238E27FC236}">
                <a16:creationId xmlns:a16="http://schemas.microsoft.com/office/drawing/2014/main" id="{2CAFE159-4998-6DB6-EDBA-1CCE0E93647A}"/>
              </a:ext>
            </a:extLst>
          </p:cNvPr>
          <p:cNvCxnSpPr>
            <a:cxnSpLocks/>
          </p:cNvCxnSpPr>
          <p:nvPr/>
        </p:nvCxnSpPr>
        <p:spPr>
          <a:xfrm flipV="1">
            <a:off x="3708400" y="1193800"/>
            <a:ext cx="0" cy="2324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1369E5A-2A78-AA2B-91A8-2107B1E30697}"/>
              </a:ext>
            </a:extLst>
          </p:cNvPr>
          <p:cNvSpPr/>
          <p:nvPr/>
        </p:nvSpPr>
        <p:spPr>
          <a:xfrm>
            <a:off x="2927349" y="50800"/>
            <a:ext cx="2349500" cy="11176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Preemphasis</a:t>
            </a:r>
            <a:r>
              <a:rPr lang="en-US" dirty="0">
                <a:solidFill>
                  <a:schemeClr val="bg1"/>
                </a:solidFill>
              </a:rPr>
              <a:t> filter is applied audio signal to emphasize higher frequency</a:t>
            </a:r>
          </a:p>
        </p:txBody>
      </p:sp>
      <p:cxnSp>
        <p:nvCxnSpPr>
          <p:cNvPr id="17" name="Straight Connector 16">
            <a:extLst>
              <a:ext uri="{FF2B5EF4-FFF2-40B4-BE49-F238E27FC236}">
                <a16:creationId xmlns:a16="http://schemas.microsoft.com/office/drawing/2014/main" id="{3A49A811-E5B1-12DF-F462-1D6C97ACD982}"/>
              </a:ext>
            </a:extLst>
          </p:cNvPr>
          <p:cNvCxnSpPr>
            <a:cxnSpLocks/>
          </p:cNvCxnSpPr>
          <p:nvPr/>
        </p:nvCxnSpPr>
        <p:spPr>
          <a:xfrm flipV="1">
            <a:off x="7493000" y="2641600"/>
            <a:ext cx="0" cy="8763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CDD7379-7DF1-FCBF-DB3E-C4A8B15314A9}"/>
              </a:ext>
            </a:extLst>
          </p:cNvPr>
          <p:cNvSpPr/>
          <p:nvPr/>
        </p:nvSpPr>
        <p:spPr>
          <a:xfrm>
            <a:off x="5607050" y="1181100"/>
            <a:ext cx="2698750" cy="14605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 DFT </a:t>
            </a:r>
            <a:r>
              <a:rPr lang="en-US" dirty="0">
                <a:solidFill>
                  <a:schemeClr val="bg1"/>
                </a:solidFill>
              </a:rPr>
              <a:t>will convert the signal from the time domain to the frequency domain by applying the </a:t>
            </a:r>
            <a:r>
              <a:rPr lang="en-US" dirty="0" err="1">
                <a:solidFill>
                  <a:schemeClr val="bg1"/>
                </a:solidFill>
              </a:rPr>
              <a:t>dft</a:t>
            </a:r>
            <a:r>
              <a:rPr lang="en-US" dirty="0">
                <a:solidFill>
                  <a:schemeClr val="bg1"/>
                </a:solidFill>
              </a:rPr>
              <a:t> transform</a:t>
            </a:r>
          </a:p>
        </p:txBody>
      </p:sp>
      <p:cxnSp>
        <p:nvCxnSpPr>
          <p:cNvPr id="24" name="Straight Connector 23">
            <a:extLst>
              <a:ext uri="{FF2B5EF4-FFF2-40B4-BE49-F238E27FC236}">
                <a16:creationId xmlns:a16="http://schemas.microsoft.com/office/drawing/2014/main" id="{3624EA0D-90DF-1F08-7193-94E5B96834C8}"/>
              </a:ext>
            </a:extLst>
          </p:cNvPr>
          <p:cNvCxnSpPr>
            <a:cxnSpLocks/>
          </p:cNvCxnSpPr>
          <p:nvPr/>
        </p:nvCxnSpPr>
        <p:spPr>
          <a:xfrm flipV="1">
            <a:off x="10083800" y="1117600"/>
            <a:ext cx="0" cy="24765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A006756-9192-6786-80BC-C177E813CAEB}"/>
              </a:ext>
            </a:extLst>
          </p:cNvPr>
          <p:cNvSpPr/>
          <p:nvPr/>
        </p:nvSpPr>
        <p:spPr>
          <a:xfrm>
            <a:off x="8693149" y="0"/>
            <a:ext cx="2349500" cy="11176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In </a:t>
            </a:r>
            <a:r>
              <a:rPr lang="en-US" b="1" dirty="0">
                <a:solidFill>
                  <a:schemeClr val="bg1"/>
                </a:solidFill>
              </a:rPr>
              <a:t>Windowing </a:t>
            </a:r>
            <a:r>
              <a:rPr lang="en-US" dirty="0">
                <a:solidFill>
                  <a:schemeClr val="bg1"/>
                </a:solidFill>
              </a:rPr>
              <a:t>each frame is multiplied by a window function</a:t>
            </a:r>
            <a:r>
              <a:rPr lang="en-US" b="1" dirty="0">
                <a:solidFill>
                  <a:schemeClr val="bg1"/>
                </a:solidFill>
              </a:rPr>
              <a:t> </a:t>
            </a:r>
            <a:r>
              <a:rPr lang="en-US" dirty="0">
                <a:solidFill>
                  <a:schemeClr val="bg1"/>
                </a:solidFill>
              </a:rPr>
              <a:t> </a:t>
            </a:r>
          </a:p>
        </p:txBody>
      </p:sp>
      <p:cxnSp>
        <p:nvCxnSpPr>
          <p:cNvPr id="27" name="Straight Connector 26">
            <a:extLst>
              <a:ext uri="{FF2B5EF4-FFF2-40B4-BE49-F238E27FC236}">
                <a16:creationId xmlns:a16="http://schemas.microsoft.com/office/drawing/2014/main" id="{765D066A-EEA1-FFF9-B1E5-8B1D2ED2B198}"/>
              </a:ext>
            </a:extLst>
          </p:cNvPr>
          <p:cNvCxnSpPr/>
          <p:nvPr/>
        </p:nvCxnSpPr>
        <p:spPr>
          <a:xfrm flipV="1">
            <a:off x="1371600" y="4038600"/>
            <a:ext cx="0" cy="12065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C73C505A-AE07-8397-5AD3-717BFB76328D}"/>
              </a:ext>
            </a:extLst>
          </p:cNvPr>
          <p:cNvSpPr/>
          <p:nvPr/>
        </p:nvSpPr>
        <p:spPr>
          <a:xfrm>
            <a:off x="1028700" y="5200650"/>
            <a:ext cx="2438400" cy="13335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Mel-</a:t>
            </a:r>
            <a:r>
              <a:rPr lang="en-US" b="1" dirty="0" err="1">
                <a:solidFill>
                  <a:schemeClr val="bg1"/>
                </a:solidFill>
              </a:rPr>
              <a:t>filterbank</a:t>
            </a:r>
            <a:r>
              <a:rPr lang="en-US" b="1" dirty="0">
                <a:solidFill>
                  <a:schemeClr val="bg1"/>
                </a:solidFill>
              </a:rPr>
              <a:t> </a:t>
            </a:r>
            <a:r>
              <a:rPr lang="en-US" dirty="0">
                <a:solidFill>
                  <a:schemeClr val="bg1"/>
                </a:solidFill>
              </a:rPr>
              <a:t>is perceptual scale that better represent the human auditory system</a:t>
            </a:r>
            <a:endParaRPr lang="en-US" b="1" dirty="0">
              <a:solidFill>
                <a:schemeClr val="bg1"/>
              </a:solidFill>
            </a:endParaRPr>
          </a:p>
        </p:txBody>
      </p:sp>
      <p:cxnSp>
        <p:nvCxnSpPr>
          <p:cNvPr id="29" name="Straight Connector 28">
            <a:extLst>
              <a:ext uri="{FF2B5EF4-FFF2-40B4-BE49-F238E27FC236}">
                <a16:creationId xmlns:a16="http://schemas.microsoft.com/office/drawing/2014/main" id="{BE3AB318-60C2-30B1-0ECE-1D6427EC84B7}"/>
              </a:ext>
            </a:extLst>
          </p:cNvPr>
          <p:cNvCxnSpPr>
            <a:cxnSpLocks/>
          </p:cNvCxnSpPr>
          <p:nvPr/>
        </p:nvCxnSpPr>
        <p:spPr>
          <a:xfrm flipV="1">
            <a:off x="3708400" y="4083050"/>
            <a:ext cx="0" cy="11176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E1D80EB-1100-0375-0ED8-B37D64C43C25}"/>
              </a:ext>
            </a:extLst>
          </p:cNvPr>
          <p:cNvSpPr/>
          <p:nvPr/>
        </p:nvSpPr>
        <p:spPr>
          <a:xfrm>
            <a:off x="3517900" y="5194300"/>
            <a:ext cx="2349500" cy="11176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Applying </a:t>
            </a:r>
            <a:r>
              <a:rPr lang="en-US" b="1" dirty="0">
                <a:solidFill>
                  <a:schemeClr val="bg1"/>
                </a:solidFill>
              </a:rPr>
              <a:t>log </a:t>
            </a:r>
            <a:r>
              <a:rPr lang="en-US" dirty="0">
                <a:solidFill>
                  <a:schemeClr val="bg1"/>
                </a:solidFill>
              </a:rPr>
              <a:t>to the output of </a:t>
            </a:r>
            <a:r>
              <a:rPr lang="en-US" dirty="0" err="1">
                <a:solidFill>
                  <a:schemeClr val="bg1"/>
                </a:solidFill>
              </a:rPr>
              <a:t>mel</a:t>
            </a:r>
            <a:r>
              <a:rPr lang="en-US" dirty="0">
                <a:solidFill>
                  <a:schemeClr val="bg1"/>
                </a:solidFill>
              </a:rPr>
              <a:t>-filter to mimic the human hearing system</a:t>
            </a:r>
            <a:endParaRPr lang="en-US" b="1" dirty="0">
              <a:solidFill>
                <a:schemeClr val="bg1"/>
              </a:solidFill>
            </a:endParaRPr>
          </a:p>
        </p:txBody>
      </p:sp>
      <p:cxnSp>
        <p:nvCxnSpPr>
          <p:cNvPr id="32" name="Straight Connector 31">
            <a:extLst>
              <a:ext uri="{FF2B5EF4-FFF2-40B4-BE49-F238E27FC236}">
                <a16:creationId xmlns:a16="http://schemas.microsoft.com/office/drawing/2014/main" id="{46FC946F-94E8-11F6-2B76-7736E9E2A4E8}"/>
              </a:ext>
            </a:extLst>
          </p:cNvPr>
          <p:cNvCxnSpPr>
            <a:cxnSpLocks/>
          </p:cNvCxnSpPr>
          <p:nvPr/>
        </p:nvCxnSpPr>
        <p:spPr>
          <a:xfrm flipV="1">
            <a:off x="7454900" y="4038600"/>
            <a:ext cx="0" cy="8763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CB7EC55E-1ECE-D44E-8755-5F6B9B538B4D}"/>
              </a:ext>
            </a:extLst>
          </p:cNvPr>
          <p:cNvSpPr/>
          <p:nvPr/>
        </p:nvSpPr>
        <p:spPr>
          <a:xfrm>
            <a:off x="6226174" y="4953000"/>
            <a:ext cx="2533652" cy="11811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 </a:t>
            </a:r>
            <a:r>
              <a:rPr lang="en-US" b="1" dirty="0">
                <a:solidFill>
                  <a:schemeClr val="bg1"/>
                </a:solidFill>
              </a:rPr>
              <a:t>IDFT</a:t>
            </a:r>
            <a:r>
              <a:rPr lang="en-US" dirty="0">
                <a:solidFill>
                  <a:schemeClr val="bg1"/>
                </a:solidFill>
              </a:rPr>
              <a:t>, we are doing the inverse transform of the output from the previous step.</a:t>
            </a:r>
          </a:p>
        </p:txBody>
      </p:sp>
      <p:cxnSp>
        <p:nvCxnSpPr>
          <p:cNvPr id="34" name="Straight Connector 33">
            <a:extLst>
              <a:ext uri="{FF2B5EF4-FFF2-40B4-BE49-F238E27FC236}">
                <a16:creationId xmlns:a16="http://schemas.microsoft.com/office/drawing/2014/main" id="{38A72508-1AB1-DCF8-B289-2A7E68A40F39}"/>
              </a:ext>
            </a:extLst>
          </p:cNvPr>
          <p:cNvCxnSpPr>
            <a:cxnSpLocks/>
          </p:cNvCxnSpPr>
          <p:nvPr/>
        </p:nvCxnSpPr>
        <p:spPr>
          <a:xfrm flipV="1">
            <a:off x="10083800" y="4083050"/>
            <a:ext cx="0" cy="95885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7C46532-FE10-7530-F217-51C232496414}"/>
              </a:ext>
            </a:extLst>
          </p:cNvPr>
          <p:cNvSpPr/>
          <p:nvPr/>
        </p:nvSpPr>
        <p:spPr>
          <a:xfrm>
            <a:off x="8832848" y="4991100"/>
            <a:ext cx="2533643" cy="16637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Dynamic feature </a:t>
            </a:r>
            <a:r>
              <a:rPr lang="en-US" dirty="0">
                <a:solidFill>
                  <a:schemeClr val="bg1"/>
                </a:solidFill>
              </a:rPr>
              <a:t>are particularly relevant when dealing with time series data.</a:t>
            </a:r>
            <a:endParaRPr lang="en-US" b="1" dirty="0">
              <a:solidFill>
                <a:schemeClr val="bg1"/>
              </a:solidFill>
            </a:endParaRPr>
          </a:p>
        </p:txBody>
      </p:sp>
    </p:spTree>
    <p:extLst>
      <p:ext uri="{BB962C8B-B14F-4D97-AF65-F5344CB8AC3E}">
        <p14:creationId xmlns:p14="http://schemas.microsoft.com/office/powerpoint/2010/main" val="369370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
  <TotalTime>1191</TotalTime>
  <Words>802</Words>
  <Application>Microsoft Office PowerPoint</Application>
  <PresentationFormat>Widescreen</PresentationFormat>
  <Paragraphs>161</Paragraphs>
  <Slides>19</Slides>
  <Notes>0</Notes>
  <HiddenSlides>0</HiddenSlides>
  <MMClips>2</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vt:lpstr>
      <vt:lpstr>Calibri</vt:lpstr>
      <vt:lpstr>Courier New</vt:lpstr>
      <vt:lpstr>Lato</vt:lpstr>
      <vt:lpstr>MS Shell Dlg 2</vt:lpstr>
      <vt:lpstr>Söhne</vt:lpstr>
      <vt:lpstr>Wingdings</vt:lpstr>
      <vt:lpstr>Wingdings 3</vt:lpstr>
      <vt:lpstr>Madison</vt:lpstr>
      <vt:lpstr>Audio classification using Artificial Neural Network</vt:lpstr>
      <vt:lpstr>Project Outline</vt:lpstr>
      <vt:lpstr>Introduction</vt:lpstr>
      <vt:lpstr>Machine Learning Process Overview </vt:lpstr>
      <vt:lpstr>Supplementary data</vt:lpstr>
      <vt:lpstr>PowerPoint Presentation</vt:lpstr>
      <vt:lpstr>PowerPoint Presentation</vt:lpstr>
      <vt:lpstr>Data pre-processing</vt:lpstr>
      <vt:lpstr>PowerPoint Presentation</vt:lpstr>
      <vt:lpstr>First Our Audio Frequency converted into log y Scale then Mel- spectrogram  </vt:lpstr>
      <vt:lpstr>Different Class label and extracted features</vt:lpstr>
      <vt:lpstr>How To Select Number of Neurons and Number of hidden Layer in ANN</vt:lpstr>
      <vt:lpstr>Detecting Over Fitting</vt:lpstr>
      <vt:lpstr>Model training</vt:lpstr>
      <vt:lpstr>PowerPoint Presentation</vt:lpstr>
      <vt:lpstr>PowerPoint Presentation</vt:lpstr>
      <vt:lpstr>Accuracy Of Our Model</vt:lpstr>
      <vt:lpstr>Prediction</vt:lpstr>
      <vt:lpstr>Thank you for being with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classification using Artificial Neural Network</dc:title>
  <dc:creator>arham aziz</dc:creator>
  <cp:lastModifiedBy>arham aziz</cp:lastModifiedBy>
  <cp:revision>53</cp:revision>
  <dcterms:created xsi:type="dcterms:W3CDTF">2023-06-13T16:20:47Z</dcterms:created>
  <dcterms:modified xsi:type="dcterms:W3CDTF">2025-09-22T10:49:36Z</dcterms:modified>
</cp:coreProperties>
</file>